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57" r:id="rId3"/>
    <p:sldId id="294" r:id="rId4"/>
    <p:sldId id="307" r:id="rId5"/>
    <p:sldId id="308" r:id="rId6"/>
    <p:sldId id="309" r:id="rId7"/>
    <p:sldId id="287" r:id="rId8"/>
    <p:sldId id="288" r:id="rId9"/>
    <p:sldId id="289" r:id="rId10"/>
    <p:sldId id="290" r:id="rId11"/>
    <p:sldId id="291" r:id="rId12"/>
    <p:sldId id="264" r:id="rId13"/>
    <p:sldId id="265" r:id="rId14"/>
    <p:sldId id="266" r:id="rId15"/>
    <p:sldId id="267" r:id="rId16"/>
    <p:sldId id="268" r:id="rId17"/>
    <p:sldId id="269" r:id="rId18"/>
    <p:sldId id="270" r:id="rId19"/>
    <p:sldId id="271" r:id="rId20"/>
    <p:sldId id="272" r:id="rId21"/>
    <p:sldId id="273" r:id="rId22"/>
    <p:sldId id="274" r:id="rId23"/>
    <p:sldId id="276" r:id="rId24"/>
    <p:sldId id="277" r:id="rId25"/>
    <p:sldId id="278" r:id="rId26"/>
    <p:sldId id="279" r:id="rId27"/>
    <p:sldId id="280" r:id="rId28"/>
    <p:sldId id="282" r:id="rId29"/>
    <p:sldId id="283" r:id="rId30"/>
    <p:sldId id="284" r:id="rId31"/>
    <p:sldId id="285" r:id="rId32"/>
    <p:sldId id="286" r:id="rId33"/>
    <p:sldId id="313" r:id="rId34"/>
    <p:sldId id="314" r:id="rId35"/>
    <p:sldId id="315" r:id="rId36"/>
    <p:sldId id="316" r:id="rId37"/>
    <p:sldId id="320" r:id="rId38"/>
    <p:sldId id="321" r:id="rId39"/>
    <p:sldId id="322" r:id="rId40"/>
    <p:sldId id="323" r:id="rId41"/>
    <p:sldId id="324" r:id="rId42"/>
    <p:sldId id="312" r:id="rId43"/>
    <p:sldId id="325"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C1DE80-D3F4-4E42-A894-18E771396B79}" type="datetimeFigureOut">
              <a:rPr lang="en-US" smtClean="0"/>
              <a:pPr/>
              <a:t>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961122-0CEB-4C41-8887-A3364BFFEC1F}" type="slidenum">
              <a:rPr lang="en-US" smtClean="0"/>
              <a:pPr/>
              <a:t>‹#›</a:t>
            </a:fld>
            <a:endParaRPr lang="en-US"/>
          </a:p>
        </p:txBody>
      </p:sp>
    </p:spTree>
    <p:extLst>
      <p:ext uri="{BB962C8B-B14F-4D97-AF65-F5344CB8AC3E}">
        <p14:creationId xmlns:p14="http://schemas.microsoft.com/office/powerpoint/2010/main" xmlns="" val="217861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1A79847F-D1FA-42F7-A0DF-A9A638018D84}" type="slidenum">
              <a:rPr lang="en-US" smtClean="0"/>
              <a:pPr/>
              <a:t>12</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37C9558-36BE-4E99-A8F5-7FED902E6FD2}" type="slidenum">
              <a:rPr lang="en-US" smtClean="0"/>
              <a:pPr/>
              <a:t>14</a:t>
            </a:fld>
            <a:endParaRPr 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4344418-52ED-46A9-8655-1B229C60D5F1}" type="slidenum">
              <a:rPr lang="en-US" smtClean="0"/>
              <a:pPr/>
              <a:t>18</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DAD306F-740C-47B1-A20E-3399813FD27A}" type="slidenum">
              <a:rPr lang="en-US" smtClean="0"/>
              <a:pPr/>
              <a:t>32</a:t>
            </a:fld>
            <a:endParaRPr 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3E92512-4549-4AC0-95C3-80B0B5716E75}" type="datetime1">
              <a:rPr lang="en-US" smtClean="0"/>
              <a:pPr/>
              <a:t>1/2/2014</a:t>
            </a:fld>
            <a:endParaRPr lang="en-US"/>
          </a:p>
        </p:txBody>
      </p:sp>
      <p:sp>
        <p:nvSpPr>
          <p:cNvPr id="5" name="Footer Placeholder 4"/>
          <p:cNvSpPr>
            <a:spLocks noGrp="1"/>
          </p:cNvSpPr>
          <p:nvPr>
            <p:ph type="ftr" sz="quarter" idx="11"/>
          </p:nvPr>
        </p:nvSpPr>
        <p:spPr/>
        <p:txBody>
          <a:bodyPr/>
          <a:lstStyle/>
          <a:p>
            <a:r>
              <a:rPr lang="en-US" smtClean="0"/>
              <a:t>G 10</a:t>
            </a:r>
            <a:endParaRPr lang="en-US"/>
          </a:p>
        </p:txBody>
      </p:sp>
      <p:sp>
        <p:nvSpPr>
          <p:cNvPr id="6" name="Slide Number Placeholder 5"/>
          <p:cNvSpPr>
            <a:spLocks noGrp="1"/>
          </p:cNvSpPr>
          <p:nvPr>
            <p:ph type="sldNum" sz="quarter" idx="12"/>
          </p:nvPr>
        </p:nvSpPr>
        <p:spPr/>
        <p:txBody>
          <a:bodyPr/>
          <a:lstStyle/>
          <a:p>
            <a:fld id="{7FAF6424-86D6-4475-98B0-81934E51FE3F}" type="slidenum">
              <a:rPr lang="en-US" smtClean="0"/>
              <a:pPr/>
              <a:t>‹#›</a:t>
            </a:fld>
            <a:endParaRPr lang="en-US"/>
          </a:p>
        </p:txBody>
      </p:sp>
    </p:spTree>
    <p:extLst>
      <p:ext uri="{BB962C8B-B14F-4D97-AF65-F5344CB8AC3E}">
        <p14:creationId xmlns:p14="http://schemas.microsoft.com/office/powerpoint/2010/main" xmlns="" val="2708811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959BEC-DAD6-4217-9D65-3106DB41DF7A}" type="datetime1">
              <a:rPr lang="en-US" smtClean="0"/>
              <a:pPr/>
              <a:t>1/2/2014</a:t>
            </a:fld>
            <a:endParaRPr lang="en-US"/>
          </a:p>
        </p:txBody>
      </p:sp>
      <p:sp>
        <p:nvSpPr>
          <p:cNvPr id="5" name="Footer Placeholder 4"/>
          <p:cNvSpPr>
            <a:spLocks noGrp="1"/>
          </p:cNvSpPr>
          <p:nvPr>
            <p:ph type="ftr" sz="quarter" idx="11"/>
          </p:nvPr>
        </p:nvSpPr>
        <p:spPr/>
        <p:txBody>
          <a:bodyPr/>
          <a:lstStyle/>
          <a:p>
            <a:r>
              <a:rPr lang="en-US" smtClean="0"/>
              <a:t>G 10</a:t>
            </a:r>
            <a:endParaRPr lang="en-US"/>
          </a:p>
        </p:txBody>
      </p:sp>
      <p:sp>
        <p:nvSpPr>
          <p:cNvPr id="6" name="Slide Number Placeholder 5"/>
          <p:cNvSpPr>
            <a:spLocks noGrp="1"/>
          </p:cNvSpPr>
          <p:nvPr>
            <p:ph type="sldNum" sz="quarter" idx="12"/>
          </p:nvPr>
        </p:nvSpPr>
        <p:spPr/>
        <p:txBody>
          <a:bodyPr/>
          <a:lstStyle/>
          <a:p>
            <a:fld id="{7FAF6424-86D6-4475-98B0-81934E51FE3F}" type="slidenum">
              <a:rPr lang="en-US" smtClean="0"/>
              <a:pPr/>
              <a:t>‹#›</a:t>
            </a:fld>
            <a:endParaRPr lang="en-US"/>
          </a:p>
        </p:txBody>
      </p:sp>
    </p:spTree>
    <p:extLst>
      <p:ext uri="{BB962C8B-B14F-4D97-AF65-F5344CB8AC3E}">
        <p14:creationId xmlns:p14="http://schemas.microsoft.com/office/powerpoint/2010/main" xmlns="" val="3915696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D7ECC6-B022-4CBC-99CC-09AB810A7309}" type="datetime1">
              <a:rPr lang="en-US" smtClean="0"/>
              <a:pPr/>
              <a:t>1/2/2014</a:t>
            </a:fld>
            <a:endParaRPr lang="en-US"/>
          </a:p>
        </p:txBody>
      </p:sp>
      <p:sp>
        <p:nvSpPr>
          <p:cNvPr id="5" name="Footer Placeholder 4"/>
          <p:cNvSpPr>
            <a:spLocks noGrp="1"/>
          </p:cNvSpPr>
          <p:nvPr>
            <p:ph type="ftr" sz="quarter" idx="11"/>
          </p:nvPr>
        </p:nvSpPr>
        <p:spPr/>
        <p:txBody>
          <a:bodyPr/>
          <a:lstStyle/>
          <a:p>
            <a:r>
              <a:rPr lang="en-US" smtClean="0"/>
              <a:t>G 10</a:t>
            </a:r>
            <a:endParaRPr lang="en-US"/>
          </a:p>
        </p:txBody>
      </p:sp>
      <p:sp>
        <p:nvSpPr>
          <p:cNvPr id="6" name="Slide Number Placeholder 5"/>
          <p:cNvSpPr>
            <a:spLocks noGrp="1"/>
          </p:cNvSpPr>
          <p:nvPr>
            <p:ph type="sldNum" sz="quarter" idx="12"/>
          </p:nvPr>
        </p:nvSpPr>
        <p:spPr/>
        <p:txBody>
          <a:bodyPr/>
          <a:lstStyle/>
          <a:p>
            <a:fld id="{7FAF6424-86D6-4475-98B0-81934E51FE3F}" type="slidenum">
              <a:rPr lang="en-US" smtClean="0"/>
              <a:pPr/>
              <a:t>‹#›</a:t>
            </a:fld>
            <a:endParaRPr lang="en-US"/>
          </a:p>
        </p:txBody>
      </p:sp>
    </p:spTree>
    <p:extLst>
      <p:ext uri="{BB962C8B-B14F-4D97-AF65-F5344CB8AC3E}">
        <p14:creationId xmlns:p14="http://schemas.microsoft.com/office/powerpoint/2010/main" xmlns="" val="3490331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3EC9C5-56A8-4BDB-9A88-E4B8F832CC7E}" type="datetime1">
              <a:rPr lang="en-US" smtClean="0"/>
              <a:pPr/>
              <a:t>1/2/2014</a:t>
            </a:fld>
            <a:endParaRPr lang="en-US"/>
          </a:p>
        </p:txBody>
      </p:sp>
      <p:sp>
        <p:nvSpPr>
          <p:cNvPr id="6" name="Footer Placeholder 5"/>
          <p:cNvSpPr>
            <a:spLocks noGrp="1"/>
          </p:cNvSpPr>
          <p:nvPr>
            <p:ph type="ftr" sz="quarter" idx="11"/>
          </p:nvPr>
        </p:nvSpPr>
        <p:spPr/>
        <p:txBody>
          <a:bodyPr/>
          <a:lstStyle/>
          <a:p>
            <a:r>
              <a:rPr lang="en-US" smtClean="0"/>
              <a:t>G 10</a:t>
            </a:r>
            <a:endParaRPr lang="en-US"/>
          </a:p>
        </p:txBody>
      </p:sp>
      <p:sp>
        <p:nvSpPr>
          <p:cNvPr id="7" name="Slide Number Placeholder 6"/>
          <p:cNvSpPr>
            <a:spLocks noGrp="1"/>
          </p:cNvSpPr>
          <p:nvPr>
            <p:ph type="sldNum" sz="quarter" idx="12"/>
          </p:nvPr>
        </p:nvSpPr>
        <p:spPr/>
        <p:txBody>
          <a:bodyPr/>
          <a:lstStyle/>
          <a:p>
            <a:fld id="{7FAF6424-86D6-4475-98B0-81934E51FE3F}" type="slidenum">
              <a:rPr lang="en-US" smtClean="0"/>
              <a:pPr/>
              <a:t>‹#›</a:t>
            </a:fld>
            <a:endParaRPr lang="en-US"/>
          </a:p>
        </p:txBody>
      </p:sp>
    </p:spTree>
    <p:extLst>
      <p:ext uri="{BB962C8B-B14F-4D97-AF65-F5344CB8AC3E}">
        <p14:creationId xmlns:p14="http://schemas.microsoft.com/office/powerpoint/2010/main" xmlns="" val="1151403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D48E193-52D1-45E4-81E2-B1F9B9B5825D}" type="datetime1">
              <a:rPr lang="en-US" smtClean="0"/>
              <a:pPr/>
              <a:t>1/2/2014</a:t>
            </a:fld>
            <a:endParaRPr lang="en-US"/>
          </a:p>
        </p:txBody>
      </p:sp>
      <p:sp>
        <p:nvSpPr>
          <p:cNvPr id="8" name="Footer Placeholder 7"/>
          <p:cNvSpPr>
            <a:spLocks noGrp="1"/>
          </p:cNvSpPr>
          <p:nvPr>
            <p:ph type="ftr" sz="quarter" idx="11"/>
          </p:nvPr>
        </p:nvSpPr>
        <p:spPr/>
        <p:txBody>
          <a:bodyPr/>
          <a:lstStyle/>
          <a:p>
            <a:r>
              <a:rPr lang="en-US" smtClean="0"/>
              <a:t>G 10</a:t>
            </a:r>
            <a:endParaRPr lang="en-US"/>
          </a:p>
        </p:txBody>
      </p:sp>
      <p:sp>
        <p:nvSpPr>
          <p:cNvPr id="9" name="Slide Number Placeholder 8"/>
          <p:cNvSpPr>
            <a:spLocks noGrp="1"/>
          </p:cNvSpPr>
          <p:nvPr>
            <p:ph type="sldNum" sz="quarter" idx="12"/>
          </p:nvPr>
        </p:nvSpPr>
        <p:spPr/>
        <p:txBody>
          <a:bodyPr/>
          <a:lstStyle/>
          <a:p>
            <a:fld id="{7FAF6424-86D6-4475-98B0-81934E51FE3F}" type="slidenum">
              <a:rPr lang="en-US" smtClean="0"/>
              <a:pPr/>
              <a:t>‹#›</a:t>
            </a:fld>
            <a:endParaRPr lang="en-US"/>
          </a:p>
        </p:txBody>
      </p:sp>
    </p:spTree>
    <p:extLst>
      <p:ext uri="{BB962C8B-B14F-4D97-AF65-F5344CB8AC3E}">
        <p14:creationId xmlns:p14="http://schemas.microsoft.com/office/powerpoint/2010/main" xmlns="" val="4278917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EF5E48-4130-4531-B872-D627E6760CE8}" type="datetime1">
              <a:rPr lang="en-US" smtClean="0"/>
              <a:pPr/>
              <a:t>1/2/2014</a:t>
            </a:fld>
            <a:endParaRPr lang="en-US"/>
          </a:p>
        </p:txBody>
      </p:sp>
      <p:sp>
        <p:nvSpPr>
          <p:cNvPr id="4" name="Footer Placeholder 3"/>
          <p:cNvSpPr>
            <a:spLocks noGrp="1"/>
          </p:cNvSpPr>
          <p:nvPr>
            <p:ph type="ftr" sz="quarter" idx="11"/>
          </p:nvPr>
        </p:nvSpPr>
        <p:spPr/>
        <p:txBody>
          <a:bodyPr/>
          <a:lstStyle/>
          <a:p>
            <a:r>
              <a:rPr lang="en-US" smtClean="0"/>
              <a:t>G 10</a:t>
            </a:r>
            <a:endParaRPr lang="en-US"/>
          </a:p>
        </p:txBody>
      </p:sp>
      <p:sp>
        <p:nvSpPr>
          <p:cNvPr id="5" name="Slide Number Placeholder 4"/>
          <p:cNvSpPr>
            <a:spLocks noGrp="1"/>
          </p:cNvSpPr>
          <p:nvPr>
            <p:ph type="sldNum" sz="quarter" idx="12"/>
          </p:nvPr>
        </p:nvSpPr>
        <p:spPr/>
        <p:txBody>
          <a:bodyPr/>
          <a:lstStyle/>
          <a:p>
            <a:fld id="{7FAF6424-86D6-4475-98B0-81934E51FE3F}" type="slidenum">
              <a:rPr lang="en-US" smtClean="0"/>
              <a:pPr/>
              <a:t>‹#›</a:t>
            </a:fld>
            <a:endParaRPr lang="en-US"/>
          </a:p>
        </p:txBody>
      </p:sp>
    </p:spTree>
    <p:extLst>
      <p:ext uri="{BB962C8B-B14F-4D97-AF65-F5344CB8AC3E}">
        <p14:creationId xmlns:p14="http://schemas.microsoft.com/office/powerpoint/2010/main" xmlns="" val="3260630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076AF6-44C0-4781-83B6-6DF5B3D93D50}" type="datetime1">
              <a:rPr lang="en-US" smtClean="0"/>
              <a:pPr/>
              <a:t>1/2/2014</a:t>
            </a:fld>
            <a:endParaRPr lang="en-US"/>
          </a:p>
        </p:txBody>
      </p:sp>
      <p:sp>
        <p:nvSpPr>
          <p:cNvPr id="3" name="Footer Placeholder 2"/>
          <p:cNvSpPr>
            <a:spLocks noGrp="1"/>
          </p:cNvSpPr>
          <p:nvPr>
            <p:ph type="ftr" sz="quarter" idx="11"/>
          </p:nvPr>
        </p:nvSpPr>
        <p:spPr/>
        <p:txBody>
          <a:bodyPr/>
          <a:lstStyle/>
          <a:p>
            <a:r>
              <a:rPr lang="en-US" smtClean="0"/>
              <a:t>G 10</a:t>
            </a:r>
            <a:endParaRPr lang="en-US"/>
          </a:p>
        </p:txBody>
      </p:sp>
      <p:sp>
        <p:nvSpPr>
          <p:cNvPr id="4" name="Slide Number Placeholder 3"/>
          <p:cNvSpPr>
            <a:spLocks noGrp="1"/>
          </p:cNvSpPr>
          <p:nvPr>
            <p:ph type="sldNum" sz="quarter" idx="12"/>
          </p:nvPr>
        </p:nvSpPr>
        <p:spPr/>
        <p:txBody>
          <a:bodyPr/>
          <a:lstStyle/>
          <a:p>
            <a:fld id="{7FAF6424-86D6-4475-98B0-81934E51FE3F}" type="slidenum">
              <a:rPr lang="en-US" smtClean="0"/>
              <a:pPr/>
              <a:t>‹#›</a:t>
            </a:fld>
            <a:endParaRPr lang="en-US"/>
          </a:p>
        </p:txBody>
      </p:sp>
    </p:spTree>
    <p:extLst>
      <p:ext uri="{BB962C8B-B14F-4D97-AF65-F5344CB8AC3E}">
        <p14:creationId xmlns:p14="http://schemas.microsoft.com/office/powerpoint/2010/main" xmlns="" val="2461170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294EB1-5722-49AC-9EA3-6D046E3D407D}" type="datetime1">
              <a:rPr lang="en-US" smtClean="0"/>
              <a:pPr/>
              <a:t>1/2/2014</a:t>
            </a:fld>
            <a:endParaRPr lang="en-US"/>
          </a:p>
        </p:txBody>
      </p:sp>
      <p:sp>
        <p:nvSpPr>
          <p:cNvPr id="6" name="Footer Placeholder 5"/>
          <p:cNvSpPr>
            <a:spLocks noGrp="1"/>
          </p:cNvSpPr>
          <p:nvPr>
            <p:ph type="ftr" sz="quarter" idx="11"/>
          </p:nvPr>
        </p:nvSpPr>
        <p:spPr/>
        <p:txBody>
          <a:bodyPr/>
          <a:lstStyle/>
          <a:p>
            <a:r>
              <a:rPr lang="en-US" smtClean="0"/>
              <a:t>G 10</a:t>
            </a:r>
            <a:endParaRPr lang="en-US"/>
          </a:p>
        </p:txBody>
      </p:sp>
      <p:sp>
        <p:nvSpPr>
          <p:cNvPr id="7" name="Slide Number Placeholder 6"/>
          <p:cNvSpPr>
            <a:spLocks noGrp="1"/>
          </p:cNvSpPr>
          <p:nvPr>
            <p:ph type="sldNum" sz="quarter" idx="12"/>
          </p:nvPr>
        </p:nvSpPr>
        <p:spPr/>
        <p:txBody>
          <a:bodyPr/>
          <a:lstStyle/>
          <a:p>
            <a:fld id="{7FAF6424-86D6-4475-98B0-81934E51FE3F}" type="slidenum">
              <a:rPr lang="en-US" smtClean="0"/>
              <a:pPr/>
              <a:t>‹#›</a:t>
            </a:fld>
            <a:endParaRPr lang="en-US"/>
          </a:p>
        </p:txBody>
      </p:sp>
    </p:spTree>
    <p:extLst>
      <p:ext uri="{BB962C8B-B14F-4D97-AF65-F5344CB8AC3E}">
        <p14:creationId xmlns:p14="http://schemas.microsoft.com/office/powerpoint/2010/main" xmlns="" val="2992280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F957A0-C979-4EBA-9A6A-F44CC6E78AB0}" type="datetime1">
              <a:rPr lang="en-US" smtClean="0"/>
              <a:pPr/>
              <a:t>1/2/2014</a:t>
            </a:fld>
            <a:endParaRPr lang="en-US"/>
          </a:p>
        </p:txBody>
      </p:sp>
      <p:sp>
        <p:nvSpPr>
          <p:cNvPr id="6" name="Footer Placeholder 5"/>
          <p:cNvSpPr>
            <a:spLocks noGrp="1"/>
          </p:cNvSpPr>
          <p:nvPr>
            <p:ph type="ftr" sz="quarter" idx="11"/>
          </p:nvPr>
        </p:nvSpPr>
        <p:spPr/>
        <p:txBody>
          <a:bodyPr/>
          <a:lstStyle/>
          <a:p>
            <a:r>
              <a:rPr lang="en-US" smtClean="0"/>
              <a:t>G 10</a:t>
            </a:r>
            <a:endParaRPr lang="en-US"/>
          </a:p>
        </p:txBody>
      </p:sp>
      <p:sp>
        <p:nvSpPr>
          <p:cNvPr id="7" name="Slide Number Placeholder 6"/>
          <p:cNvSpPr>
            <a:spLocks noGrp="1"/>
          </p:cNvSpPr>
          <p:nvPr>
            <p:ph type="sldNum" sz="quarter" idx="12"/>
          </p:nvPr>
        </p:nvSpPr>
        <p:spPr/>
        <p:txBody>
          <a:bodyPr/>
          <a:lstStyle/>
          <a:p>
            <a:fld id="{7FAF6424-86D6-4475-98B0-81934E51FE3F}" type="slidenum">
              <a:rPr lang="en-US" smtClean="0"/>
              <a:pPr/>
              <a:t>‹#›</a:t>
            </a:fld>
            <a:endParaRPr lang="en-US"/>
          </a:p>
        </p:txBody>
      </p:sp>
    </p:spTree>
    <p:extLst>
      <p:ext uri="{BB962C8B-B14F-4D97-AF65-F5344CB8AC3E}">
        <p14:creationId xmlns:p14="http://schemas.microsoft.com/office/powerpoint/2010/main" xmlns="" val="1035153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A41265-EA12-4326-82AE-7BA09CAFA386}" type="datetime1">
              <a:rPr lang="en-US" smtClean="0"/>
              <a:pPr/>
              <a:t>1/2/2014</a:t>
            </a:fld>
            <a:endParaRPr lang="en-US"/>
          </a:p>
        </p:txBody>
      </p:sp>
      <p:sp>
        <p:nvSpPr>
          <p:cNvPr id="5" name="Footer Placeholder 4"/>
          <p:cNvSpPr>
            <a:spLocks noGrp="1"/>
          </p:cNvSpPr>
          <p:nvPr>
            <p:ph type="ftr" sz="quarter" idx="11"/>
          </p:nvPr>
        </p:nvSpPr>
        <p:spPr/>
        <p:txBody>
          <a:bodyPr/>
          <a:lstStyle/>
          <a:p>
            <a:r>
              <a:rPr lang="en-US" smtClean="0"/>
              <a:t>G 10</a:t>
            </a:r>
            <a:endParaRPr lang="en-US"/>
          </a:p>
        </p:txBody>
      </p:sp>
      <p:sp>
        <p:nvSpPr>
          <p:cNvPr id="6" name="Slide Number Placeholder 5"/>
          <p:cNvSpPr>
            <a:spLocks noGrp="1"/>
          </p:cNvSpPr>
          <p:nvPr>
            <p:ph type="sldNum" sz="quarter" idx="12"/>
          </p:nvPr>
        </p:nvSpPr>
        <p:spPr/>
        <p:txBody>
          <a:bodyPr/>
          <a:lstStyle/>
          <a:p>
            <a:fld id="{7FAF6424-86D6-4475-98B0-81934E51FE3F}" type="slidenum">
              <a:rPr lang="en-US" smtClean="0"/>
              <a:pPr/>
              <a:t>‹#›</a:t>
            </a:fld>
            <a:endParaRPr lang="en-US"/>
          </a:p>
        </p:txBody>
      </p:sp>
    </p:spTree>
    <p:extLst>
      <p:ext uri="{BB962C8B-B14F-4D97-AF65-F5344CB8AC3E}">
        <p14:creationId xmlns:p14="http://schemas.microsoft.com/office/powerpoint/2010/main" xmlns="" val="1604077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7D204B-8131-453E-B84E-EAD34B406088}" type="datetime1">
              <a:rPr lang="en-US" smtClean="0"/>
              <a:pPr/>
              <a:t>1/2/2014</a:t>
            </a:fld>
            <a:endParaRPr lang="en-US"/>
          </a:p>
        </p:txBody>
      </p:sp>
      <p:sp>
        <p:nvSpPr>
          <p:cNvPr id="5" name="Footer Placeholder 4"/>
          <p:cNvSpPr>
            <a:spLocks noGrp="1"/>
          </p:cNvSpPr>
          <p:nvPr>
            <p:ph type="ftr" sz="quarter" idx="11"/>
          </p:nvPr>
        </p:nvSpPr>
        <p:spPr/>
        <p:txBody>
          <a:bodyPr/>
          <a:lstStyle/>
          <a:p>
            <a:r>
              <a:rPr lang="en-US" smtClean="0"/>
              <a:t>G 10</a:t>
            </a:r>
            <a:endParaRPr lang="en-US"/>
          </a:p>
        </p:txBody>
      </p:sp>
      <p:sp>
        <p:nvSpPr>
          <p:cNvPr id="6" name="Slide Number Placeholder 5"/>
          <p:cNvSpPr>
            <a:spLocks noGrp="1"/>
          </p:cNvSpPr>
          <p:nvPr>
            <p:ph type="sldNum" sz="quarter" idx="12"/>
          </p:nvPr>
        </p:nvSpPr>
        <p:spPr/>
        <p:txBody>
          <a:bodyPr/>
          <a:lstStyle/>
          <a:p>
            <a:fld id="{7FAF6424-86D6-4475-98B0-81934E51FE3F}" type="slidenum">
              <a:rPr lang="en-US" smtClean="0"/>
              <a:pPr/>
              <a:t>‹#›</a:t>
            </a:fld>
            <a:endParaRPr lang="en-US"/>
          </a:p>
        </p:txBody>
      </p:sp>
    </p:spTree>
    <p:extLst>
      <p:ext uri="{BB962C8B-B14F-4D97-AF65-F5344CB8AC3E}">
        <p14:creationId xmlns:p14="http://schemas.microsoft.com/office/powerpoint/2010/main" xmlns="" val="512523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905000"/>
            <a:ext cx="82296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fld id="{041F1A3C-C110-4829-AC23-FB0C18A55B05}" type="datetime1">
              <a:rPr lang="en-US" smtClean="0"/>
              <a:pPr>
                <a:defRPr/>
              </a:pPr>
              <a:t>1/2/2014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G 10</a:t>
            </a:r>
          </a:p>
        </p:txBody>
      </p:sp>
      <p:sp>
        <p:nvSpPr>
          <p:cNvPr id="6" name="Rectangle 6"/>
          <p:cNvSpPr>
            <a:spLocks noGrp="1" noChangeArrowheads="1"/>
          </p:cNvSpPr>
          <p:nvPr>
            <p:ph type="sldNum" sz="quarter" idx="12"/>
          </p:nvPr>
        </p:nvSpPr>
        <p:spPr>
          <a:ln/>
        </p:spPr>
        <p:txBody>
          <a:bodyPr/>
          <a:lstStyle>
            <a:lvl1pPr>
              <a:defRPr/>
            </a:lvl1pPr>
          </a:lstStyle>
          <a:p>
            <a:pPr>
              <a:defRPr/>
            </a:pPr>
            <a:fld id="{E1475F59-A624-4383-A90A-20A58B67738E}" type="slidenum">
              <a:rPr lang="en-US"/>
              <a:pPr>
                <a:defRPr/>
              </a:pPr>
              <a:t>‹#›</a:t>
            </a:fld>
            <a:endParaRPr lang="en-US"/>
          </a:p>
        </p:txBody>
      </p:sp>
    </p:spTree>
    <p:extLst>
      <p:ext uri="{BB962C8B-B14F-4D97-AF65-F5344CB8AC3E}">
        <p14:creationId xmlns:p14="http://schemas.microsoft.com/office/powerpoint/2010/main" xmlns="" val="1074689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050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386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76A1E267-4145-4754-8D95-A0E60B931659}" type="datetime1">
              <a:rPr lang="en-US" smtClean="0"/>
              <a:pPr>
                <a:defRPr/>
              </a:pPr>
              <a:t>1/2/2014</a:t>
            </a:fld>
            <a:endParaRPr lang="en-US"/>
          </a:p>
        </p:txBody>
      </p:sp>
      <p:sp>
        <p:nvSpPr>
          <p:cNvPr id="7" name="Rectangle 5"/>
          <p:cNvSpPr>
            <a:spLocks noGrp="1" noChangeArrowheads="1"/>
          </p:cNvSpPr>
          <p:nvPr>
            <p:ph type="ftr" sz="quarter" idx="11"/>
          </p:nvPr>
        </p:nvSpPr>
        <p:spPr>
          <a:ln/>
        </p:spPr>
        <p:txBody>
          <a:bodyPr/>
          <a:lstStyle>
            <a:lvl1pPr>
              <a:defRPr/>
            </a:lvl1pPr>
          </a:lstStyle>
          <a:p>
            <a:pPr>
              <a:defRPr/>
            </a:pPr>
            <a:r>
              <a:rPr lang="en-US"/>
              <a:t>G 10</a:t>
            </a:r>
          </a:p>
        </p:txBody>
      </p:sp>
      <p:sp>
        <p:nvSpPr>
          <p:cNvPr id="8" name="Rectangle 6"/>
          <p:cNvSpPr>
            <a:spLocks noGrp="1" noChangeArrowheads="1"/>
          </p:cNvSpPr>
          <p:nvPr>
            <p:ph type="sldNum" sz="quarter" idx="12"/>
          </p:nvPr>
        </p:nvSpPr>
        <p:spPr>
          <a:ln/>
        </p:spPr>
        <p:txBody>
          <a:bodyPr/>
          <a:lstStyle>
            <a:lvl1pPr>
              <a:defRPr/>
            </a:lvl1pPr>
          </a:lstStyle>
          <a:p>
            <a:pPr>
              <a:defRPr/>
            </a:pPr>
            <a:fld id="{CE22C4ED-CC29-40C2-947B-127C3ED1F17E}" type="slidenum">
              <a:rPr lang="en-US"/>
              <a:pPr>
                <a:defRPr/>
              </a:pPr>
              <a:t>‹#›</a:t>
            </a:fld>
            <a:endParaRPr lang="en-US"/>
          </a:p>
        </p:txBody>
      </p:sp>
    </p:spTree>
    <p:extLst>
      <p:ext uri="{BB962C8B-B14F-4D97-AF65-F5344CB8AC3E}">
        <p14:creationId xmlns:p14="http://schemas.microsoft.com/office/powerpoint/2010/main" xmlns="" val="18744521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90DD7B88-A571-43E4-B913-1DD495E22043}" type="datetime1">
              <a:rPr lang="en-US" smtClean="0"/>
              <a:pPr>
                <a:defRPr/>
              </a:pPr>
              <a:t>1/2/2014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G 10</a:t>
            </a:r>
          </a:p>
        </p:txBody>
      </p:sp>
      <p:sp>
        <p:nvSpPr>
          <p:cNvPr id="7" name="Rectangle 6"/>
          <p:cNvSpPr>
            <a:spLocks noGrp="1" noChangeArrowheads="1"/>
          </p:cNvSpPr>
          <p:nvPr>
            <p:ph type="sldNum" sz="quarter" idx="12"/>
          </p:nvPr>
        </p:nvSpPr>
        <p:spPr>
          <a:ln/>
        </p:spPr>
        <p:txBody>
          <a:bodyPr/>
          <a:lstStyle>
            <a:lvl1pPr>
              <a:defRPr/>
            </a:lvl1pPr>
          </a:lstStyle>
          <a:p>
            <a:pPr>
              <a:defRPr/>
            </a:pPr>
            <a:fld id="{0EF1D20F-59E5-47B5-ACF6-180F87D88339}" type="slidenum">
              <a:rPr lang="en-US"/>
              <a:pPr>
                <a:defRPr/>
              </a:pPr>
              <a:t>‹#›</a:t>
            </a:fld>
            <a:endParaRPr lang="en-US"/>
          </a:p>
        </p:txBody>
      </p:sp>
    </p:spTree>
    <p:extLst>
      <p:ext uri="{BB962C8B-B14F-4D97-AF65-F5344CB8AC3E}">
        <p14:creationId xmlns:p14="http://schemas.microsoft.com/office/powerpoint/2010/main" xmlns="" val="3436206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54FA5F-E9ED-4098-B680-543B8BE9EA39}" type="datetime1">
              <a:rPr lang="en-US" smtClean="0"/>
              <a:pPr/>
              <a:t>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G 10</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AF6424-86D6-4475-98B0-81934E51FE3F}" type="slidenum">
              <a:rPr lang="en-US" smtClean="0"/>
              <a:pPr/>
              <a:t>‹#›</a:t>
            </a:fld>
            <a:endParaRPr lang="en-US"/>
          </a:p>
        </p:txBody>
      </p:sp>
    </p:spTree>
    <p:extLst>
      <p:ext uri="{BB962C8B-B14F-4D97-AF65-F5344CB8AC3E}">
        <p14:creationId xmlns:p14="http://schemas.microsoft.com/office/powerpoint/2010/main" xmlns="" val="407115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google.com.pk/imgres?imgurl=http://www.ges-energetika.com/wp-content/uploads/2010/11/global-energy-crisis.jpg&amp;imgrefurl=http://www.ges-energetika.com/how-does-the-impact-of-the-global-energy-crisis-84.html&amp;usg=__6gyhlFdCIUBpD_6OHyfh5KY_L5c=&amp;h=296&amp;w=442&amp;sz=18&amp;hl=en&amp;start=35&amp;zoom=1&amp;tbnid=SR7CMUBsLhzkXM:&amp;tbnh=85&amp;tbnw=127&amp;ei=XUS8TZCfM4HmrAfrlICiBw&amp;prev=/search?q=energy+crisis&amp;start=20&amp;hl=en&amp;sa=N&amp;gbv=2&amp;tbm=isch&amp;itbs=1"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com.pk/imgres?imgurl=http://infonet.thatbest.com/wp-content/uploads/2010/07/f674f661a633p-69.jpg&amp;imgrefurl=http://infonet.thatbest.com/2010/07/01/xcel-energy-tests-hybrid-solar-coal-power-plant-in-colorado/&amp;usg=__Pv_MbQfTQU4g8pN1Bv77vjmklg0=&amp;h=397&amp;w=550&amp;sz=22&amp;hl=en&amp;start=39&amp;zoom=1&amp;tbnid=Z8soq1Ri9vbs9M:&amp;tbnh=96&amp;tbnw=133&amp;ei=yUW8TbudKMjSrQekqcSyBw&amp;prev=/search?q=use+of+coal&amp;start=20&amp;hl=en&amp;sa=N&amp;gbv=2&amp;tbm=isch&amp;itbs=1" TargetMode="Externa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3.xml"/><Relationship Id="rId1" Type="http://schemas.openxmlformats.org/officeDocument/2006/relationships/vmlDrawing" Target="../drawings/vmlDrawing2.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4.xml"/><Relationship Id="rId1" Type="http://schemas.openxmlformats.org/officeDocument/2006/relationships/vmlDrawing" Target="../drawings/vmlDrawing3.v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4.xml"/><Relationship Id="rId1" Type="http://schemas.openxmlformats.org/officeDocument/2006/relationships/vmlDrawing" Target="../drawings/vmlDrawing4.v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219200"/>
            <a:ext cx="7772400" cy="1470025"/>
          </a:xfrm>
        </p:spPr>
        <p:txBody>
          <a:bodyPr/>
          <a:lstStyle/>
          <a:p>
            <a:r>
              <a:rPr lang="en-US" dirty="0" smtClean="0"/>
              <a:t>Issues in public administration </a:t>
            </a:r>
            <a:br>
              <a:rPr lang="en-US" dirty="0" smtClean="0"/>
            </a:br>
            <a:r>
              <a:rPr lang="en-US" sz="3200" dirty="0">
                <a:solidFill>
                  <a:srgbClr val="FF0000"/>
                </a:solidFill>
              </a:rPr>
              <a:t>MPA 509</a:t>
            </a:r>
          </a:p>
        </p:txBody>
      </p:sp>
      <p:sp>
        <p:nvSpPr>
          <p:cNvPr id="3" name="Subtitle 2"/>
          <p:cNvSpPr>
            <a:spLocks noGrp="1"/>
          </p:cNvSpPr>
          <p:nvPr>
            <p:ph type="subTitle" idx="1"/>
          </p:nvPr>
        </p:nvSpPr>
        <p:spPr>
          <a:xfrm>
            <a:off x="457200" y="3886200"/>
            <a:ext cx="8077200" cy="1752600"/>
          </a:xfrm>
        </p:spPr>
        <p:txBody>
          <a:bodyPr/>
          <a:lstStyle/>
          <a:p>
            <a:r>
              <a:rPr lang="en-US" sz="2800" b="1" dirty="0" smtClean="0"/>
              <a:t>Impact of Energy Crisis on Development</a:t>
            </a:r>
          </a:p>
          <a:p>
            <a:r>
              <a:rPr lang="en-US" dirty="0" smtClean="0"/>
              <a:t> </a:t>
            </a:r>
          </a:p>
        </p:txBody>
      </p:sp>
      <p:sp>
        <p:nvSpPr>
          <p:cNvPr id="4" name="Slide Number Placeholder 3"/>
          <p:cNvSpPr>
            <a:spLocks noGrp="1"/>
          </p:cNvSpPr>
          <p:nvPr>
            <p:ph type="sldNum" sz="quarter" idx="12"/>
          </p:nvPr>
        </p:nvSpPr>
        <p:spPr/>
        <p:txBody>
          <a:bodyPr/>
          <a:lstStyle/>
          <a:p>
            <a:fld id="{7FAF6424-86D6-4475-98B0-81934E51FE3F}" type="slidenum">
              <a:rPr lang="en-US" smtClean="0"/>
              <a:pPr/>
              <a:t>1</a:t>
            </a:fld>
            <a:endParaRPr lang="en-US"/>
          </a:p>
        </p:txBody>
      </p:sp>
    </p:spTree>
    <p:extLst>
      <p:ext uri="{BB962C8B-B14F-4D97-AF65-F5344CB8AC3E}">
        <p14:creationId xmlns:p14="http://schemas.microsoft.com/office/powerpoint/2010/main" xmlns="" val="11833499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idx="1"/>
          </p:nvPr>
        </p:nvSpPr>
        <p:spPr/>
        <p:txBody>
          <a:bodyPr/>
          <a:lstStyle/>
          <a:p>
            <a:r>
              <a:rPr lang="en-US" dirty="0" smtClean="0"/>
              <a:t>Preview of Last Lecture</a:t>
            </a:r>
          </a:p>
          <a:p>
            <a:r>
              <a:rPr lang="en-US" dirty="0" smtClean="0"/>
              <a:t>Pakistan and it’s MDGs</a:t>
            </a:r>
          </a:p>
          <a:p>
            <a:r>
              <a:rPr lang="en-US" dirty="0" smtClean="0"/>
              <a:t> What will it take to achieve MDGs?</a:t>
            </a:r>
          </a:p>
          <a:p>
            <a:r>
              <a:rPr lang="en-US" dirty="0" smtClean="0"/>
              <a:t>What is Energy Crises?</a:t>
            </a:r>
          </a:p>
          <a:p>
            <a:r>
              <a:rPr lang="en-US" dirty="0" smtClean="0"/>
              <a:t>Causes of Energy Crises</a:t>
            </a:r>
          </a:p>
          <a:p>
            <a:r>
              <a:rPr lang="en-US" dirty="0" smtClean="0"/>
              <a:t>Effects of Energy Crises</a:t>
            </a:r>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7FAF6424-86D6-4475-98B0-81934E51FE3F}" type="slidenum">
              <a:rPr lang="en-US" smtClean="0"/>
              <a:pPr/>
              <a:t>2</a:t>
            </a:fld>
            <a:endParaRPr lang="en-US"/>
          </a:p>
        </p:txBody>
      </p:sp>
    </p:spTree>
    <p:extLst>
      <p:ext uri="{BB962C8B-B14F-4D97-AF65-F5344CB8AC3E}">
        <p14:creationId xmlns:p14="http://schemas.microsoft.com/office/powerpoint/2010/main" xmlns="" val="15787893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lang="en-US" smtClean="0">
              <a:effectLst>
                <a:outerShdw blurRad="38100" dist="38100" dir="2700000" algn="tl">
                  <a:srgbClr val="C0C0C0"/>
                </a:outerShdw>
              </a:effectLst>
            </a:endParaRPr>
          </a:p>
        </p:txBody>
      </p:sp>
      <p:pic>
        <p:nvPicPr>
          <p:cNvPr id="11267" name="Content Placeholder 3" descr="pakistan_tourism_0104.jpg"/>
          <p:cNvPicPr>
            <a:picLocks noGrp="1" noChangeAspect="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4600" y="2824163"/>
            <a:ext cx="4572000" cy="2984500"/>
          </a:xfrm>
        </p:spPr>
      </p:pic>
      <p:pic>
        <p:nvPicPr>
          <p:cNvPr id="11268" name="Picture 4" descr="pakistan_ethnic_1973.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4233863"/>
            <a:ext cx="2514600" cy="2624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69" name="Picture 5" descr="218049957_78cb429399.jp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58000" y="1497013"/>
            <a:ext cx="2286000" cy="2606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70" name="Picture 7" descr="pakistan_blog_banner.jp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0" y="0"/>
            <a:ext cx="9144000" cy="1497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71" name="Picture 8" descr="442014661_cdf5e98792.jpg"/>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0" y="1414463"/>
            <a:ext cx="2819400" cy="281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72" name="Picture 9" descr="2964086878_1583e8fa05.jpg"/>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286500" y="4103688"/>
            <a:ext cx="2857500" cy="2754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73" name="Picture 10" descr="Pakistan_NBanner.jpg"/>
          <p:cNvPicPr>
            <a:picLocks noChangeAspect="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658938" y="5764213"/>
            <a:ext cx="5199062" cy="1093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74" name="Picture 11" descr="3553374585_25b1bd6970.jpg"/>
          <p:cNvPicPr>
            <a:picLocks noChangeAspect="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2819400" y="1414463"/>
            <a:ext cx="2286000" cy="2395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75" name="Picture 12" descr="3019552545_943828f332.jpg"/>
          <p:cNvPicPr>
            <a:picLocks noChangeAspect="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5105400" y="1458913"/>
            <a:ext cx="1966913" cy="2351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7FAF6424-86D6-4475-98B0-81934E51FE3F}" type="slidenum">
              <a:rPr lang="en-US" smtClean="0"/>
              <a:pPr/>
              <a:t>3</a:t>
            </a:fld>
            <a:endParaRPr lang="en-US"/>
          </a:p>
        </p:txBody>
      </p:sp>
    </p:spTree>
    <p:extLst>
      <p:ext uri="{BB962C8B-B14F-4D97-AF65-F5344CB8AC3E}">
        <p14:creationId xmlns:p14="http://schemas.microsoft.com/office/powerpoint/2010/main" xmlns="" val="7916796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89038"/>
          </a:xfrm>
        </p:spPr>
        <p:txBody>
          <a:bodyPr>
            <a:normAutofit fontScale="90000"/>
          </a:bodyPr>
          <a:lstStyle/>
          <a:p>
            <a:pPr algn="l" eaLnBrk="1" hangingPunct="1">
              <a:defRPr/>
            </a:pPr>
            <a:r>
              <a:rPr lang="en-US" sz="3200" b="1" dirty="0" smtClean="0">
                <a:effectLst>
                  <a:outerShdw blurRad="38100" dist="38100" dir="2700000" algn="tl">
                    <a:srgbClr val="C0C0C0"/>
                  </a:outerShdw>
                </a:effectLst>
              </a:rPr>
              <a:t>Pakistan and the Millennium Development Goals (2015)</a:t>
            </a:r>
            <a:br>
              <a:rPr lang="en-US" sz="3200" b="1" dirty="0" smtClean="0">
                <a:effectLst>
                  <a:outerShdw blurRad="38100" dist="38100" dir="2700000" algn="tl">
                    <a:srgbClr val="C0C0C0"/>
                  </a:outerShdw>
                </a:effectLst>
              </a:rPr>
            </a:br>
            <a:r>
              <a:rPr lang="en-US" sz="3200" b="1" dirty="0" smtClean="0">
                <a:effectLst>
                  <a:outerShdw blurRad="38100" dist="38100" dir="2700000" algn="tl">
                    <a:srgbClr val="C0C0C0"/>
                  </a:outerShdw>
                </a:effectLst>
              </a:rPr>
              <a:t> </a:t>
            </a:r>
          </a:p>
        </p:txBody>
      </p:sp>
      <p:sp>
        <p:nvSpPr>
          <p:cNvPr id="4" name="Slide Number Placeholder 3"/>
          <p:cNvSpPr>
            <a:spLocks noGrp="1"/>
          </p:cNvSpPr>
          <p:nvPr>
            <p:ph type="sldNum" sz="quarter" idx="12"/>
          </p:nvPr>
        </p:nvSpPr>
        <p:spPr/>
        <p:txBody>
          <a:bodyPr/>
          <a:lstStyle/>
          <a:p>
            <a:fld id="{7FAF6424-86D6-4475-98B0-81934E51FE3F}" type="slidenum">
              <a:rPr lang="en-US" smtClean="0"/>
              <a:pPr/>
              <a:t>4</a:t>
            </a:fld>
            <a:endParaRPr lang="en-US"/>
          </a:p>
        </p:txBody>
      </p:sp>
      <p:sp>
        <p:nvSpPr>
          <p:cNvPr id="7" name="Content Placeholder 2"/>
          <p:cNvSpPr>
            <a:spLocks noGrp="1"/>
          </p:cNvSpPr>
          <p:nvPr>
            <p:ph idx="1"/>
          </p:nvPr>
        </p:nvSpPr>
        <p:spPr>
          <a:xfrm>
            <a:off x="304800" y="1371600"/>
            <a:ext cx="8229600" cy="4525963"/>
          </a:xfrm>
        </p:spPr>
        <p:txBody>
          <a:bodyPr>
            <a:normAutofit/>
          </a:bodyPr>
          <a:lstStyle/>
          <a:p>
            <a:pPr marL="514350" indent="-514350">
              <a:buFont typeface="+mj-lt"/>
              <a:buAutoNum type="arabicPeriod"/>
            </a:pPr>
            <a:r>
              <a:rPr lang="en-US" sz="2400" dirty="0" smtClean="0"/>
              <a:t>Eradicate Extreme Hunger and Poverty</a:t>
            </a:r>
          </a:p>
          <a:p>
            <a:pPr marL="514350" indent="-514350">
              <a:buFont typeface="+mj-lt"/>
              <a:buAutoNum type="arabicPeriod"/>
            </a:pPr>
            <a:r>
              <a:rPr lang="en-US" sz="2400" dirty="0" smtClean="0"/>
              <a:t>Achieve Universal Primary Education</a:t>
            </a:r>
          </a:p>
          <a:p>
            <a:pPr marL="514350" indent="-514350">
              <a:buFont typeface="+mj-lt"/>
              <a:buAutoNum type="arabicPeriod"/>
            </a:pPr>
            <a:r>
              <a:rPr lang="en-US" sz="2400" dirty="0" smtClean="0"/>
              <a:t>Promote Gender Equality</a:t>
            </a:r>
          </a:p>
          <a:p>
            <a:pPr marL="514350" indent="-514350">
              <a:buFont typeface="+mj-lt"/>
              <a:buAutoNum type="arabicPeriod"/>
            </a:pPr>
            <a:r>
              <a:rPr lang="en-US" sz="2400" dirty="0" smtClean="0"/>
              <a:t>Reduce Child Mortality</a:t>
            </a:r>
          </a:p>
          <a:p>
            <a:pPr marL="514350" indent="-514350">
              <a:buFont typeface="+mj-lt"/>
              <a:buAutoNum type="arabicPeriod"/>
            </a:pPr>
            <a:r>
              <a:rPr lang="en-US" sz="2400" dirty="0" smtClean="0"/>
              <a:t>Improve Maternal Health</a:t>
            </a:r>
          </a:p>
          <a:p>
            <a:pPr marL="514350" indent="-514350">
              <a:buFont typeface="+mj-lt"/>
              <a:buAutoNum type="arabicPeriod"/>
            </a:pPr>
            <a:r>
              <a:rPr lang="en-US" sz="2400" dirty="0" smtClean="0"/>
              <a:t>Combat HIV/AIDS, Malaria and other diseases </a:t>
            </a:r>
          </a:p>
          <a:p>
            <a:pPr marL="514350" indent="-514350">
              <a:buFont typeface="+mj-lt"/>
              <a:buAutoNum type="arabicPeriod"/>
            </a:pPr>
            <a:r>
              <a:rPr lang="en-US" sz="2400" dirty="0" smtClean="0"/>
              <a:t>Ensure Environmental Sustainability</a:t>
            </a:r>
          </a:p>
          <a:p>
            <a:pPr marL="514350" indent="-514350">
              <a:buFont typeface="+mj-lt"/>
              <a:buAutoNum type="arabicPeriod"/>
            </a:pPr>
            <a:r>
              <a:rPr lang="en-US" sz="2400" dirty="0" smtClean="0"/>
              <a:t>Develop a Global Partnership for Development </a:t>
            </a:r>
          </a:p>
          <a:p>
            <a:pPr marL="514350" indent="-514350">
              <a:buFont typeface="+mj-lt"/>
              <a:buAutoNum type="arabicPeriod"/>
            </a:pPr>
            <a:endParaRPr lang="en-US" sz="2400" dirty="0"/>
          </a:p>
        </p:txBody>
      </p:sp>
    </p:spTree>
    <p:extLst>
      <p:ext uri="{BB962C8B-B14F-4D97-AF65-F5344CB8AC3E}">
        <p14:creationId xmlns:p14="http://schemas.microsoft.com/office/powerpoint/2010/main" xmlns="" val="37393636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Autofit/>
          </a:bodyPr>
          <a:lstStyle/>
          <a:p>
            <a:r>
              <a:rPr lang="en-US" sz="2900" b="1" dirty="0">
                <a:effectLst>
                  <a:outerShdw blurRad="38100" dist="38100" dir="2700000" algn="tl">
                    <a:srgbClr val="C0C0C0"/>
                  </a:outerShdw>
                </a:effectLst>
              </a:rPr>
              <a:t>What will it take to achieve the Millennium Development Goals?</a:t>
            </a:r>
            <a:br>
              <a:rPr lang="en-US" sz="2900" b="1" dirty="0">
                <a:effectLst>
                  <a:outerShdw blurRad="38100" dist="38100" dir="2700000" algn="tl">
                    <a:srgbClr val="C0C0C0"/>
                  </a:outerShdw>
                </a:effectLst>
              </a:rPr>
            </a:br>
            <a:endParaRPr lang="en-US" sz="2900" b="1" dirty="0">
              <a:effectLst>
                <a:outerShdw blurRad="38100" dist="38100" dir="2700000" algn="tl">
                  <a:srgbClr val="C0C0C0"/>
                </a:outerShdw>
              </a:effectLst>
            </a:endParaRPr>
          </a:p>
        </p:txBody>
      </p:sp>
      <p:sp>
        <p:nvSpPr>
          <p:cNvPr id="49155" name="Rectangle 3"/>
          <p:cNvSpPr>
            <a:spLocks noGrp="1" noChangeArrowheads="1"/>
          </p:cNvSpPr>
          <p:nvPr>
            <p:ph type="body" idx="1"/>
          </p:nvPr>
        </p:nvSpPr>
        <p:spPr>
          <a:xfrm>
            <a:off x="457200" y="1143000"/>
            <a:ext cx="8229600" cy="4302125"/>
          </a:xfrm>
        </p:spPr>
        <p:txBody>
          <a:bodyPr>
            <a:normAutofit fontScale="77500" lnSpcReduction="20000"/>
          </a:bodyPr>
          <a:lstStyle/>
          <a:p>
            <a:pPr>
              <a:buFont typeface="Wingdings" pitchFamily="2" charset="2"/>
              <a:buNone/>
            </a:pPr>
            <a:r>
              <a:rPr lang="en-US" sz="2400" dirty="0"/>
              <a:t>	</a:t>
            </a:r>
            <a:endParaRPr lang="en-US" sz="3000" dirty="0"/>
          </a:p>
          <a:p>
            <a:pPr marL="514350" indent="-514350">
              <a:buFont typeface="+mj-lt"/>
              <a:buAutoNum type="arabicPeriod"/>
            </a:pPr>
            <a:r>
              <a:rPr lang="en-US" sz="3100" dirty="0"/>
              <a:t>Political will , commitment &amp; focus</a:t>
            </a:r>
          </a:p>
          <a:p>
            <a:pPr marL="514350" indent="-514350">
              <a:buFont typeface="+mj-lt"/>
              <a:buAutoNum type="arabicPeriod"/>
            </a:pPr>
            <a:endParaRPr lang="en-US" sz="3100" dirty="0"/>
          </a:p>
          <a:p>
            <a:pPr marL="514350" indent="-514350">
              <a:buFont typeface="+mj-lt"/>
              <a:buAutoNum type="arabicPeriod"/>
            </a:pPr>
            <a:r>
              <a:rPr lang="en-US" sz="3100" dirty="0"/>
              <a:t>Monitoring the process</a:t>
            </a:r>
          </a:p>
          <a:p>
            <a:pPr marL="514350" indent="-514350">
              <a:buFont typeface="+mj-lt"/>
              <a:buAutoNum type="arabicPeriod"/>
            </a:pPr>
            <a:endParaRPr lang="en-US" sz="3100" dirty="0"/>
          </a:p>
          <a:p>
            <a:pPr marL="514350" indent="-514350">
              <a:buFont typeface="+mj-lt"/>
              <a:buAutoNum type="arabicPeriod"/>
            </a:pPr>
            <a:r>
              <a:rPr lang="en-US" sz="3100" dirty="0"/>
              <a:t>Economies need to grow to provide jobs &amp; more income for poor people</a:t>
            </a:r>
          </a:p>
          <a:p>
            <a:pPr marL="514350" indent="-514350">
              <a:buFont typeface="+mj-lt"/>
              <a:buAutoNum type="arabicPeriod"/>
            </a:pPr>
            <a:endParaRPr lang="en-US" sz="3100" dirty="0"/>
          </a:p>
          <a:p>
            <a:pPr marL="514350" indent="-514350">
              <a:buFont typeface="+mj-lt"/>
              <a:buAutoNum type="arabicPeriod"/>
            </a:pPr>
            <a:r>
              <a:rPr lang="en-US" sz="3100" dirty="0"/>
              <a:t>Health &amp; Education system must deliver services to everyone, men &amp; women, rich &amp; poor</a:t>
            </a:r>
          </a:p>
          <a:p>
            <a:pPr marL="514350" indent="-514350">
              <a:buFont typeface="+mj-lt"/>
              <a:buAutoNum type="arabicPeriod"/>
            </a:pPr>
            <a:endParaRPr lang="en-US" sz="3100" dirty="0"/>
          </a:p>
          <a:p>
            <a:pPr marL="514350" indent="-514350">
              <a:buFont typeface="+mj-lt"/>
              <a:buAutoNum type="arabicPeriod"/>
            </a:pPr>
            <a:r>
              <a:rPr lang="en-US" sz="3100" dirty="0"/>
              <a:t>Infrastructure has to work and be accessible to all</a:t>
            </a:r>
          </a:p>
        </p:txBody>
      </p:sp>
      <p:sp>
        <p:nvSpPr>
          <p:cNvPr id="2" name="Slide Number Placeholder 1"/>
          <p:cNvSpPr>
            <a:spLocks noGrp="1"/>
          </p:cNvSpPr>
          <p:nvPr>
            <p:ph type="sldNum" sz="quarter" idx="12"/>
          </p:nvPr>
        </p:nvSpPr>
        <p:spPr/>
        <p:txBody>
          <a:bodyPr/>
          <a:lstStyle/>
          <a:p>
            <a:fld id="{7FAF6424-86D6-4475-98B0-81934E51FE3F}" type="slidenum">
              <a:rPr lang="en-US" smtClean="0"/>
              <a:pPr/>
              <a:t>5</a:t>
            </a:fld>
            <a:endParaRPr lang="en-US"/>
          </a:p>
        </p:txBody>
      </p:sp>
    </p:spTree>
    <p:extLst>
      <p:ext uri="{BB962C8B-B14F-4D97-AF65-F5344CB8AC3E}">
        <p14:creationId xmlns:p14="http://schemas.microsoft.com/office/powerpoint/2010/main" xmlns="" val="18659397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type="body" idx="1"/>
          </p:nvPr>
        </p:nvSpPr>
        <p:spPr>
          <a:xfrm>
            <a:off x="457200" y="762000"/>
            <a:ext cx="8229600" cy="5715000"/>
          </a:xfrm>
        </p:spPr>
        <p:txBody>
          <a:bodyPr>
            <a:normAutofit lnSpcReduction="10000"/>
          </a:bodyPr>
          <a:lstStyle/>
          <a:p>
            <a:pPr>
              <a:lnSpc>
                <a:spcPct val="80000"/>
              </a:lnSpc>
            </a:pPr>
            <a:r>
              <a:rPr lang="en-US" sz="2400" dirty="0"/>
              <a:t>Policies need to empower people to participate in the development process</a:t>
            </a:r>
          </a:p>
          <a:p>
            <a:pPr>
              <a:lnSpc>
                <a:spcPct val="80000"/>
              </a:lnSpc>
              <a:buFont typeface="Wingdings" pitchFamily="2" charset="2"/>
              <a:buNone/>
            </a:pPr>
            <a:endParaRPr lang="en-US" sz="2400" dirty="0"/>
          </a:p>
          <a:p>
            <a:pPr>
              <a:lnSpc>
                <a:spcPct val="80000"/>
              </a:lnSpc>
            </a:pPr>
            <a:r>
              <a:rPr lang="en-US" sz="2400" dirty="0"/>
              <a:t>Fortify partnerships with private sector to complement &amp; supplement government programs</a:t>
            </a:r>
          </a:p>
          <a:p>
            <a:pPr>
              <a:lnSpc>
                <a:spcPct val="80000"/>
              </a:lnSpc>
              <a:buFont typeface="Wingdings" pitchFamily="2" charset="2"/>
              <a:buNone/>
            </a:pPr>
            <a:endParaRPr lang="en-US" sz="2400" dirty="0"/>
          </a:p>
          <a:p>
            <a:pPr>
              <a:lnSpc>
                <a:spcPct val="80000"/>
              </a:lnSpc>
            </a:pPr>
            <a:r>
              <a:rPr lang="en-US" sz="2400" dirty="0"/>
              <a:t>Prioritization and context setting in development work at each country level</a:t>
            </a:r>
          </a:p>
          <a:p>
            <a:pPr>
              <a:lnSpc>
                <a:spcPct val="80000"/>
              </a:lnSpc>
              <a:buFont typeface="Wingdings" pitchFamily="2" charset="2"/>
              <a:buNone/>
            </a:pPr>
            <a:endParaRPr lang="en-US" sz="2400" dirty="0"/>
          </a:p>
          <a:p>
            <a:pPr>
              <a:lnSpc>
                <a:spcPct val="80000"/>
              </a:lnSpc>
            </a:pPr>
            <a:r>
              <a:rPr lang="en-US" sz="2400" dirty="0"/>
              <a:t>Overcoming financial, human and institutional resource constraints</a:t>
            </a:r>
          </a:p>
          <a:p>
            <a:pPr>
              <a:lnSpc>
                <a:spcPct val="80000"/>
              </a:lnSpc>
              <a:buFont typeface="Wingdings" pitchFamily="2" charset="2"/>
              <a:buNone/>
            </a:pPr>
            <a:endParaRPr lang="en-US" sz="2400" dirty="0"/>
          </a:p>
          <a:p>
            <a:pPr>
              <a:lnSpc>
                <a:spcPct val="80000"/>
              </a:lnSpc>
            </a:pPr>
            <a:r>
              <a:rPr lang="en-US" sz="2400" dirty="0"/>
              <a:t>Increased resources &amp; new financial commitments by the wealthiest nations</a:t>
            </a:r>
          </a:p>
          <a:p>
            <a:pPr>
              <a:lnSpc>
                <a:spcPct val="80000"/>
              </a:lnSpc>
              <a:buFont typeface="Wingdings" pitchFamily="2" charset="2"/>
              <a:buNone/>
            </a:pPr>
            <a:endParaRPr lang="en-US" sz="2400" dirty="0"/>
          </a:p>
          <a:p>
            <a:pPr>
              <a:lnSpc>
                <a:spcPct val="80000"/>
              </a:lnSpc>
            </a:pPr>
            <a:r>
              <a:rPr lang="en-US" sz="2400" dirty="0"/>
              <a:t>While sustained growth would be necessary for poverty reduction, concomitant improvement in institutional delivery mechanisms will be essential for achieving progress in all other dimensions of MDGs.</a:t>
            </a:r>
          </a:p>
          <a:p>
            <a:pPr>
              <a:lnSpc>
                <a:spcPct val="80000"/>
              </a:lnSpc>
            </a:pPr>
            <a:endParaRPr lang="en-US" sz="1800" dirty="0"/>
          </a:p>
          <a:p>
            <a:pPr>
              <a:lnSpc>
                <a:spcPct val="80000"/>
              </a:lnSpc>
              <a:buFont typeface="Wingdings" pitchFamily="2" charset="2"/>
              <a:buNone/>
            </a:pPr>
            <a:endParaRPr lang="en-US" sz="1800" dirty="0"/>
          </a:p>
        </p:txBody>
      </p:sp>
      <p:sp>
        <p:nvSpPr>
          <p:cNvPr id="2" name="Slide Number Placeholder 1"/>
          <p:cNvSpPr>
            <a:spLocks noGrp="1"/>
          </p:cNvSpPr>
          <p:nvPr>
            <p:ph type="sldNum" sz="quarter" idx="12"/>
          </p:nvPr>
        </p:nvSpPr>
        <p:spPr/>
        <p:txBody>
          <a:bodyPr/>
          <a:lstStyle/>
          <a:p>
            <a:fld id="{7FAF6424-86D6-4475-98B0-81934E51FE3F}" type="slidenum">
              <a:rPr lang="en-US" smtClean="0"/>
              <a:pPr/>
              <a:t>6</a:t>
            </a:fld>
            <a:endParaRPr lang="en-US"/>
          </a:p>
        </p:txBody>
      </p:sp>
    </p:spTree>
    <p:extLst>
      <p:ext uri="{BB962C8B-B14F-4D97-AF65-F5344CB8AC3E}">
        <p14:creationId xmlns:p14="http://schemas.microsoft.com/office/powerpoint/2010/main" xmlns="" val="4049350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WordArt 2"/>
          <p:cNvSpPr>
            <a:spLocks noChangeArrowheads="1" noChangeShapeType="1" noTextEdit="1"/>
          </p:cNvSpPr>
          <p:nvPr/>
        </p:nvSpPr>
        <p:spPr bwMode="auto">
          <a:xfrm>
            <a:off x="304800" y="228600"/>
            <a:ext cx="8458200" cy="1524000"/>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ctr"/>
            <a:r>
              <a:rPr lang="en-US" sz="400" b="1" dirty="0">
                <a:effectLst>
                  <a:outerShdw blurRad="38100" dist="38100" dir="2700000" algn="tl">
                    <a:srgbClr val="C0C0C0"/>
                  </a:outerShdw>
                </a:effectLst>
                <a:latin typeface="+mj-lt"/>
                <a:ea typeface="+mj-ea"/>
                <a:cs typeface="+mj-cs"/>
              </a:rPr>
              <a:t>WHAT IS ENERGY CRISIS?</a:t>
            </a:r>
          </a:p>
        </p:txBody>
      </p:sp>
      <p:sp>
        <p:nvSpPr>
          <p:cNvPr id="59395" name="Text Box 3"/>
          <p:cNvSpPr txBox="1">
            <a:spLocks noChangeArrowheads="1"/>
          </p:cNvSpPr>
          <p:nvPr/>
        </p:nvSpPr>
        <p:spPr bwMode="auto">
          <a:xfrm>
            <a:off x="0" y="2286000"/>
            <a:ext cx="7620000" cy="427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2900" indent="-342900" eaLnBrk="1" hangingPunct="1">
              <a:buFont typeface="Arial" pitchFamily="34" charset="0"/>
              <a:buChar char="•"/>
              <a:defRPr/>
            </a:pPr>
            <a:endParaRPr lang="en-US" sz="3200" b="1" dirty="0" smtClean="0">
              <a:latin typeface="+mn-lt"/>
            </a:endParaRPr>
          </a:p>
          <a:p>
            <a:pPr marL="457200" indent="-457200" eaLnBrk="1" hangingPunct="1">
              <a:buFont typeface="Arial" pitchFamily="34" charset="0"/>
              <a:buChar char="•"/>
              <a:defRPr/>
            </a:pPr>
            <a:r>
              <a:rPr lang="en-US" sz="3200" dirty="0" smtClean="0">
                <a:latin typeface="+mn-lt"/>
              </a:rPr>
              <a:t>An Energy Crisis is any great shortfall in the supply of energy to an economy.</a:t>
            </a:r>
          </a:p>
          <a:p>
            <a:pPr eaLnBrk="1" hangingPunct="1">
              <a:defRPr/>
            </a:pPr>
            <a:endParaRPr lang="en-US" sz="3200" dirty="0" smtClean="0">
              <a:latin typeface="+mn-lt"/>
            </a:endParaRPr>
          </a:p>
          <a:p>
            <a:pPr marL="457200" indent="-457200" eaLnBrk="1" hangingPunct="1">
              <a:buFont typeface="Arial" pitchFamily="34" charset="0"/>
              <a:buChar char="•"/>
              <a:defRPr/>
            </a:pPr>
            <a:r>
              <a:rPr lang="en-US" sz="3200" dirty="0" smtClean="0">
                <a:latin typeface="+mn-lt"/>
              </a:rPr>
              <a:t> It usually refers to the shortage of oil, electricity or other natural resources.</a:t>
            </a:r>
          </a:p>
          <a:p>
            <a:pPr marL="342900" indent="-342900" eaLnBrk="1" hangingPunct="1">
              <a:buFont typeface="Arial" pitchFamily="34" charset="0"/>
              <a:buChar char="•"/>
              <a:defRPr/>
            </a:pPr>
            <a:endParaRPr lang="en-US" sz="3200" b="1" dirty="0" smtClean="0">
              <a:latin typeface="+mn-lt"/>
            </a:endParaRPr>
          </a:p>
          <a:p>
            <a:pPr marL="342900" indent="-342900" eaLnBrk="1" hangingPunct="1">
              <a:spcBef>
                <a:spcPct val="50000"/>
              </a:spcBef>
              <a:buFont typeface="Arial" pitchFamily="34" charset="0"/>
              <a:buChar char="•"/>
              <a:defRPr/>
            </a:pPr>
            <a:endParaRPr lang="en-US" sz="3200" dirty="0" smtClean="0">
              <a:latin typeface="+mn-lt"/>
            </a:endParaRPr>
          </a:p>
        </p:txBody>
      </p:sp>
      <p:pic>
        <p:nvPicPr>
          <p:cNvPr id="59397" name="Picture 5" descr="ANd9GcQMBOfVEr4M6Omkrn9ZTOQ5pus3tt87zVHFm1EIaPhsl82nxN86yCSQoQ">
            <a:hlinkClick r:id="rId2"/>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05400" y="5410200"/>
            <a:ext cx="3859213"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FAF6424-86D6-4475-98B0-81934E51FE3F}" type="slidenum">
              <a:rPr lang="en-US" smtClean="0"/>
              <a:pPr/>
              <a:t>7</a:t>
            </a:fld>
            <a:endParaRPr lang="en-US"/>
          </a:p>
        </p:txBody>
      </p:sp>
    </p:spTree>
    <p:extLst>
      <p:ext uri="{BB962C8B-B14F-4D97-AF65-F5344CB8AC3E}">
        <p14:creationId xmlns:p14="http://schemas.microsoft.com/office/powerpoint/2010/main" xmlns="" val="34479015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grpId="0" nodeType="withEffect">
                                  <p:stCondLst>
                                    <p:cond delay="0"/>
                                  </p:stCondLst>
                                  <p:childTnLst>
                                    <p:set>
                                      <p:cBhvr>
                                        <p:cTn id="6" dur="1" fill="hold">
                                          <p:stCondLst>
                                            <p:cond delay="0"/>
                                          </p:stCondLst>
                                        </p:cTn>
                                        <p:tgtEl>
                                          <p:spTgt spid="59394"/>
                                        </p:tgtEl>
                                        <p:attrNameLst>
                                          <p:attrName>style.visibility</p:attrName>
                                        </p:attrNameLst>
                                      </p:cBhvr>
                                      <p:to>
                                        <p:strVal val="visible"/>
                                      </p:to>
                                    </p:set>
                                    <p:animEffect transition="in" filter="wedge">
                                      <p:cBhvr>
                                        <p:cTn id="7" dur="2000"/>
                                        <p:tgtEl>
                                          <p:spTgt spid="593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nodeType="clickEffect">
                                  <p:stCondLst>
                                    <p:cond delay="0"/>
                                  </p:stCondLst>
                                  <p:childTnLst>
                                    <p:set>
                                      <p:cBhvr>
                                        <p:cTn id="11" dur="1" fill="hold">
                                          <p:stCondLst>
                                            <p:cond delay="0"/>
                                          </p:stCondLst>
                                        </p:cTn>
                                        <p:tgtEl>
                                          <p:spTgt spid="59395">
                                            <p:txEl>
                                              <p:pRg st="1" end="1"/>
                                            </p:txEl>
                                          </p:spTgt>
                                        </p:tgtEl>
                                        <p:attrNameLst>
                                          <p:attrName>style.visibility</p:attrName>
                                        </p:attrNameLst>
                                      </p:cBhvr>
                                      <p:to>
                                        <p:strVal val="visible"/>
                                      </p:to>
                                    </p:set>
                                    <p:animEffect transition="in" filter="slide(fromBottom)">
                                      <p:cBhvr>
                                        <p:cTn id="12" dur="500"/>
                                        <p:tgtEl>
                                          <p:spTgt spid="59395">
                                            <p:txEl>
                                              <p:pRg st="1" end="1"/>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59395">
                                            <p:txEl>
                                              <p:pRg st="3" end="3"/>
                                            </p:txEl>
                                          </p:spTgt>
                                        </p:tgtEl>
                                        <p:attrNameLst>
                                          <p:attrName>style.visibility</p:attrName>
                                        </p:attrNameLst>
                                      </p:cBhvr>
                                      <p:to>
                                        <p:strVal val="visible"/>
                                      </p:to>
                                    </p:set>
                                    <p:animEffect transition="in" filter="slide(fromBottom)">
                                      <p:cBhvr>
                                        <p:cTn id="15" dur="500"/>
                                        <p:tgtEl>
                                          <p:spTgt spid="59395">
                                            <p:txEl>
                                              <p:pRg st="3" end="3"/>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59397"/>
                                        </p:tgtEl>
                                        <p:attrNameLst>
                                          <p:attrName>style.visibility</p:attrName>
                                        </p:attrNameLst>
                                      </p:cBhvr>
                                      <p:to>
                                        <p:strVal val="visible"/>
                                      </p:to>
                                    </p:set>
                                    <p:animEffect transition="in" filter="wipe(down)">
                                      <p:cBhvr>
                                        <p:cTn id="18" dur="500"/>
                                        <p:tgtEl>
                                          <p:spTgt spid="593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sz="half" idx="1"/>
          </p:nvPr>
        </p:nvSpPr>
        <p:spPr>
          <a:xfrm>
            <a:off x="460375" y="2224088"/>
            <a:ext cx="6315075" cy="3903662"/>
          </a:xfrm>
        </p:spPr>
        <p:txBody>
          <a:bodyPr/>
          <a:lstStyle/>
          <a:p>
            <a:pPr eaLnBrk="1" hangingPunct="1">
              <a:lnSpc>
                <a:spcPct val="90000"/>
              </a:lnSpc>
              <a:buClr>
                <a:srgbClr val="339966"/>
              </a:buClr>
            </a:pPr>
            <a:r>
              <a:rPr lang="en-US" dirty="0" smtClean="0">
                <a:effectLst/>
              </a:rPr>
              <a:t>AGING OF THE EQUIPMENT</a:t>
            </a:r>
          </a:p>
          <a:p>
            <a:pPr eaLnBrk="1" hangingPunct="1">
              <a:lnSpc>
                <a:spcPct val="90000"/>
              </a:lnSpc>
              <a:buClr>
                <a:srgbClr val="339966"/>
              </a:buClr>
            </a:pPr>
            <a:endParaRPr lang="en-US" dirty="0" smtClean="0">
              <a:effectLst/>
            </a:endParaRPr>
          </a:p>
          <a:p>
            <a:pPr eaLnBrk="1" hangingPunct="1">
              <a:lnSpc>
                <a:spcPct val="90000"/>
              </a:lnSpc>
              <a:buClr>
                <a:srgbClr val="339966"/>
              </a:buClr>
            </a:pPr>
            <a:r>
              <a:rPr lang="en-US" dirty="0" smtClean="0">
                <a:effectLst/>
              </a:rPr>
              <a:t>WASTAGE OF ENERGY</a:t>
            </a:r>
          </a:p>
          <a:p>
            <a:pPr eaLnBrk="1" hangingPunct="1">
              <a:lnSpc>
                <a:spcPct val="90000"/>
              </a:lnSpc>
              <a:buClr>
                <a:srgbClr val="339966"/>
              </a:buClr>
            </a:pPr>
            <a:endParaRPr lang="en-US" dirty="0" smtClean="0">
              <a:effectLst/>
            </a:endParaRPr>
          </a:p>
          <a:p>
            <a:pPr eaLnBrk="1" hangingPunct="1">
              <a:lnSpc>
                <a:spcPct val="90000"/>
              </a:lnSpc>
              <a:buClr>
                <a:srgbClr val="339966"/>
              </a:buClr>
            </a:pPr>
            <a:r>
              <a:rPr lang="en-US" dirty="0" smtClean="0">
                <a:effectLst/>
              </a:rPr>
              <a:t>HIGH COST OF FUEL</a:t>
            </a:r>
          </a:p>
          <a:p>
            <a:pPr eaLnBrk="1" hangingPunct="1">
              <a:lnSpc>
                <a:spcPct val="90000"/>
              </a:lnSpc>
              <a:buClr>
                <a:srgbClr val="339966"/>
              </a:buClr>
            </a:pPr>
            <a:endParaRPr lang="en-US" dirty="0" smtClean="0">
              <a:effectLst/>
            </a:endParaRPr>
          </a:p>
          <a:p>
            <a:pPr eaLnBrk="1" hangingPunct="1">
              <a:lnSpc>
                <a:spcPct val="90000"/>
              </a:lnSpc>
              <a:buClr>
                <a:srgbClr val="339966"/>
              </a:buClr>
            </a:pPr>
            <a:r>
              <a:rPr lang="en-US" dirty="0" smtClean="0">
                <a:effectLst/>
              </a:rPr>
              <a:t>UNUSE OF COAL</a:t>
            </a:r>
          </a:p>
        </p:txBody>
      </p:sp>
      <p:pic>
        <p:nvPicPr>
          <p:cNvPr id="16389" name="Picture 5" descr="ANd9GcTlRMvVwxXCA8LwIGtfP_VBuEFk7-BIbuU3Jv-XEqolZYt1ucPOQedae3zg">
            <a:hlinkClick r:id="rId2"/>
          </p:cNvPr>
          <p:cNvPicPr>
            <a:picLocks noGrp="1" noChangeAspect="1" noChangeArrowheads="1"/>
          </p:cNvPicPr>
          <p:nvPr>
            <p:ph sz="half" idx="2"/>
          </p:nvPr>
        </p:nvPicPr>
        <p:blipFill>
          <a:blip r:embed="rId3" cstate="print">
            <a:extLst>
              <a:ext uri="{28A0092B-C50C-407E-A947-70E740481C1C}">
                <a14:useLocalDpi xmlns:a14="http://schemas.microsoft.com/office/drawing/2010/main" xmlns="" val="0"/>
              </a:ext>
            </a:extLst>
          </a:blip>
          <a:srcRect/>
          <a:stretch>
            <a:fillRect/>
          </a:stretch>
        </p:blipFill>
        <p:spPr>
          <a:xfrm>
            <a:off x="6629400" y="2590800"/>
            <a:ext cx="2133600" cy="3124200"/>
          </a:xfrm>
        </p:spPr>
      </p:pic>
      <p:sp>
        <p:nvSpPr>
          <p:cNvPr id="16387" name="WordArt 3"/>
          <p:cNvSpPr>
            <a:spLocks noChangeArrowheads="1" noChangeShapeType="1" noTextEdit="1"/>
          </p:cNvSpPr>
          <p:nvPr/>
        </p:nvSpPr>
        <p:spPr bwMode="auto">
          <a:xfrm>
            <a:off x="685800" y="304800"/>
            <a:ext cx="7924800" cy="1371600"/>
          </a:xfrm>
          <a:prstGeom prst="rect">
            <a:avLst/>
          </a:prstGeom>
        </p:spPr>
        <p:txBody>
          <a:bodyPr wrap="none" fromWordArt="1">
            <a:prstTxWarp prst="textPlain">
              <a:avLst>
                <a:gd name="adj" fmla="val 48116"/>
              </a:avLst>
            </a:prstTxWarp>
          </a:bodyPr>
          <a:lstStyle/>
          <a:p>
            <a:pPr algn="ctr"/>
            <a:r>
              <a:rPr lang="en-US" sz="400" kern="10" dirty="0">
                <a:ln w="9525">
                  <a:solidFill>
                    <a:srgbClr val="000000"/>
                  </a:solidFill>
                  <a:round/>
                  <a:headEnd/>
                  <a:tailEnd/>
                </a:ln>
                <a:latin typeface="Adobe Caslon Pro Bold" pitchFamily="18" charset="0"/>
              </a:rPr>
              <a:t>CAUSES OF ENERGY CRISIS</a:t>
            </a:r>
          </a:p>
        </p:txBody>
      </p:sp>
      <p:sp>
        <p:nvSpPr>
          <p:cNvPr id="2" name="Slide Number Placeholder 1"/>
          <p:cNvSpPr>
            <a:spLocks noGrp="1"/>
          </p:cNvSpPr>
          <p:nvPr>
            <p:ph type="sldNum" sz="quarter" idx="12"/>
          </p:nvPr>
        </p:nvSpPr>
        <p:spPr/>
        <p:txBody>
          <a:bodyPr/>
          <a:lstStyle/>
          <a:p>
            <a:pPr>
              <a:defRPr/>
            </a:pPr>
            <a:fld id="{0EF1D20F-59E5-47B5-ACF6-180F87D88339}" type="slidenum">
              <a:rPr lang="en-US" smtClean="0"/>
              <a:pPr>
                <a:defRPr/>
              </a:pPr>
              <a:t>8</a:t>
            </a:fld>
            <a:endParaRPr lang="en-US"/>
          </a:p>
        </p:txBody>
      </p:sp>
    </p:spTree>
    <p:extLst>
      <p:ext uri="{BB962C8B-B14F-4D97-AF65-F5344CB8AC3E}">
        <p14:creationId xmlns:p14="http://schemas.microsoft.com/office/powerpoint/2010/main" xmlns="" val="14614451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withEffect">
                                  <p:stCondLst>
                                    <p:cond delay="0"/>
                                  </p:stCondLst>
                                  <p:childTnLst>
                                    <p:set>
                                      <p:cBhvr>
                                        <p:cTn id="6" dur="1" fill="hold">
                                          <p:stCondLst>
                                            <p:cond delay="0"/>
                                          </p:stCondLst>
                                        </p:cTn>
                                        <p:tgtEl>
                                          <p:spTgt spid="16387"/>
                                        </p:tgtEl>
                                        <p:attrNameLst>
                                          <p:attrName>style.visibility</p:attrName>
                                        </p:attrNameLst>
                                      </p:cBhvr>
                                      <p:to>
                                        <p:strVal val="visible"/>
                                      </p:to>
                                    </p:set>
                                    <p:anim to="" calcmode="lin" valueType="num">
                                      <p:cBhvr>
                                        <p:cTn id="7" dur="1" fill="hold"/>
                                        <p:tgtEl>
                                          <p:spTgt spid="16387"/>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nodeType="clickEffect">
                                  <p:stCondLst>
                                    <p:cond delay="0"/>
                                  </p:stCondLst>
                                  <p:childTnLst>
                                    <p:set>
                                      <p:cBhvr>
                                        <p:cTn id="11" dur="1" fill="hold">
                                          <p:stCondLst>
                                            <p:cond delay="0"/>
                                          </p:stCondLst>
                                        </p:cTn>
                                        <p:tgtEl>
                                          <p:spTgt spid="16386">
                                            <p:txEl>
                                              <p:pRg st="0" end="0"/>
                                            </p:txEl>
                                          </p:spTgt>
                                        </p:tgtEl>
                                        <p:attrNameLst>
                                          <p:attrName>style.visibility</p:attrName>
                                        </p:attrNameLst>
                                      </p:cBhvr>
                                      <p:to>
                                        <p:strVal val="visible"/>
                                      </p:to>
                                    </p:set>
                                    <p:animEffect transition="in" filter="wedge">
                                      <p:cBhvr>
                                        <p:cTn id="12" dur="2000"/>
                                        <p:tgtEl>
                                          <p:spTgt spid="1638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6386">
                                            <p:txEl>
                                              <p:pRg st="2" end="2"/>
                                            </p:txEl>
                                          </p:spTgt>
                                        </p:tgtEl>
                                        <p:attrNameLst>
                                          <p:attrName>style.visibility</p:attrName>
                                        </p:attrNameLst>
                                      </p:cBhvr>
                                      <p:to>
                                        <p:strVal val="visible"/>
                                      </p:to>
                                    </p:set>
                                    <p:anim calcmode="lin" valueType="num">
                                      <p:cBhvr additive="base">
                                        <p:cTn id="17" dur="500" fill="hold"/>
                                        <p:tgtEl>
                                          <p:spTgt spid="16386">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6386">
                                            <p:txEl>
                                              <p:pRg st="2" end="2"/>
                                            </p:txEl>
                                          </p:spTgt>
                                        </p:tgtEl>
                                        <p:attrNameLst>
                                          <p:attrName>ppt_y</p:attrName>
                                        </p:attrNameLst>
                                      </p:cBhvr>
                                      <p:tavLst>
                                        <p:tav tm="0">
                                          <p:val>
                                            <p:strVal val="1+#ppt_h/2"/>
                                          </p:val>
                                        </p:tav>
                                        <p:tav tm="100000">
                                          <p:val>
                                            <p:strVal val="#ppt_y"/>
                                          </p:val>
                                        </p:tav>
                                      </p:tavLst>
                                    </p:anim>
                                  </p:childTnLst>
                                </p:cTn>
                              </p:par>
                              <p:par>
                                <p:cTn id="19" presetID="16" presetClass="entr" presetSubtype="26" fill="hold" nodeType="withEffect">
                                  <p:stCondLst>
                                    <p:cond delay="0"/>
                                  </p:stCondLst>
                                  <p:childTnLst>
                                    <p:set>
                                      <p:cBhvr>
                                        <p:cTn id="20" dur="1" fill="hold">
                                          <p:stCondLst>
                                            <p:cond delay="0"/>
                                          </p:stCondLst>
                                        </p:cTn>
                                        <p:tgtEl>
                                          <p:spTgt spid="16389"/>
                                        </p:tgtEl>
                                        <p:attrNameLst>
                                          <p:attrName>style.visibility</p:attrName>
                                        </p:attrNameLst>
                                      </p:cBhvr>
                                      <p:to>
                                        <p:strVal val="visible"/>
                                      </p:to>
                                    </p:set>
                                    <p:animEffect transition="in" filter="barn(inHorizontal)">
                                      <p:cBhvr>
                                        <p:cTn id="21" dur="500"/>
                                        <p:tgtEl>
                                          <p:spTgt spid="1638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16386">
                                            <p:txEl>
                                              <p:pRg st="4" end="4"/>
                                            </p:txEl>
                                          </p:spTgt>
                                        </p:tgtEl>
                                        <p:attrNameLst>
                                          <p:attrName>style.visibility</p:attrName>
                                        </p:attrNameLst>
                                      </p:cBhvr>
                                      <p:to>
                                        <p:strVal val="visible"/>
                                      </p:to>
                                    </p:set>
                                    <p:anim calcmode="lin" valueType="num">
                                      <p:cBhvr additive="base">
                                        <p:cTn id="26" dur="500" fill="hold"/>
                                        <p:tgtEl>
                                          <p:spTgt spid="16386">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638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16386">
                                            <p:txEl>
                                              <p:pRg st="6" end="6"/>
                                            </p:txEl>
                                          </p:spTgt>
                                        </p:tgtEl>
                                        <p:attrNameLst>
                                          <p:attrName>style.visibility</p:attrName>
                                        </p:attrNameLst>
                                      </p:cBhvr>
                                      <p:to>
                                        <p:strVal val="visible"/>
                                      </p:to>
                                    </p:set>
                                    <p:anim calcmode="lin" valueType="num">
                                      <p:cBhvr additive="base">
                                        <p:cTn id="32" dur="500" fill="hold"/>
                                        <p:tgtEl>
                                          <p:spTgt spid="16386">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638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body" sz="half" idx="1"/>
          </p:nvPr>
        </p:nvSpPr>
        <p:spPr>
          <a:xfrm>
            <a:off x="0" y="1295400"/>
            <a:ext cx="6553200" cy="4525963"/>
          </a:xfrm>
        </p:spPr>
        <p:txBody>
          <a:bodyPr/>
          <a:lstStyle/>
          <a:p>
            <a:pPr eaLnBrk="1" hangingPunct="1">
              <a:buClr>
                <a:srgbClr val="339966"/>
              </a:buClr>
            </a:pPr>
            <a:r>
              <a:rPr lang="en-US" smtClean="0">
                <a:effectLst/>
              </a:rPr>
              <a:t>DISTRIBUTION SYSTEM</a:t>
            </a:r>
          </a:p>
          <a:p>
            <a:pPr eaLnBrk="1" hangingPunct="1">
              <a:buClr>
                <a:srgbClr val="339966"/>
              </a:buClr>
            </a:pPr>
            <a:endParaRPr lang="en-US" smtClean="0">
              <a:effectLst/>
            </a:endParaRPr>
          </a:p>
          <a:p>
            <a:pPr eaLnBrk="1" hangingPunct="1">
              <a:buClr>
                <a:srgbClr val="339966"/>
              </a:buClr>
            </a:pPr>
            <a:r>
              <a:rPr lang="en-US" smtClean="0">
                <a:effectLst/>
              </a:rPr>
              <a:t>UNPRODUCTIVE EFFORTS</a:t>
            </a:r>
          </a:p>
          <a:p>
            <a:pPr eaLnBrk="1" hangingPunct="1">
              <a:buClr>
                <a:srgbClr val="339966"/>
              </a:buClr>
            </a:pPr>
            <a:endParaRPr lang="en-US" smtClean="0">
              <a:effectLst/>
            </a:endParaRPr>
          </a:p>
          <a:p>
            <a:pPr eaLnBrk="1" hangingPunct="1">
              <a:buClr>
                <a:srgbClr val="339966"/>
              </a:buClr>
            </a:pPr>
            <a:r>
              <a:rPr lang="en-US" smtClean="0">
                <a:effectLst/>
              </a:rPr>
              <a:t>FLUCTUATION OF OIL PRICES IN INTERNATIONAL MARKET</a:t>
            </a:r>
          </a:p>
        </p:txBody>
      </p:sp>
      <p:pic>
        <p:nvPicPr>
          <p:cNvPr id="17411" name="Picture 3" descr="uhkl"/>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a:xfrm>
            <a:off x="6553200" y="1524000"/>
            <a:ext cx="2209800" cy="3295650"/>
          </a:xfr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pPr>
              <a:defRPr/>
            </a:pPr>
            <a:fld id="{0EF1D20F-59E5-47B5-ACF6-180F87D88339}" type="slidenum">
              <a:rPr lang="en-US" smtClean="0"/>
              <a:pPr>
                <a:defRPr/>
              </a:pPr>
              <a:t>9</a:t>
            </a:fld>
            <a:endParaRPr lang="en-US"/>
          </a:p>
        </p:txBody>
      </p:sp>
    </p:spTree>
    <p:extLst>
      <p:ext uri="{BB962C8B-B14F-4D97-AF65-F5344CB8AC3E}">
        <p14:creationId xmlns:p14="http://schemas.microsoft.com/office/powerpoint/2010/main" xmlns="" val="25936733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anim calcmode="lin" valueType="num">
                                      <p:cBhvr additive="base">
                                        <p:cTn id="7" dur="500" fill="hold"/>
                                        <p:tgtEl>
                                          <p:spTgt spid="174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10">
                                            <p:txEl>
                                              <p:pRg st="0" end="0"/>
                                            </p:txEl>
                                          </p:spTgt>
                                        </p:tgtEl>
                                        <p:attrNameLst>
                                          <p:attrName>ppt_y</p:attrName>
                                        </p:attrNameLst>
                                      </p:cBhvr>
                                      <p:tavLst>
                                        <p:tav tm="0">
                                          <p:val>
                                            <p:strVal val="1+#ppt_h/2"/>
                                          </p:val>
                                        </p:tav>
                                        <p:tav tm="100000">
                                          <p:val>
                                            <p:strVal val="#ppt_y"/>
                                          </p:val>
                                        </p:tav>
                                      </p:tavLst>
                                    </p:anim>
                                  </p:childTnLst>
                                </p:cTn>
                              </p:par>
                              <p:par>
                                <p:cTn id="9" presetID="16" presetClass="entr" presetSubtype="26" fill="hold" nodeType="withEffect">
                                  <p:stCondLst>
                                    <p:cond delay="0"/>
                                  </p:stCondLst>
                                  <p:childTnLst>
                                    <p:set>
                                      <p:cBhvr>
                                        <p:cTn id="10" dur="1" fill="hold">
                                          <p:stCondLst>
                                            <p:cond delay="0"/>
                                          </p:stCondLst>
                                        </p:cTn>
                                        <p:tgtEl>
                                          <p:spTgt spid="17411"/>
                                        </p:tgtEl>
                                        <p:attrNameLst>
                                          <p:attrName>style.visibility</p:attrName>
                                        </p:attrNameLst>
                                      </p:cBhvr>
                                      <p:to>
                                        <p:strVal val="visible"/>
                                      </p:to>
                                    </p:set>
                                    <p:animEffect transition="in" filter="barn(inHorizontal)">
                                      <p:cBhvr>
                                        <p:cTn id="11" dur="500"/>
                                        <p:tgtEl>
                                          <p:spTgt spid="1741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4" fill="hold" nodeType="clickEffect">
                                  <p:stCondLst>
                                    <p:cond delay="0"/>
                                  </p:stCondLst>
                                  <p:childTnLst>
                                    <p:set>
                                      <p:cBhvr>
                                        <p:cTn id="15" dur="1" fill="hold">
                                          <p:stCondLst>
                                            <p:cond delay="0"/>
                                          </p:stCondLst>
                                        </p:cTn>
                                        <p:tgtEl>
                                          <p:spTgt spid="17410">
                                            <p:txEl>
                                              <p:pRg st="2" end="2"/>
                                            </p:txEl>
                                          </p:spTgt>
                                        </p:tgtEl>
                                        <p:attrNameLst>
                                          <p:attrName>style.visibility</p:attrName>
                                        </p:attrNameLst>
                                      </p:cBhvr>
                                      <p:to>
                                        <p:strVal val="visible"/>
                                      </p:to>
                                    </p:set>
                                    <p:anim calcmode="lin" valueType="num">
                                      <p:cBhvr additive="base">
                                        <p:cTn id="16" dur="500" fill="hold"/>
                                        <p:tgtEl>
                                          <p:spTgt spid="17410">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74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nodeType="clickEffect">
                                  <p:stCondLst>
                                    <p:cond delay="0"/>
                                  </p:stCondLst>
                                  <p:childTnLst>
                                    <p:set>
                                      <p:cBhvr>
                                        <p:cTn id="21" dur="1" fill="hold">
                                          <p:stCondLst>
                                            <p:cond delay="0"/>
                                          </p:stCondLst>
                                        </p:cTn>
                                        <p:tgtEl>
                                          <p:spTgt spid="17410">
                                            <p:txEl>
                                              <p:pRg st="4" end="4"/>
                                            </p:txEl>
                                          </p:spTgt>
                                        </p:tgtEl>
                                        <p:attrNameLst>
                                          <p:attrName>style.visibility</p:attrName>
                                        </p:attrNameLst>
                                      </p:cBhvr>
                                      <p:to>
                                        <p:strVal val="visible"/>
                                      </p:to>
                                    </p:set>
                                    <p:anim calcmode="lin" valueType="num">
                                      <p:cBhvr additive="base">
                                        <p:cTn id="22" dur="500" fill="hold"/>
                                        <p:tgtEl>
                                          <p:spTgt spid="17410">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741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WordArt 2"/>
          <p:cNvSpPr>
            <a:spLocks noChangeArrowheads="1" noChangeShapeType="1" noTextEdit="1"/>
          </p:cNvSpPr>
          <p:nvPr/>
        </p:nvSpPr>
        <p:spPr bwMode="auto">
          <a:xfrm>
            <a:off x="1905000" y="304800"/>
            <a:ext cx="3276600" cy="1600200"/>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spc="720" dirty="0">
                <a:latin typeface="Arial Black"/>
              </a:rPr>
              <a:t>EFFECTS</a:t>
            </a:r>
          </a:p>
        </p:txBody>
      </p:sp>
      <p:sp>
        <p:nvSpPr>
          <p:cNvPr id="69635" name="Rectangle 3"/>
          <p:cNvSpPr>
            <a:spLocks noChangeArrowheads="1"/>
          </p:cNvSpPr>
          <p:nvPr/>
        </p:nvSpPr>
        <p:spPr bwMode="auto">
          <a:xfrm>
            <a:off x="0" y="2514600"/>
            <a:ext cx="6553200" cy="3962400"/>
          </a:xfrm>
          <a:prstGeom prst="rect">
            <a:avLst/>
          </a:prstGeom>
          <a:noFill/>
          <a:ln w="9525">
            <a:noFill/>
            <a:miter lim="800000"/>
            <a:headEnd/>
            <a:tailEnd/>
          </a:ln>
          <a:effectLst/>
        </p:spPr>
        <p:txBody>
          <a:bodyPr/>
          <a:lstStyle/>
          <a:p>
            <a:pPr marL="457200" indent="-457200">
              <a:spcBef>
                <a:spcPct val="20000"/>
              </a:spcBef>
              <a:buClr>
                <a:srgbClr val="C46D04"/>
              </a:buClr>
              <a:buFont typeface="Arial" pitchFamily="34" charset="0"/>
              <a:buChar char="•"/>
              <a:defRPr/>
            </a:pPr>
            <a:r>
              <a:rPr lang="en-US" sz="3200" dirty="0">
                <a:latin typeface="+mn-lt"/>
              </a:rPr>
              <a:t>Energy crisis badly effects Education</a:t>
            </a:r>
          </a:p>
          <a:p>
            <a:pPr marL="457200" indent="-457200">
              <a:spcBef>
                <a:spcPct val="20000"/>
              </a:spcBef>
              <a:buClr>
                <a:srgbClr val="C46D04"/>
              </a:buClr>
              <a:buFont typeface="Arial" pitchFamily="34" charset="0"/>
              <a:buChar char="•"/>
              <a:defRPr/>
            </a:pPr>
            <a:endParaRPr lang="en-US" sz="3200" dirty="0">
              <a:latin typeface="+mn-lt"/>
            </a:endParaRPr>
          </a:p>
          <a:p>
            <a:pPr marL="457200" indent="-457200">
              <a:spcBef>
                <a:spcPct val="20000"/>
              </a:spcBef>
              <a:buClr>
                <a:srgbClr val="C46D04"/>
              </a:buClr>
              <a:buFont typeface="Arial" pitchFamily="34" charset="0"/>
              <a:buChar char="•"/>
              <a:defRPr/>
            </a:pPr>
            <a:r>
              <a:rPr lang="en-US" sz="3200" dirty="0">
                <a:latin typeface="+mn-lt"/>
              </a:rPr>
              <a:t>Great effect on Industries</a:t>
            </a:r>
          </a:p>
          <a:p>
            <a:pPr marL="457200" indent="-457200">
              <a:spcBef>
                <a:spcPct val="20000"/>
              </a:spcBef>
              <a:buClr>
                <a:srgbClr val="C46D04"/>
              </a:buClr>
              <a:buFont typeface="Arial" pitchFamily="34" charset="0"/>
              <a:buChar char="•"/>
              <a:defRPr/>
            </a:pPr>
            <a:endParaRPr lang="en-US" sz="3200" dirty="0">
              <a:latin typeface="+mn-lt"/>
            </a:endParaRPr>
          </a:p>
          <a:p>
            <a:pPr marL="457200" indent="-457200">
              <a:spcBef>
                <a:spcPct val="20000"/>
              </a:spcBef>
              <a:buClr>
                <a:srgbClr val="C46D04"/>
              </a:buClr>
              <a:buFont typeface="Arial" pitchFamily="34" charset="0"/>
              <a:buChar char="•"/>
              <a:defRPr/>
            </a:pPr>
            <a:r>
              <a:rPr lang="en-US" sz="3200" dirty="0">
                <a:latin typeface="+mn-lt"/>
              </a:rPr>
              <a:t>Effects on Economy</a:t>
            </a:r>
          </a:p>
          <a:p>
            <a:pPr marL="457200" indent="-457200">
              <a:spcBef>
                <a:spcPct val="20000"/>
              </a:spcBef>
              <a:buClr>
                <a:srgbClr val="C46D04"/>
              </a:buClr>
              <a:buFont typeface="Arial" pitchFamily="34" charset="0"/>
              <a:buChar char="•"/>
              <a:defRPr/>
            </a:pPr>
            <a:endParaRPr lang="en-US" sz="3200" dirty="0">
              <a:latin typeface="+mn-lt"/>
            </a:endParaRPr>
          </a:p>
          <a:p>
            <a:pPr marL="457200" indent="-457200">
              <a:spcBef>
                <a:spcPct val="20000"/>
              </a:spcBef>
              <a:buClr>
                <a:srgbClr val="C46D04"/>
              </a:buClr>
              <a:buFont typeface="Arial" pitchFamily="34" charset="0"/>
              <a:buChar char="•"/>
              <a:defRPr/>
            </a:pPr>
            <a:endParaRPr lang="en-US" sz="3200" dirty="0">
              <a:latin typeface="+mn-lt"/>
            </a:endParaRPr>
          </a:p>
          <a:p>
            <a:pPr marL="457200" indent="-457200">
              <a:spcBef>
                <a:spcPct val="20000"/>
              </a:spcBef>
              <a:buClr>
                <a:schemeClr val="hlink"/>
              </a:buClr>
              <a:buFont typeface="Arial" pitchFamily="34" charset="0"/>
              <a:buChar char="•"/>
              <a:defRPr/>
            </a:pPr>
            <a:endParaRPr lang="en-US" sz="3200" dirty="0">
              <a:latin typeface="+mn-lt"/>
            </a:endParaRPr>
          </a:p>
        </p:txBody>
      </p:sp>
      <p:pic>
        <p:nvPicPr>
          <p:cNvPr id="69636" name="Picture 4" descr="ekdfd"/>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91200" y="2743200"/>
            <a:ext cx="2590800" cy="327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FAF6424-86D6-4475-98B0-81934E51FE3F}" type="slidenum">
              <a:rPr lang="en-US" smtClean="0"/>
              <a:pPr/>
              <a:t>10</a:t>
            </a:fld>
            <a:endParaRPr lang="en-US"/>
          </a:p>
        </p:txBody>
      </p:sp>
    </p:spTree>
    <p:extLst>
      <p:ext uri="{BB962C8B-B14F-4D97-AF65-F5344CB8AC3E}">
        <p14:creationId xmlns:p14="http://schemas.microsoft.com/office/powerpoint/2010/main" xmlns="" val="3164637972"/>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3" presetClass="entr" presetSubtype="16" fill="hold" grpId="0" nodeType="withEffect">
                                  <p:stCondLst>
                                    <p:cond delay="0"/>
                                  </p:stCondLst>
                                  <p:childTnLst>
                                    <p:set>
                                      <p:cBhvr>
                                        <p:cTn id="6" dur="1" fill="hold">
                                          <p:stCondLst>
                                            <p:cond delay="0"/>
                                          </p:stCondLst>
                                        </p:cTn>
                                        <p:tgtEl>
                                          <p:spTgt spid="69634"/>
                                        </p:tgtEl>
                                        <p:attrNameLst>
                                          <p:attrName>style.visibility</p:attrName>
                                        </p:attrNameLst>
                                      </p:cBhvr>
                                      <p:to>
                                        <p:strVal val="visible"/>
                                      </p:to>
                                    </p:set>
                                    <p:animEffect transition="in" filter="plus(in)">
                                      <p:cBhvr>
                                        <p:cTn id="7" dur="2000"/>
                                        <p:tgtEl>
                                          <p:spTgt spid="696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69635">
                                            <p:txEl>
                                              <p:pRg st="0" end="0"/>
                                            </p:txEl>
                                          </p:spTgt>
                                        </p:tgtEl>
                                        <p:attrNameLst>
                                          <p:attrName>style.visibility</p:attrName>
                                        </p:attrNameLst>
                                      </p:cBhvr>
                                      <p:to>
                                        <p:strVal val="visible"/>
                                      </p:to>
                                    </p:set>
                                    <p:animEffect transition="in" filter="wipe(down)">
                                      <p:cBhvr>
                                        <p:cTn id="12" dur="2000"/>
                                        <p:tgtEl>
                                          <p:spTgt spid="69635">
                                            <p:txEl>
                                              <p:pRg st="0" end="0"/>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69636"/>
                                        </p:tgtEl>
                                        <p:attrNameLst>
                                          <p:attrName>style.visibility</p:attrName>
                                        </p:attrNameLst>
                                      </p:cBhvr>
                                      <p:to>
                                        <p:strVal val="visible"/>
                                      </p:to>
                                    </p:set>
                                    <p:animEffect transition="in" filter="circle(in)">
                                      <p:cBhvr>
                                        <p:cTn id="15" dur="2000"/>
                                        <p:tgtEl>
                                          <p:spTgt spid="6963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nodeType="clickEffect">
                                  <p:stCondLst>
                                    <p:cond delay="0"/>
                                  </p:stCondLst>
                                  <p:childTnLst>
                                    <p:set>
                                      <p:cBhvr>
                                        <p:cTn id="19" dur="1" fill="hold">
                                          <p:stCondLst>
                                            <p:cond delay="0"/>
                                          </p:stCondLst>
                                        </p:cTn>
                                        <p:tgtEl>
                                          <p:spTgt spid="69635">
                                            <p:txEl>
                                              <p:pRg st="2" end="2"/>
                                            </p:txEl>
                                          </p:spTgt>
                                        </p:tgtEl>
                                        <p:attrNameLst>
                                          <p:attrName>style.visibility</p:attrName>
                                        </p:attrNameLst>
                                      </p:cBhvr>
                                      <p:to>
                                        <p:strVal val="visible"/>
                                      </p:to>
                                    </p:set>
                                    <p:anim calcmode="lin" valueType="num">
                                      <p:cBhvr additive="base">
                                        <p:cTn id="20" dur="2000" fill="hold"/>
                                        <p:tgtEl>
                                          <p:spTgt spid="69635">
                                            <p:txEl>
                                              <p:pRg st="2" end="2"/>
                                            </p:txEl>
                                          </p:spTgt>
                                        </p:tgtEl>
                                        <p:attrNameLst>
                                          <p:attrName>ppt_x</p:attrName>
                                        </p:attrNameLst>
                                      </p:cBhvr>
                                      <p:tavLst>
                                        <p:tav tm="0">
                                          <p:val>
                                            <p:strVal val="#ppt_x"/>
                                          </p:val>
                                        </p:tav>
                                        <p:tav tm="100000">
                                          <p:val>
                                            <p:strVal val="#ppt_x"/>
                                          </p:val>
                                        </p:tav>
                                      </p:tavLst>
                                    </p:anim>
                                    <p:anim calcmode="lin" valueType="num">
                                      <p:cBhvr additive="base">
                                        <p:cTn id="21" dur="2000" fill="hold"/>
                                        <p:tgtEl>
                                          <p:spTgt spid="696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69635">
                                            <p:txEl>
                                              <p:pRg st="4" end="4"/>
                                            </p:txEl>
                                          </p:spTgt>
                                        </p:tgtEl>
                                        <p:attrNameLst>
                                          <p:attrName>style.visibility</p:attrName>
                                        </p:attrNameLst>
                                      </p:cBhvr>
                                      <p:to>
                                        <p:strVal val="visible"/>
                                      </p:to>
                                    </p:set>
                                    <p:anim calcmode="lin" valueType="num">
                                      <p:cBhvr additive="base">
                                        <p:cTn id="26" dur="2000" fill="hold"/>
                                        <p:tgtEl>
                                          <p:spTgt spid="69635">
                                            <p:txEl>
                                              <p:pRg st="4" end="4"/>
                                            </p:txEl>
                                          </p:spTgt>
                                        </p:tgtEl>
                                        <p:attrNameLst>
                                          <p:attrName>ppt_x</p:attrName>
                                        </p:attrNameLst>
                                      </p:cBhvr>
                                      <p:tavLst>
                                        <p:tav tm="0">
                                          <p:val>
                                            <p:strVal val="#ppt_x"/>
                                          </p:val>
                                        </p:tav>
                                        <p:tav tm="100000">
                                          <p:val>
                                            <p:strVal val="#ppt_x"/>
                                          </p:val>
                                        </p:tav>
                                      </p:tavLst>
                                    </p:anim>
                                    <p:anim calcmode="lin" valueType="num">
                                      <p:cBhvr additive="base">
                                        <p:cTn id="27" dur="2000" fill="hold"/>
                                        <p:tgtEl>
                                          <p:spTgt spid="6963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0" y="2438400"/>
            <a:ext cx="6553200" cy="3962400"/>
          </a:xfrm>
          <a:prstGeom prst="rect">
            <a:avLst/>
          </a:prstGeom>
          <a:noFill/>
          <a:ln w="9525">
            <a:noFill/>
            <a:miter lim="800000"/>
            <a:headEnd/>
            <a:tailEnd/>
          </a:ln>
          <a:effectLst/>
        </p:spPr>
        <p:txBody>
          <a:bodyPr/>
          <a:lstStyle/>
          <a:p>
            <a:pPr marL="457200" indent="-457200">
              <a:spcBef>
                <a:spcPct val="20000"/>
              </a:spcBef>
              <a:buClr>
                <a:srgbClr val="C46D04"/>
              </a:buClr>
              <a:buFont typeface="Arial" pitchFamily="34" charset="0"/>
              <a:buChar char="•"/>
              <a:defRPr/>
            </a:pPr>
            <a:r>
              <a:rPr lang="en-US" sz="3200" dirty="0">
                <a:latin typeface="+mn-lt"/>
                <a:cs typeface="Aharoni" pitchFamily="2" charset="-79"/>
              </a:rPr>
              <a:t>Higher electricity prices</a:t>
            </a:r>
          </a:p>
          <a:p>
            <a:pPr marL="457200" indent="-457200">
              <a:spcBef>
                <a:spcPct val="20000"/>
              </a:spcBef>
              <a:buClr>
                <a:srgbClr val="C46D04"/>
              </a:buClr>
              <a:buFont typeface="Arial" pitchFamily="34" charset="0"/>
              <a:buChar char="•"/>
              <a:defRPr/>
            </a:pPr>
            <a:endParaRPr lang="en-US" sz="3200" dirty="0">
              <a:latin typeface="+mn-lt"/>
              <a:cs typeface="Aharoni" pitchFamily="2" charset="-79"/>
            </a:endParaRPr>
          </a:p>
          <a:p>
            <a:pPr marL="457200" indent="-457200">
              <a:spcBef>
                <a:spcPct val="20000"/>
              </a:spcBef>
              <a:buClr>
                <a:srgbClr val="C46D04"/>
              </a:buClr>
              <a:buFont typeface="Arial" pitchFamily="34" charset="0"/>
              <a:buChar char="•"/>
              <a:defRPr/>
            </a:pPr>
            <a:r>
              <a:rPr lang="en-US" sz="3200" dirty="0">
                <a:latin typeface="+mn-lt"/>
                <a:cs typeface="Aharoni" pitchFamily="2" charset="-79"/>
              </a:rPr>
              <a:t>Effect on agriculture</a:t>
            </a:r>
          </a:p>
          <a:p>
            <a:pPr marL="457200" indent="-457200">
              <a:spcBef>
                <a:spcPct val="20000"/>
              </a:spcBef>
              <a:buClr>
                <a:srgbClr val="C46D04"/>
              </a:buClr>
              <a:buFont typeface="Arial" pitchFamily="34" charset="0"/>
              <a:buChar char="•"/>
              <a:defRPr/>
            </a:pPr>
            <a:endParaRPr lang="en-US" sz="3200" dirty="0">
              <a:latin typeface="+mn-lt"/>
              <a:cs typeface="Aharoni" pitchFamily="2" charset="-79"/>
            </a:endParaRPr>
          </a:p>
          <a:p>
            <a:pPr marL="457200" indent="-457200">
              <a:spcBef>
                <a:spcPct val="20000"/>
              </a:spcBef>
              <a:buClr>
                <a:srgbClr val="C46D04"/>
              </a:buClr>
              <a:buFont typeface="Arial" pitchFamily="34" charset="0"/>
              <a:buChar char="•"/>
              <a:defRPr/>
            </a:pPr>
            <a:r>
              <a:rPr lang="en-US" sz="3200" dirty="0">
                <a:latin typeface="+mn-lt"/>
                <a:cs typeface="Aharoni" pitchFamily="2" charset="-79"/>
              </a:rPr>
              <a:t>Unemployment </a:t>
            </a:r>
            <a:r>
              <a:rPr lang="en-US" sz="3200" dirty="0" smtClean="0">
                <a:latin typeface="+mn-lt"/>
                <a:cs typeface="Aharoni" pitchFamily="2" charset="-79"/>
              </a:rPr>
              <a:t>increases</a:t>
            </a:r>
            <a:endParaRPr lang="en-US" sz="3200" dirty="0">
              <a:latin typeface="+mn-lt"/>
              <a:cs typeface="Aharoni" pitchFamily="2" charset="-79"/>
            </a:endParaRPr>
          </a:p>
          <a:p>
            <a:pPr marL="457200" indent="-457200">
              <a:spcBef>
                <a:spcPct val="20000"/>
              </a:spcBef>
              <a:buClr>
                <a:srgbClr val="C46D04"/>
              </a:buClr>
              <a:buFont typeface="Arial" pitchFamily="34" charset="0"/>
              <a:buChar char="•"/>
              <a:defRPr/>
            </a:pPr>
            <a:endParaRPr lang="en-US" sz="3200" dirty="0">
              <a:latin typeface="+mn-lt"/>
              <a:cs typeface="Aharoni" pitchFamily="2" charset="-79"/>
            </a:endParaRPr>
          </a:p>
          <a:p>
            <a:pPr marL="457200" indent="-457200">
              <a:spcBef>
                <a:spcPct val="20000"/>
              </a:spcBef>
              <a:buClr>
                <a:schemeClr val="hlink"/>
              </a:buClr>
              <a:buFont typeface="Arial" pitchFamily="34" charset="0"/>
              <a:buChar char="•"/>
              <a:defRPr/>
            </a:pPr>
            <a:endParaRPr lang="en-US" sz="3200" dirty="0">
              <a:latin typeface="+mn-lt"/>
              <a:cs typeface="Aharoni" pitchFamily="2" charset="-79"/>
            </a:endParaRPr>
          </a:p>
        </p:txBody>
      </p:sp>
      <p:pic>
        <p:nvPicPr>
          <p:cNvPr id="71683" name="Picture 3" descr="hggikfe"/>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62600" y="3810000"/>
            <a:ext cx="3429000"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684"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62600" y="417513"/>
            <a:ext cx="3429000" cy="2682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FAF6424-86D6-4475-98B0-81934E51FE3F}" type="slidenum">
              <a:rPr lang="en-US" smtClean="0"/>
              <a:pPr/>
              <a:t>11</a:t>
            </a:fld>
            <a:endParaRPr lang="en-US"/>
          </a:p>
        </p:txBody>
      </p:sp>
    </p:spTree>
    <p:extLst>
      <p:ext uri="{BB962C8B-B14F-4D97-AF65-F5344CB8AC3E}">
        <p14:creationId xmlns:p14="http://schemas.microsoft.com/office/powerpoint/2010/main" xmlns="" val="3151758280"/>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71682">
                                            <p:txEl>
                                              <p:pRg st="0" end="0"/>
                                            </p:txEl>
                                          </p:spTgt>
                                        </p:tgtEl>
                                        <p:attrNameLst>
                                          <p:attrName>style.visibility</p:attrName>
                                        </p:attrNameLst>
                                      </p:cBhvr>
                                      <p:to>
                                        <p:strVal val="visible"/>
                                      </p:to>
                                    </p:set>
                                    <p:anim calcmode="lin" valueType="num">
                                      <p:cBhvr additive="base">
                                        <p:cTn id="7" dur="500" fill="hold"/>
                                        <p:tgtEl>
                                          <p:spTgt spid="7168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682">
                                            <p:txEl>
                                              <p:pRg st="0" end="0"/>
                                            </p:txEl>
                                          </p:spTgt>
                                        </p:tgtEl>
                                        <p:attrNameLst>
                                          <p:attrName>ppt_y</p:attrName>
                                        </p:attrNameLst>
                                      </p:cBhvr>
                                      <p:tavLst>
                                        <p:tav tm="0">
                                          <p:val>
                                            <p:strVal val="0-#ppt_h/2"/>
                                          </p:val>
                                        </p:tav>
                                        <p:tav tm="100000">
                                          <p:val>
                                            <p:strVal val="#ppt_y"/>
                                          </p:val>
                                        </p:tav>
                                      </p:tavLst>
                                    </p:anim>
                                  </p:childTnLst>
                                </p:cTn>
                              </p:par>
                              <p:par>
                                <p:cTn id="9" presetID="18" presetClass="entr" presetSubtype="12" fill="hold" nodeType="withEffect">
                                  <p:stCondLst>
                                    <p:cond delay="0"/>
                                  </p:stCondLst>
                                  <p:childTnLst>
                                    <p:set>
                                      <p:cBhvr>
                                        <p:cTn id="10" dur="1" fill="hold">
                                          <p:stCondLst>
                                            <p:cond delay="0"/>
                                          </p:stCondLst>
                                        </p:cTn>
                                        <p:tgtEl>
                                          <p:spTgt spid="71684"/>
                                        </p:tgtEl>
                                        <p:attrNameLst>
                                          <p:attrName>style.visibility</p:attrName>
                                        </p:attrNameLst>
                                      </p:cBhvr>
                                      <p:to>
                                        <p:strVal val="visible"/>
                                      </p:to>
                                    </p:set>
                                    <p:animEffect transition="in" filter="strips(downLeft)">
                                      <p:cBhvr>
                                        <p:cTn id="11" dur="500"/>
                                        <p:tgtEl>
                                          <p:spTgt spid="7168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4" fill="hold" nodeType="clickEffect">
                                  <p:stCondLst>
                                    <p:cond delay="0"/>
                                  </p:stCondLst>
                                  <p:childTnLst>
                                    <p:set>
                                      <p:cBhvr>
                                        <p:cTn id="15" dur="1" fill="hold">
                                          <p:stCondLst>
                                            <p:cond delay="0"/>
                                          </p:stCondLst>
                                        </p:cTn>
                                        <p:tgtEl>
                                          <p:spTgt spid="71682">
                                            <p:txEl>
                                              <p:pRg st="2" end="2"/>
                                            </p:txEl>
                                          </p:spTgt>
                                        </p:tgtEl>
                                        <p:attrNameLst>
                                          <p:attrName>style.visibility</p:attrName>
                                        </p:attrNameLst>
                                      </p:cBhvr>
                                      <p:to>
                                        <p:strVal val="visible"/>
                                      </p:to>
                                    </p:set>
                                    <p:anim calcmode="lin" valueType="num">
                                      <p:cBhvr additive="base">
                                        <p:cTn id="16" dur="500" fill="hold"/>
                                        <p:tgtEl>
                                          <p:spTgt spid="71682">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71682">
                                            <p:txEl>
                                              <p:pRg st="2" end="2"/>
                                            </p:txEl>
                                          </p:spTgt>
                                        </p:tgtEl>
                                        <p:attrNameLst>
                                          <p:attrName>ppt_y</p:attrName>
                                        </p:attrNameLst>
                                      </p:cBhvr>
                                      <p:tavLst>
                                        <p:tav tm="0">
                                          <p:val>
                                            <p:strVal val="1+#ppt_h/2"/>
                                          </p:val>
                                        </p:tav>
                                        <p:tav tm="100000">
                                          <p:val>
                                            <p:strVal val="#ppt_y"/>
                                          </p:val>
                                        </p:tav>
                                      </p:tavLst>
                                    </p:anim>
                                  </p:childTnLst>
                                </p:cTn>
                              </p:par>
                              <p:par>
                                <p:cTn id="18" presetID="6" presetClass="entr" presetSubtype="16" fill="hold" nodeType="withEffect">
                                  <p:stCondLst>
                                    <p:cond delay="0"/>
                                  </p:stCondLst>
                                  <p:childTnLst>
                                    <p:set>
                                      <p:cBhvr>
                                        <p:cTn id="19" dur="1" fill="hold">
                                          <p:stCondLst>
                                            <p:cond delay="0"/>
                                          </p:stCondLst>
                                        </p:cTn>
                                        <p:tgtEl>
                                          <p:spTgt spid="71683"/>
                                        </p:tgtEl>
                                        <p:attrNameLst>
                                          <p:attrName>style.visibility</p:attrName>
                                        </p:attrNameLst>
                                      </p:cBhvr>
                                      <p:to>
                                        <p:strVal val="visible"/>
                                      </p:to>
                                    </p:set>
                                    <p:animEffect transition="in" filter="circle(in)">
                                      <p:cBhvr>
                                        <p:cTn id="20" dur="2000"/>
                                        <p:tgtEl>
                                          <p:spTgt spid="71683"/>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71682">
                                            <p:txEl>
                                              <p:pRg st="4" end="4"/>
                                            </p:txEl>
                                          </p:spTgt>
                                        </p:tgtEl>
                                        <p:attrNameLst>
                                          <p:attrName>style.visibility</p:attrName>
                                        </p:attrNameLst>
                                      </p:cBhvr>
                                      <p:to>
                                        <p:strVal val="visible"/>
                                      </p:to>
                                    </p:set>
                                    <p:anim calcmode="lin" valueType="num">
                                      <p:cBhvr additive="base">
                                        <p:cTn id="25" dur="500" fill="hold"/>
                                        <p:tgtEl>
                                          <p:spTgt spid="7168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168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Rectangle 25"/>
          <p:cNvSpPr>
            <a:spLocks noGrp="1" noChangeArrowheads="1"/>
          </p:cNvSpPr>
          <p:nvPr>
            <p:ph type="sldNum" sz="quarter" idx="12"/>
          </p:nvPr>
        </p:nvSpPr>
        <p:spPr>
          <a:xfrm>
            <a:off x="6553200" y="6248400"/>
            <a:ext cx="2133600" cy="457200"/>
          </a:xfrm>
        </p:spPr>
        <p:txBody>
          <a:bodyPr/>
          <a:lstStyle/>
          <a:p>
            <a:pPr>
              <a:defRPr/>
            </a:pPr>
            <a:fld id="{D24D750D-BD8C-4A61-9EF4-AED9029B31A1}" type="slidenum">
              <a:rPr lang="en-US" sz="1200"/>
              <a:pPr>
                <a:defRPr/>
              </a:pPr>
              <a:t>12</a:t>
            </a:fld>
            <a:endParaRPr lang="en-US" sz="1200"/>
          </a:p>
        </p:txBody>
      </p:sp>
      <p:sp>
        <p:nvSpPr>
          <p:cNvPr id="2050" name="Rectangle 2"/>
          <p:cNvSpPr>
            <a:spLocks noGrp="1" noChangeArrowheads="1"/>
          </p:cNvSpPr>
          <p:nvPr>
            <p:ph type="ctrTitle" sz="quarter" idx="4294967295"/>
          </p:nvPr>
        </p:nvSpPr>
        <p:spPr>
          <a:xfrm>
            <a:off x="685800" y="838200"/>
            <a:ext cx="8229600" cy="4038600"/>
          </a:xfrm>
        </p:spPr>
        <p:txBody>
          <a:bodyPr/>
          <a:lstStyle/>
          <a:p>
            <a:pPr algn="ctr" eaLnBrk="1" hangingPunct="1">
              <a:defRPr/>
            </a:pPr>
            <a:r>
              <a:rPr lang="en-US" sz="6600" dirty="0" smtClean="0"/>
              <a:t>Power crisis                      of                                     Pakistan</a:t>
            </a:r>
          </a:p>
        </p:txBody>
      </p:sp>
    </p:spTree>
    <p:extLst>
      <p:ext uri="{BB962C8B-B14F-4D97-AF65-F5344CB8AC3E}">
        <p14:creationId xmlns:p14="http://schemas.microsoft.com/office/powerpoint/2010/main" xmlns="" val="960618123"/>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Grp="1" noChangeArrowheads="1"/>
          </p:cNvSpPr>
          <p:nvPr>
            <p:ph type="sldNum" sz="quarter" idx="12"/>
          </p:nvPr>
        </p:nvSpPr>
        <p:spPr>
          <a:xfrm>
            <a:off x="6553200" y="6248400"/>
            <a:ext cx="2133600" cy="457200"/>
          </a:xfrm>
        </p:spPr>
        <p:txBody>
          <a:bodyPr/>
          <a:lstStyle/>
          <a:p>
            <a:pPr>
              <a:defRPr/>
            </a:pPr>
            <a:fld id="{48C2FA79-A997-4E9A-A2F2-693123C3F881}" type="slidenum">
              <a:rPr lang="en-US" sz="1200"/>
              <a:pPr>
                <a:defRPr/>
              </a:pPr>
              <a:t>13</a:t>
            </a:fld>
            <a:endParaRPr lang="en-US" sz="1200"/>
          </a:p>
        </p:txBody>
      </p:sp>
      <p:grpSp>
        <p:nvGrpSpPr>
          <p:cNvPr id="2" name="Organization Chart 19"/>
          <p:cNvGrpSpPr>
            <a:grpSpLocks/>
          </p:cNvGrpSpPr>
          <p:nvPr/>
        </p:nvGrpSpPr>
        <p:grpSpPr bwMode="auto">
          <a:xfrm>
            <a:off x="0" y="0"/>
            <a:ext cx="9144000" cy="6858000"/>
            <a:chOff x="-40" y="1266"/>
            <a:chExt cx="6560" cy="19517"/>
          </a:xfrm>
        </p:grpSpPr>
        <p:cxnSp>
          <p:nvCxnSpPr>
            <p:cNvPr id="1028" name="_s1028"/>
            <p:cNvCxnSpPr>
              <a:cxnSpLocks noChangeShapeType="1"/>
              <a:stCxn id="10" idx="1"/>
              <a:endCxn id="3" idx="2"/>
            </p:cNvCxnSpPr>
            <p:nvPr/>
          </p:nvCxnSpPr>
          <p:spPr bwMode="auto">
            <a:xfrm rot="10800000">
              <a:off x="1753" y="6516"/>
              <a:ext cx="143" cy="11412"/>
            </a:xfrm>
            <a:prstGeom prst="bentConnector2">
              <a:avLst/>
            </a:prstGeom>
            <a:noFill/>
            <a:ln w="28575">
              <a:solidFill>
                <a:schemeClr val="tx1"/>
              </a:solidFill>
              <a:miter lim="800000"/>
              <a:headEnd/>
              <a:tailEnd/>
            </a:ln>
            <a:extLst>
              <a:ext uri="{909E8E84-426E-40DD-AFC4-6F175D3DCCD1}">
                <a14:hiddenFill xmlns:a14="http://schemas.microsoft.com/office/drawing/2010/main" xmlns="">
                  <a:noFill/>
                </a14:hiddenFill>
              </a:ext>
            </a:extLst>
          </p:spPr>
        </p:cxnSp>
        <p:cxnSp>
          <p:nvCxnSpPr>
            <p:cNvPr id="1029" name="_s1029"/>
            <p:cNvCxnSpPr>
              <a:cxnSpLocks noChangeShapeType="1"/>
              <a:stCxn id="9" idx="1"/>
              <a:endCxn id="3" idx="2"/>
            </p:cNvCxnSpPr>
            <p:nvPr/>
          </p:nvCxnSpPr>
          <p:spPr bwMode="auto">
            <a:xfrm rot="10800000">
              <a:off x="1753" y="6516"/>
              <a:ext cx="143" cy="8891"/>
            </a:xfrm>
            <a:prstGeom prst="bentConnector2">
              <a:avLst/>
            </a:prstGeom>
            <a:noFill/>
            <a:ln w="28575">
              <a:solidFill>
                <a:schemeClr val="tx1"/>
              </a:solidFill>
              <a:miter lim="800000"/>
              <a:headEnd/>
              <a:tailEnd/>
            </a:ln>
            <a:extLst>
              <a:ext uri="{909E8E84-426E-40DD-AFC4-6F175D3DCCD1}">
                <a14:hiddenFill xmlns:a14="http://schemas.microsoft.com/office/drawing/2010/main" xmlns="">
                  <a:noFill/>
                </a14:hiddenFill>
              </a:ext>
            </a:extLst>
          </p:spPr>
        </p:cxnSp>
        <p:cxnSp>
          <p:nvCxnSpPr>
            <p:cNvPr id="1030" name="_s1030"/>
            <p:cNvCxnSpPr>
              <a:cxnSpLocks noChangeShapeType="1"/>
              <a:stCxn id="8" idx="1"/>
              <a:endCxn id="3" idx="2"/>
            </p:cNvCxnSpPr>
            <p:nvPr/>
          </p:nvCxnSpPr>
          <p:spPr bwMode="auto">
            <a:xfrm rot="10800000">
              <a:off x="1753" y="6516"/>
              <a:ext cx="143" cy="6370"/>
            </a:xfrm>
            <a:prstGeom prst="bentConnector2">
              <a:avLst/>
            </a:prstGeom>
            <a:noFill/>
            <a:ln w="28575">
              <a:solidFill>
                <a:schemeClr val="tx1"/>
              </a:solidFill>
              <a:miter lim="800000"/>
              <a:headEnd/>
              <a:tailEnd/>
            </a:ln>
            <a:extLst>
              <a:ext uri="{909E8E84-426E-40DD-AFC4-6F175D3DCCD1}">
                <a14:hiddenFill xmlns:a14="http://schemas.microsoft.com/office/drawing/2010/main" xmlns="">
                  <a:noFill/>
                </a14:hiddenFill>
              </a:ext>
            </a:extLst>
          </p:spPr>
        </p:cxnSp>
        <p:cxnSp>
          <p:nvCxnSpPr>
            <p:cNvPr id="1031" name="_s1031"/>
            <p:cNvCxnSpPr>
              <a:cxnSpLocks noChangeShapeType="1"/>
              <a:stCxn id="7" idx="1"/>
              <a:endCxn id="3" idx="2"/>
            </p:cNvCxnSpPr>
            <p:nvPr/>
          </p:nvCxnSpPr>
          <p:spPr bwMode="auto">
            <a:xfrm rot="10800000">
              <a:off x="1753" y="6516"/>
              <a:ext cx="143" cy="3853"/>
            </a:xfrm>
            <a:prstGeom prst="bentConnector2">
              <a:avLst/>
            </a:prstGeom>
            <a:noFill/>
            <a:ln w="28575">
              <a:solidFill>
                <a:schemeClr val="tx1"/>
              </a:solidFill>
              <a:miter lim="800000"/>
              <a:headEnd/>
              <a:tailEnd/>
            </a:ln>
            <a:extLst>
              <a:ext uri="{909E8E84-426E-40DD-AFC4-6F175D3DCCD1}">
                <a14:hiddenFill xmlns:a14="http://schemas.microsoft.com/office/drawing/2010/main" xmlns="">
                  <a:noFill/>
                </a14:hiddenFill>
              </a:ext>
            </a:extLst>
          </p:spPr>
        </p:cxnSp>
        <p:cxnSp>
          <p:nvCxnSpPr>
            <p:cNvPr id="1032" name="_s1032"/>
            <p:cNvCxnSpPr>
              <a:cxnSpLocks noChangeShapeType="1"/>
              <a:stCxn id="6" idx="1"/>
              <a:endCxn id="3" idx="2"/>
            </p:cNvCxnSpPr>
            <p:nvPr/>
          </p:nvCxnSpPr>
          <p:spPr bwMode="auto">
            <a:xfrm rot="10800000">
              <a:off x="1753" y="6516"/>
              <a:ext cx="143" cy="1332"/>
            </a:xfrm>
            <a:prstGeom prst="bentConnector2">
              <a:avLst/>
            </a:prstGeom>
            <a:noFill/>
            <a:ln w="28575">
              <a:solidFill>
                <a:schemeClr val="tx1"/>
              </a:solidFill>
              <a:miter lim="800000"/>
              <a:headEnd/>
              <a:tailEnd/>
            </a:ln>
            <a:extLst>
              <a:ext uri="{909E8E84-426E-40DD-AFC4-6F175D3DCCD1}">
                <a14:hiddenFill xmlns:a14="http://schemas.microsoft.com/office/drawing/2010/main" xmlns="">
                  <a:noFill/>
                </a14:hiddenFill>
              </a:ext>
            </a:extLst>
          </p:spPr>
        </p:cxnSp>
        <p:sp>
          <p:nvSpPr>
            <p:cNvPr id="3" name="_s1033"/>
            <p:cNvSpPr>
              <a:spLocks noChangeArrowheads="1"/>
            </p:cNvSpPr>
            <p:nvPr/>
          </p:nvSpPr>
          <p:spPr bwMode="auto">
            <a:xfrm>
              <a:off x="983" y="4518"/>
              <a:ext cx="1538" cy="1997"/>
            </a:xfrm>
            <a:prstGeom prst="roundRect">
              <a:avLst>
                <a:gd name="adj" fmla="val 16667"/>
              </a:avLst>
            </a:prstGeom>
            <a:solidFill>
              <a:srgbClr val="6699FF"/>
            </a:solidFill>
            <a:ln w="9525">
              <a:solidFill>
                <a:schemeClr val="tx1"/>
              </a:solidFill>
              <a:round/>
              <a:headEnd/>
              <a:tailEnd/>
            </a:ln>
          </p:spPr>
          <p:txBody>
            <a:bodyPr vert="horz" wrap="none" lIns="16595" tIns="8298" rIns="16595" bIns="8298"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4000" b="0" i="0" u="none" strike="noStrike" cap="none" normalizeH="0" baseline="0" smtClean="0">
                  <a:ln>
                    <a:noFill/>
                  </a:ln>
                  <a:solidFill>
                    <a:schemeClr val="hlink"/>
                  </a:solidFill>
                  <a:effectLst>
                    <a:outerShdw blurRad="38100" dist="38100" dir="2700000" algn="tl">
                      <a:srgbClr val="000000"/>
                    </a:outerShdw>
                  </a:effectLst>
                  <a:latin typeface="Arial" charset="0"/>
                </a:rPr>
                <a:t>Contents</a:t>
              </a:r>
            </a:p>
          </p:txBody>
        </p:sp>
        <p:sp>
          <p:nvSpPr>
            <p:cNvPr id="6" name="_s1034"/>
            <p:cNvSpPr>
              <a:spLocks noChangeArrowheads="1"/>
            </p:cNvSpPr>
            <p:nvPr/>
          </p:nvSpPr>
          <p:spPr bwMode="auto">
            <a:xfrm>
              <a:off x="1896" y="6659"/>
              <a:ext cx="3602" cy="2376"/>
            </a:xfrm>
            <a:prstGeom prst="roundRect">
              <a:avLst>
                <a:gd name="adj" fmla="val 16667"/>
              </a:avLst>
            </a:prstGeom>
            <a:solidFill>
              <a:srgbClr val="6699FF"/>
            </a:solidFill>
            <a:ln w="9525">
              <a:solidFill>
                <a:schemeClr val="tx1"/>
              </a:solidFill>
              <a:round/>
              <a:headEnd/>
              <a:tailEnd/>
            </a:ln>
          </p:spPr>
          <p:txBody>
            <a:bodyPr vert="horz" wrap="none" lIns="16595" tIns="8298" rIns="16595" bIns="8298" numCol="1" anchor="ctr"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charset="0"/>
                </a:rPr>
                <a:t>Demand of electricity</a:t>
              </a:r>
            </a:p>
          </p:txBody>
        </p:sp>
        <p:sp>
          <p:nvSpPr>
            <p:cNvPr id="7" name="_s1035"/>
            <p:cNvSpPr>
              <a:spLocks noChangeArrowheads="1"/>
            </p:cNvSpPr>
            <p:nvPr/>
          </p:nvSpPr>
          <p:spPr bwMode="auto">
            <a:xfrm>
              <a:off x="1896" y="9179"/>
              <a:ext cx="3602" cy="2376"/>
            </a:xfrm>
            <a:prstGeom prst="roundRect">
              <a:avLst>
                <a:gd name="adj" fmla="val 16667"/>
              </a:avLst>
            </a:prstGeom>
            <a:solidFill>
              <a:srgbClr val="6699FF"/>
            </a:solidFill>
            <a:ln w="9525">
              <a:solidFill>
                <a:schemeClr val="tx1"/>
              </a:solidFill>
              <a:round/>
              <a:headEnd/>
              <a:tailEnd/>
            </a:ln>
          </p:spPr>
          <p:txBody>
            <a:bodyPr vert="horz" wrap="none" lIns="16595" tIns="8298" rIns="16595" bIns="8298" numCol="1" anchor="ctr"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charset="0"/>
                </a:rPr>
                <a:t>Supply of electricity</a:t>
              </a:r>
            </a:p>
          </p:txBody>
        </p:sp>
        <p:sp>
          <p:nvSpPr>
            <p:cNvPr id="8" name="_s1036"/>
            <p:cNvSpPr>
              <a:spLocks noChangeArrowheads="1"/>
            </p:cNvSpPr>
            <p:nvPr/>
          </p:nvSpPr>
          <p:spPr bwMode="auto">
            <a:xfrm>
              <a:off x="1896" y="11699"/>
              <a:ext cx="3602" cy="2376"/>
            </a:xfrm>
            <a:prstGeom prst="roundRect">
              <a:avLst>
                <a:gd name="adj" fmla="val 16667"/>
              </a:avLst>
            </a:prstGeom>
            <a:solidFill>
              <a:srgbClr val="6699FF"/>
            </a:solidFill>
            <a:ln w="9525">
              <a:solidFill>
                <a:schemeClr val="tx1"/>
              </a:solidFill>
              <a:round/>
              <a:headEnd/>
              <a:tailEnd/>
            </a:ln>
          </p:spPr>
          <p:txBody>
            <a:bodyPr vert="horz" wrap="none" lIns="16595" tIns="8298" rIns="16595" bIns="8298" numCol="1" anchor="ctr"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charset="0"/>
                </a:rPr>
                <a:t>Shortfall of electricity</a:t>
              </a:r>
            </a:p>
          </p:txBody>
        </p:sp>
        <p:sp>
          <p:nvSpPr>
            <p:cNvPr id="9" name="_s1037"/>
            <p:cNvSpPr>
              <a:spLocks noChangeArrowheads="1"/>
            </p:cNvSpPr>
            <p:nvPr/>
          </p:nvSpPr>
          <p:spPr bwMode="auto">
            <a:xfrm>
              <a:off x="1896" y="14219"/>
              <a:ext cx="3602" cy="2376"/>
            </a:xfrm>
            <a:prstGeom prst="roundRect">
              <a:avLst>
                <a:gd name="adj" fmla="val 16667"/>
              </a:avLst>
            </a:prstGeom>
            <a:solidFill>
              <a:srgbClr val="6699FF"/>
            </a:solidFill>
            <a:ln w="9525">
              <a:solidFill>
                <a:schemeClr val="tx1"/>
              </a:solidFill>
              <a:round/>
              <a:headEnd/>
              <a:tailEnd/>
            </a:ln>
          </p:spPr>
          <p:txBody>
            <a:bodyPr vert="horz" wrap="none" lIns="16595" tIns="8298" rIns="16595" bIns="8298" numCol="1" anchor="ctr"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charset="0"/>
                </a:rPr>
                <a:t>Dams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500" b="0" i="0" u="none" strike="noStrike" cap="none" normalizeH="0" baseline="0" smtClean="0">
                <a:ln>
                  <a:noFill/>
                </a:ln>
                <a:solidFill>
                  <a:schemeClr val="tx1"/>
                </a:solidFill>
                <a:effectLst/>
                <a:latin typeface="Arial" charset="0"/>
              </a:endParaRPr>
            </a:p>
          </p:txBody>
        </p:sp>
        <p:sp>
          <p:nvSpPr>
            <p:cNvPr id="10" name="_s1038"/>
            <p:cNvSpPr>
              <a:spLocks noChangeArrowheads="1"/>
            </p:cNvSpPr>
            <p:nvPr/>
          </p:nvSpPr>
          <p:spPr bwMode="auto">
            <a:xfrm>
              <a:off x="1896" y="16739"/>
              <a:ext cx="3602" cy="2376"/>
            </a:xfrm>
            <a:prstGeom prst="roundRect">
              <a:avLst>
                <a:gd name="adj" fmla="val 16667"/>
              </a:avLst>
            </a:prstGeom>
            <a:solidFill>
              <a:srgbClr val="6699FF"/>
            </a:solidFill>
            <a:ln w="9525">
              <a:solidFill>
                <a:schemeClr val="tx1"/>
              </a:solidFill>
              <a:round/>
              <a:headEnd/>
              <a:tailEnd/>
            </a:ln>
          </p:spPr>
          <p:txBody>
            <a:bodyPr vert="horz" wrap="none" lIns="16595" tIns="8298" rIns="16595" bIns="8298" numCol="1" anchor="ctr"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400" b="0" i="0" u="none" strike="noStrike" cap="none" normalizeH="0" baseline="0" smtClean="0">
                  <a:ln>
                    <a:noFill/>
                  </a:ln>
                  <a:solidFill>
                    <a:schemeClr val="tx1"/>
                  </a:solidFill>
                  <a:effectLst/>
                  <a:latin typeface="Arial" charset="0"/>
                </a:rPr>
                <a:t>Other methods to produce electricity</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xmlns="" val="1000219962"/>
      </p:ext>
    </p:extLst>
  </p:cSld>
  <p:clrMapOvr>
    <a:masterClrMapping/>
  </p:clrMapOvr>
  <p:transition>
    <p:wheel spokes="8"/>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Rectangle 26"/>
          <p:cNvSpPr>
            <a:spLocks noGrp="1" noChangeArrowheads="1"/>
          </p:cNvSpPr>
          <p:nvPr>
            <p:ph type="sldNum" sz="quarter" idx="12"/>
          </p:nvPr>
        </p:nvSpPr>
        <p:spPr>
          <a:xfrm>
            <a:off x="6553200" y="6248400"/>
            <a:ext cx="2133600" cy="457200"/>
          </a:xfrm>
        </p:spPr>
        <p:txBody>
          <a:bodyPr/>
          <a:lstStyle/>
          <a:p>
            <a:pPr>
              <a:defRPr/>
            </a:pPr>
            <a:fld id="{65385F30-093D-4193-BF39-1820248C4E86}" type="slidenum">
              <a:rPr lang="en-US" sz="1200"/>
              <a:pPr>
                <a:defRPr/>
              </a:pPr>
              <a:t>14</a:t>
            </a:fld>
            <a:endParaRPr lang="en-US" sz="1200"/>
          </a:p>
        </p:txBody>
      </p:sp>
      <p:sp>
        <p:nvSpPr>
          <p:cNvPr id="70658" name="Rectangle 2"/>
          <p:cNvSpPr>
            <a:spLocks noGrp="1" noChangeArrowheads="1"/>
          </p:cNvSpPr>
          <p:nvPr>
            <p:ph type="title" idx="4294967295"/>
          </p:nvPr>
        </p:nvSpPr>
        <p:spPr/>
        <p:txBody>
          <a:bodyPr/>
          <a:lstStyle/>
          <a:p>
            <a:pPr eaLnBrk="1" hangingPunct="1">
              <a:defRPr/>
            </a:pPr>
            <a:r>
              <a:rPr lang="en-US" u="sng" dirty="0" smtClean="0"/>
              <a:t>Demand of Electricity </a:t>
            </a:r>
          </a:p>
        </p:txBody>
      </p:sp>
      <p:sp>
        <p:nvSpPr>
          <p:cNvPr id="8196" name="Rectangle 3"/>
          <p:cNvSpPr>
            <a:spLocks noGrp="1" noChangeArrowheads="1"/>
          </p:cNvSpPr>
          <p:nvPr>
            <p:ph idx="4294967295"/>
          </p:nvPr>
        </p:nvSpPr>
        <p:spPr/>
        <p:txBody>
          <a:bodyPr/>
          <a:lstStyle/>
          <a:p>
            <a:pPr eaLnBrk="1" hangingPunct="1">
              <a:buFontTx/>
              <a:buNone/>
              <a:defRPr/>
            </a:pPr>
            <a:r>
              <a:rPr lang="en-US" sz="2800" dirty="0" smtClean="0"/>
              <a:t>   Demand of electricity in Pakistan is 19,000 MW.</a:t>
            </a:r>
          </a:p>
          <a:p>
            <a:pPr eaLnBrk="1" hangingPunct="1">
              <a:buFontTx/>
              <a:buNone/>
              <a:defRPr/>
            </a:pPr>
            <a:r>
              <a:rPr lang="en-US" sz="2800" dirty="0" smtClean="0"/>
              <a:t>   Electricity demand is increasing by 10 % annually</a:t>
            </a:r>
          </a:p>
          <a:p>
            <a:pPr eaLnBrk="1" hangingPunct="1">
              <a:buFontTx/>
              <a:buNone/>
              <a:defRPr/>
            </a:pPr>
            <a:r>
              <a:rPr lang="en-US" sz="2800" dirty="0" smtClean="0"/>
              <a:t>   in Pakistan</a:t>
            </a:r>
          </a:p>
        </p:txBody>
      </p:sp>
    </p:spTree>
    <p:extLst>
      <p:ext uri="{BB962C8B-B14F-4D97-AF65-F5344CB8AC3E}">
        <p14:creationId xmlns:p14="http://schemas.microsoft.com/office/powerpoint/2010/main" xmlns="" val="1384939715"/>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0658"/>
                                        </p:tgtEl>
                                        <p:attrNameLst>
                                          <p:attrName>style.visibility</p:attrName>
                                        </p:attrNameLst>
                                      </p:cBhvr>
                                      <p:to>
                                        <p:strVal val="visible"/>
                                      </p:to>
                                    </p:set>
                                    <p:animEffect transition="in" filter="fade">
                                      <p:cBhvr>
                                        <p:cTn id="7" dur="2000"/>
                                        <p:tgtEl>
                                          <p:spTgt spid="7065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196"/>
                                        </p:tgtEl>
                                        <p:attrNameLst>
                                          <p:attrName>style.visibility</p:attrName>
                                        </p:attrNameLst>
                                      </p:cBhvr>
                                      <p:to>
                                        <p:strVal val="visible"/>
                                      </p:to>
                                    </p:set>
                                    <p:animEffect transition="in" filter="fade">
                                      <p:cBhvr>
                                        <p:cTn id="10" dur="2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p:bldP spid="8196"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Rectangle 26"/>
          <p:cNvSpPr>
            <a:spLocks noGrp="1" noChangeArrowheads="1"/>
          </p:cNvSpPr>
          <p:nvPr>
            <p:ph type="sldNum" sz="quarter" idx="12"/>
          </p:nvPr>
        </p:nvSpPr>
        <p:spPr>
          <a:xfrm>
            <a:off x="6553200" y="6248400"/>
            <a:ext cx="2133600" cy="457200"/>
          </a:xfrm>
        </p:spPr>
        <p:txBody>
          <a:bodyPr/>
          <a:lstStyle/>
          <a:p>
            <a:pPr>
              <a:defRPr/>
            </a:pPr>
            <a:fld id="{A0D1A103-0AA7-49F2-BEBB-50B9DEBE8068}" type="slidenum">
              <a:rPr lang="en-US" sz="1200"/>
              <a:pPr>
                <a:defRPr/>
              </a:pPr>
              <a:t>15</a:t>
            </a:fld>
            <a:endParaRPr lang="en-US" sz="1200"/>
          </a:p>
        </p:txBody>
      </p:sp>
      <p:sp>
        <p:nvSpPr>
          <p:cNvPr id="71682" name="Rectangle 2"/>
          <p:cNvSpPr>
            <a:spLocks noGrp="1" noChangeArrowheads="1"/>
          </p:cNvSpPr>
          <p:nvPr>
            <p:ph type="title" idx="4294967295"/>
          </p:nvPr>
        </p:nvSpPr>
        <p:spPr/>
        <p:txBody>
          <a:bodyPr/>
          <a:lstStyle/>
          <a:p>
            <a:pPr eaLnBrk="1" hangingPunct="1">
              <a:defRPr/>
            </a:pPr>
            <a:r>
              <a:rPr lang="en-US" u="sng" dirty="0" smtClean="0"/>
              <a:t>Supply of Electricity</a:t>
            </a:r>
          </a:p>
        </p:txBody>
      </p:sp>
      <p:sp>
        <p:nvSpPr>
          <p:cNvPr id="9220" name="Rectangle 3"/>
          <p:cNvSpPr>
            <a:spLocks noGrp="1" noChangeArrowheads="1"/>
          </p:cNvSpPr>
          <p:nvPr>
            <p:ph idx="4294967295"/>
          </p:nvPr>
        </p:nvSpPr>
        <p:spPr/>
        <p:txBody>
          <a:bodyPr/>
          <a:lstStyle/>
          <a:p>
            <a:pPr eaLnBrk="1" hangingPunct="1">
              <a:buFontTx/>
              <a:buNone/>
              <a:defRPr/>
            </a:pPr>
            <a:r>
              <a:rPr lang="en-US" dirty="0" smtClean="0"/>
              <a:t>   At this time Pakistan produce electricity up</a:t>
            </a:r>
          </a:p>
          <a:p>
            <a:pPr eaLnBrk="1" hangingPunct="1">
              <a:buFontTx/>
              <a:buNone/>
              <a:defRPr/>
            </a:pPr>
            <a:r>
              <a:rPr lang="en-US" dirty="0" smtClean="0"/>
              <a:t>to 13000 MW while </a:t>
            </a:r>
            <a:r>
              <a:rPr lang="en-US" sz="2800" dirty="0" smtClean="0"/>
              <a:t>present installed capacity is </a:t>
            </a:r>
          </a:p>
          <a:p>
            <a:pPr eaLnBrk="1" hangingPunct="1">
              <a:buFontTx/>
              <a:buNone/>
              <a:defRPr/>
            </a:pPr>
            <a:r>
              <a:rPr lang="en-US" sz="2800" dirty="0" smtClean="0"/>
              <a:t>19,500 MW.</a:t>
            </a:r>
          </a:p>
          <a:p>
            <a:pPr eaLnBrk="1" hangingPunct="1">
              <a:buFontTx/>
              <a:buNone/>
              <a:defRPr/>
            </a:pPr>
            <a:r>
              <a:rPr lang="en-US" sz="2800" dirty="0" smtClean="0"/>
              <a:t>   </a:t>
            </a:r>
          </a:p>
        </p:txBody>
      </p:sp>
    </p:spTree>
    <p:extLst>
      <p:ext uri="{BB962C8B-B14F-4D97-AF65-F5344CB8AC3E}">
        <p14:creationId xmlns:p14="http://schemas.microsoft.com/office/powerpoint/2010/main" xmlns="" val="1487995219"/>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1682"/>
                                        </p:tgtEl>
                                        <p:attrNameLst>
                                          <p:attrName>style.visibility</p:attrName>
                                        </p:attrNameLst>
                                      </p:cBhvr>
                                      <p:to>
                                        <p:strVal val="visible"/>
                                      </p:to>
                                    </p:set>
                                    <p:animEffect transition="in" filter="fade">
                                      <p:cBhvr>
                                        <p:cTn id="7" dur="2000"/>
                                        <p:tgtEl>
                                          <p:spTgt spid="7168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20"/>
                                        </p:tgtEl>
                                        <p:attrNameLst>
                                          <p:attrName>style.visibility</p:attrName>
                                        </p:attrNameLst>
                                      </p:cBhvr>
                                      <p:to>
                                        <p:strVal val="visible"/>
                                      </p:to>
                                    </p:set>
                                    <p:animEffect transition="in" filter="fade">
                                      <p:cBhvr>
                                        <p:cTn id="10" dur="20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p:bldP spid="9220"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Rectangle 26"/>
          <p:cNvSpPr>
            <a:spLocks noGrp="1" noChangeArrowheads="1"/>
          </p:cNvSpPr>
          <p:nvPr>
            <p:ph type="sldNum" sz="quarter" idx="12"/>
          </p:nvPr>
        </p:nvSpPr>
        <p:spPr>
          <a:xfrm>
            <a:off x="6553200" y="6248400"/>
            <a:ext cx="2133600" cy="457200"/>
          </a:xfrm>
        </p:spPr>
        <p:txBody>
          <a:bodyPr/>
          <a:lstStyle/>
          <a:p>
            <a:pPr>
              <a:defRPr/>
            </a:pPr>
            <a:fld id="{3BCDCD3A-EE41-4612-8936-4E9B5D63DA31}" type="slidenum">
              <a:rPr lang="en-US" sz="1200"/>
              <a:pPr>
                <a:defRPr/>
              </a:pPr>
              <a:t>16</a:t>
            </a:fld>
            <a:endParaRPr lang="en-US" sz="1200"/>
          </a:p>
        </p:txBody>
      </p:sp>
      <p:sp>
        <p:nvSpPr>
          <p:cNvPr id="72706" name="Rectangle 2"/>
          <p:cNvSpPr>
            <a:spLocks noGrp="1" noChangeArrowheads="1"/>
          </p:cNvSpPr>
          <p:nvPr>
            <p:ph type="title" idx="4294967295"/>
          </p:nvPr>
        </p:nvSpPr>
        <p:spPr/>
        <p:txBody>
          <a:bodyPr/>
          <a:lstStyle/>
          <a:p>
            <a:pPr eaLnBrk="1" hangingPunct="1">
              <a:defRPr/>
            </a:pPr>
            <a:r>
              <a:rPr lang="en-US" u="sng" dirty="0" smtClean="0"/>
              <a:t>Shortfall of Electricity</a:t>
            </a:r>
          </a:p>
        </p:txBody>
      </p:sp>
      <p:sp>
        <p:nvSpPr>
          <p:cNvPr id="10244" name="Rectangle 3"/>
          <p:cNvSpPr>
            <a:spLocks noGrp="1" noChangeArrowheads="1"/>
          </p:cNvSpPr>
          <p:nvPr>
            <p:ph idx="4294967295"/>
          </p:nvPr>
        </p:nvSpPr>
        <p:spPr>
          <a:xfrm>
            <a:off x="381000" y="1600200"/>
            <a:ext cx="8763000" cy="5257800"/>
          </a:xfrm>
        </p:spPr>
        <p:txBody>
          <a:bodyPr>
            <a:normAutofit lnSpcReduction="10000"/>
          </a:bodyPr>
          <a:lstStyle/>
          <a:p>
            <a:pPr eaLnBrk="1" hangingPunct="1">
              <a:buFontTx/>
              <a:buNone/>
              <a:defRPr/>
            </a:pPr>
            <a:r>
              <a:rPr lang="en-US" sz="2800" dirty="0" smtClean="0"/>
              <a:t>   In the beginning of the year 2013, the total</a:t>
            </a:r>
          </a:p>
          <a:p>
            <a:pPr eaLnBrk="1" hangingPunct="1">
              <a:buFontTx/>
              <a:buNone/>
              <a:defRPr/>
            </a:pPr>
            <a:r>
              <a:rPr lang="en-US" sz="2800" dirty="0" smtClean="0"/>
              <a:t>shortfall was 3000 MW  and it is expected to</a:t>
            </a:r>
          </a:p>
          <a:p>
            <a:pPr eaLnBrk="1" hangingPunct="1">
              <a:buFontTx/>
              <a:buNone/>
              <a:defRPr/>
            </a:pPr>
            <a:r>
              <a:rPr lang="en-US" sz="2800" dirty="0" smtClean="0"/>
              <a:t>increase up to 8000 MW in the year 2014.</a:t>
            </a:r>
          </a:p>
          <a:p>
            <a:pPr eaLnBrk="1" hangingPunct="1">
              <a:buFontTx/>
              <a:buNone/>
              <a:defRPr/>
            </a:pPr>
            <a:endParaRPr lang="en-US" sz="2800" dirty="0" smtClean="0"/>
          </a:p>
          <a:p>
            <a:pPr>
              <a:defRPr/>
            </a:pPr>
            <a:r>
              <a:rPr lang="en-US" sz="2800" dirty="0" smtClean="0"/>
              <a:t>   But in 2013, it has crossed the record level</a:t>
            </a:r>
          </a:p>
          <a:p>
            <a:pPr eaLnBrk="1" hangingPunct="1">
              <a:buFontTx/>
              <a:buNone/>
              <a:defRPr/>
            </a:pPr>
            <a:r>
              <a:rPr lang="en-US" sz="2800" dirty="0" smtClean="0"/>
              <a:t>   of 7,075 MW. </a:t>
            </a:r>
          </a:p>
          <a:p>
            <a:pPr eaLnBrk="1" hangingPunct="1">
              <a:buFontTx/>
              <a:buNone/>
              <a:defRPr/>
            </a:pPr>
            <a:endParaRPr lang="en-US" sz="2800" dirty="0" smtClean="0"/>
          </a:p>
          <a:p>
            <a:pPr eaLnBrk="1" hangingPunct="1">
              <a:buFontTx/>
              <a:buNone/>
              <a:defRPr/>
            </a:pPr>
            <a:r>
              <a:rPr lang="en-US" sz="2800" dirty="0" smtClean="0"/>
              <a:t>   The WAPDA is facing 7750 MW electricity </a:t>
            </a:r>
          </a:p>
          <a:p>
            <a:pPr eaLnBrk="1" hangingPunct="1">
              <a:buFontTx/>
              <a:buNone/>
              <a:defRPr/>
            </a:pPr>
            <a:r>
              <a:rPr lang="en-US" sz="2800" dirty="0" smtClean="0"/>
              <a:t>shortfall within its own system whereas 1325 MW</a:t>
            </a:r>
          </a:p>
          <a:p>
            <a:pPr eaLnBrk="1" hangingPunct="1">
              <a:buFontTx/>
              <a:buNone/>
              <a:defRPr/>
            </a:pPr>
            <a:r>
              <a:rPr lang="en-US" sz="2800" dirty="0" smtClean="0"/>
              <a:t>shortfall was recorded from IPPs. </a:t>
            </a:r>
            <a:r>
              <a:rPr lang="en-US" sz="2000" dirty="0" smtClean="0"/>
              <a:t>(independent power producers)</a:t>
            </a:r>
            <a:br>
              <a:rPr lang="en-US" sz="2000" dirty="0" smtClean="0"/>
            </a:br>
            <a:endParaRPr lang="en-US" sz="2000" dirty="0" smtClean="0"/>
          </a:p>
        </p:txBody>
      </p:sp>
    </p:spTree>
    <p:extLst>
      <p:ext uri="{BB962C8B-B14F-4D97-AF65-F5344CB8AC3E}">
        <p14:creationId xmlns:p14="http://schemas.microsoft.com/office/powerpoint/2010/main" xmlns="" val="1825213268"/>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2706"/>
                                        </p:tgtEl>
                                        <p:attrNameLst>
                                          <p:attrName>style.visibility</p:attrName>
                                        </p:attrNameLst>
                                      </p:cBhvr>
                                      <p:to>
                                        <p:strVal val="visible"/>
                                      </p:to>
                                    </p:set>
                                    <p:animEffect transition="in" filter="fade">
                                      <p:cBhvr>
                                        <p:cTn id="7" dur="2000"/>
                                        <p:tgtEl>
                                          <p:spTgt spid="7270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44"/>
                                        </p:tgtEl>
                                        <p:attrNameLst>
                                          <p:attrName>style.visibility</p:attrName>
                                        </p:attrNameLst>
                                      </p:cBhvr>
                                      <p:to>
                                        <p:strVal val="visible"/>
                                      </p:to>
                                    </p:set>
                                    <p:animEffect transition="in" filter="fade">
                                      <p:cBhvr>
                                        <p:cTn id="10" dur="20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p:bldP spid="10244"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Rectangle 26"/>
          <p:cNvSpPr>
            <a:spLocks noGrp="1" noChangeArrowheads="1"/>
          </p:cNvSpPr>
          <p:nvPr>
            <p:ph type="sldNum" sz="quarter" idx="12"/>
          </p:nvPr>
        </p:nvSpPr>
        <p:spPr>
          <a:xfrm>
            <a:off x="6553200" y="6248400"/>
            <a:ext cx="2133600" cy="457200"/>
          </a:xfrm>
        </p:spPr>
        <p:txBody>
          <a:bodyPr/>
          <a:lstStyle/>
          <a:p>
            <a:pPr>
              <a:defRPr/>
            </a:pPr>
            <a:fld id="{1920C699-EF84-493E-B975-D9C42F82EF9B}" type="slidenum">
              <a:rPr lang="en-US" sz="1200"/>
              <a:pPr>
                <a:defRPr/>
              </a:pPr>
              <a:t>17</a:t>
            </a:fld>
            <a:endParaRPr lang="en-US" sz="1200"/>
          </a:p>
        </p:txBody>
      </p:sp>
      <p:sp>
        <p:nvSpPr>
          <p:cNvPr id="75778" name="Rectangle 2"/>
          <p:cNvSpPr>
            <a:spLocks noGrp="1" noChangeArrowheads="1"/>
          </p:cNvSpPr>
          <p:nvPr>
            <p:ph type="title" idx="4294967295"/>
          </p:nvPr>
        </p:nvSpPr>
        <p:spPr/>
        <p:txBody>
          <a:bodyPr/>
          <a:lstStyle/>
          <a:p>
            <a:pPr eaLnBrk="1" hangingPunct="1">
              <a:defRPr/>
            </a:pPr>
            <a:r>
              <a:rPr lang="en-US" u="sng" dirty="0" smtClean="0"/>
              <a:t>How To Remove This Shortfall</a:t>
            </a:r>
          </a:p>
        </p:txBody>
      </p:sp>
      <p:sp>
        <p:nvSpPr>
          <p:cNvPr id="11268" name="Rectangle 3"/>
          <p:cNvSpPr>
            <a:spLocks noGrp="1" noChangeArrowheads="1"/>
          </p:cNvSpPr>
          <p:nvPr>
            <p:ph idx="4294967295"/>
          </p:nvPr>
        </p:nvSpPr>
        <p:spPr>
          <a:xfrm>
            <a:off x="457200" y="1600200"/>
            <a:ext cx="8686800" cy="4419600"/>
          </a:xfrm>
        </p:spPr>
        <p:txBody>
          <a:bodyPr/>
          <a:lstStyle/>
          <a:p>
            <a:pPr eaLnBrk="1" hangingPunct="1">
              <a:lnSpc>
                <a:spcPct val="90000"/>
              </a:lnSpc>
              <a:buFontTx/>
              <a:buNone/>
              <a:defRPr/>
            </a:pPr>
            <a:r>
              <a:rPr lang="en-US" smtClean="0"/>
              <a:t>   </a:t>
            </a:r>
          </a:p>
          <a:p>
            <a:pPr eaLnBrk="1" hangingPunct="1">
              <a:lnSpc>
                <a:spcPct val="90000"/>
              </a:lnSpc>
              <a:buFontTx/>
              <a:buNone/>
              <a:defRPr/>
            </a:pPr>
            <a:r>
              <a:rPr lang="en-US" smtClean="0"/>
              <a:t>   There is no shortage in the electricity </a:t>
            </a:r>
          </a:p>
          <a:p>
            <a:pPr eaLnBrk="1" hangingPunct="1">
              <a:lnSpc>
                <a:spcPct val="90000"/>
              </a:lnSpc>
              <a:buFontTx/>
              <a:buNone/>
              <a:defRPr/>
            </a:pPr>
            <a:r>
              <a:rPr lang="en-US" smtClean="0"/>
              <a:t>production capacity in Pakistan at all. It is lack</a:t>
            </a:r>
          </a:p>
          <a:p>
            <a:pPr eaLnBrk="1" hangingPunct="1">
              <a:lnSpc>
                <a:spcPct val="90000"/>
              </a:lnSpc>
              <a:buFontTx/>
              <a:buNone/>
              <a:defRPr/>
            </a:pPr>
            <a:r>
              <a:rPr lang="en-US" smtClean="0"/>
              <a:t>of commitment on government part that is</a:t>
            </a:r>
          </a:p>
          <a:p>
            <a:pPr eaLnBrk="1" hangingPunct="1">
              <a:lnSpc>
                <a:spcPct val="90000"/>
              </a:lnSpc>
              <a:buFontTx/>
              <a:buNone/>
              <a:defRPr/>
            </a:pPr>
            <a:r>
              <a:rPr lang="en-US" smtClean="0"/>
              <a:t>pushing the country and its economy deeper</a:t>
            </a:r>
          </a:p>
          <a:p>
            <a:pPr eaLnBrk="1" hangingPunct="1">
              <a:lnSpc>
                <a:spcPct val="90000"/>
              </a:lnSpc>
              <a:buFontTx/>
              <a:buNone/>
              <a:defRPr/>
            </a:pPr>
            <a:r>
              <a:rPr lang="en-US" smtClean="0"/>
              <a:t>into this crisis. </a:t>
            </a:r>
          </a:p>
          <a:p>
            <a:pPr eaLnBrk="1" hangingPunct="1">
              <a:lnSpc>
                <a:spcPct val="90000"/>
              </a:lnSpc>
              <a:buFontTx/>
              <a:buNone/>
              <a:defRPr/>
            </a:pPr>
            <a:r>
              <a:rPr lang="en-US" smtClean="0"/>
              <a:t>   </a:t>
            </a:r>
          </a:p>
        </p:txBody>
      </p:sp>
    </p:spTree>
    <p:extLst>
      <p:ext uri="{BB962C8B-B14F-4D97-AF65-F5344CB8AC3E}">
        <p14:creationId xmlns:p14="http://schemas.microsoft.com/office/powerpoint/2010/main" xmlns="" val="3286038623"/>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5778"/>
                                        </p:tgtEl>
                                        <p:attrNameLst>
                                          <p:attrName>style.visibility</p:attrName>
                                        </p:attrNameLst>
                                      </p:cBhvr>
                                      <p:to>
                                        <p:strVal val="visible"/>
                                      </p:to>
                                    </p:set>
                                    <p:animEffect transition="in" filter="fade">
                                      <p:cBhvr>
                                        <p:cTn id="7" dur="2000"/>
                                        <p:tgtEl>
                                          <p:spTgt spid="7577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268"/>
                                        </p:tgtEl>
                                        <p:attrNameLst>
                                          <p:attrName>style.visibility</p:attrName>
                                        </p:attrNameLst>
                                      </p:cBhvr>
                                      <p:to>
                                        <p:strVal val="visible"/>
                                      </p:to>
                                    </p:set>
                                    <p:animEffect transition="in" filter="fade">
                                      <p:cBhvr>
                                        <p:cTn id="10" dur="20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8" grpId="0"/>
      <p:bldP spid="11268"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6"/>
          <p:cNvSpPr>
            <a:spLocks noGrp="1" noChangeArrowheads="1"/>
          </p:cNvSpPr>
          <p:nvPr>
            <p:ph type="sldNum" sz="quarter" idx="12"/>
          </p:nvPr>
        </p:nvSpPr>
        <p:spPr>
          <a:xfrm>
            <a:off x="6553200" y="6248400"/>
            <a:ext cx="2133600" cy="457200"/>
          </a:xfrm>
        </p:spPr>
        <p:txBody>
          <a:bodyPr/>
          <a:lstStyle/>
          <a:p>
            <a:pPr>
              <a:defRPr/>
            </a:pPr>
            <a:fld id="{ED9753E6-CFF4-47BE-8AAD-9C4C91C77BCD}" type="slidenum">
              <a:rPr lang="en-US" sz="1200"/>
              <a:pPr>
                <a:defRPr/>
              </a:pPr>
              <a:t>18</a:t>
            </a:fld>
            <a:endParaRPr lang="en-US" sz="1200"/>
          </a:p>
        </p:txBody>
      </p:sp>
      <p:sp>
        <p:nvSpPr>
          <p:cNvPr id="77826" name="Rectangle 2"/>
          <p:cNvSpPr>
            <a:spLocks noGrp="1" noChangeArrowheads="1"/>
          </p:cNvSpPr>
          <p:nvPr>
            <p:ph type="title" idx="4294967295"/>
          </p:nvPr>
        </p:nvSpPr>
        <p:spPr/>
        <p:txBody>
          <a:bodyPr/>
          <a:lstStyle/>
          <a:p>
            <a:pPr eaLnBrk="1" hangingPunct="1">
              <a:defRPr/>
            </a:pPr>
            <a:r>
              <a:rPr lang="en-US" u="sng" dirty="0" smtClean="0"/>
              <a:t>Dams</a:t>
            </a:r>
          </a:p>
        </p:txBody>
      </p:sp>
      <p:sp>
        <p:nvSpPr>
          <p:cNvPr id="1029" name="Rectangle 3"/>
          <p:cNvSpPr>
            <a:spLocks noGrp="1" noChangeArrowheads="1"/>
          </p:cNvSpPr>
          <p:nvPr>
            <p:ph type="body" sz="half" idx="4294967295"/>
          </p:nvPr>
        </p:nvSpPr>
        <p:spPr>
          <a:xfrm>
            <a:off x="0" y="1905000"/>
            <a:ext cx="4191000" cy="4495800"/>
          </a:xfrm>
        </p:spPr>
        <p:txBody>
          <a:bodyPr/>
          <a:lstStyle/>
          <a:p>
            <a:pPr eaLnBrk="1" hangingPunct="1">
              <a:buFontTx/>
              <a:buNone/>
              <a:defRPr/>
            </a:pPr>
            <a:r>
              <a:rPr lang="en-US" sz="2400" dirty="0" smtClean="0"/>
              <a:t>    The permanent solution of</a:t>
            </a:r>
          </a:p>
          <a:p>
            <a:pPr eaLnBrk="1" hangingPunct="1">
              <a:buFontTx/>
              <a:buNone/>
              <a:defRPr/>
            </a:pPr>
            <a:r>
              <a:rPr lang="en-US" sz="2400" dirty="0" smtClean="0"/>
              <a:t>   this problem is Dams.</a:t>
            </a:r>
          </a:p>
          <a:p>
            <a:pPr eaLnBrk="1" hangingPunct="1">
              <a:buFontTx/>
              <a:buNone/>
              <a:defRPr/>
            </a:pPr>
            <a:r>
              <a:rPr lang="en-US" sz="2400" dirty="0" smtClean="0"/>
              <a:t> Dams not only generate the electricity but  also</a:t>
            </a:r>
          </a:p>
          <a:p>
            <a:pPr eaLnBrk="1" hangingPunct="1">
              <a:buFontTx/>
              <a:buNone/>
              <a:defRPr/>
            </a:pPr>
            <a:r>
              <a:rPr lang="en-US" sz="2400" dirty="0" smtClean="0"/>
              <a:t>provide water which is necessary  for our</a:t>
            </a:r>
          </a:p>
          <a:p>
            <a:pPr eaLnBrk="1" hangingPunct="1">
              <a:buFontTx/>
              <a:buNone/>
              <a:defRPr/>
            </a:pPr>
            <a:r>
              <a:rPr lang="en-US" sz="2400" dirty="0" smtClean="0"/>
              <a:t>agricultural and household purposes.</a:t>
            </a:r>
          </a:p>
          <a:p>
            <a:pPr eaLnBrk="1" hangingPunct="1">
              <a:buFontTx/>
              <a:buNone/>
              <a:defRPr/>
            </a:pPr>
            <a:r>
              <a:rPr lang="en-US" sz="2400" dirty="0" smtClean="0"/>
              <a:t>   </a:t>
            </a:r>
          </a:p>
        </p:txBody>
      </p:sp>
      <p:graphicFrame>
        <p:nvGraphicFramePr>
          <p:cNvPr id="17414" name="Object 5"/>
          <p:cNvGraphicFramePr>
            <a:graphicFrameLocks noGrp="1" noChangeAspect="1"/>
          </p:cNvGraphicFramePr>
          <p:nvPr>
            <p:ph sz="half" idx="4294967295"/>
          </p:nvPr>
        </p:nvGraphicFramePr>
        <p:xfrm>
          <a:off x="4191000" y="1905000"/>
          <a:ext cx="4724400" cy="3505200"/>
        </p:xfrm>
        <a:graphic>
          <a:graphicData uri="http://schemas.openxmlformats.org/presentationml/2006/ole">
            <p:oleObj spid="_x0000_s7181" name="Bitmap Image" r:id="rId4" imgW="2866667" imgH="1714739" progId="PBrush">
              <p:embed/>
            </p:oleObj>
          </a:graphicData>
        </a:graphic>
      </p:graphicFrame>
    </p:spTree>
    <p:extLst>
      <p:ext uri="{BB962C8B-B14F-4D97-AF65-F5344CB8AC3E}">
        <p14:creationId xmlns:p14="http://schemas.microsoft.com/office/powerpoint/2010/main" xmlns="" val="606532700"/>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7826"/>
                                        </p:tgtEl>
                                        <p:attrNameLst>
                                          <p:attrName>style.visibility</p:attrName>
                                        </p:attrNameLst>
                                      </p:cBhvr>
                                      <p:to>
                                        <p:strVal val="visible"/>
                                      </p:to>
                                    </p:set>
                                    <p:animEffect transition="in" filter="fade">
                                      <p:cBhvr>
                                        <p:cTn id="7" dur="2000"/>
                                        <p:tgtEl>
                                          <p:spTgt spid="778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9"/>
                                        </p:tgtEl>
                                        <p:attrNameLst>
                                          <p:attrName>style.visibility</p:attrName>
                                        </p:attrNameLst>
                                      </p:cBhvr>
                                      <p:to>
                                        <p:strVal val="visible"/>
                                      </p:to>
                                    </p:set>
                                    <p:animEffect transition="in" filter="fade">
                                      <p:cBhvr>
                                        <p:cTn id="10" dur="20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6" grpId="0"/>
      <p:bldP spid="1029"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Rectangle 26"/>
          <p:cNvSpPr>
            <a:spLocks noGrp="1" noChangeArrowheads="1"/>
          </p:cNvSpPr>
          <p:nvPr>
            <p:ph type="sldNum" sz="quarter" idx="12"/>
          </p:nvPr>
        </p:nvSpPr>
        <p:spPr>
          <a:xfrm>
            <a:off x="6553200" y="6248400"/>
            <a:ext cx="2133600" cy="457200"/>
          </a:xfrm>
        </p:spPr>
        <p:txBody>
          <a:bodyPr/>
          <a:lstStyle/>
          <a:p>
            <a:pPr>
              <a:defRPr/>
            </a:pPr>
            <a:fld id="{F8199011-7EA7-426A-8D3C-0604FBA22C43}" type="slidenum">
              <a:rPr lang="en-US" sz="1200"/>
              <a:pPr>
                <a:defRPr/>
              </a:pPr>
              <a:t>19</a:t>
            </a:fld>
            <a:endParaRPr lang="en-US" sz="1200"/>
          </a:p>
        </p:txBody>
      </p:sp>
      <p:sp>
        <p:nvSpPr>
          <p:cNvPr id="63490" name="Rectangle 2"/>
          <p:cNvSpPr>
            <a:spLocks noGrp="1" noChangeArrowheads="1"/>
          </p:cNvSpPr>
          <p:nvPr>
            <p:ph type="title" idx="4294967295"/>
          </p:nvPr>
        </p:nvSpPr>
        <p:spPr/>
        <p:txBody>
          <a:bodyPr/>
          <a:lstStyle/>
          <a:p>
            <a:pPr eaLnBrk="1" hangingPunct="1">
              <a:defRPr/>
            </a:pPr>
            <a:r>
              <a:rPr lang="en-US" u="sng" dirty="0" smtClean="0"/>
              <a:t>Dams</a:t>
            </a:r>
          </a:p>
        </p:txBody>
      </p:sp>
      <p:sp>
        <p:nvSpPr>
          <p:cNvPr id="12292" name="Rectangle 3"/>
          <p:cNvSpPr>
            <a:spLocks noGrp="1" noChangeArrowheads="1"/>
          </p:cNvSpPr>
          <p:nvPr>
            <p:ph type="body" idx="4294967295"/>
          </p:nvPr>
        </p:nvSpPr>
        <p:spPr>
          <a:xfrm>
            <a:off x="609600" y="1905000"/>
            <a:ext cx="8077200" cy="4114800"/>
          </a:xfrm>
        </p:spPr>
        <p:txBody>
          <a:bodyPr/>
          <a:lstStyle/>
          <a:p>
            <a:pPr eaLnBrk="1" hangingPunct="1">
              <a:buFontTx/>
              <a:buNone/>
              <a:defRPr/>
            </a:pPr>
            <a:r>
              <a:rPr lang="en-US" sz="2800" smtClean="0"/>
              <a:t>We categorize the dams into three types.</a:t>
            </a:r>
          </a:p>
          <a:p>
            <a:pPr eaLnBrk="1" hangingPunct="1">
              <a:buFontTx/>
              <a:buNone/>
              <a:defRPr/>
            </a:pPr>
            <a:endParaRPr lang="en-US" sz="1600" smtClean="0"/>
          </a:p>
          <a:p>
            <a:pPr eaLnBrk="1" hangingPunct="1">
              <a:buFontTx/>
              <a:buNone/>
              <a:defRPr/>
            </a:pPr>
            <a:r>
              <a:rPr lang="en-US" smtClean="0"/>
              <a:t>1. Constructed Dams</a:t>
            </a:r>
          </a:p>
          <a:p>
            <a:pPr eaLnBrk="1" hangingPunct="1">
              <a:buFontTx/>
              <a:buNone/>
              <a:defRPr/>
            </a:pPr>
            <a:r>
              <a:rPr lang="en-US" smtClean="0"/>
              <a:t>2. Under Construction Dams	</a:t>
            </a:r>
          </a:p>
          <a:p>
            <a:pPr eaLnBrk="1" hangingPunct="1">
              <a:buFontTx/>
              <a:buNone/>
              <a:defRPr/>
            </a:pPr>
            <a:r>
              <a:rPr lang="en-US" smtClean="0"/>
              <a:t>3. Future Projects	</a:t>
            </a:r>
          </a:p>
          <a:p>
            <a:pPr eaLnBrk="1" hangingPunct="1">
              <a:defRPr/>
            </a:pPr>
            <a:endParaRPr lang="en-US" smtClean="0"/>
          </a:p>
        </p:txBody>
      </p:sp>
    </p:spTree>
    <p:extLst>
      <p:ext uri="{BB962C8B-B14F-4D97-AF65-F5344CB8AC3E}">
        <p14:creationId xmlns:p14="http://schemas.microsoft.com/office/powerpoint/2010/main" xmlns="" val="1368280302"/>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490"/>
                                        </p:tgtEl>
                                        <p:attrNameLst>
                                          <p:attrName>style.visibility</p:attrName>
                                        </p:attrNameLst>
                                      </p:cBhvr>
                                      <p:to>
                                        <p:strVal val="visible"/>
                                      </p:to>
                                    </p:set>
                                    <p:animEffect transition="in" filter="fade">
                                      <p:cBhvr>
                                        <p:cTn id="7" dur="2000"/>
                                        <p:tgtEl>
                                          <p:spTgt spid="6349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292"/>
                                        </p:tgtEl>
                                        <p:attrNameLst>
                                          <p:attrName>style.visibility</p:attrName>
                                        </p:attrNameLst>
                                      </p:cBhvr>
                                      <p:to>
                                        <p:strVal val="visible"/>
                                      </p:to>
                                    </p:set>
                                    <p:animEffect transition="in" filter="fade">
                                      <p:cBhvr>
                                        <p:cTn id="10" dur="20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p:bldP spid="1229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90C03515-7EDB-494C-83C4-DBF62FA420B0}" type="slidenum">
              <a:rPr lang="en-US"/>
              <a:pPr>
                <a:defRPr/>
              </a:pPr>
              <a:t>20</a:t>
            </a:fld>
            <a:endParaRPr lang="en-US"/>
          </a:p>
        </p:txBody>
      </p:sp>
      <p:sp>
        <p:nvSpPr>
          <p:cNvPr id="65540" name="Rectangle 4"/>
          <p:cNvSpPr>
            <a:spLocks noGrp="1" noChangeArrowheads="1"/>
          </p:cNvSpPr>
          <p:nvPr>
            <p:ph type="title"/>
          </p:nvPr>
        </p:nvSpPr>
        <p:spPr>
          <a:xfrm>
            <a:off x="457200" y="292100"/>
            <a:ext cx="8686800" cy="1384300"/>
          </a:xfrm>
        </p:spPr>
        <p:txBody>
          <a:bodyPr>
            <a:normAutofit fontScale="90000"/>
          </a:bodyPr>
          <a:lstStyle/>
          <a:p>
            <a:pPr>
              <a:defRPr/>
            </a:pPr>
            <a:r>
              <a:rPr lang="en-US" u="sng" dirty="0" smtClean="0"/>
              <a:t>Constructed Dams</a:t>
            </a:r>
            <a:r>
              <a:rPr lang="en-US" u="sng" dirty="0" smtClean="0">
                <a:solidFill>
                  <a:schemeClr val="hlink"/>
                </a:solidFill>
              </a:rPr>
              <a:t/>
            </a:r>
            <a:br>
              <a:rPr lang="en-US" u="sng" dirty="0" smtClean="0">
                <a:solidFill>
                  <a:schemeClr val="hlink"/>
                </a:solidFill>
              </a:rPr>
            </a:br>
            <a:r>
              <a:rPr lang="en-US" sz="4000" dirty="0" smtClean="0"/>
              <a:t> </a:t>
            </a:r>
            <a:r>
              <a:rPr lang="en-US" sz="3200" dirty="0" smtClean="0"/>
              <a:t>Pakistan produce electricity from following </a:t>
            </a:r>
            <a:br>
              <a:rPr lang="en-US" sz="3200" dirty="0" smtClean="0"/>
            </a:br>
            <a:r>
              <a:rPr lang="en-US" sz="3200" dirty="0" smtClean="0"/>
              <a:t>dams</a:t>
            </a:r>
          </a:p>
        </p:txBody>
      </p:sp>
      <p:sp>
        <p:nvSpPr>
          <p:cNvPr id="65541" name="Rectangle 5"/>
          <p:cNvSpPr>
            <a:spLocks noGrp="1" noChangeArrowheads="1"/>
          </p:cNvSpPr>
          <p:nvPr>
            <p:ph type="body" sz="half" idx="1"/>
          </p:nvPr>
        </p:nvSpPr>
        <p:spPr>
          <a:xfrm>
            <a:off x="457200" y="1981200"/>
            <a:ext cx="4038600" cy="4876800"/>
          </a:xfrm>
        </p:spPr>
        <p:txBody>
          <a:bodyPr/>
          <a:lstStyle/>
          <a:p>
            <a:pPr marL="457200" indent="-457200" eaLnBrk="1" hangingPunct="1">
              <a:lnSpc>
                <a:spcPct val="80000"/>
              </a:lnSpc>
              <a:buFontTx/>
              <a:buNone/>
              <a:defRPr/>
            </a:pPr>
            <a:r>
              <a:rPr lang="en-US" sz="3200" b="1" dirty="0" smtClean="0"/>
              <a:t>Dams</a:t>
            </a:r>
          </a:p>
          <a:p>
            <a:pPr marL="457200" indent="-457200" eaLnBrk="1" hangingPunct="1">
              <a:lnSpc>
                <a:spcPct val="80000"/>
              </a:lnSpc>
              <a:buFontTx/>
              <a:buNone/>
              <a:defRPr/>
            </a:pPr>
            <a:r>
              <a:rPr lang="en-US" dirty="0" smtClean="0"/>
              <a:t>1.   </a:t>
            </a:r>
            <a:r>
              <a:rPr lang="en-US" dirty="0" err="1" smtClean="0"/>
              <a:t>Tarbela</a:t>
            </a:r>
            <a:r>
              <a:rPr lang="en-US" dirty="0" smtClean="0"/>
              <a:t> Dam</a:t>
            </a:r>
          </a:p>
          <a:p>
            <a:pPr marL="457200" indent="-457200" eaLnBrk="1" hangingPunct="1">
              <a:lnSpc>
                <a:spcPct val="80000"/>
              </a:lnSpc>
              <a:buFontTx/>
              <a:buNone/>
              <a:defRPr/>
            </a:pPr>
            <a:r>
              <a:rPr lang="en-US" dirty="0" smtClean="0"/>
              <a:t>2.   </a:t>
            </a:r>
            <a:r>
              <a:rPr lang="en-US" dirty="0" err="1" smtClean="0"/>
              <a:t>Mangla</a:t>
            </a:r>
            <a:r>
              <a:rPr lang="en-US" dirty="0" smtClean="0"/>
              <a:t> Dam                      </a:t>
            </a:r>
          </a:p>
          <a:p>
            <a:pPr marL="457200" indent="-457200" eaLnBrk="1" hangingPunct="1">
              <a:lnSpc>
                <a:spcPct val="80000"/>
              </a:lnSpc>
              <a:buFontTx/>
              <a:buNone/>
              <a:defRPr/>
            </a:pPr>
            <a:r>
              <a:rPr lang="en-US" dirty="0" smtClean="0"/>
              <a:t>3.   </a:t>
            </a:r>
            <a:r>
              <a:rPr lang="en-US" dirty="0" err="1" smtClean="0"/>
              <a:t>Warsik</a:t>
            </a:r>
            <a:r>
              <a:rPr lang="en-US" dirty="0" smtClean="0"/>
              <a:t> Dam</a:t>
            </a:r>
            <a:endParaRPr lang="en-US" b="1" dirty="0" smtClean="0"/>
          </a:p>
          <a:p>
            <a:pPr marL="457200" indent="-457200" eaLnBrk="1" hangingPunct="1">
              <a:lnSpc>
                <a:spcPct val="80000"/>
              </a:lnSpc>
              <a:buFontTx/>
              <a:buNone/>
              <a:defRPr/>
            </a:pPr>
            <a:r>
              <a:rPr lang="en-US" dirty="0" smtClean="0"/>
              <a:t>4.   </a:t>
            </a:r>
            <a:r>
              <a:rPr lang="en-US" dirty="0" err="1" smtClean="0"/>
              <a:t>Malakund</a:t>
            </a:r>
            <a:r>
              <a:rPr lang="en-US" dirty="0" smtClean="0"/>
              <a:t> Dam</a:t>
            </a:r>
          </a:p>
          <a:p>
            <a:pPr marL="457200" indent="-457200" eaLnBrk="1" hangingPunct="1">
              <a:lnSpc>
                <a:spcPct val="80000"/>
              </a:lnSpc>
              <a:buFontTx/>
              <a:buNone/>
              <a:defRPr/>
            </a:pPr>
            <a:r>
              <a:rPr lang="en-US" dirty="0" smtClean="0"/>
              <a:t>5.   </a:t>
            </a:r>
            <a:r>
              <a:rPr lang="en-US" dirty="0" err="1" smtClean="0"/>
              <a:t>Dergai</a:t>
            </a:r>
            <a:r>
              <a:rPr lang="en-US" dirty="0" smtClean="0"/>
              <a:t> Dam</a:t>
            </a:r>
            <a:endParaRPr lang="en-US" b="1" dirty="0" smtClean="0"/>
          </a:p>
          <a:p>
            <a:pPr marL="457200" indent="-457200" eaLnBrk="1" hangingPunct="1">
              <a:lnSpc>
                <a:spcPct val="80000"/>
              </a:lnSpc>
              <a:buFontTx/>
              <a:buNone/>
              <a:defRPr/>
            </a:pPr>
            <a:r>
              <a:rPr lang="en-US" dirty="0" smtClean="0"/>
              <a:t>6.   </a:t>
            </a:r>
            <a:r>
              <a:rPr lang="en-US" dirty="0" err="1" smtClean="0"/>
              <a:t>Rasool</a:t>
            </a:r>
            <a:r>
              <a:rPr lang="en-US" dirty="0" smtClean="0"/>
              <a:t> Head works</a:t>
            </a:r>
            <a:endParaRPr lang="en-US" b="1" dirty="0" smtClean="0"/>
          </a:p>
          <a:p>
            <a:pPr marL="457200" indent="-457200" eaLnBrk="1" hangingPunct="1">
              <a:lnSpc>
                <a:spcPct val="80000"/>
              </a:lnSpc>
              <a:buFontTx/>
              <a:buNone/>
              <a:defRPr/>
            </a:pPr>
            <a:r>
              <a:rPr lang="en-US" dirty="0" smtClean="0"/>
              <a:t>7.   </a:t>
            </a:r>
            <a:r>
              <a:rPr lang="en-US" dirty="0" err="1" smtClean="0"/>
              <a:t>Shadiwal</a:t>
            </a:r>
            <a:r>
              <a:rPr lang="en-US" dirty="0" smtClean="0"/>
              <a:t> Dam </a:t>
            </a:r>
          </a:p>
          <a:p>
            <a:pPr marL="457200" indent="-457200" eaLnBrk="1" hangingPunct="1">
              <a:lnSpc>
                <a:spcPct val="80000"/>
              </a:lnSpc>
              <a:buFontTx/>
              <a:buNone/>
              <a:defRPr/>
            </a:pPr>
            <a:r>
              <a:rPr lang="en-US" dirty="0" smtClean="0"/>
              <a:t>8.   </a:t>
            </a:r>
            <a:r>
              <a:rPr lang="en-US" dirty="0" err="1" smtClean="0"/>
              <a:t>Chicho</a:t>
            </a:r>
            <a:r>
              <a:rPr lang="en-US" dirty="0" smtClean="0"/>
              <a:t> </a:t>
            </a:r>
            <a:r>
              <a:rPr lang="en-US" dirty="0" err="1" smtClean="0"/>
              <a:t>ki</a:t>
            </a:r>
            <a:r>
              <a:rPr lang="en-US" dirty="0" smtClean="0"/>
              <a:t> Malian</a:t>
            </a:r>
            <a:endParaRPr lang="en-US" b="1" dirty="0" smtClean="0"/>
          </a:p>
          <a:p>
            <a:pPr marL="457200" indent="-457200" eaLnBrk="1" hangingPunct="1">
              <a:lnSpc>
                <a:spcPct val="80000"/>
              </a:lnSpc>
              <a:buFontTx/>
              <a:buNone/>
              <a:defRPr/>
            </a:pPr>
            <a:r>
              <a:rPr lang="en-US" dirty="0" smtClean="0"/>
              <a:t>9.   </a:t>
            </a:r>
            <a:r>
              <a:rPr lang="en-US" dirty="0" err="1" smtClean="0"/>
              <a:t>Nandipur</a:t>
            </a:r>
            <a:r>
              <a:rPr lang="en-US" dirty="0" smtClean="0"/>
              <a:t> Dam</a:t>
            </a:r>
          </a:p>
          <a:p>
            <a:pPr marL="457200" indent="-457200" eaLnBrk="1" hangingPunct="1">
              <a:lnSpc>
                <a:spcPct val="80000"/>
              </a:lnSpc>
              <a:buFontTx/>
              <a:buNone/>
              <a:defRPr/>
            </a:pPr>
            <a:r>
              <a:rPr lang="en-US" dirty="0" smtClean="0">
                <a:effectLst/>
              </a:rPr>
              <a:t>10. </a:t>
            </a:r>
            <a:r>
              <a:rPr lang="en-US" dirty="0" err="1" smtClean="0">
                <a:effectLst/>
              </a:rPr>
              <a:t>karmgarrhi</a:t>
            </a:r>
            <a:endParaRPr lang="en-US" dirty="0" smtClean="0">
              <a:effectLst/>
            </a:endParaRPr>
          </a:p>
        </p:txBody>
      </p:sp>
      <p:sp>
        <p:nvSpPr>
          <p:cNvPr id="65542" name="Rectangle 6"/>
          <p:cNvSpPr>
            <a:spLocks noGrp="1" noChangeArrowheads="1"/>
          </p:cNvSpPr>
          <p:nvPr>
            <p:ph type="body" sz="half" idx="2"/>
          </p:nvPr>
        </p:nvSpPr>
        <p:spPr>
          <a:xfrm>
            <a:off x="4724400" y="1981200"/>
            <a:ext cx="4038600" cy="4876800"/>
          </a:xfrm>
        </p:spPr>
        <p:txBody>
          <a:bodyPr/>
          <a:lstStyle/>
          <a:p>
            <a:pPr eaLnBrk="1" hangingPunct="1">
              <a:lnSpc>
                <a:spcPct val="80000"/>
              </a:lnSpc>
              <a:buFontTx/>
              <a:buNone/>
              <a:defRPr/>
            </a:pPr>
            <a:r>
              <a:rPr lang="en-US" sz="3200" b="1" dirty="0" smtClean="0"/>
              <a:t>Capacity</a:t>
            </a:r>
          </a:p>
          <a:p>
            <a:pPr eaLnBrk="1" hangingPunct="1">
              <a:lnSpc>
                <a:spcPct val="80000"/>
              </a:lnSpc>
              <a:buFontTx/>
              <a:buNone/>
              <a:defRPr/>
            </a:pPr>
            <a:r>
              <a:rPr lang="en-US" dirty="0" smtClean="0"/>
              <a:t>2100 MW</a:t>
            </a:r>
          </a:p>
          <a:p>
            <a:pPr eaLnBrk="1" hangingPunct="1">
              <a:lnSpc>
                <a:spcPct val="80000"/>
              </a:lnSpc>
              <a:buFontTx/>
              <a:buNone/>
              <a:defRPr/>
            </a:pPr>
            <a:r>
              <a:rPr lang="en-US" dirty="0" smtClean="0"/>
              <a:t>1000 MW </a:t>
            </a:r>
          </a:p>
          <a:p>
            <a:pPr eaLnBrk="1" hangingPunct="1">
              <a:lnSpc>
                <a:spcPct val="80000"/>
              </a:lnSpc>
              <a:buFontTx/>
              <a:buNone/>
              <a:defRPr/>
            </a:pPr>
            <a:r>
              <a:rPr lang="en-US" dirty="0" smtClean="0"/>
              <a:t>3240 MW</a:t>
            </a:r>
          </a:p>
          <a:p>
            <a:pPr eaLnBrk="1" hangingPunct="1">
              <a:lnSpc>
                <a:spcPct val="80000"/>
              </a:lnSpc>
              <a:buFontTx/>
              <a:buNone/>
              <a:defRPr/>
            </a:pPr>
            <a:r>
              <a:rPr lang="en-US" dirty="0" smtClean="0"/>
              <a:t>20 MW </a:t>
            </a:r>
          </a:p>
          <a:p>
            <a:pPr eaLnBrk="1" hangingPunct="1">
              <a:lnSpc>
                <a:spcPct val="80000"/>
              </a:lnSpc>
              <a:buFontTx/>
              <a:buNone/>
              <a:defRPr/>
            </a:pPr>
            <a:r>
              <a:rPr lang="en-US" dirty="0" smtClean="0"/>
              <a:t>20 MW</a:t>
            </a:r>
          </a:p>
          <a:p>
            <a:pPr eaLnBrk="1" hangingPunct="1">
              <a:lnSpc>
                <a:spcPct val="80000"/>
              </a:lnSpc>
              <a:buFontTx/>
              <a:buNone/>
              <a:defRPr/>
            </a:pPr>
            <a:r>
              <a:rPr lang="en-US" dirty="0" smtClean="0"/>
              <a:t>22 MW</a:t>
            </a:r>
          </a:p>
          <a:p>
            <a:pPr eaLnBrk="1" hangingPunct="1">
              <a:lnSpc>
                <a:spcPct val="80000"/>
              </a:lnSpc>
              <a:buFontTx/>
              <a:buNone/>
              <a:defRPr/>
            </a:pPr>
            <a:r>
              <a:rPr lang="en-US" dirty="0" smtClean="0"/>
              <a:t>14 MW</a:t>
            </a:r>
          </a:p>
          <a:p>
            <a:pPr eaLnBrk="1" hangingPunct="1">
              <a:lnSpc>
                <a:spcPct val="80000"/>
              </a:lnSpc>
              <a:buFontTx/>
              <a:buNone/>
              <a:defRPr/>
            </a:pPr>
            <a:r>
              <a:rPr lang="en-US" dirty="0" smtClean="0"/>
              <a:t>13 MW</a:t>
            </a:r>
          </a:p>
          <a:p>
            <a:pPr eaLnBrk="1" hangingPunct="1">
              <a:lnSpc>
                <a:spcPct val="80000"/>
              </a:lnSpc>
              <a:buFontTx/>
              <a:buNone/>
              <a:defRPr/>
            </a:pPr>
            <a:r>
              <a:rPr lang="en-US" dirty="0" smtClean="0"/>
              <a:t>14 MW</a:t>
            </a:r>
          </a:p>
          <a:p>
            <a:pPr eaLnBrk="1" hangingPunct="1">
              <a:lnSpc>
                <a:spcPct val="80000"/>
              </a:lnSpc>
              <a:buFontTx/>
              <a:buNone/>
              <a:defRPr/>
            </a:pPr>
            <a:r>
              <a:rPr lang="en-US" dirty="0" smtClean="0"/>
              <a:t>4 MW</a:t>
            </a:r>
          </a:p>
          <a:p>
            <a:pPr>
              <a:defRPr/>
            </a:pPr>
            <a:endParaRPr lang="en-US" dirty="0" smtClean="0">
              <a:effectLst/>
            </a:endParaRPr>
          </a:p>
        </p:txBody>
      </p:sp>
    </p:spTree>
    <p:extLst>
      <p:ext uri="{BB962C8B-B14F-4D97-AF65-F5344CB8AC3E}">
        <p14:creationId xmlns:p14="http://schemas.microsoft.com/office/powerpoint/2010/main" xmlns="" val="2461752638"/>
      </p:ext>
    </p:extLst>
  </p:cSld>
  <p:clrMapOvr>
    <a:masterClrMapping/>
  </p:clrMapOvr>
  <p:transition>
    <p:wheel spokes="8"/>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Rectangle 26"/>
          <p:cNvSpPr>
            <a:spLocks noGrp="1" noChangeArrowheads="1"/>
          </p:cNvSpPr>
          <p:nvPr>
            <p:ph type="sldNum" sz="quarter" idx="12"/>
          </p:nvPr>
        </p:nvSpPr>
        <p:spPr>
          <a:xfrm>
            <a:off x="6553200" y="6248400"/>
            <a:ext cx="2133600" cy="457200"/>
          </a:xfrm>
        </p:spPr>
        <p:txBody>
          <a:bodyPr/>
          <a:lstStyle/>
          <a:p>
            <a:pPr>
              <a:defRPr/>
            </a:pPr>
            <a:fld id="{C25CACB8-2550-47A7-A028-7951BE792AB4}" type="slidenum">
              <a:rPr lang="en-US" sz="1200"/>
              <a:pPr>
                <a:defRPr/>
              </a:pPr>
              <a:t>21</a:t>
            </a:fld>
            <a:endParaRPr lang="en-US" sz="1200"/>
          </a:p>
        </p:txBody>
      </p:sp>
      <p:sp>
        <p:nvSpPr>
          <p:cNvPr id="73730" name="Rectangle 2"/>
          <p:cNvSpPr>
            <a:spLocks noGrp="1" noChangeArrowheads="1"/>
          </p:cNvSpPr>
          <p:nvPr>
            <p:ph type="title" idx="4294967295"/>
          </p:nvPr>
        </p:nvSpPr>
        <p:spPr/>
        <p:txBody>
          <a:bodyPr/>
          <a:lstStyle/>
          <a:p>
            <a:pPr eaLnBrk="1" hangingPunct="1">
              <a:defRPr/>
            </a:pPr>
            <a:r>
              <a:rPr lang="en-US" u="sng" dirty="0" smtClean="0"/>
              <a:t>Under Construction Dams</a:t>
            </a:r>
          </a:p>
        </p:txBody>
      </p:sp>
      <p:sp>
        <p:nvSpPr>
          <p:cNvPr id="14340" name="Rectangle 3"/>
          <p:cNvSpPr>
            <a:spLocks noGrp="1" noChangeArrowheads="1"/>
          </p:cNvSpPr>
          <p:nvPr>
            <p:ph idx="4294967295"/>
          </p:nvPr>
        </p:nvSpPr>
        <p:spPr>
          <a:xfrm>
            <a:off x="0" y="1447800"/>
            <a:ext cx="9144000" cy="5410200"/>
          </a:xfrm>
        </p:spPr>
        <p:txBody>
          <a:bodyPr/>
          <a:lstStyle/>
          <a:p>
            <a:pPr eaLnBrk="1" hangingPunct="1">
              <a:buFontTx/>
              <a:buNone/>
              <a:defRPr/>
            </a:pPr>
            <a:r>
              <a:rPr lang="en-US" dirty="0" smtClean="0"/>
              <a:t>These dams are being under construction.</a:t>
            </a:r>
          </a:p>
          <a:p>
            <a:pPr eaLnBrk="1" hangingPunct="1">
              <a:buFontTx/>
              <a:buNone/>
              <a:defRPr/>
            </a:pPr>
            <a:endParaRPr lang="en-US" sz="800" dirty="0" smtClean="0"/>
          </a:p>
          <a:p>
            <a:pPr eaLnBrk="1" hangingPunct="1">
              <a:buFontTx/>
              <a:buNone/>
              <a:defRPr/>
            </a:pPr>
            <a:r>
              <a:rPr lang="en-US" b="1" dirty="0" smtClean="0"/>
              <a:t>         Projects                                 Capacity</a:t>
            </a:r>
          </a:p>
          <a:p>
            <a:pPr eaLnBrk="1" hangingPunct="1">
              <a:buFontTx/>
              <a:buNone/>
              <a:defRPr/>
            </a:pPr>
            <a:endParaRPr lang="en-US" sz="800" b="1" dirty="0" smtClean="0">
              <a:solidFill>
                <a:schemeClr val="hlink"/>
              </a:solidFill>
            </a:endParaRPr>
          </a:p>
          <a:p>
            <a:pPr eaLnBrk="1" hangingPunct="1">
              <a:buFontTx/>
              <a:buNone/>
              <a:defRPr/>
            </a:pPr>
            <a:r>
              <a:rPr lang="en-US" dirty="0" smtClean="0"/>
              <a:t>1. </a:t>
            </a:r>
            <a:r>
              <a:rPr lang="en-US" dirty="0" err="1" smtClean="0"/>
              <a:t>Allai</a:t>
            </a:r>
            <a:r>
              <a:rPr lang="en-US" dirty="0" smtClean="0"/>
              <a:t> </a:t>
            </a:r>
            <a:r>
              <a:rPr lang="en-US" dirty="0" err="1" smtClean="0"/>
              <a:t>Khwar</a:t>
            </a:r>
            <a:r>
              <a:rPr lang="en-US" dirty="0" smtClean="0"/>
              <a:t> Hydropower</a:t>
            </a:r>
            <a:r>
              <a:rPr lang="en-US" b="1" dirty="0" smtClean="0"/>
              <a:t>               121 MW</a:t>
            </a:r>
          </a:p>
          <a:p>
            <a:pPr eaLnBrk="1" hangingPunct="1">
              <a:buFontTx/>
              <a:buNone/>
              <a:defRPr/>
            </a:pPr>
            <a:r>
              <a:rPr lang="en-US" dirty="0" smtClean="0"/>
              <a:t>2. </a:t>
            </a:r>
            <a:r>
              <a:rPr lang="en-US" dirty="0" err="1" smtClean="0"/>
              <a:t>Duber</a:t>
            </a:r>
            <a:r>
              <a:rPr lang="en-US" dirty="0" smtClean="0"/>
              <a:t> </a:t>
            </a:r>
            <a:r>
              <a:rPr lang="en-US" dirty="0" err="1" smtClean="0"/>
              <a:t>Khwar</a:t>
            </a:r>
            <a:r>
              <a:rPr lang="en-US" dirty="0" smtClean="0"/>
              <a:t> Hydropower</a:t>
            </a:r>
            <a:r>
              <a:rPr lang="en-US" b="1" dirty="0" smtClean="0"/>
              <a:t>            130 MW </a:t>
            </a:r>
          </a:p>
          <a:p>
            <a:pPr eaLnBrk="1" hangingPunct="1">
              <a:buFontTx/>
              <a:buNone/>
              <a:defRPr/>
            </a:pPr>
            <a:r>
              <a:rPr lang="en-US" dirty="0" smtClean="0"/>
              <a:t>3. Jinnah Hydropower</a:t>
            </a:r>
            <a:r>
              <a:rPr lang="en-US" b="1" dirty="0" smtClean="0"/>
              <a:t>                      96 MW</a:t>
            </a:r>
          </a:p>
          <a:p>
            <a:pPr eaLnBrk="1" hangingPunct="1">
              <a:buFontTx/>
              <a:buNone/>
              <a:defRPr/>
            </a:pPr>
            <a:r>
              <a:rPr lang="en-US" dirty="0" smtClean="0"/>
              <a:t>4. </a:t>
            </a:r>
            <a:r>
              <a:rPr lang="en-US" dirty="0" err="1" smtClean="0"/>
              <a:t>Neelum</a:t>
            </a:r>
            <a:r>
              <a:rPr lang="en-US" dirty="0" smtClean="0"/>
              <a:t> Jhelum Hydropower</a:t>
            </a:r>
            <a:r>
              <a:rPr lang="en-US" b="1" dirty="0" smtClean="0"/>
              <a:t>         969MW</a:t>
            </a:r>
          </a:p>
        </p:txBody>
      </p:sp>
    </p:spTree>
    <p:extLst>
      <p:ext uri="{BB962C8B-B14F-4D97-AF65-F5344CB8AC3E}">
        <p14:creationId xmlns:p14="http://schemas.microsoft.com/office/powerpoint/2010/main" xmlns="" val="1573359541"/>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730"/>
                                        </p:tgtEl>
                                        <p:attrNameLst>
                                          <p:attrName>style.visibility</p:attrName>
                                        </p:attrNameLst>
                                      </p:cBhvr>
                                      <p:to>
                                        <p:strVal val="visible"/>
                                      </p:to>
                                    </p:set>
                                    <p:animEffect transition="in" filter="fade">
                                      <p:cBhvr>
                                        <p:cTn id="7" dur="2000"/>
                                        <p:tgtEl>
                                          <p:spTgt spid="737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340"/>
                                        </p:tgtEl>
                                        <p:attrNameLst>
                                          <p:attrName>style.visibility</p:attrName>
                                        </p:attrNameLst>
                                      </p:cBhvr>
                                      <p:to>
                                        <p:strVal val="visible"/>
                                      </p:to>
                                    </p:set>
                                    <p:animEffect transition="in" filter="fade">
                                      <p:cBhvr>
                                        <p:cTn id="10" dur="20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p:bldP spid="14340"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Rectangle 26"/>
          <p:cNvSpPr>
            <a:spLocks noGrp="1" noChangeArrowheads="1"/>
          </p:cNvSpPr>
          <p:nvPr>
            <p:ph type="sldNum" sz="quarter" idx="12"/>
          </p:nvPr>
        </p:nvSpPr>
        <p:spPr>
          <a:xfrm>
            <a:off x="6553200" y="6248400"/>
            <a:ext cx="2133600" cy="457200"/>
          </a:xfrm>
        </p:spPr>
        <p:txBody>
          <a:bodyPr/>
          <a:lstStyle/>
          <a:p>
            <a:pPr>
              <a:defRPr/>
            </a:pPr>
            <a:fld id="{680B2019-1558-497F-8220-469EE5C6A55E}" type="slidenum">
              <a:rPr lang="en-US" sz="1200"/>
              <a:pPr>
                <a:defRPr/>
              </a:pPr>
              <a:t>22</a:t>
            </a:fld>
            <a:endParaRPr lang="en-US" sz="1200"/>
          </a:p>
        </p:txBody>
      </p:sp>
      <p:sp>
        <p:nvSpPr>
          <p:cNvPr id="74754" name="Rectangle 2"/>
          <p:cNvSpPr>
            <a:spLocks noGrp="1" noChangeArrowheads="1"/>
          </p:cNvSpPr>
          <p:nvPr>
            <p:ph type="title" idx="4294967295"/>
          </p:nvPr>
        </p:nvSpPr>
        <p:spPr/>
        <p:txBody>
          <a:bodyPr>
            <a:normAutofit/>
          </a:bodyPr>
          <a:lstStyle/>
          <a:p>
            <a:pPr eaLnBrk="1" hangingPunct="1">
              <a:defRPr/>
            </a:pPr>
            <a:r>
              <a:rPr lang="en-US" sz="4000" b="1" u="sng" dirty="0" smtClean="0"/>
              <a:t>Future Projects</a:t>
            </a:r>
          </a:p>
        </p:txBody>
      </p:sp>
      <p:sp>
        <p:nvSpPr>
          <p:cNvPr id="15364" name="Rectangle 3"/>
          <p:cNvSpPr>
            <a:spLocks noGrp="1" noChangeArrowheads="1"/>
          </p:cNvSpPr>
          <p:nvPr>
            <p:ph idx="4294967295"/>
          </p:nvPr>
        </p:nvSpPr>
        <p:spPr/>
        <p:txBody>
          <a:bodyPr/>
          <a:lstStyle/>
          <a:p>
            <a:pPr eaLnBrk="1" hangingPunct="1">
              <a:buFontTx/>
              <a:buNone/>
              <a:defRPr/>
            </a:pPr>
            <a:r>
              <a:rPr lang="en-US" dirty="0" smtClean="0"/>
              <a:t>1.</a:t>
            </a:r>
            <a:r>
              <a:rPr lang="en-US" dirty="0" smtClean="0">
                <a:solidFill>
                  <a:schemeClr val="hlink"/>
                </a:solidFill>
              </a:rPr>
              <a:t> </a:t>
            </a:r>
            <a:r>
              <a:rPr lang="en-US" dirty="0" err="1" smtClean="0"/>
              <a:t>Diamer</a:t>
            </a:r>
            <a:r>
              <a:rPr lang="en-US" dirty="0" smtClean="0"/>
              <a:t> </a:t>
            </a:r>
            <a:r>
              <a:rPr lang="en-US" dirty="0" err="1" smtClean="0"/>
              <a:t>Basha</a:t>
            </a:r>
            <a:r>
              <a:rPr lang="en-US" dirty="0" smtClean="0"/>
              <a:t> Dam project</a:t>
            </a:r>
            <a:r>
              <a:rPr lang="en-US" dirty="0" smtClean="0">
                <a:solidFill>
                  <a:schemeClr val="hlink"/>
                </a:solidFill>
              </a:rPr>
              <a:t> </a:t>
            </a:r>
          </a:p>
          <a:p>
            <a:pPr eaLnBrk="1" hangingPunct="1">
              <a:buFontTx/>
              <a:buNone/>
              <a:defRPr/>
            </a:pPr>
            <a:r>
              <a:rPr lang="en-US" dirty="0" smtClean="0"/>
              <a:t>2. </a:t>
            </a:r>
            <a:r>
              <a:rPr lang="en-US" dirty="0" err="1" smtClean="0"/>
              <a:t>Kurram</a:t>
            </a:r>
            <a:r>
              <a:rPr lang="en-US" dirty="0" smtClean="0"/>
              <a:t> </a:t>
            </a:r>
            <a:r>
              <a:rPr lang="en-US" dirty="0" err="1" smtClean="0"/>
              <a:t>Tangi</a:t>
            </a:r>
            <a:r>
              <a:rPr lang="en-US" dirty="0" smtClean="0"/>
              <a:t> Dam Project</a:t>
            </a:r>
          </a:p>
          <a:p>
            <a:pPr eaLnBrk="1" hangingPunct="1">
              <a:buFontTx/>
              <a:buNone/>
              <a:defRPr/>
            </a:pPr>
            <a:r>
              <a:rPr lang="en-US" dirty="0" smtClean="0"/>
              <a:t>3. </a:t>
            </a:r>
            <a:r>
              <a:rPr lang="en-US" dirty="0" err="1" smtClean="0"/>
              <a:t>Munda</a:t>
            </a:r>
            <a:r>
              <a:rPr lang="en-US" dirty="0" smtClean="0"/>
              <a:t> Dam Project </a:t>
            </a:r>
          </a:p>
          <a:p>
            <a:pPr eaLnBrk="1" hangingPunct="1">
              <a:buFontTx/>
              <a:buNone/>
              <a:defRPr/>
            </a:pPr>
            <a:r>
              <a:rPr lang="en-US" dirty="0" smtClean="0"/>
              <a:t>4. </a:t>
            </a:r>
            <a:r>
              <a:rPr lang="en-US" dirty="0" err="1" smtClean="0"/>
              <a:t>Akhori</a:t>
            </a:r>
            <a:r>
              <a:rPr lang="en-US" dirty="0" smtClean="0"/>
              <a:t> Dam Project</a:t>
            </a:r>
          </a:p>
          <a:p>
            <a:pPr eaLnBrk="1" hangingPunct="1">
              <a:buFontTx/>
              <a:buNone/>
              <a:defRPr/>
            </a:pPr>
            <a:endParaRPr lang="en-US" dirty="0"/>
          </a:p>
          <a:p>
            <a:pPr eaLnBrk="1" hangingPunct="1">
              <a:buFontTx/>
              <a:buNone/>
              <a:defRPr/>
            </a:pPr>
            <a:r>
              <a:rPr lang="en-US" dirty="0" err="1" smtClean="0">
                <a:solidFill>
                  <a:srgbClr val="FF0000"/>
                </a:solidFill>
              </a:rPr>
              <a:t>Kalabagh</a:t>
            </a:r>
            <a:r>
              <a:rPr lang="en-US" dirty="0" smtClean="0">
                <a:solidFill>
                  <a:srgbClr val="FF0000"/>
                </a:solidFill>
              </a:rPr>
              <a:t> Dam ?????</a:t>
            </a:r>
          </a:p>
        </p:txBody>
      </p:sp>
    </p:spTree>
    <p:extLst>
      <p:ext uri="{BB962C8B-B14F-4D97-AF65-F5344CB8AC3E}">
        <p14:creationId xmlns:p14="http://schemas.microsoft.com/office/powerpoint/2010/main" xmlns="" val="1250289676"/>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4754"/>
                                        </p:tgtEl>
                                        <p:attrNameLst>
                                          <p:attrName>style.visibility</p:attrName>
                                        </p:attrNameLst>
                                      </p:cBhvr>
                                      <p:to>
                                        <p:strVal val="visible"/>
                                      </p:to>
                                    </p:set>
                                    <p:animEffect transition="in" filter="fade">
                                      <p:cBhvr>
                                        <p:cTn id="7" dur="2000"/>
                                        <p:tgtEl>
                                          <p:spTgt spid="7475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364"/>
                                        </p:tgtEl>
                                        <p:attrNameLst>
                                          <p:attrName>style.visibility</p:attrName>
                                        </p:attrNameLst>
                                      </p:cBhvr>
                                      <p:to>
                                        <p:strVal val="visible"/>
                                      </p:to>
                                    </p:set>
                                    <p:animEffect transition="in" filter="fade">
                                      <p:cBhvr>
                                        <p:cTn id="10" dur="20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p:bldP spid="15364" grpId="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pPr eaLnBrk="1" hangingPunct="1">
              <a:defRPr/>
            </a:pPr>
            <a:r>
              <a:rPr lang="en-US" u="sng" dirty="0" err="1" smtClean="0"/>
              <a:t>kalabagh</a:t>
            </a:r>
            <a:r>
              <a:rPr lang="en-US" u="sng" dirty="0" smtClean="0"/>
              <a:t> Dam </a:t>
            </a:r>
          </a:p>
        </p:txBody>
      </p:sp>
      <p:sp>
        <p:nvSpPr>
          <p:cNvPr id="17411" name="Content Placeholder 2"/>
          <p:cNvSpPr>
            <a:spLocks noGrp="1"/>
          </p:cNvSpPr>
          <p:nvPr>
            <p:ph type="body" sz="half" idx="1"/>
          </p:nvPr>
        </p:nvSpPr>
        <p:spPr>
          <a:xfrm>
            <a:off x="0" y="1905000"/>
            <a:ext cx="4343400" cy="4495800"/>
          </a:xfrm>
        </p:spPr>
        <p:txBody>
          <a:bodyPr/>
          <a:lstStyle/>
          <a:p>
            <a:pPr algn="ctr" eaLnBrk="1" hangingPunct="1">
              <a:buFontTx/>
              <a:buNone/>
              <a:defRPr/>
            </a:pPr>
            <a:r>
              <a:rPr lang="en-US" dirty="0" smtClean="0"/>
              <a:t>Features</a:t>
            </a:r>
          </a:p>
          <a:p>
            <a:pPr eaLnBrk="1" hangingPunct="1">
              <a:buFontTx/>
              <a:buNone/>
              <a:defRPr/>
            </a:pPr>
            <a:endParaRPr lang="en-US" dirty="0" smtClean="0"/>
          </a:p>
          <a:p>
            <a:pPr eaLnBrk="1" hangingPunct="1">
              <a:defRPr/>
            </a:pPr>
            <a:r>
              <a:rPr lang="en-US" sz="2400" dirty="0" smtClean="0"/>
              <a:t>3600 MW generation capacity.</a:t>
            </a:r>
          </a:p>
          <a:p>
            <a:pPr eaLnBrk="1" hangingPunct="1">
              <a:defRPr/>
            </a:pPr>
            <a:r>
              <a:rPr lang="en-US" sz="2400" dirty="0" smtClean="0"/>
              <a:t>Average power benefits Rs. 35.94 billion per annum.</a:t>
            </a:r>
          </a:p>
          <a:p>
            <a:pPr eaLnBrk="1" hangingPunct="1">
              <a:defRPr/>
            </a:pPr>
            <a:r>
              <a:rPr lang="en-US" sz="2400" dirty="0" smtClean="0"/>
              <a:t>Retention level of dam is 915 </a:t>
            </a:r>
            <a:r>
              <a:rPr lang="en-US" sz="2400" dirty="0" err="1" smtClean="0"/>
              <a:t>ft</a:t>
            </a:r>
            <a:r>
              <a:rPr lang="en-US" sz="2400" dirty="0" smtClean="0"/>
              <a:t>  while </a:t>
            </a:r>
            <a:r>
              <a:rPr lang="en-US" sz="2400" dirty="0" err="1" smtClean="0"/>
              <a:t>Nowshera’s</a:t>
            </a:r>
            <a:r>
              <a:rPr lang="en-US" sz="2400" dirty="0" smtClean="0"/>
              <a:t> height is 940 ft.</a:t>
            </a:r>
          </a:p>
          <a:p>
            <a:pPr eaLnBrk="1" hangingPunct="1">
              <a:defRPr/>
            </a:pPr>
            <a:endParaRPr lang="en-US" sz="2400" dirty="0" smtClean="0"/>
          </a:p>
        </p:txBody>
      </p:sp>
      <p:sp>
        <p:nvSpPr>
          <p:cNvPr id="4" name="Slide Number Placeholder 3"/>
          <p:cNvSpPr>
            <a:spLocks noGrp="1"/>
          </p:cNvSpPr>
          <p:nvPr>
            <p:ph type="sldNum" sz="quarter" idx="12"/>
          </p:nvPr>
        </p:nvSpPr>
        <p:spPr>
          <a:xfrm>
            <a:off x="6553200" y="6248400"/>
            <a:ext cx="2133600" cy="457200"/>
          </a:xfrm>
        </p:spPr>
        <p:txBody>
          <a:bodyPr/>
          <a:lstStyle/>
          <a:p>
            <a:pPr>
              <a:defRPr/>
            </a:pPr>
            <a:fld id="{4056C3E2-3840-4ECD-9664-2F8C7C788204}" type="slidenum">
              <a:rPr lang="en-US" sz="1200"/>
              <a:pPr>
                <a:defRPr/>
              </a:pPr>
              <a:t>23</a:t>
            </a:fld>
            <a:endParaRPr lang="en-US" sz="1200"/>
          </a:p>
        </p:txBody>
      </p:sp>
      <p:graphicFrame>
        <p:nvGraphicFramePr>
          <p:cNvPr id="23558" name="Object 8"/>
          <p:cNvGraphicFramePr>
            <a:graphicFrameLocks noGrp="1" noChangeAspect="1"/>
          </p:cNvGraphicFramePr>
          <p:nvPr>
            <p:ph sz="quarter" idx="3"/>
          </p:nvPr>
        </p:nvGraphicFramePr>
        <p:xfrm>
          <a:off x="4495800" y="1981200"/>
          <a:ext cx="4419600" cy="4419600"/>
        </p:xfrm>
        <a:graphic>
          <a:graphicData uri="http://schemas.openxmlformats.org/presentationml/2006/ole">
            <p:oleObj spid="_x0000_s8206" name="Bitmap Image" r:id="rId3" imgW="3696216" imgH="2190476" progId="PBrush">
              <p:embed/>
            </p:oleObj>
          </a:graphicData>
        </a:graphic>
      </p:graphicFrame>
    </p:spTree>
    <p:extLst>
      <p:ext uri="{BB962C8B-B14F-4D97-AF65-F5344CB8AC3E}">
        <p14:creationId xmlns:p14="http://schemas.microsoft.com/office/powerpoint/2010/main" xmlns="" val="1498177571"/>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411"/>
                                        </p:tgtEl>
                                        <p:attrNameLst>
                                          <p:attrName>style.visibility</p:attrName>
                                        </p:attrNameLst>
                                      </p:cBhvr>
                                      <p:to>
                                        <p:strVal val="visible"/>
                                      </p:to>
                                    </p:set>
                                    <p:animEffect transition="in" filter="fade">
                                      <p:cBhvr>
                                        <p:cTn id="10" dur="2000"/>
                                        <p:tgtEl>
                                          <p:spTgt spid="17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411" grpId="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pPr eaLnBrk="1" hangingPunct="1">
              <a:defRPr/>
            </a:pPr>
            <a:r>
              <a:rPr lang="en-US" sz="4000" u="sng" dirty="0" smtClean="0">
                <a:solidFill>
                  <a:schemeClr val="hlink"/>
                </a:solidFill>
              </a:rPr>
              <a:t> </a:t>
            </a:r>
            <a:r>
              <a:rPr lang="en-US" sz="4000" u="sng" dirty="0" err="1" smtClean="0"/>
              <a:t>Kalabagh</a:t>
            </a:r>
            <a:r>
              <a:rPr lang="en-US" sz="4000" u="sng" dirty="0" smtClean="0"/>
              <a:t> Dam and Political Pressures</a:t>
            </a:r>
          </a:p>
        </p:txBody>
      </p:sp>
      <p:sp>
        <p:nvSpPr>
          <p:cNvPr id="18435" name="Content Placeholder 2"/>
          <p:cNvSpPr>
            <a:spLocks noGrp="1"/>
          </p:cNvSpPr>
          <p:nvPr>
            <p:ph idx="4294967295"/>
          </p:nvPr>
        </p:nvSpPr>
        <p:spPr>
          <a:xfrm>
            <a:off x="381000" y="1447800"/>
            <a:ext cx="8229600" cy="5410200"/>
          </a:xfrm>
        </p:spPr>
        <p:txBody>
          <a:bodyPr/>
          <a:lstStyle/>
          <a:p>
            <a:pPr eaLnBrk="1" hangingPunct="1">
              <a:defRPr/>
            </a:pPr>
            <a:r>
              <a:rPr lang="en-US" sz="2400" dirty="0" smtClean="0"/>
              <a:t>THE </a:t>
            </a:r>
            <a:r>
              <a:rPr lang="en-US" sz="2400" dirty="0" err="1" smtClean="0"/>
              <a:t>Kalabagh</a:t>
            </a:r>
            <a:r>
              <a:rPr lang="en-US" sz="2400" dirty="0" smtClean="0"/>
              <a:t> controversy refuses to go away, even in its “abandoning”. As it appears, it would not get resolved in future either and keep haunting the nation.</a:t>
            </a:r>
          </a:p>
          <a:p>
            <a:pPr eaLnBrk="1" hangingPunct="1">
              <a:defRPr/>
            </a:pPr>
            <a:r>
              <a:rPr lang="en-US" sz="2400" dirty="0" smtClean="0"/>
              <a:t>PPP government announced it intends to abandon the </a:t>
            </a:r>
            <a:r>
              <a:rPr lang="en-US" sz="2400" dirty="0" err="1" smtClean="0"/>
              <a:t>Kalabagh</a:t>
            </a:r>
            <a:r>
              <a:rPr lang="en-US" sz="2400" dirty="0" smtClean="0"/>
              <a:t> dam, it would only add fuel to the fire. Instead of taking up the project for democratic debate at the national level and at the proper forum like parliament to resolve it either way, the government has simply “shelved it for good.” </a:t>
            </a:r>
          </a:p>
          <a:p>
            <a:pPr eaLnBrk="1" hangingPunct="1">
              <a:defRPr/>
            </a:pPr>
            <a:r>
              <a:rPr lang="en-US" sz="2400" dirty="0" smtClean="0"/>
              <a:t>it was a technically sound project. If the three smaller provinces somehow view it as a Punjab project, farmers in Punjab would hold people from other federating units responsible for abandoning it.</a:t>
            </a:r>
            <a:br>
              <a:rPr lang="en-US" sz="2400" dirty="0" smtClean="0"/>
            </a:br>
            <a:endParaRPr lang="en-US" sz="2400" dirty="0" smtClean="0"/>
          </a:p>
        </p:txBody>
      </p:sp>
      <p:sp>
        <p:nvSpPr>
          <p:cNvPr id="4" name="Slide Number Placeholder 3"/>
          <p:cNvSpPr>
            <a:spLocks noGrp="1"/>
          </p:cNvSpPr>
          <p:nvPr>
            <p:ph type="sldNum" sz="quarter" idx="12"/>
          </p:nvPr>
        </p:nvSpPr>
        <p:spPr>
          <a:xfrm>
            <a:off x="6553200" y="6248400"/>
            <a:ext cx="2133600" cy="457200"/>
          </a:xfrm>
        </p:spPr>
        <p:txBody>
          <a:bodyPr/>
          <a:lstStyle/>
          <a:p>
            <a:pPr>
              <a:defRPr/>
            </a:pPr>
            <a:fld id="{BF156F12-425A-4BF8-AEDC-9CCC0B7E12CD}" type="slidenum">
              <a:rPr lang="en-US" sz="1200"/>
              <a:pPr>
                <a:defRPr/>
              </a:pPr>
              <a:t>24</a:t>
            </a:fld>
            <a:endParaRPr lang="en-US" sz="1200"/>
          </a:p>
        </p:txBody>
      </p:sp>
    </p:spTree>
    <p:extLst>
      <p:ext uri="{BB962C8B-B14F-4D97-AF65-F5344CB8AC3E}">
        <p14:creationId xmlns:p14="http://schemas.microsoft.com/office/powerpoint/2010/main" xmlns="" val="2188599574"/>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435"/>
                                        </p:tgtEl>
                                        <p:attrNameLst>
                                          <p:attrName>style.visibility</p:attrName>
                                        </p:attrNameLst>
                                      </p:cBhvr>
                                      <p:to>
                                        <p:strVal val="visible"/>
                                      </p:to>
                                    </p:set>
                                    <p:animEffect transition="in" filter="fade">
                                      <p:cBhvr>
                                        <p:cTn id="10" dur="20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435" grpId="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Rectangle 26"/>
          <p:cNvSpPr>
            <a:spLocks noGrp="1" noChangeArrowheads="1"/>
          </p:cNvSpPr>
          <p:nvPr>
            <p:ph type="sldNum" sz="quarter" idx="12"/>
          </p:nvPr>
        </p:nvSpPr>
        <p:spPr>
          <a:xfrm>
            <a:off x="6553200" y="6248400"/>
            <a:ext cx="2133600" cy="457200"/>
          </a:xfrm>
        </p:spPr>
        <p:txBody>
          <a:bodyPr/>
          <a:lstStyle/>
          <a:p>
            <a:pPr>
              <a:defRPr/>
            </a:pPr>
            <a:fld id="{57E58412-8F95-45CC-B00B-01DF121B0517}" type="slidenum">
              <a:rPr lang="en-US" sz="1200"/>
              <a:pPr>
                <a:defRPr/>
              </a:pPr>
              <a:t>25</a:t>
            </a:fld>
            <a:endParaRPr lang="en-US" sz="1200"/>
          </a:p>
        </p:txBody>
      </p:sp>
      <p:sp>
        <p:nvSpPr>
          <p:cNvPr id="67586" name="Rectangle 2"/>
          <p:cNvSpPr>
            <a:spLocks noGrp="1" noChangeArrowheads="1"/>
          </p:cNvSpPr>
          <p:nvPr>
            <p:ph type="title" idx="4294967295"/>
          </p:nvPr>
        </p:nvSpPr>
        <p:spPr>
          <a:xfrm>
            <a:off x="381000" y="0"/>
            <a:ext cx="8229600" cy="1143000"/>
          </a:xfrm>
        </p:spPr>
        <p:txBody>
          <a:bodyPr/>
          <a:lstStyle/>
          <a:p>
            <a:pPr eaLnBrk="1" hangingPunct="1">
              <a:defRPr/>
            </a:pPr>
            <a:r>
              <a:rPr lang="en-US" sz="4000" u="sng" dirty="0" smtClean="0"/>
              <a:t>Methods to Produce Electricity</a:t>
            </a:r>
            <a:r>
              <a:rPr lang="en-US" u="sng" dirty="0" smtClean="0"/>
              <a:t> </a:t>
            </a:r>
          </a:p>
        </p:txBody>
      </p:sp>
      <p:sp>
        <p:nvSpPr>
          <p:cNvPr id="19460" name="Rectangle 3"/>
          <p:cNvSpPr>
            <a:spLocks noGrp="1" noChangeArrowheads="1"/>
          </p:cNvSpPr>
          <p:nvPr>
            <p:ph idx="4294967295"/>
          </p:nvPr>
        </p:nvSpPr>
        <p:spPr>
          <a:xfrm>
            <a:off x="228600" y="1295400"/>
            <a:ext cx="8915400" cy="5562600"/>
          </a:xfrm>
        </p:spPr>
        <p:txBody>
          <a:bodyPr/>
          <a:lstStyle/>
          <a:p>
            <a:pPr>
              <a:buNone/>
              <a:defRPr/>
            </a:pPr>
            <a:r>
              <a:rPr lang="en-US" dirty="0" smtClean="0">
                <a:solidFill>
                  <a:schemeClr val="hlink"/>
                </a:solidFill>
              </a:rPr>
              <a:t>   </a:t>
            </a:r>
            <a:r>
              <a:rPr lang="en-US" dirty="0" smtClean="0"/>
              <a:t>The following </a:t>
            </a:r>
            <a:r>
              <a:rPr lang="en-US" dirty="0"/>
              <a:t>methods can also be </a:t>
            </a:r>
            <a:r>
              <a:rPr lang="en-US" dirty="0" smtClean="0"/>
              <a:t>used to</a:t>
            </a:r>
          </a:p>
          <a:p>
            <a:pPr eaLnBrk="1" hangingPunct="1">
              <a:buFontTx/>
              <a:buNone/>
              <a:defRPr/>
            </a:pPr>
            <a:r>
              <a:rPr lang="en-US" dirty="0" smtClean="0"/>
              <a:t>produce electricity other than hydro power.</a:t>
            </a:r>
          </a:p>
          <a:p>
            <a:pPr eaLnBrk="1" hangingPunct="1">
              <a:buFontTx/>
              <a:buNone/>
              <a:defRPr/>
            </a:pPr>
            <a:endParaRPr lang="en-US" sz="800" dirty="0" smtClean="0"/>
          </a:p>
          <a:p>
            <a:pPr eaLnBrk="1" hangingPunct="1">
              <a:buFontTx/>
              <a:buNone/>
              <a:defRPr/>
            </a:pPr>
            <a:r>
              <a:rPr lang="en-US" dirty="0" smtClean="0">
                <a:solidFill>
                  <a:schemeClr val="hlink"/>
                </a:solidFill>
              </a:rPr>
              <a:t>1. </a:t>
            </a:r>
            <a:r>
              <a:rPr lang="en-US" dirty="0" smtClean="0"/>
              <a:t>Thermal Electricity</a:t>
            </a:r>
          </a:p>
          <a:p>
            <a:pPr eaLnBrk="1" hangingPunct="1">
              <a:buFontTx/>
              <a:buNone/>
              <a:defRPr/>
            </a:pPr>
            <a:r>
              <a:rPr lang="en-US" dirty="0" smtClean="0">
                <a:solidFill>
                  <a:schemeClr val="hlink"/>
                </a:solidFill>
              </a:rPr>
              <a:t>2. </a:t>
            </a:r>
            <a:r>
              <a:rPr lang="en-US" dirty="0" smtClean="0"/>
              <a:t>Nuclear Electricity</a:t>
            </a:r>
          </a:p>
          <a:p>
            <a:pPr eaLnBrk="1" hangingPunct="1">
              <a:buFontTx/>
              <a:buNone/>
              <a:defRPr/>
            </a:pPr>
            <a:r>
              <a:rPr lang="en-US" dirty="0" smtClean="0">
                <a:solidFill>
                  <a:schemeClr val="hlink"/>
                </a:solidFill>
              </a:rPr>
              <a:t>3. </a:t>
            </a:r>
            <a:r>
              <a:rPr lang="en-US" dirty="0" smtClean="0"/>
              <a:t>Bio Electricity</a:t>
            </a:r>
          </a:p>
          <a:p>
            <a:pPr eaLnBrk="1" hangingPunct="1">
              <a:buFontTx/>
              <a:buNone/>
              <a:defRPr/>
            </a:pPr>
            <a:r>
              <a:rPr lang="en-US" dirty="0" smtClean="0">
                <a:solidFill>
                  <a:schemeClr val="hlink"/>
                </a:solidFill>
              </a:rPr>
              <a:t>4. </a:t>
            </a:r>
            <a:r>
              <a:rPr lang="en-US" dirty="0" smtClean="0"/>
              <a:t>Solar Power</a:t>
            </a:r>
          </a:p>
          <a:p>
            <a:pPr eaLnBrk="1" hangingPunct="1">
              <a:buFontTx/>
              <a:buNone/>
              <a:defRPr/>
            </a:pPr>
            <a:r>
              <a:rPr lang="en-US" dirty="0" smtClean="0">
                <a:solidFill>
                  <a:schemeClr val="hlink"/>
                </a:solidFill>
              </a:rPr>
              <a:t>5. </a:t>
            </a:r>
            <a:r>
              <a:rPr lang="en-US" dirty="0" smtClean="0"/>
              <a:t>Wind Power</a:t>
            </a:r>
            <a:endParaRPr lang="en-US" sz="2800" dirty="0" smtClean="0"/>
          </a:p>
        </p:txBody>
      </p:sp>
    </p:spTree>
    <p:extLst>
      <p:ext uri="{BB962C8B-B14F-4D97-AF65-F5344CB8AC3E}">
        <p14:creationId xmlns:p14="http://schemas.microsoft.com/office/powerpoint/2010/main" xmlns="" val="2731016873"/>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7586"/>
                                        </p:tgtEl>
                                        <p:attrNameLst>
                                          <p:attrName>style.visibility</p:attrName>
                                        </p:attrNameLst>
                                      </p:cBhvr>
                                      <p:to>
                                        <p:strVal val="visible"/>
                                      </p:to>
                                    </p:set>
                                    <p:animEffect transition="in" filter="fade">
                                      <p:cBhvr>
                                        <p:cTn id="7" dur="2000"/>
                                        <p:tgtEl>
                                          <p:spTgt spid="6758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460"/>
                                        </p:tgtEl>
                                        <p:attrNameLst>
                                          <p:attrName>style.visibility</p:attrName>
                                        </p:attrNameLst>
                                      </p:cBhvr>
                                      <p:to>
                                        <p:strVal val="visible"/>
                                      </p:to>
                                    </p:set>
                                    <p:animEffect transition="in" filter="fade">
                                      <p:cBhvr>
                                        <p:cTn id="10" dur="20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p:bldP spid="1946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Grp="1" noChangeArrowheads="1"/>
          </p:cNvSpPr>
          <p:nvPr>
            <p:ph type="sldNum" sz="quarter" idx="12"/>
          </p:nvPr>
        </p:nvSpPr>
        <p:spPr>
          <a:xfrm>
            <a:off x="6553200" y="6248400"/>
            <a:ext cx="2133600" cy="457200"/>
          </a:xfrm>
        </p:spPr>
        <p:txBody>
          <a:bodyPr/>
          <a:lstStyle/>
          <a:p>
            <a:pPr>
              <a:defRPr/>
            </a:pPr>
            <a:fld id="{3B8C26A3-DE71-43D6-9328-C0F3F92309AD}" type="slidenum">
              <a:rPr lang="en-US" sz="1200"/>
              <a:pPr>
                <a:defRPr/>
              </a:pPr>
              <a:t>26</a:t>
            </a:fld>
            <a:endParaRPr lang="en-US" sz="1200"/>
          </a:p>
        </p:txBody>
      </p:sp>
      <p:sp>
        <p:nvSpPr>
          <p:cNvPr id="20483" name="Rectangle 5"/>
          <p:cNvSpPr>
            <a:spLocks noGrp="1" noChangeArrowheads="1"/>
          </p:cNvSpPr>
          <p:nvPr>
            <p:ph type="title"/>
          </p:nvPr>
        </p:nvSpPr>
        <p:spPr/>
        <p:txBody>
          <a:bodyPr/>
          <a:lstStyle/>
          <a:p>
            <a:pPr eaLnBrk="1" hangingPunct="1">
              <a:defRPr/>
            </a:pPr>
            <a:r>
              <a:rPr lang="en-US" u="sng" dirty="0" smtClean="0"/>
              <a:t>Thermal Electricity</a:t>
            </a:r>
          </a:p>
        </p:txBody>
      </p:sp>
      <p:sp>
        <p:nvSpPr>
          <p:cNvPr id="20484" name="Rectangle 6"/>
          <p:cNvSpPr>
            <a:spLocks noGrp="1" noChangeArrowheads="1"/>
          </p:cNvSpPr>
          <p:nvPr>
            <p:ph type="body" sz="half" idx="1"/>
          </p:nvPr>
        </p:nvSpPr>
        <p:spPr>
          <a:xfrm>
            <a:off x="457200" y="1600200"/>
            <a:ext cx="4038600" cy="4495800"/>
          </a:xfrm>
        </p:spPr>
        <p:txBody>
          <a:bodyPr/>
          <a:lstStyle/>
          <a:p>
            <a:pPr eaLnBrk="1" hangingPunct="1">
              <a:buFontTx/>
              <a:buNone/>
              <a:defRPr/>
            </a:pPr>
            <a:r>
              <a:rPr lang="en-US" sz="2400" dirty="0" smtClean="0"/>
              <a:t>   Electricity can be generated by natural resources like Oil, gas and coal.</a:t>
            </a:r>
          </a:p>
          <a:p>
            <a:pPr eaLnBrk="1" hangingPunct="1">
              <a:buFontTx/>
              <a:buNone/>
              <a:defRPr/>
            </a:pPr>
            <a:r>
              <a:rPr lang="en-US" sz="2400" dirty="0" smtClean="0"/>
              <a:t>   A large coal-field, having </a:t>
            </a:r>
          </a:p>
          <a:p>
            <a:pPr eaLnBrk="1" hangingPunct="1">
              <a:buFontTx/>
              <a:buNone/>
              <a:defRPr/>
            </a:pPr>
            <a:r>
              <a:rPr lang="en-US" sz="2400" dirty="0" smtClean="0"/>
              <a:t>a resource potential of </a:t>
            </a:r>
          </a:p>
          <a:p>
            <a:pPr eaLnBrk="1" hangingPunct="1">
              <a:buFontTx/>
              <a:buNone/>
              <a:defRPr/>
            </a:pPr>
            <a:r>
              <a:rPr lang="en-US" sz="2400" dirty="0" smtClean="0"/>
              <a:t>about 175 billion tones, has</a:t>
            </a:r>
          </a:p>
          <a:p>
            <a:pPr eaLnBrk="1" hangingPunct="1">
              <a:buFontTx/>
              <a:buNone/>
              <a:defRPr/>
            </a:pPr>
            <a:r>
              <a:rPr lang="en-US" sz="2400" dirty="0" smtClean="0"/>
              <a:t>been discovered at </a:t>
            </a:r>
            <a:r>
              <a:rPr lang="en-US" sz="2400" dirty="0" err="1" smtClean="0"/>
              <a:t>Thar</a:t>
            </a:r>
            <a:endParaRPr lang="en-US" sz="2400" dirty="0" smtClean="0"/>
          </a:p>
          <a:p>
            <a:pPr eaLnBrk="1" hangingPunct="1">
              <a:buFontTx/>
              <a:buNone/>
              <a:defRPr/>
            </a:pPr>
            <a:r>
              <a:rPr lang="en-US" sz="2400" dirty="0" smtClean="0"/>
              <a:t>(Sindh).</a:t>
            </a:r>
          </a:p>
          <a:p>
            <a:pPr eaLnBrk="1" hangingPunct="1">
              <a:buFontTx/>
              <a:buNone/>
              <a:defRPr/>
            </a:pPr>
            <a:r>
              <a:rPr lang="en-US" sz="2400" dirty="0" smtClean="0"/>
              <a:t>   </a:t>
            </a:r>
          </a:p>
        </p:txBody>
      </p:sp>
      <p:graphicFrame>
        <p:nvGraphicFramePr>
          <p:cNvPr id="26630" name="Object 6"/>
          <p:cNvGraphicFramePr>
            <a:graphicFrameLocks noGrp="1" noChangeAspect="1"/>
          </p:cNvGraphicFramePr>
          <p:nvPr>
            <p:ph sz="half" idx="2"/>
          </p:nvPr>
        </p:nvGraphicFramePr>
        <p:xfrm>
          <a:off x="4495800" y="1676400"/>
          <a:ext cx="4419600" cy="4724400"/>
        </p:xfrm>
        <a:graphic>
          <a:graphicData uri="http://schemas.openxmlformats.org/presentationml/2006/ole">
            <p:oleObj spid="_x0000_s9231" name="Bitmap Image" r:id="rId3" imgW="5714286" imgH="2857899" progId="PBrush">
              <p:embed/>
            </p:oleObj>
          </a:graphicData>
        </a:graphic>
      </p:graphicFrame>
    </p:spTree>
    <p:extLst>
      <p:ext uri="{BB962C8B-B14F-4D97-AF65-F5344CB8AC3E}">
        <p14:creationId xmlns:p14="http://schemas.microsoft.com/office/powerpoint/2010/main" xmlns="" val="1388289024"/>
      </p:ext>
    </p:extLst>
  </p:cSld>
  <p:clrMapOvr>
    <a:masterClrMapping/>
  </p:clrMapOvr>
  <p:transition>
    <p:wheel spokes="8"/>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Grp="1" noChangeArrowheads="1"/>
          </p:cNvSpPr>
          <p:nvPr>
            <p:ph type="sldNum" sz="quarter" idx="12"/>
          </p:nvPr>
        </p:nvSpPr>
        <p:spPr>
          <a:xfrm>
            <a:off x="6553200" y="6248400"/>
            <a:ext cx="2133600" cy="457200"/>
          </a:xfrm>
        </p:spPr>
        <p:txBody>
          <a:bodyPr/>
          <a:lstStyle/>
          <a:p>
            <a:pPr>
              <a:defRPr/>
            </a:pPr>
            <a:fld id="{BABF2B0D-2593-4955-A26C-384AD1B367D7}" type="slidenum">
              <a:rPr lang="en-US" sz="1200"/>
              <a:pPr>
                <a:defRPr/>
              </a:pPr>
              <a:t>27</a:t>
            </a:fld>
            <a:endParaRPr lang="en-US" sz="1200"/>
          </a:p>
        </p:txBody>
      </p:sp>
      <p:sp>
        <p:nvSpPr>
          <p:cNvPr id="21507" name="Rectangle 2"/>
          <p:cNvSpPr>
            <a:spLocks noGrp="1" noChangeArrowheads="1"/>
          </p:cNvSpPr>
          <p:nvPr>
            <p:ph type="title"/>
          </p:nvPr>
        </p:nvSpPr>
        <p:spPr/>
        <p:txBody>
          <a:bodyPr/>
          <a:lstStyle/>
          <a:p>
            <a:pPr eaLnBrk="1" hangingPunct="1">
              <a:defRPr/>
            </a:pPr>
            <a:r>
              <a:rPr lang="en-US" sz="4000" u="sng" dirty="0" smtClean="0"/>
              <a:t>Nuclear Electricity</a:t>
            </a:r>
            <a:r>
              <a:rPr lang="en-US" sz="4000" u="sng" dirty="0" smtClean="0">
                <a:solidFill>
                  <a:schemeClr val="hlink"/>
                </a:solidFill>
              </a:rPr>
              <a:t/>
            </a:r>
            <a:br>
              <a:rPr lang="en-US" sz="4000" u="sng" dirty="0" smtClean="0">
                <a:solidFill>
                  <a:schemeClr val="hlink"/>
                </a:solidFill>
              </a:rPr>
            </a:br>
            <a:endParaRPr lang="en-US" sz="4000" u="sng" dirty="0" smtClean="0">
              <a:solidFill>
                <a:schemeClr val="hlink"/>
              </a:solidFill>
            </a:endParaRPr>
          </a:p>
        </p:txBody>
      </p:sp>
      <p:sp>
        <p:nvSpPr>
          <p:cNvPr id="21508" name="Rectangle 3"/>
          <p:cNvSpPr>
            <a:spLocks noGrp="1" noChangeArrowheads="1"/>
          </p:cNvSpPr>
          <p:nvPr>
            <p:ph type="body" sz="half" idx="1"/>
          </p:nvPr>
        </p:nvSpPr>
        <p:spPr>
          <a:xfrm>
            <a:off x="0" y="1524000"/>
            <a:ext cx="4572000" cy="4495800"/>
          </a:xfrm>
        </p:spPr>
        <p:txBody>
          <a:bodyPr/>
          <a:lstStyle/>
          <a:p>
            <a:pPr eaLnBrk="1" hangingPunct="1">
              <a:buFontTx/>
              <a:buNone/>
              <a:defRPr/>
            </a:pPr>
            <a:r>
              <a:rPr lang="en-US" sz="2800" dirty="0" smtClean="0"/>
              <a:t>   </a:t>
            </a:r>
            <a:r>
              <a:rPr lang="en-US" sz="2400" dirty="0" smtClean="0"/>
              <a:t>Nuclear electricity generated</a:t>
            </a:r>
          </a:p>
          <a:p>
            <a:pPr eaLnBrk="1" hangingPunct="1">
              <a:buFontTx/>
              <a:buNone/>
              <a:defRPr/>
            </a:pPr>
            <a:r>
              <a:rPr lang="en-US" sz="2400" dirty="0" smtClean="0"/>
              <a:t>by Uranium. More electricity </a:t>
            </a:r>
          </a:p>
          <a:p>
            <a:pPr eaLnBrk="1" hangingPunct="1">
              <a:buFontTx/>
              <a:buNone/>
              <a:defRPr/>
            </a:pPr>
            <a:r>
              <a:rPr lang="en-US" sz="2400" dirty="0" smtClean="0"/>
              <a:t>can be produce with little</a:t>
            </a:r>
          </a:p>
          <a:p>
            <a:pPr eaLnBrk="1" hangingPunct="1">
              <a:buFontTx/>
              <a:buNone/>
              <a:defRPr/>
            </a:pPr>
            <a:r>
              <a:rPr lang="en-US" sz="2400" dirty="0" smtClean="0"/>
              <a:t>quantity of Uranium. </a:t>
            </a:r>
          </a:p>
          <a:p>
            <a:pPr eaLnBrk="1" hangingPunct="1">
              <a:buFontTx/>
              <a:buNone/>
              <a:defRPr/>
            </a:pPr>
            <a:r>
              <a:rPr lang="en-US" sz="2400" dirty="0" smtClean="0">
                <a:solidFill>
                  <a:schemeClr val="hlink"/>
                </a:solidFill>
              </a:rPr>
              <a:t>              </a:t>
            </a:r>
            <a:r>
              <a:rPr lang="en-US" sz="2800" dirty="0" smtClean="0"/>
              <a:t>Plants in Pakistan </a:t>
            </a:r>
          </a:p>
          <a:p>
            <a:pPr eaLnBrk="1" hangingPunct="1">
              <a:buFontTx/>
              <a:buNone/>
              <a:defRPr/>
            </a:pPr>
            <a:r>
              <a:rPr lang="en-US" sz="2400" dirty="0" smtClean="0"/>
              <a:t>       Karachi                137 MW</a:t>
            </a:r>
          </a:p>
          <a:p>
            <a:pPr eaLnBrk="1" hangingPunct="1">
              <a:buFontTx/>
              <a:buNone/>
              <a:defRPr/>
            </a:pPr>
            <a:endParaRPr lang="en-US" sz="1200" dirty="0" smtClean="0"/>
          </a:p>
          <a:p>
            <a:pPr eaLnBrk="1" hangingPunct="1">
              <a:buFontTx/>
              <a:buNone/>
              <a:defRPr/>
            </a:pPr>
            <a:r>
              <a:rPr lang="en-US" sz="2400" dirty="0" smtClean="0"/>
              <a:t>       Chashma1           325 MW</a:t>
            </a:r>
          </a:p>
          <a:p>
            <a:pPr eaLnBrk="1" hangingPunct="1">
              <a:buFontTx/>
              <a:buNone/>
              <a:defRPr/>
            </a:pPr>
            <a:endParaRPr lang="en-US" sz="1200" dirty="0" smtClean="0"/>
          </a:p>
          <a:p>
            <a:pPr eaLnBrk="1" hangingPunct="1">
              <a:buFontTx/>
              <a:buNone/>
              <a:defRPr/>
            </a:pPr>
            <a:r>
              <a:rPr lang="en-US" sz="2400" dirty="0" smtClean="0"/>
              <a:t>       Chashma2           300 MW</a:t>
            </a:r>
          </a:p>
        </p:txBody>
      </p:sp>
      <p:graphicFrame>
        <p:nvGraphicFramePr>
          <p:cNvPr id="27654" name="Object 6"/>
          <p:cNvGraphicFramePr>
            <a:graphicFrameLocks noGrp="1" noChangeAspect="1"/>
          </p:cNvGraphicFramePr>
          <p:nvPr>
            <p:ph sz="half" idx="2"/>
          </p:nvPr>
        </p:nvGraphicFramePr>
        <p:xfrm>
          <a:off x="4800600" y="1828800"/>
          <a:ext cx="4114800" cy="4572000"/>
        </p:xfrm>
        <a:graphic>
          <a:graphicData uri="http://schemas.openxmlformats.org/presentationml/2006/ole">
            <p:oleObj spid="_x0000_s10254" name="Bitmap Image" r:id="rId3" imgW="2580952" imgH="1685714" progId="PBrush">
              <p:embed/>
            </p:oleObj>
          </a:graphicData>
        </a:graphic>
      </p:graphicFrame>
    </p:spTree>
    <p:extLst>
      <p:ext uri="{BB962C8B-B14F-4D97-AF65-F5344CB8AC3E}">
        <p14:creationId xmlns:p14="http://schemas.microsoft.com/office/powerpoint/2010/main" xmlns="" val="2031000161"/>
      </p:ext>
    </p:extLst>
  </p:cSld>
  <p:clrMapOvr>
    <a:masterClrMapping/>
  </p:clrMapOvr>
  <p:transition>
    <p:wheel spokes="8"/>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49314232-7C7C-4635-9ADB-DAAE5E98502E}" type="slidenum">
              <a:rPr lang="en-US"/>
              <a:pPr>
                <a:defRPr/>
              </a:pPr>
              <a:t>28</a:t>
            </a:fld>
            <a:endParaRPr lang="en-US"/>
          </a:p>
        </p:txBody>
      </p:sp>
      <p:sp>
        <p:nvSpPr>
          <p:cNvPr id="147460" name="Rectangle 4"/>
          <p:cNvSpPr>
            <a:spLocks noGrp="1" noChangeArrowheads="1"/>
          </p:cNvSpPr>
          <p:nvPr>
            <p:ph type="title"/>
          </p:nvPr>
        </p:nvSpPr>
        <p:spPr/>
        <p:txBody>
          <a:bodyPr/>
          <a:lstStyle/>
          <a:p>
            <a:pPr eaLnBrk="1" hangingPunct="1">
              <a:defRPr/>
            </a:pPr>
            <a:r>
              <a:rPr lang="en-US" u="sng" dirty="0" smtClean="0"/>
              <a:t>Bio Mass Power</a:t>
            </a:r>
          </a:p>
        </p:txBody>
      </p:sp>
      <p:sp>
        <p:nvSpPr>
          <p:cNvPr id="147461" name="Rectangle 5"/>
          <p:cNvSpPr>
            <a:spLocks noGrp="1" noChangeArrowheads="1"/>
          </p:cNvSpPr>
          <p:nvPr>
            <p:ph type="body" sz="half" idx="1"/>
          </p:nvPr>
        </p:nvSpPr>
        <p:spPr/>
        <p:txBody>
          <a:bodyPr/>
          <a:lstStyle/>
          <a:p>
            <a:pPr eaLnBrk="1" hangingPunct="1">
              <a:buFontTx/>
              <a:buNone/>
              <a:defRPr/>
            </a:pPr>
            <a:r>
              <a:rPr lang="en-US" dirty="0" smtClean="0"/>
              <a:t>   Factories producing </a:t>
            </a:r>
          </a:p>
          <a:p>
            <a:pPr eaLnBrk="1" hangingPunct="1">
              <a:buFontTx/>
              <a:buNone/>
              <a:defRPr/>
            </a:pPr>
            <a:r>
              <a:rPr lang="en-US" dirty="0" smtClean="0"/>
              <a:t>organic waste material </a:t>
            </a:r>
          </a:p>
          <a:p>
            <a:pPr eaLnBrk="1" hangingPunct="1">
              <a:buFontTx/>
              <a:buNone/>
              <a:defRPr/>
            </a:pPr>
            <a:r>
              <a:rPr lang="en-US" dirty="0" smtClean="0"/>
              <a:t>can utilize this method </a:t>
            </a:r>
          </a:p>
          <a:p>
            <a:pPr eaLnBrk="1" hangingPunct="1">
              <a:buFontTx/>
              <a:buNone/>
              <a:defRPr/>
            </a:pPr>
            <a:r>
              <a:rPr lang="en-US" dirty="0" smtClean="0"/>
              <a:t>that is textile mill, leather</a:t>
            </a:r>
          </a:p>
          <a:p>
            <a:pPr eaLnBrk="1" hangingPunct="1">
              <a:buFontTx/>
              <a:buNone/>
              <a:defRPr/>
            </a:pPr>
            <a:r>
              <a:rPr lang="en-US" dirty="0" smtClean="0"/>
              <a:t>tanneries and sugar </a:t>
            </a:r>
          </a:p>
          <a:p>
            <a:pPr eaLnBrk="1" hangingPunct="1">
              <a:buFontTx/>
              <a:buNone/>
              <a:defRPr/>
            </a:pPr>
            <a:r>
              <a:rPr lang="en-US" dirty="0" smtClean="0"/>
              <a:t>mills.</a:t>
            </a:r>
          </a:p>
        </p:txBody>
      </p:sp>
      <p:pic>
        <p:nvPicPr>
          <p:cNvPr id="29702" name="Picture 8"/>
          <p:cNvPicPr>
            <a:picLocks noGrp="1" noChangeAspect="1" noChangeArrowheads="1"/>
          </p:cNvPicPr>
          <p:nvPr>
            <p:ph type="body" sz="half" idx="2"/>
          </p:nvPr>
        </p:nvPicPr>
        <p:blipFill>
          <a:blip r:embed="rId2" cstate="print">
            <a:extLst>
              <a:ext uri="{28A0092B-C50C-407E-A947-70E740481C1C}">
                <a14:useLocalDpi xmlns:a14="http://schemas.microsoft.com/office/drawing/2010/main" xmlns="" val="0"/>
              </a:ext>
            </a:extLst>
          </a:blip>
          <a:srcRect/>
          <a:stretch>
            <a:fillRect/>
          </a:stretch>
        </p:blipFill>
        <p:spPr>
          <a:xfrm>
            <a:off x="4800600" y="1905000"/>
            <a:ext cx="4114800" cy="4267200"/>
          </a:xfr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82677100"/>
      </p:ext>
    </p:extLst>
  </p:cSld>
  <p:clrMapOvr>
    <a:masterClrMapping/>
  </p:clrMapOvr>
  <p:transition>
    <p:wheel spokes="8"/>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FCEF35FB-83DB-4945-B52B-2216248FF935}" type="slidenum">
              <a:rPr lang="en-US"/>
              <a:pPr>
                <a:defRPr/>
              </a:pPr>
              <a:t>29</a:t>
            </a:fld>
            <a:endParaRPr lang="en-US"/>
          </a:p>
        </p:txBody>
      </p:sp>
      <p:sp>
        <p:nvSpPr>
          <p:cNvPr id="78853" name="Rectangle 5"/>
          <p:cNvSpPr>
            <a:spLocks noGrp="1" noChangeArrowheads="1"/>
          </p:cNvSpPr>
          <p:nvPr>
            <p:ph type="title" idx="4294967295"/>
          </p:nvPr>
        </p:nvSpPr>
        <p:spPr/>
        <p:txBody>
          <a:bodyPr/>
          <a:lstStyle/>
          <a:p>
            <a:pPr eaLnBrk="1" hangingPunct="1">
              <a:defRPr/>
            </a:pPr>
            <a:r>
              <a:rPr lang="en-US" u="sng" dirty="0" smtClean="0"/>
              <a:t>Solar Power</a:t>
            </a:r>
          </a:p>
        </p:txBody>
      </p:sp>
      <p:sp>
        <p:nvSpPr>
          <p:cNvPr id="23556" name="Rectangle 16"/>
          <p:cNvSpPr>
            <a:spLocks noGrp="1" noChangeArrowheads="1"/>
          </p:cNvSpPr>
          <p:nvPr>
            <p:ph type="body" sz="half" idx="4294967295"/>
          </p:nvPr>
        </p:nvSpPr>
        <p:spPr>
          <a:xfrm>
            <a:off x="457200" y="1905000"/>
            <a:ext cx="4038600" cy="4114800"/>
          </a:xfrm>
        </p:spPr>
        <p:txBody>
          <a:bodyPr/>
          <a:lstStyle/>
          <a:p>
            <a:pPr eaLnBrk="1" hangingPunct="1">
              <a:buFontTx/>
              <a:buNone/>
              <a:defRPr/>
            </a:pPr>
            <a:r>
              <a:rPr lang="en-US" sz="2400" dirty="0" smtClean="0"/>
              <a:t>   We can also generate</a:t>
            </a:r>
          </a:p>
          <a:p>
            <a:pPr eaLnBrk="1" hangingPunct="1">
              <a:buFontTx/>
              <a:buNone/>
              <a:defRPr/>
            </a:pPr>
            <a:r>
              <a:rPr lang="en-US" sz="2400" dirty="0" smtClean="0"/>
              <a:t>electricity from Sun light</a:t>
            </a:r>
          </a:p>
          <a:p>
            <a:pPr eaLnBrk="1" hangingPunct="1">
              <a:buFontTx/>
              <a:buNone/>
              <a:defRPr/>
            </a:pPr>
            <a:r>
              <a:rPr lang="en-US" sz="2400" dirty="0" smtClean="0"/>
              <a:t>by Photovoltaic cells.</a:t>
            </a:r>
          </a:p>
          <a:p>
            <a:pPr eaLnBrk="1" hangingPunct="1">
              <a:buFontTx/>
              <a:buNone/>
              <a:defRPr/>
            </a:pPr>
            <a:r>
              <a:rPr lang="en-US" sz="2400" dirty="0" smtClean="0"/>
              <a:t>  If only 0.25% of </a:t>
            </a:r>
            <a:r>
              <a:rPr lang="en-US" sz="2400" dirty="0" err="1" smtClean="0"/>
              <a:t>Balochistan</a:t>
            </a:r>
            <a:r>
              <a:rPr lang="en-US" sz="2400" dirty="0" smtClean="0"/>
              <a:t> is</a:t>
            </a:r>
          </a:p>
          <a:p>
            <a:pPr eaLnBrk="1" hangingPunct="1">
              <a:buFontTx/>
              <a:buNone/>
              <a:defRPr/>
            </a:pPr>
            <a:r>
              <a:rPr lang="en-US" sz="2400" dirty="0" smtClean="0"/>
              <a:t>covered with solar panels </a:t>
            </a:r>
          </a:p>
          <a:p>
            <a:pPr eaLnBrk="1" hangingPunct="1">
              <a:buFontTx/>
              <a:buNone/>
              <a:defRPr/>
            </a:pPr>
            <a:r>
              <a:rPr lang="en-US" sz="2400" dirty="0" smtClean="0"/>
              <a:t>with an efficiency of only 20%, </a:t>
            </a:r>
          </a:p>
          <a:p>
            <a:pPr eaLnBrk="1" hangingPunct="1">
              <a:buFontTx/>
              <a:buNone/>
              <a:defRPr/>
            </a:pPr>
            <a:r>
              <a:rPr lang="en-US" sz="2400" dirty="0" smtClean="0"/>
              <a:t>enough electricity would be </a:t>
            </a:r>
          </a:p>
          <a:p>
            <a:pPr eaLnBrk="1" hangingPunct="1">
              <a:buFontTx/>
              <a:buNone/>
              <a:defRPr/>
            </a:pPr>
            <a:r>
              <a:rPr lang="en-US" sz="2400" dirty="0" smtClean="0"/>
              <a:t>generated to cover all of </a:t>
            </a:r>
          </a:p>
          <a:p>
            <a:pPr eaLnBrk="1" hangingPunct="1">
              <a:buFontTx/>
              <a:buNone/>
              <a:defRPr/>
            </a:pPr>
            <a:r>
              <a:rPr lang="en-US" sz="2400" dirty="0" smtClean="0"/>
              <a:t>Pakistan’s demand. </a:t>
            </a:r>
          </a:p>
        </p:txBody>
      </p:sp>
      <p:pic>
        <p:nvPicPr>
          <p:cNvPr id="31749" name="BLOGGER_PHOTO_ID_5246846418996487522" descr="solar_panel"/>
          <p:cNvPicPr>
            <a:picLocks noGrp="1" noChangeAspect="1" noChangeArrowheads="1"/>
          </p:cNvPicPr>
          <p:nvPr>
            <p:ph sz="half" idx="4294967295"/>
          </p:nvPr>
        </p:nvPicPr>
        <p:blipFill>
          <a:blip r:embed="rId2" cstate="print">
            <a:extLst>
              <a:ext uri="{28A0092B-C50C-407E-A947-70E740481C1C}">
                <a14:useLocalDpi xmlns:a14="http://schemas.microsoft.com/office/drawing/2010/main" xmlns="" val="0"/>
              </a:ext>
            </a:extLst>
          </a:blip>
          <a:srcRect/>
          <a:stretch>
            <a:fillRect/>
          </a:stretch>
        </p:blipFill>
        <p:spPr>
          <a:xfrm>
            <a:off x="4900613" y="1752600"/>
            <a:ext cx="4014787" cy="4495800"/>
          </a:xfr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93786542"/>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8853"/>
                                        </p:tgtEl>
                                        <p:attrNameLst>
                                          <p:attrName>style.visibility</p:attrName>
                                        </p:attrNameLst>
                                      </p:cBhvr>
                                      <p:to>
                                        <p:strVal val="visible"/>
                                      </p:to>
                                    </p:set>
                                    <p:animEffect transition="in" filter="fade">
                                      <p:cBhvr>
                                        <p:cTn id="7" dur="2000"/>
                                        <p:tgtEl>
                                          <p:spTgt spid="7885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556"/>
                                        </p:tgtEl>
                                        <p:attrNameLst>
                                          <p:attrName>style.visibility</p:attrName>
                                        </p:attrNameLst>
                                      </p:cBhvr>
                                      <p:to>
                                        <p:strVal val="visible"/>
                                      </p:to>
                                    </p:set>
                                    <p:animEffect transition="in" filter="fade">
                                      <p:cBhvr>
                                        <p:cTn id="10" dur="2000"/>
                                        <p:tgtEl>
                                          <p:spTgt spid="23556"/>
                                        </p:tgtEl>
                                      </p:cBhvr>
                                    </p:animEffect>
                                  </p:childTnLst>
                                </p:cTn>
                              </p:par>
                              <p:par>
                                <p:cTn id="11" presetID="10" presetClass="entr" presetSubtype="0" fill="hold" nodeType="withEffect">
                                  <p:stCondLst>
                                    <p:cond delay="0"/>
                                  </p:stCondLst>
                                  <p:childTnLst>
                                    <p:set>
                                      <p:cBhvr>
                                        <p:cTn id="12" dur="1" fill="hold">
                                          <p:stCondLst>
                                            <p:cond delay="0"/>
                                          </p:stCondLst>
                                        </p:cTn>
                                        <p:tgtEl>
                                          <p:spTgt spid="31749"/>
                                        </p:tgtEl>
                                        <p:attrNameLst>
                                          <p:attrName>style.visibility</p:attrName>
                                        </p:attrNameLst>
                                      </p:cBhvr>
                                      <p:to>
                                        <p:strVal val="visible"/>
                                      </p:to>
                                    </p:set>
                                    <p:animEffect transition="in" filter="fade">
                                      <p:cBhvr>
                                        <p:cTn id="13" dur="2000"/>
                                        <p:tgtEl>
                                          <p:spTgt spid="31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3" grpId="0"/>
      <p:bldP spid="2355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110511F3-8E6E-435E-BEDC-3271BAB01000}" type="slidenum">
              <a:rPr lang="en-US"/>
              <a:pPr>
                <a:defRPr/>
              </a:pPr>
              <a:t>30</a:t>
            </a:fld>
            <a:endParaRPr lang="en-US"/>
          </a:p>
        </p:txBody>
      </p:sp>
      <p:sp>
        <p:nvSpPr>
          <p:cNvPr id="71682" name="Rectangle 2"/>
          <p:cNvSpPr>
            <a:spLocks noGrp="1" noChangeArrowheads="1"/>
          </p:cNvSpPr>
          <p:nvPr>
            <p:ph type="title"/>
          </p:nvPr>
        </p:nvSpPr>
        <p:spPr/>
        <p:txBody>
          <a:bodyPr/>
          <a:lstStyle/>
          <a:p>
            <a:pPr eaLnBrk="1" hangingPunct="1">
              <a:defRPr/>
            </a:pPr>
            <a:r>
              <a:rPr lang="en-US" u="sng" dirty="0" smtClean="0"/>
              <a:t>Solar Power</a:t>
            </a:r>
          </a:p>
        </p:txBody>
      </p:sp>
      <p:sp>
        <p:nvSpPr>
          <p:cNvPr id="71683" name="Rectangle 3"/>
          <p:cNvSpPr>
            <a:spLocks noGrp="1" noChangeArrowheads="1"/>
          </p:cNvSpPr>
          <p:nvPr>
            <p:ph type="body" sz="half" idx="1"/>
          </p:nvPr>
        </p:nvSpPr>
        <p:spPr>
          <a:xfrm>
            <a:off x="304800" y="1905000"/>
            <a:ext cx="4724400" cy="4495800"/>
          </a:xfrm>
        </p:spPr>
        <p:txBody>
          <a:bodyPr>
            <a:normAutofit fontScale="92500" lnSpcReduction="10000"/>
          </a:bodyPr>
          <a:lstStyle/>
          <a:p>
            <a:pPr algn="ctr" eaLnBrk="1" hangingPunct="1">
              <a:lnSpc>
                <a:spcPct val="80000"/>
              </a:lnSpc>
              <a:buFontTx/>
              <a:buNone/>
              <a:defRPr/>
            </a:pPr>
            <a:r>
              <a:rPr lang="en-US" sz="3200" dirty="0" smtClean="0"/>
              <a:t>Reasons</a:t>
            </a:r>
          </a:p>
          <a:p>
            <a:pPr eaLnBrk="1" hangingPunct="1">
              <a:lnSpc>
                <a:spcPct val="80000"/>
              </a:lnSpc>
              <a:buFontTx/>
              <a:buNone/>
              <a:defRPr/>
            </a:pPr>
            <a:endParaRPr lang="en-US" sz="800" dirty="0" smtClean="0"/>
          </a:p>
          <a:p>
            <a:pPr eaLnBrk="1" hangingPunct="1">
              <a:lnSpc>
                <a:spcPct val="80000"/>
              </a:lnSpc>
              <a:buFontTx/>
              <a:buNone/>
              <a:defRPr/>
            </a:pPr>
            <a:r>
              <a:rPr lang="en-US" sz="2000" dirty="0" smtClean="0"/>
              <a:t>    </a:t>
            </a:r>
            <a:r>
              <a:rPr lang="en-US" sz="2400" dirty="0" smtClean="0"/>
              <a:t>Firstly, 70% of the population</a:t>
            </a:r>
          </a:p>
          <a:p>
            <a:pPr eaLnBrk="1" hangingPunct="1">
              <a:lnSpc>
                <a:spcPct val="80000"/>
              </a:lnSpc>
              <a:buFontTx/>
              <a:buNone/>
              <a:defRPr/>
            </a:pPr>
            <a:r>
              <a:rPr lang="en-US" sz="2400" dirty="0" smtClean="0"/>
              <a:t>lives in 50,000 villages that are </a:t>
            </a:r>
          </a:p>
          <a:p>
            <a:pPr eaLnBrk="1" hangingPunct="1">
              <a:lnSpc>
                <a:spcPct val="80000"/>
              </a:lnSpc>
              <a:buFontTx/>
              <a:buNone/>
              <a:defRPr/>
            </a:pPr>
            <a:r>
              <a:rPr lang="en-US" sz="2400" dirty="0" smtClean="0"/>
              <a:t>very far away from the national</a:t>
            </a:r>
          </a:p>
          <a:p>
            <a:pPr eaLnBrk="1" hangingPunct="1">
              <a:lnSpc>
                <a:spcPct val="80000"/>
              </a:lnSpc>
              <a:buFontTx/>
              <a:buNone/>
              <a:defRPr/>
            </a:pPr>
            <a:r>
              <a:rPr lang="en-US" sz="2400" dirty="0" smtClean="0"/>
              <a:t> grid.</a:t>
            </a:r>
          </a:p>
          <a:p>
            <a:pPr eaLnBrk="1" hangingPunct="1">
              <a:lnSpc>
                <a:spcPct val="80000"/>
              </a:lnSpc>
              <a:buFontTx/>
              <a:buNone/>
              <a:defRPr/>
            </a:pPr>
            <a:r>
              <a:rPr lang="en-US" sz="2400" dirty="0" smtClean="0"/>
              <a:t>   Connecting villages to the </a:t>
            </a:r>
          </a:p>
          <a:p>
            <a:pPr eaLnBrk="1" hangingPunct="1">
              <a:lnSpc>
                <a:spcPct val="80000"/>
              </a:lnSpc>
              <a:buFontTx/>
              <a:buNone/>
              <a:defRPr/>
            </a:pPr>
            <a:r>
              <a:rPr lang="en-US" sz="2400" dirty="0" smtClean="0"/>
              <a:t>national grid would be very </a:t>
            </a:r>
          </a:p>
          <a:p>
            <a:pPr eaLnBrk="1" hangingPunct="1">
              <a:lnSpc>
                <a:spcPct val="80000"/>
              </a:lnSpc>
              <a:buFontTx/>
              <a:buNone/>
              <a:defRPr/>
            </a:pPr>
            <a:r>
              <a:rPr lang="en-US" sz="2400" dirty="0" smtClean="0"/>
              <a:t>costly, thus giving each house a </a:t>
            </a:r>
          </a:p>
          <a:p>
            <a:pPr eaLnBrk="1" hangingPunct="1">
              <a:lnSpc>
                <a:spcPct val="80000"/>
              </a:lnSpc>
              <a:buFontTx/>
              <a:buNone/>
              <a:defRPr/>
            </a:pPr>
            <a:r>
              <a:rPr lang="en-US" sz="2400" dirty="0" smtClean="0"/>
              <a:t>solar panel would be cost </a:t>
            </a:r>
          </a:p>
          <a:p>
            <a:pPr eaLnBrk="1" hangingPunct="1">
              <a:lnSpc>
                <a:spcPct val="80000"/>
              </a:lnSpc>
              <a:buFontTx/>
              <a:buNone/>
              <a:defRPr/>
            </a:pPr>
            <a:r>
              <a:rPr lang="en-US" sz="2400" dirty="0" smtClean="0"/>
              <a:t>efficient and would empower </a:t>
            </a:r>
          </a:p>
          <a:p>
            <a:pPr eaLnBrk="1" hangingPunct="1">
              <a:lnSpc>
                <a:spcPct val="80000"/>
              </a:lnSpc>
              <a:buFontTx/>
              <a:buNone/>
              <a:defRPr/>
            </a:pPr>
            <a:r>
              <a:rPr lang="en-US" sz="2400" dirty="0" smtClean="0"/>
              <a:t>people both economically and </a:t>
            </a:r>
          </a:p>
          <a:p>
            <a:pPr eaLnBrk="1" hangingPunct="1">
              <a:lnSpc>
                <a:spcPct val="80000"/>
              </a:lnSpc>
              <a:buFontTx/>
              <a:buNone/>
              <a:defRPr/>
            </a:pPr>
            <a:r>
              <a:rPr lang="en-US" sz="2400" dirty="0" smtClean="0"/>
              <a:t>socially.</a:t>
            </a:r>
            <a:br>
              <a:rPr lang="en-US" sz="2400" dirty="0" smtClean="0"/>
            </a:br>
            <a:r>
              <a:rPr lang="en-US" sz="2000" dirty="0" smtClean="0"/>
              <a:t/>
            </a:r>
            <a:br>
              <a:rPr lang="en-US" sz="2000" dirty="0" smtClean="0"/>
            </a:br>
            <a:endParaRPr lang="en-US" sz="2000" dirty="0" smtClean="0"/>
          </a:p>
        </p:txBody>
      </p:sp>
      <p:pic>
        <p:nvPicPr>
          <p:cNvPr id="31750"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05400" y="1905000"/>
            <a:ext cx="3810000" cy="434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21296983"/>
      </p:ext>
    </p:extLst>
  </p:cSld>
  <p:clrMapOvr>
    <a:masterClrMapping/>
  </p:clrMapOvr>
  <p:transition>
    <p:wheel spokes="8"/>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6"/>
          <p:cNvSpPr>
            <a:spLocks noGrp="1" noChangeArrowheads="1"/>
          </p:cNvSpPr>
          <p:nvPr>
            <p:ph type="sldNum" sz="quarter" idx="12"/>
          </p:nvPr>
        </p:nvSpPr>
        <p:spPr>
          <a:xfrm>
            <a:off x="6553200" y="6248400"/>
            <a:ext cx="2133600" cy="457200"/>
          </a:xfrm>
        </p:spPr>
        <p:txBody>
          <a:bodyPr/>
          <a:lstStyle/>
          <a:p>
            <a:pPr>
              <a:defRPr/>
            </a:pPr>
            <a:fld id="{1A1D3945-16AD-47B3-B379-FBC1EAC7F3DF}" type="slidenum">
              <a:rPr lang="en-US" sz="1200"/>
              <a:pPr>
                <a:defRPr/>
              </a:pPr>
              <a:t>31</a:t>
            </a:fld>
            <a:endParaRPr lang="en-US" sz="1200"/>
          </a:p>
        </p:txBody>
      </p:sp>
      <p:pic>
        <p:nvPicPr>
          <p:cNvPr id="33796" name="BLOGGER_PHOTO_ID_5246844534457716914" descr="wind+turbine"/>
          <p:cNvPicPr>
            <a:picLocks noGrp="1" noChangeAspect="1" noChangeArrowheads="1"/>
          </p:cNvPicPr>
          <p:nvPr>
            <p:ph idx="4294967295"/>
          </p:nvPr>
        </p:nvPicPr>
        <p:blipFill>
          <a:blip r:embed="rId2" cstate="print">
            <a:extLst>
              <a:ext uri="{28A0092B-C50C-407E-A947-70E740481C1C}">
                <a14:useLocalDpi xmlns:a14="http://schemas.microsoft.com/office/drawing/2010/main" xmlns="" val="0"/>
              </a:ext>
            </a:extLst>
          </a:blip>
          <a:srcRect/>
          <a:stretch>
            <a:fillRect/>
          </a:stretch>
        </p:blipFill>
        <p:spPr>
          <a:xfrm>
            <a:off x="5181600" y="1676400"/>
            <a:ext cx="3733800" cy="4724400"/>
          </a:xfrm>
          <a:noFill/>
          <a:extLst>
            <a:ext uri="{909E8E84-426E-40DD-AFC4-6F175D3DCCD1}">
              <a14:hiddenFill xmlns:a14="http://schemas.microsoft.com/office/drawing/2010/main" xmlns="">
                <a:solidFill>
                  <a:srgbClr val="FFFFFF"/>
                </a:solidFill>
              </a14:hiddenFill>
            </a:ext>
          </a:extLst>
        </p:spPr>
      </p:pic>
      <p:sp>
        <p:nvSpPr>
          <p:cNvPr id="86024" name="Rectangle 8"/>
          <p:cNvSpPr>
            <a:spLocks noGrp="1" noChangeArrowheads="1"/>
          </p:cNvSpPr>
          <p:nvPr>
            <p:ph type="title" idx="4294967295"/>
          </p:nvPr>
        </p:nvSpPr>
        <p:spPr/>
        <p:txBody>
          <a:bodyPr/>
          <a:lstStyle/>
          <a:p>
            <a:pPr eaLnBrk="1" hangingPunct="1">
              <a:defRPr/>
            </a:pPr>
            <a:r>
              <a:rPr lang="en-US" u="sng" dirty="0" smtClean="0"/>
              <a:t>Wind Energy</a:t>
            </a:r>
          </a:p>
        </p:txBody>
      </p:sp>
      <p:sp>
        <p:nvSpPr>
          <p:cNvPr id="24581" name="Rectangle 10"/>
          <p:cNvSpPr>
            <a:spLocks noGrp="1" noChangeArrowheads="1"/>
          </p:cNvSpPr>
          <p:nvPr>
            <p:ph type="body" sz="half" idx="4294967295"/>
          </p:nvPr>
        </p:nvSpPr>
        <p:spPr>
          <a:xfrm>
            <a:off x="152400" y="1600200"/>
            <a:ext cx="4953000" cy="5257800"/>
          </a:xfrm>
        </p:spPr>
        <p:txBody>
          <a:bodyPr>
            <a:normAutofit/>
          </a:bodyPr>
          <a:lstStyle/>
          <a:p>
            <a:pPr eaLnBrk="1" hangingPunct="1">
              <a:buFontTx/>
              <a:buNone/>
              <a:defRPr/>
            </a:pPr>
            <a:r>
              <a:rPr lang="en-US" sz="2800" dirty="0" smtClean="0"/>
              <a:t>Pakistan can also generate </a:t>
            </a:r>
          </a:p>
          <a:p>
            <a:pPr eaLnBrk="1" hangingPunct="1">
              <a:buFontTx/>
              <a:buNone/>
              <a:defRPr/>
            </a:pPr>
            <a:r>
              <a:rPr lang="en-US" sz="2800" dirty="0" smtClean="0"/>
              <a:t>electricity by wind turbines.</a:t>
            </a:r>
          </a:p>
          <a:p>
            <a:pPr eaLnBrk="1" hangingPunct="1">
              <a:buFontTx/>
              <a:buNone/>
              <a:defRPr/>
            </a:pPr>
            <a:r>
              <a:rPr lang="en-US" sz="2800" dirty="0" smtClean="0"/>
              <a:t>   Pakistan is fortunate to</a:t>
            </a:r>
          </a:p>
          <a:p>
            <a:pPr>
              <a:buNone/>
              <a:defRPr/>
            </a:pPr>
            <a:r>
              <a:rPr lang="en-US" sz="2800" dirty="0" smtClean="0"/>
              <a:t>have </a:t>
            </a:r>
            <a:r>
              <a:rPr lang="en-US" sz="2800" dirty="0"/>
              <a:t>high wind </a:t>
            </a:r>
            <a:r>
              <a:rPr lang="en-US" sz="2800" dirty="0" smtClean="0"/>
              <a:t>speeds,</a:t>
            </a:r>
          </a:p>
          <a:p>
            <a:pPr>
              <a:buNone/>
              <a:defRPr/>
            </a:pPr>
            <a:r>
              <a:rPr lang="en-US" sz="2800" dirty="0" smtClean="0"/>
              <a:t>something many other</a:t>
            </a:r>
          </a:p>
          <a:p>
            <a:pPr eaLnBrk="1" hangingPunct="1">
              <a:buFontTx/>
              <a:buNone/>
              <a:defRPr/>
            </a:pPr>
            <a:r>
              <a:rPr lang="en-US" sz="2800" dirty="0" smtClean="0"/>
              <a:t>countries do not have.</a:t>
            </a:r>
          </a:p>
          <a:p>
            <a:pPr eaLnBrk="1" hangingPunct="1">
              <a:buFontTx/>
              <a:buNone/>
              <a:defRPr/>
            </a:pPr>
            <a:r>
              <a:rPr lang="en-US" sz="2800" dirty="0" smtClean="0"/>
              <a:t>Near Islamabad, the wind speed is between 13.8 to 16.5 </a:t>
            </a:r>
            <a:r>
              <a:rPr lang="en-US" sz="2800" dirty="0" err="1" smtClean="0"/>
              <a:t>mps</a:t>
            </a:r>
            <a:endParaRPr lang="en-US" sz="2800" dirty="0" smtClean="0"/>
          </a:p>
          <a:p>
            <a:pPr eaLnBrk="1" hangingPunct="1">
              <a:buFontTx/>
              <a:buNone/>
              <a:defRPr/>
            </a:pPr>
            <a:r>
              <a:rPr lang="en-US" sz="2800" dirty="0" smtClean="0"/>
              <a:t>and near Karachi it is 13.8 to</a:t>
            </a:r>
          </a:p>
          <a:p>
            <a:pPr eaLnBrk="1" hangingPunct="1">
              <a:buFontTx/>
              <a:buNone/>
              <a:defRPr/>
            </a:pPr>
            <a:r>
              <a:rPr lang="en-US" sz="2800" dirty="0" smtClean="0"/>
              <a:t>15.4 </a:t>
            </a:r>
            <a:r>
              <a:rPr lang="en-US" sz="2800" dirty="0" err="1" smtClean="0"/>
              <a:t>mps</a:t>
            </a:r>
            <a:r>
              <a:rPr lang="en-US" sz="2800" dirty="0" smtClean="0"/>
              <a:t>. </a:t>
            </a:r>
          </a:p>
        </p:txBody>
      </p:sp>
    </p:spTree>
    <p:extLst>
      <p:ext uri="{BB962C8B-B14F-4D97-AF65-F5344CB8AC3E}">
        <p14:creationId xmlns:p14="http://schemas.microsoft.com/office/powerpoint/2010/main" xmlns="" val="2046526963"/>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6024"/>
                                        </p:tgtEl>
                                        <p:attrNameLst>
                                          <p:attrName>style.visibility</p:attrName>
                                        </p:attrNameLst>
                                      </p:cBhvr>
                                      <p:to>
                                        <p:strVal val="visible"/>
                                      </p:to>
                                    </p:set>
                                    <p:animEffect transition="in" filter="fade">
                                      <p:cBhvr>
                                        <p:cTn id="7" dur="2000"/>
                                        <p:tgtEl>
                                          <p:spTgt spid="86024"/>
                                        </p:tgtEl>
                                      </p:cBhvr>
                                    </p:animEffect>
                                  </p:childTnLst>
                                </p:cTn>
                              </p:par>
                              <p:par>
                                <p:cTn id="8" presetID="10" presetClass="entr" presetSubtype="0" fill="hold" nodeType="withEffect">
                                  <p:stCondLst>
                                    <p:cond delay="0"/>
                                  </p:stCondLst>
                                  <p:childTnLst>
                                    <p:set>
                                      <p:cBhvr>
                                        <p:cTn id="9" dur="1" fill="hold">
                                          <p:stCondLst>
                                            <p:cond delay="0"/>
                                          </p:stCondLst>
                                        </p:cTn>
                                        <p:tgtEl>
                                          <p:spTgt spid="33796"/>
                                        </p:tgtEl>
                                        <p:attrNameLst>
                                          <p:attrName>style.visibility</p:attrName>
                                        </p:attrNameLst>
                                      </p:cBhvr>
                                      <p:to>
                                        <p:strVal val="visible"/>
                                      </p:to>
                                    </p:set>
                                    <p:animEffect transition="in" filter="fade">
                                      <p:cBhvr>
                                        <p:cTn id="10" dur="2000"/>
                                        <p:tgtEl>
                                          <p:spTgt spid="3379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581"/>
                                        </p:tgtEl>
                                        <p:attrNameLst>
                                          <p:attrName>style.visibility</p:attrName>
                                        </p:attrNameLst>
                                      </p:cBhvr>
                                      <p:to>
                                        <p:strVal val="visible"/>
                                      </p:to>
                                    </p:set>
                                    <p:animEffect transition="in" filter="fade">
                                      <p:cBhvr>
                                        <p:cTn id="13" dur="2000"/>
                                        <p:tgtEl>
                                          <p:spTgt spid="245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4" grpId="0"/>
      <p:bldP spid="2458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p:txBody>
          <a:bodyPr/>
          <a:lstStyle/>
          <a:p>
            <a:pPr>
              <a:defRPr/>
            </a:pPr>
            <a:fld id="{0868C4DD-EE06-41B4-9144-74714ABAFE24}" type="slidenum">
              <a:rPr lang="en-US"/>
              <a:pPr>
                <a:defRPr/>
              </a:pPr>
              <a:t>32</a:t>
            </a:fld>
            <a:endParaRPr lang="en-US"/>
          </a:p>
        </p:txBody>
      </p:sp>
      <p:sp>
        <p:nvSpPr>
          <p:cNvPr id="74754" name="Rectangle 2"/>
          <p:cNvSpPr>
            <a:spLocks noGrp="1" noChangeArrowheads="1"/>
          </p:cNvSpPr>
          <p:nvPr>
            <p:ph type="title"/>
          </p:nvPr>
        </p:nvSpPr>
        <p:spPr/>
        <p:txBody>
          <a:bodyPr/>
          <a:lstStyle/>
          <a:p>
            <a:pPr eaLnBrk="1" hangingPunct="1">
              <a:defRPr/>
            </a:pPr>
            <a:r>
              <a:rPr lang="en-US" u="sng" dirty="0" smtClean="0"/>
              <a:t>Wind Energy</a:t>
            </a:r>
          </a:p>
        </p:txBody>
      </p:sp>
      <p:sp>
        <p:nvSpPr>
          <p:cNvPr id="74755" name="Rectangle 3"/>
          <p:cNvSpPr>
            <a:spLocks noGrp="1" noChangeArrowheads="1"/>
          </p:cNvSpPr>
          <p:nvPr>
            <p:ph type="body" idx="1"/>
          </p:nvPr>
        </p:nvSpPr>
        <p:spPr/>
        <p:txBody>
          <a:bodyPr/>
          <a:lstStyle/>
          <a:p>
            <a:pPr eaLnBrk="1" hangingPunct="1">
              <a:buFontTx/>
              <a:buNone/>
              <a:defRPr/>
            </a:pPr>
            <a:r>
              <a:rPr lang="en-US" dirty="0" smtClean="0"/>
              <a:t>   </a:t>
            </a:r>
            <a:r>
              <a:rPr lang="en-US" dirty="0" err="1" smtClean="0"/>
              <a:t>Suzlon</a:t>
            </a:r>
            <a:r>
              <a:rPr lang="en-US" dirty="0" smtClean="0"/>
              <a:t> manufactures wind turbines in </a:t>
            </a:r>
          </a:p>
          <a:p>
            <a:pPr eaLnBrk="1" hangingPunct="1">
              <a:buFontTx/>
              <a:buNone/>
              <a:defRPr/>
            </a:pPr>
            <a:r>
              <a:rPr lang="en-US" dirty="0" smtClean="0"/>
              <a:t>India. Working with </a:t>
            </a:r>
            <a:r>
              <a:rPr lang="en-US" dirty="0" err="1" smtClean="0"/>
              <a:t>Suzlon</a:t>
            </a:r>
            <a:r>
              <a:rPr lang="en-US" dirty="0" smtClean="0"/>
              <a:t>, Pakistan can </a:t>
            </a:r>
          </a:p>
          <a:p>
            <a:pPr eaLnBrk="1" hangingPunct="1">
              <a:buFontTx/>
              <a:buNone/>
              <a:defRPr/>
            </a:pPr>
            <a:r>
              <a:rPr lang="en-US" dirty="0" smtClean="0"/>
              <a:t>begin to build its own wind-turbine industry</a:t>
            </a:r>
          </a:p>
          <a:p>
            <a:pPr eaLnBrk="1" hangingPunct="1">
              <a:buFontTx/>
              <a:buNone/>
              <a:defRPr/>
            </a:pPr>
            <a:r>
              <a:rPr lang="en-US" dirty="0" smtClean="0"/>
              <a:t>and create thousands of new jobs while</a:t>
            </a:r>
          </a:p>
          <a:p>
            <a:pPr eaLnBrk="1" hangingPunct="1">
              <a:buFontTx/>
              <a:buNone/>
              <a:defRPr/>
            </a:pPr>
            <a:r>
              <a:rPr lang="en-US" dirty="0" smtClean="0"/>
              <a:t>solving its energy problems. </a:t>
            </a:r>
            <a:r>
              <a:rPr lang="en-US" dirty="0" err="1" smtClean="0"/>
              <a:t>Suzlon</a:t>
            </a:r>
            <a:r>
              <a:rPr lang="en-US" dirty="0" smtClean="0"/>
              <a:t> turbines</a:t>
            </a:r>
          </a:p>
          <a:p>
            <a:pPr eaLnBrk="1" hangingPunct="1">
              <a:buFontTx/>
              <a:buNone/>
              <a:defRPr/>
            </a:pPr>
            <a:r>
              <a:rPr lang="en-US" dirty="0" smtClean="0"/>
              <a:t>start to turn at a speed of 3 meters per</a:t>
            </a:r>
          </a:p>
          <a:p>
            <a:pPr eaLnBrk="1" hangingPunct="1">
              <a:buFontTx/>
              <a:buNone/>
              <a:defRPr/>
            </a:pPr>
            <a:r>
              <a:rPr lang="en-US" dirty="0" smtClean="0"/>
              <a:t>second. </a:t>
            </a:r>
          </a:p>
        </p:txBody>
      </p:sp>
    </p:spTree>
    <p:extLst>
      <p:ext uri="{BB962C8B-B14F-4D97-AF65-F5344CB8AC3E}">
        <p14:creationId xmlns:p14="http://schemas.microsoft.com/office/powerpoint/2010/main" xmlns="" val="1133243822"/>
      </p:ext>
    </p:extLst>
  </p:cSld>
  <p:clrMapOvr>
    <a:masterClrMapping/>
  </p:clrMapOvr>
  <p:transition>
    <p:wheel spokes="8"/>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txBody>
          <a:bodyPr/>
          <a:lstStyle/>
          <a:p>
            <a:r>
              <a:rPr lang="en-US" dirty="0" smtClean="0"/>
              <a:t>Energy resources of Pakistan</a:t>
            </a:r>
            <a:endParaRPr lang="en-US" dirty="0"/>
          </a:p>
        </p:txBody>
      </p:sp>
      <p:sp>
        <p:nvSpPr>
          <p:cNvPr id="4" name="Rectangle 3"/>
          <p:cNvSpPr txBox="1">
            <a:spLocks noChangeArrowheads="1"/>
          </p:cNvSpPr>
          <p:nvPr/>
        </p:nvSpPr>
        <p:spPr>
          <a:xfrm>
            <a:off x="1600200" y="1676400"/>
            <a:ext cx="5943600" cy="457200"/>
          </a:xfrm>
          <a:prstGeom prst="rect">
            <a:avLst/>
          </a:prstGeom>
          <a:solidFill>
            <a:schemeClr val="tx1"/>
          </a:solidFill>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2000" b="1" i="0" u="none" strike="noStrike" kern="1200" cap="none" spc="0" normalizeH="0" baseline="0" noProof="0" smtClean="0">
                <a:ln>
                  <a:noFill/>
                </a:ln>
                <a:solidFill>
                  <a:schemeClr val="bg1"/>
                </a:solidFill>
                <a:effectLst/>
                <a:uLnTx/>
                <a:uFillTx/>
                <a:latin typeface="Arial" charset="0"/>
                <a:ea typeface="+mn-ea"/>
                <a:cs typeface="Times New Roman" pitchFamily="18" charset="0"/>
              </a:rPr>
              <a:t>Pakistan’s Conventional Energy Resources</a:t>
            </a:r>
            <a:r>
              <a:rPr kumimoji="0" lang="en-US" sz="1600" b="1" i="0" u="none" strike="noStrike" kern="1200" cap="none" spc="0" normalizeH="0" baseline="0" noProof="0" smtClean="0">
                <a:ln>
                  <a:noFill/>
                </a:ln>
                <a:solidFill>
                  <a:schemeClr val="bg1"/>
                </a:solidFill>
                <a:effectLst/>
                <a:uLnTx/>
                <a:uFillTx/>
                <a:latin typeface="Arial" charset="0"/>
                <a:ea typeface="+mn-ea"/>
                <a:cs typeface="Times New Roman" pitchFamily="18" charset="0"/>
              </a:rPr>
              <a:t> </a:t>
            </a:r>
            <a:endParaRPr kumimoji="0" lang="en-US" sz="1600" b="1" i="0" u="none" strike="noStrike" kern="1200" cap="none" spc="0" normalizeH="0" baseline="0" noProof="0" dirty="0">
              <a:ln>
                <a:noFill/>
              </a:ln>
              <a:solidFill>
                <a:schemeClr val="bg1"/>
              </a:solidFill>
              <a:effectLst/>
              <a:uLnTx/>
              <a:uFillTx/>
              <a:latin typeface="Arial" charset="0"/>
              <a:ea typeface="+mn-ea"/>
              <a:cs typeface="Times New Roman" pitchFamily="18" charset="0"/>
            </a:endParaRPr>
          </a:p>
        </p:txBody>
      </p:sp>
      <p:sp>
        <p:nvSpPr>
          <p:cNvPr id="5" name="Text Box 239"/>
          <p:cNvSpPr txBox="1">
            <a:spLocks noChangeArrowheads="1"/>
          </p:cNvSpPr>
          <p:nvPr/>
        </p:nvSpPr>
        <p:spPr bwMode="auto">
          <a:xfrm>
            <a:off x="990600" y="1371600"/>
            <a:ext cx="762000" cy="1098550"/>
          </a:xfrm>
          <a:prstGeom prst="rect">
            <a:avLst/>
          </a:prstGeom>
          <a:noFill/>
          <a:ln w="9525">
            <a:noFill/>
            <a:miter lim="800000"/>
            <a:headEnd/>
            <a:tailEnd/>
          </a:ln>
          <a:effectLst/>
        </p:spPr>
        <p:txBody>
          <a:bodyPr>
            <a:spAutoFit/>
          </a:bodyPr>
          <a:lstStyle/>
          <a:p>
            <a:pPr>
              <a:spcBef>
                <a:spcPct val="50000"/>
              </a:spcBef>
            </a:pPr>
            <a:r>
              <a:rPr lang="en-US" sz="6600" b="1" dirty="0">
                <a:solidFill>
                  <a:srgbClr val="FF3300"/>
                </a:solidFill>
                <a:sym typeface="Wingdings" pitchFamily="2" charset="2"/>
              </a:rPr>
              <a:t></a:t>
            </a:r>
          </a:p>
        </p:txBody>
      </p:sp>
      <p:graphicFrame>
        <p:nvGraphicFramePr>
          <p:cNvPr id="6" name="Group 240"/>
          <p:cNvGraphicFramePr>
            <a:graphicFrameLocks noGrp="1"/>
          </p:cNvGraphicFramePr>
          <p:nvPr>
            <p:ph sz="half" idx="4294967295"/>
          </p:nvPr>
        </p:nvGraphicFramePr>
        <p:xfrm>
          <a:off x="838201" y="2443160"/>
          <a:ext cx="7162800" cy="1402964"/>
        </p:xfrm>
        <a:graphic>
          <a:graphicData uri="http://schemas.openxmlformats.org/drawingml/2006/table">
            <a:tbl>
              <a:tblPr/>
              <a:tblGrid>
                <a:gridCol w="1268676"/>
                <a:gridCol w="3537107"/>
                <a:gridCol w="2357017"/>
              </a:tblGrid>
              <a:tr h="350741">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ea typeface="Times New Roman" pitchFamily="18" charset="0"/>
                          <a:cs typeface="Arial" charset="0"/>
                        </a:rPr>
                        <a:t>Energy Type</a:t>
                      </a:r>
                      <a:endParaRPr kumimoji="0" lang="en-US" sz="1200" b="1"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Potential</a:t>
                      </a:r>
                      <a:endParaRPr kumimoji="0" lang="en-US" sz="12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Source</a:t>
                      </a:r>
                      <a:endParaRPr kumimoji="0" lang="en-US" sz="12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350741">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Times New Roman" pitchFamily="18" charset="0"/>
                          <a:cs typeface="Arial" charset="0"/>
                        </a:rPr>
                        <a:t>Crude Oil</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Times New Roman" pitchFamily="18" charset="0"/>
                          <a:cs typeface="Arial" charset="0"/>
                        </a:rPr>
                        <a:t>339 million barrels recoverable reserves.</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1">
                      <a:gsLst>
                        <a:gs pos="0">
                          <a:srgbClr val="B9E7A5"/>
                        </a:gs>
                        <a:gs pos="100000">
                          <a:srgbClr val="B9E7A5">
                            <a:gamma/>
                            <a:tint val="30196"/>
                            <a:invGamma/>
                          </a:srgbClr>
                        </a:gs>
                      </a:gsLst>
                      <a:lin ang="5400000" scaled="1"/>
                    </a:gra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Times New Roman" pitchFamily="18" charset="0"/>
                          <a:cs typeface="Arial" charset="0"/>
                        </a:rPr>
                        <a:t>Pak Eco Survey 2010-11</a:t>
                      </a:r>
                      <a:endPar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0741">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Times New Roman" pitchFamily="18" charset="0"/>
                          <a:cs typeface="Arial" charset="0"/>
                        </a:rPr>
                        <a:t>Natural Gas </a:t>
                      </a:r>
                      <a:endPar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Times New Roman" pitchFamily="18" charset="0"/>
                          <a:cs typeface="Arial" charset="0"/>
                        </a:rPr>
                        <a:t>31,266 trillion cubic feet recoverable reserves.</a:t>
                      </a:r>
                      <a:endPar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1">
                      <a:gsLst>
                        <a:gs pos="0">
                          <a:srgbClr val="B9E7A5"/>
                        </a:gs>
                        <a:gs pos="100000">
                          <a:srgbClr val="B9E7A5">
                            <a:gamma/>
                            <a:tint val="30196"/>
                            <a:invGamma/>
                          </a:srgbClr>
                        </a:gs>
                      </a:gsLst>
                      <a:lin ang="5400000" scaled="1"/>
                    </a:gra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Times New Roman" pitchFamily="18" charset="0"/>
                          <a:cs typeface="Arial" charset="0"/>
                        </a:rPr>
                        <a:t>Pak Eco Survey 2010-11</a:t>
                      </a:r>
                      <a:endPar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0741">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Times New Roman" pitchFamily="18" charset="0"/>
                          <a:cs typeface="Arial" charset="0"/>
                        </a:rPr>
                        <a:t>Coal</a:t>
                      </a:r>
                      <a:endPar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Times New Roman" pitchFamily="18" charset="0"/>
                          <a:cs typeface="Arial" charset="0"/>
                        </a:rPr>
                        <a:t>185 billion tones recoverable reserves. </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1">
                      <a:gsLst>
                        <a:gs pos="0">
                          <a:srgbClr val="B9E7A5"/>
                        </a:gs>
                        <a:gs pos="100000">
                          <a:srgbClr val="B9E7A5">
                            <a:gamma/>
                            <a:tint val="30196"/>
                            <a:invGamma/>
                          </a:srgbClr>
                        </a:gs>
                      </a:gsLst>
                      <a:lin ang="5400000" scaled="1"/>
                    </a:gra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Times New Roman" pitchFamily="18" charset="0"/>
                          <a:cs typeface="Arial" charset="0"/>
                        </a:rPr>
                        <a:t>Pak Eco Survey 2010-11</a:t>
                      </a:r>
                      <a:endPar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 name="Rectangle 237"/>
          <p:cNvSpPr>
            <a:spLocks noChangeArrowheads="1"/>
          </p:cNvSpPr>
          <p:nvPr/>
        </p:nvSpPr>
        <p:spPr bwMode="auto">
          <a:xfrm>
            <a:off x="1600200" y="4419600"/>
            <a:ext cx="5943600" cy="457200"/>
          </a:xfrm>
          <a:prstGeom prst="rect">
            <a:avLst/>
          </a:prstGeom>
          <a:solidFill>
            <a:schemeClr val="tx1"/>
          </a:solidFill>
          <a:ln w="9525">
            <a:noFill/>
            <a:miter lim="800000"/>
            <a:headEnd/>
            <a:tailEnd/>
          </a:ln>
          <a:effectLst/>
        </p:spPr>
        <p:txBody>
          <a:bodyPr/>
          <a:lstStyle/>
          <a:p>
            <a:pPr marL="342900" indent="-342900" algn="ctr">
              <a:spcBef>
                <a:spcPct val="20000"/>
              </a:spcBef>
            </a:pPr>
            <a:r>
              <a:rPr lang="en-US" sz="2000" b="1" dirty="0">
                <a:solidFill>
                  <a:schemeClr val="bg1"/>
                </a:solidFill>
                <a:latin typeface="Arial" charset="0"/>
                <a:cs typeface="Times New Roman" pitchFamily="18" charset="0"/>
              </a:rPr>
              <a:t>Pakistan’s Renewable Energy Resources</a:t>
            </a:r>
          </a:p>
        </p:txBody>
      </p:sp>
      <p:sp>
        <p:nvSpPr>
          <p:cNvPr id="8" name="Text Box 241"/>
          <p:cNvSpPr txBox="1">
            <a:spLocks noChangeArrowheads="1"/>
          </p:cNvSpPr>
          <p:nvPr/>
        </p:nvSpPr>
        <p:spPr bwMode="auto">
          <a:xfrm>
            <a:off x="990600" y="4114800"/>
            <a:ext cx="762000" cy="1098550"/>
          </a:xfrm>
          <a:prstGeom prst="rect">
            <a:avLst/>
          </a:prstGeom>
          <a:noFill/>
          <a:ln w="9525">
            <a:noFill/>
            <a:miter lim="800000"/>
            <a:headEnd/>
            <a:tailEnd/>
          </a:ln>
          <a:effectLst/>
        </p:spPr>
        <p:txBody>
          <a:bodyPr>
            <a:spAutoFit/>
          </a:bodyPr>
          <a:lstStyle/>
          <a:p>
            <a:pPr>
              <a:spcBef>
                <a:spcPct val="50000"/>
              </a:spcBef>
            </a:pPr>
            <a:r>
              <a:rPr lang="en-US" sz="6600" b="1" dirty="0">
                <a:solidFill>
                  <a:srgbClr val="FF3300"/>
                </a:solidFill>
                <a:sym typeface="Wingdings" pitchFamily="2" charset="2"/>
              </a:rPr>
              <a:t></a:t>
            </a:r>
          </a:p>
        </p:txBody>
      </p:sp>
      <p:sp>
        <p:nvSpPr>
          <p:cNvPr id="9" name="Rectangle 8"/>
          <p:cNvSpPr/>
          <p:nvPr/>
        </p:nvSpPr>
        <p:spPr>
          <a:xfrm>
            <a:off x="1600200" y="5181600"/>
            <a:ext cx="4572000" cy="1200329"/>
          </a:xfrm>
          <a:prstGeom prst="rect">
            <a:avLst/>
          </a:prstGeom>
        </p:spPr>
        <p:txBody>
          <a:bodyPr>
            <a:spAutoFit/>
          </a:bodyPr>
          <a:lstStyle/>
          <a:p>
            <a:pPr marL="457200" indent="-457200">
              <a:buFontTx/>
              <a:buAutoNum type="arabicPeriod"/>
            </a:pPr>
            <a:r>
              <a:rPr lang="en-US" dirty="0" smtClean="0"/>
              <a:t>Wind Energy</a:t>
            </a:r>
          </a:p>
          <a:p>
            <a:pPr marL="457200" indent="-457200">
              <a:buFontTx/>
              <a:buAutoNum type="arabicPeriod"/>
            </a:pPr>
            <a:r>
              <a:rPr lang="en-US" dirty="0" smtClean="0"/>
              <a:t>Solar Energy</a:t>
            </a:r>
          </a:p>
          <a:p>
            <a:pPr marL="457200" indent="-457200">
              <a:buFontTx/>
              <a:buAutoNum type="arabicPeriod"/>
            </a:pPr>
            <a:r>
              <a:rPr lang="en-US" dirty="0" smtClean="0"/>
              <a:t>Bio-mass &amp; Bio-fuels </a:t>
            </a:r>
          </a:p>
          <a:p>
            <a:pPr marL="457200" indent="-457200"/>
            <a:endParaRPr lang="en-US" dirty="0"/>
          </a:p>
        </p:txBody>
      </p:sp>
      <p:sp>
        <p:nvSpPr>
          <p:cNvPr id="3" name="Slide Number Placeholder 2"/>
          <p:cNvSpPr>
            <a:spLocks noGrp="1"/>
          </p:cNvSpPr>
          <p:nvPr>
            <p:ph type="sldNum" sz="quarter" idx="12"/>
          </p:nvPr>
        </p:nvSpPr>
        <p:spPr/>
        <p:txBody>
          <a:bodyPr/>
          <a:lstStyle/>
          <a:p>
            <a:fld id="{7FAF6424-86D6-4475-98B0-81934E51FE3F}" type="slidenum">
              <a:rPr lang="en-US" smtClean="0"/>
              <a:pPr/>
              <a:t>33</a:t>
            </a:fld>
            <a:endParaRPr lang="en-US"/>
          </a:p>
        </p:txBody>
      </p:sp>
    </p:spTree>
    <p:extLst>
      <p:ext uri="{BB962C8B-B14F-4D97-AF65-F5344CB8AC3E}">
        <p14:creationId xmlns:p14="http://schemas.microsoft.com/office/powerpoint/2010/main" xmlns="" val="289531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blinds(horizontal)">
                                      <p:cBhvr>
                                        <p:cTn id="10" dur="500"/>
                                        <p:tgtEl>
                                          <p:spTgt spid="9">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blinds(horizontal)">
                                      <p:cBhvr>
                                        <p:cTn id="13"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981200"/>
            <a:ext cx="8229600" cy="4419600"/>
          </a:xfrm>
          <a:solidFill>
            <a:schemeClr val="bg1"/>
          </a:solidFill>
        </p:spPr>
        <p:txBody>
          <a:bodyPr>
            <a:normAutofit/>
          </a:bodyPr>
          <a:lstStyle/>
          <a:p>
            <a:pPr marL="609600" indent="-609600">
              <a:lnSpc>
                <a:spcPct val="120000"/>
              </a:lnSpc>
              <a:buFont typeface="Wingdings" pitchFamily="2" charset="2"/>
              <a:buChar char="Ø"/>
            </a:pPr>
            <a:r>
              <a:rPr lang="en-US" dirty="0" smtClean="0"/>
              <a:t>Energy crisis badly effects Education</a:t>
            </a:r>
          </a:p>
          <a:p>
            <a:pPr marL="609600" indent="-609600">
              <a:lnSpc>
                <a:spcPct val="120000"/>
              </a:lnSpc>
              <a:buFont typeface="Wingdings" pitchFamily="2" charset="2"/>
              <a:buChar char="Ø"/>
            </a:pPr>
            <a:r>
              <a:rPr lang="en-US" dirty="0" smtClean="0"/>
              <a:t>Great effect on Industries</a:t>
            </a:r>
          </a:p>
          <a:p>
            <a:pPr marL="609600" indent="-609600">
              <a:lnSpc>
                <a:spcPct val="120000"/>
              </a:lnSpc>
              <a:buFont typeface="Wingdings" pitchFamily="2" charset="2"/>
              <a:buChar char="Ø"/>
            </a:pPr>
            <a:r>
              <a:rPr lang="en-US" dirty="0" smtClean="0"/>
              <a:t>Effects on Economy</a:t>
            </a:r>
          </a:p>
          <a:p>
            <a:pPr marL="609600" indent="-609600">
              <a:lnSpc>
                <a:spcPct val="120000"/>
              </a:lnSpc>
              <a:buFont typeface="Wingdings" pitchFamily="2" charset="2"/>
              <a:buChar char="Ø"/>
            </a:pPr>
            <a:r>
              <a:rPr lang="en-US" dirty="0" smtClean="0"/>
              <a:t>Effect on agriculture</a:t>
            </a:r>
          </a:p>
          <a:p>
            <a:pPr marL="609600" indent="-609600">
              <a:lnSpc>
                <a:spcPct val="120000"/>
              </a:lnSpc>
              <a:buFont typeface="Wingdings" pitchFamily="2" charset="2"/>
              <a:buChar char="Ø"/>
            </a:pPr>
            <a:r>
              <a:rPr lang="en-US" dirty="0" smtClean="0"/>
              <a:t>Unemployment increased</a:t>
            </a:r>
          </a:p>
          <a:p>
            <a:pPr marL="609600" indent="-609600">
              <a:lnSpc>
                <a:spcPct val="120000"/>
              </a:lnSpc>
              <a:buFont typeface="Wingdings" pitchFamily="2" charset="2"/>
              <a:buChar char="Ø"/>
            </a:pPr>
            <a:r>
              <a:rPr lang="en-US" dirty="0" smtClean="0">
                <a:solidFill>
                  <a:srgbClr val="FF0000"/>
                </a:solidFill>
              </a:rPr>
              <a:t>Higher electricity prices</a:t>
            </a:r>
          </a:p>
          <a:p>
            <a:pPr marL="609600" indent="-609600">
              <a:lnSpc>
                <a:spcPct val="120000"/>
              </a:lnSpc>
              <a:buFont typeface="Wingdings" pitchFamily="2" charset="2"/>
              <a:buChar char="Ø"/>
            </a:pPr>
            <a:endParaRPr lang="en-US" dirty="0" smtClean="0"/>
          </a:p>
          <a:p>
            <a:endParaRPr lang="en-US" dirty="0"/>
          </a:p>
        </p:txBody>
      </p:sp>
      <p:sp>
        <p:nvSpPr>
          <p:cNvPr id="5" name="Title 1"/>
          <p:cNvSpPr txBox="1">
            <a:spLocks/>
          </p:cNvSpPr>
          <p:nvPr/>
        </p:nvSpPr>
        <p:spPr>
          <a:xfrm>
            <a:off x="457200" y="304800"/>
            <a:ext cx="8229600" cy="1143000"/>
          </a:xfrm>
          <a:prstGeom prst="rect">
            <a:avLst/>
          </a:prstGeom>
          <a:solidFill>
            <a:schemeClr val="tx2">
              <a:lumMod val="20000"/>
              <a:lumOff val="80000"/>
            </a:schemeClr>
          </a:solidFill>
          <a:ln>
            <a:solidFill>
              <a:schemeClr val="accent1"/>
            </a:solid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  Effects on economy</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7FAF6424-86D6-4475-98B0-81934E51FE3F}" type="slidenum">
              <a:rPr lang="en-US" smtClean="0"/>
              <a:pPr/>
              <a:t>34</a:t>
            </a:fld>
            <a:endParaRPr lang="en-US"/>
          </a:p>
        </p:txBody>
      </p:sp>
    </p:spTree>
    <p:extLst>
      <p:ext uri="{BB962C8B-B14F-4D97-AF65-F5344CB8AC3E}">
        <p14:creationId xmlns:p14="http://schemas.microsoft.com/office/powerpoint/2010/main" xmlns="" val="17729577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a:ln>
            <a:solidFill>
              <a:schemeClr val="accent1"/>
            </a:solidFill>
          </a:ln>
        </p:spPr>
        <p:txBody>
          <a:bodyPr/>
          <a:lstStyle/>
          <a:p>
            <a:r>
              <a:rPr lang="en-US" dirty="0" smtClean="0"/>
              <a:t>Impact on society</a:t>
            </a:r>
            <a:endParaRPr lang="en-US" dirty="0"/>
          </a:p>
        </p:txBody>
      </p:sp>
      <p:sp>
        <p:nvSpPr>
          <p:cNvPr id="3" name="Content Placeholder 2"/>
          <p:cNvSpPr>
            <a:spLocks noGrp="1"/>
          </p:cNvSpPr>
          <p:nvPr>
            <p:ph idx="1"/>
          </p:nvPr>
        </p:nvSpPr>
        <p:spPr>
          <a:xfrm>
            <a:off x="457200" y="2133600"/>
            <a:ext cx="8229600" cy="3810000"/>
          </a:xfrm>
        </p:spPr>
        <p:txBody>
          <a:bodyPr/>
          <a:lstStyle/>
          <a:p>
            <a:pPr>
              <a:buFont typeface="Wingdings" pitchFamily="2" charset="2"/>
              <a:buChar char="Ø"/>
            </a:pPr>
            <a:r>
              <a:rPr lang="en-US" dirty="0" smtClean="0">
                <a:cs typeface="Times New Roman" pitchFamily="18" charset="0"/>
              </a:rPr>
              <a:t>Imported oil and coal and shortage of natural gas will increase prices</a:t>
            </a:r>
          </a:p>
          <a:p>
            <a:pPr>
              <a:buFont typeface="Wingdings" pitchFamily="2" charset="2"/>
              <a:buChar char="Ø"/>
            </a:pPr>
            <a:endParaRPr lang="en-US" dirty="0" smtClean="0">
              <a:cs typeface="Times New Roman" pitchFamily="18" charset="0"/>
            </a:endParaRPr>
          </a:p>
          <a:p>
            <a:pPr>
              <a:buFont typeface="Wingdings" pitchFamily="2" charset="2"/>
              <a:buChar char="Ø"/>
            </a:pPr>
            <a:r>
              <a:rPr lang="en-US" dirty="0" smtClean="0">
                <a:cs typeface="Times New Roman" pitchFamily="18" charset="0"/>
              </a:rPr>
              <a:t>Less agriculture yields</a:t>
            </a:r>
          </a:p>
          <a:p>
            <a:pPr>
              <a:buFont typeface="Wingdings" pitchFamily="2" charset="2"/>
              <a:buChar char="Ø"/>
            </a:pPr>
            <a:endParaRPr lang="en-US" dirty="0" smtClean="0">
              <a:cs typeface="Times New Roman" pitchFamily="18" charset="0"/>
            </a:endParaRPr>
          </a:p>
          <a:p>
            <a:pPr>
              <a:buFont typeface="Wingdings" pitchFamily="2" charset="2"/>
              <a:buChar char="Ø"/>
            </a:pPr>
            <a:r>
              <a:rPr lang="en-US" dirty="0" smtClean="0"/>
              <a:t>Dependent on other countries</a:t>
            </a:r>
            <a:endParaRPr lang="en-US" dirty="0"/>
          </a:p>
        </p:txBody>
      </p:sp>
      <p:sp>
        <p:nvSpPr>
          <p:cNvPr id="4" name="Slide Number Placeholder 3"/>
          <p:cNvSpPr>
            <a:spLocks noGrp="1"/>
          </p:cNvSpPr>
          <p:nvPr>
            <p:ph type="sldNum" sz="quarter" idx="12"/>
          </p:nvPr>
        </p:nvSpPr>
        <p:spPr/>
        <p:txBody>
          <a:bodyPr/>
          <a:lstStyle/>
          <a:p>
            <a:fld id="{7FAF6424-86D6-4475-98B0-81934E51FE3F}" type="slidenum">
              <a:rPr lang="en-US" smtClean="0"/>
              <a:pPr/>
              <a:t>35</a:t>
            </a:fld>
            <a:endParaRPr lang="en-US"/>
          </a:p>
        </p:txBody>
      </p:sp>
    </p:spTree>
    <p:extLst>
      <p:ext uri="{BB962C8B-B14F-4D97-AF65-F5344CB8AC3E}">
        <p14:creationId xmlns:p14="http://schemas.microsoft.com/office/powerpoint/2010/main" xmlns="" val="11365601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a:ln>
            <a:solidFill>
              <a:schemeClr val="accent1"/>
            </a:solidFill>
          </a:ln>
        </p:spPr>
        <p:txBody>
          <a:bodyPr/>
          <a:lstStyle/>
          <a:p>
            <a:r>
              <a:rPr lang="en-US" dirty="0" smtClean="0"/>
              <a:t>Objective </a:t>
            </a:r>
            <a:endParaRPr lang="en-US" dirty="0"/>
          </a:p>
        </p:txBody>
      </p:sp>
      <p:sp>
        <p:nvSpPr>
          <p:cNvPr id="3" name="Content Placeholder 2"/>
          <p:cNvSpPr>
            <a:spLocks noGrp="1"/>
          </p:cNvSpPr>
          <p:nvPr>
            <p:ph idx="1"/>
          </p:nvPr>
        </p:nvSpPr>
        <p:spPr>
          <a:xfrm>
            <a:off x="457200" y="2057400"/>
            <a:ext cx="8229600" cy="2438400"/>
          </a:xfrm>
        </p:spPr>
        <p:txBody>
          <a:bodyPr>
            <a:normAutofit/>
          </a:bodyPr>
          <a:lstStyle/>
          <a:p>
            <a:pPr>
              <a:lnSpc>
                <a:spcPct val="200000"/>
              </a:lnSpc>
              <a:buFont typeface="Wingdings" pitchFamily="2" charset="2"/>
              <a:buChar char="Ø"/>
            </a:pPr>
            <a:r>
              <a:rPr lang="en-US" sz="2400" dirty="0" smtClean="0"/>
              <a:t>Use own resources</a:t>
            </a:r>
          </a:p>
          <a:p>
            <a:pPr>
              <a:lnSpc>
                <a:spcPct val="200000"/>
              </a:lnSpc>
              <a:buFont typeface="Wingdings" pitchFamily="2" charset="2"/>
              <a:buChar char="Ø"/>
            </a:pPr>
            <a:r>
              <a:rPr lang="en-US" sz="2400" dirty="0" smtClean="0"/>
              <a:t>Import electricity from China</a:t>
            </a:r>
          </a:p>
        </p:txBody>
      </p:sp>
      <p:sp>
        <p:nvSpPr>
          <p:cNvPr id="4" name="Slide Number Placeholder 3"/>
          <p:cNvSpPr>
            <a:spLocks noGrp="1"/>
          </p:cNvSpPr>
          <p:nvPr>
            <p:ph type="sldNum" sz="quarter" idx="12"/>
          </p:nvPr>
        </p:nvSpPr>
        <p:spPr/>
        <p:txBody>
          <a:bodyPr/>
          <a:lstStyle/>
          <a:p>
            <a:fld id="{7FAF6424-86D6-4475-98B0-81934E51FE3F}" type="slidenum">
              <a:rPr lang="en-US" smtClean="0"/>
              <a:pPr/>
              <a:t>36</a:t>
            </a:fld>
            <a:endParaRPr lang="en-US"/>
          </a:p>
        </p:txBody>
      </p:sp>
    </p:spTree>
    <p:extLst>
      <p:ext uri="{BB962C8B-B14F-4D97-AF65-F5344CB8AC3E}">
        <p14:creationId xmlns:p14="http://schemas.microsoft.com/office/powerpoint/2010/main" xmlns="" val="13935693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a:ln>
            <a:solidFill>
              <a:schemeClr val="accent1"/>
            </a:solidFill>
          </a:ln>
        </p:spPr>
        <p:txBody>
          <a:bodyPr/>
          <a:lstStyle/>
          <a:p>
            <a:r>
              <a:rPr lang="en-US" dirty="0" smtClean="0"/>
              <a:t>Recommendations </a:t>
            </a:r>
            <a:endParaRPr lang="en-US" dirty="0"/>
          </a:p>
        </p:txBody>
      </p:sp>
      <p:sp>
        <p:nvSpPr>
          <p:cNvPr id="7" name="Text Box 10"/>
          <p:cNvSpPr txBox="1">
            <a:spLocks noChangeArrowheads="1"/>
          </p:cNvSpPr>
          <p:nvPr/>
        </p:nvSpPr>
        <p:spPr bwMode="auto">
          <a:xfrm>
            <a:off x="685800" y="2193925"/>
            <a:ext cx="8077200" cy="3354765"/>
          </a:xfrm>
          <a:prstGeom prst="rect">
            <a:avLst/>
          </a:prstGeom>
          <a:noFill/>
          <a:ln w="9525">
            <a:noFill/>
            <a:miter lim="800000"/>
            <a:headEnd/>
            <a:tailEnd/>
          </a:ln>
          <a:effectLst/>
        </p:spPr>
        <p:txBody>
          <a:bodyPr wrap="square">
            <a:spAutoFit/>
          </a:bodyPr>
          <a:lstStyle/>
          <a:p>
            <a:pPr marL="457200" indent="-457200" algn="ctr">
              <a:spcBef>
                <a:spcPct val="50000"/>
              </a:spcBef>
            </a:pPr>
            <a:r>
              <a:rPr lang="en-US" sz="2800" dirty="0">
                <a:cs typeface="Times New Roman" pitchFamily="18" charset="0"/>
              </a:rPr>
              <a:t>To overcome present energy crisis, Pakistan needs to take the </a:t>
            </a:r>
            <a:r>
              <a:rPr lang="en-US" sz="2800" dirty="0" smtClean="0">
                <a:cs typeface="Times New Roman" pitchFamily="18" charset="0"/>
              </a:rPr>
              <a:t>following steps </a:t>
            </a:r>
            <a:r>
              <a:rPr lang="en-US" sz="2800" dirty="0">
                <a:cs typeface="Times New Roman" pitchFamily="18" charset="0"/>
              </a:rPr>
              <a:t>in form of</a:t>
            </a:r>
            <a:r>
              <a:rPr lang="en-US" sz="2800" dirty="0" smtClean="0">
                <a:cs typeface="Times New Roman" pitchFamily="18" charset="0"/>
              </a:rPr>
              <a:t>:</a:t>
            </a:r>
          </a:p>
          <a:p>
            <a:pPr marL="457200" indent="-457200" algn="ctr">
              <a:spcBef>
                <a:spcPct val="50000"/>
              </a:spcBef>
            </a:pPr>
            <a:endParaRPr lang="en-US" sz="2000" dirty="0">
              <a:cs typeface="Times New Roman" pitchFamily="18" charset="0"/>
            </a:endParaRPr>
          </a:p>
          <a:p>
            <a:pPr marL="457200" indent="-457200" algn="just">
              <a:spcBef>
                <a:spcPct val="50000"/>
              </a:spcBef>
            </a:pPr>
            <a:r>
              <a:rPr lang="en-US" sz="2800" dirty="0">
                <a:cs typeface="Times New Roman" pitchFamily="18" charset="0"/>
              </a:rPr>
              <a:t>1. Short Term Plan</a:t>
            </a:r>
          </a:p>
          <a:p>
            <a:pPr marL="457200" indent="-457200" algn="just">
              <a:spcBef>
                <a:spcPct val="50000"/>
              </a:spcBef>
            </a:pPr>
            <a:r>
              <a:rPr lang="en-US" sz="2800" dirty="0">
                <a:cs typeface="Times New Roman" pitchFamily="18" charset="0"/>
              </a:rPr>
              <a:t>2. Medium Term Plan</a:t>
            </a:r>
          </a:p>
          <a:p>
            <a:pPr marL="457200" indent="-457200" algn="just">
              <a:spcBef>
                <a:spcPct val="50000"/>
              </a:spcBef>
            </a:pPr>
            <a:r>
              <a:rPr lang="en-US" sz="2800" dirty="0">
                <a:cs typeface="Times New Roman" pitchFamily="18" charset="0"/>
              </a:rPr>
              <a:t>3. Long Term Plan.</a:t>
            </a:r>
            <a:endParaRPr lang="en-US" sz="2800" dirty="0"/>
          </a:p>
        </p:txBody>
      </p:sp>
      <p:pic>
        <p:nvPicPr>
          <p:cNvPr id="1026" name="Picture 2" descr="C:\Users\Sugoi\Desktop\untitled.bmp"/>
          <p:cNvPicPr>
            <a:picLocks noChangeAspect="1" noChangeArrowheads="1"/>
          </p:cNvPicPr>
          <p:nvPr/>
        </p:nvPicPr>
        <p:blipFill>
          <a:blip r:embed="rId2" cstate="print"/>
          <a:srcRect/>
          <a:stretch>
            <a:fillRect/>
          </a:stretch>
        </p:blipFill>
        <p:spPr bwMode="auto">
          <a:xfrm>
            <a:off x="5943600" y="3886200"/>
            <a:ext cx="2133600" cy="1600200"/>
          </a:xfrm>
          <a:prstGeom prst="rect">
            <a:avLst/>
          </a:prstGeom>
          <a:noFill/>
        </p:spPr>
      </p:pic>
      <p:sp>
        <p:nvSpPr>
          <p:cNvPr id="3" name="Slide Number Placeholder 2"/>
          <p:cNvSpPr>
            <a:spLocks noGrp="1"/>
          </p:cNvSpPr>
          <p:nvPr>
            <p:ph type="sldNum" sz="quarter" idx="12"/>
          </p:nvPr>
        </p:nvSpPr>
        <p:spPr/>
        <p:txBody>
          <a:bodyPr/>
          <a:lstStyle/>
          <a:p>
            <a:fld id="{7FAF6424-86D6-4475-98B0-81934E51FE3F}" type="slidenum">
              <a:rPr lang="en-US" smtClean="0"/>
              <a:pPr/>
              <a:t>37</a:t>
            </a:fld>
            <a:endParaRPr lang="en-US"/>
          </a:p>
        </p:txBody>
      </p:sp>
    </p:spTree>
    <p:extLst>
      <p:ext uri="{BB962C8B-B14F-4D97-AF65-F5344CB8AC3E}">
        <p14:creationId xmlns:p14="http://schemas.microsoft.com/office/powerpoint/2010/main" xmlns="" val="35046311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a:ln>
            <a:solidFill>
              <a:schemeClr val="accent1"/>
            </a:solidFill>
          </a:ln>
        </p:spPr>
        <p:txBody>
          <a:bodyPr/>
          <a:lstStyle/>
          <a:p>
            <a:r>
              <a:rPr lang="en-US" dirty="0" smtClean="0"/>
              <a:t>Recommendations </a:t>
            </a:r>
            <a:endParaRPr lang="en-US" dirty="0"/>
          </a:p>
        </p:txBody>
      </p:sp>
      <p:sp>
        <p:nvSpPr>
          <p:cNvPr id="4" name="Content Placeholder 3"/>
          <p:cNvSpPr>
            <a:spLocks noGrp="1"/>
          </p:cNvSpPr>
          <p:nvPr>
            <p:ph idx="1"/>
          </p:nvPr>
        </p:nvSpPr>
        <p:spPr>
          <a:xfrm>
            <a:off x="609600" y="2743200"/>
            <a:ext cx="3352800" cy="2438400"/>
          </a:xfrm>
        </p:spPr>
        <p:txBody>
          <a:bodyPr/>
          <a:lstStyle/>
          <a:p>
            <a:pPr marL="457200" indent="-457200" algn="just">
              <a:spcBef>
                <a:spcPct val="50000"/>
              </a:spcBef>
              <a:buNone/>
            </a:pPr>
            <a:r>
              <a:rPr lang="en-US" sz="3000" b="1" dirty="0" smtClean="0">
                <a:cs typeface="Times New Roman" pitchFamily="18" charset="0"/>
              </a:rPr>
              <a:t>1. Short Term Plan</a:t>
            </a:r>
          </a:p>
          <a:p>
            <a:pPr marL="457200" indent="-457200" algn="just">
              <a:spcBef>
                <a:spcPct val="50000"/>
              </a:spcBef>
              <a:buNone/>
            </a:pPr>
            <a:r>
              <a:rPr lang="en-US" sz="2400" dirty="0" smtClean="0">
                <a:cs typeface="Times New Roman" pitchFamily="18" charset="0"/>
              </a:rPr>
              <a:t>2. Medium Term Plan</a:t>
            </a:r>
          </a:p>
          <a:p>
            <a:pPr marL="457200" indent="-457200" algn="just">
              <a:spcBef>
                <a:spcPct val="50000"/>
              </a:spcBef>
              <a:buNone/>
            </a:pPr>
            <a:r>
              <a:rPr lang="en-US" sz="2400" dirty="0" smtClean="0">
                <a:cs typeface="Times New Roman" pitchFamily="18" charset="0"/>
              </a:rPr>
              <a:t>3. Long Term Plan</a:t>
            </a:r>
            <a:endParaRPr lang="en-US" dirty="0"/>
          </a:p>
        </p:txBody>
      </p:sp>
      <p:sp>
        <p:nvSpPr>
          <p:cNvPr id="7" name="TextBox 6"/>
          <p:cNvSpPr txBox="1"/>
          <p:nvPr/>
        </p:nvSpPr>
        <p:spPr>
          <a:xfrm>
            <a:off x="4572000" y="2438400"/>
            <a:ext cx="4038600" cy="2677656"/>
          </a:xfrm>
          <a:prstGeom prst="rect">
            <a:avLst/>
          </a:prstGeom>
          <a:noFill/>
        </p:spPr>
        <p:txBody>
          <a:bodyPr wrap="square" rtlCol="0">
            <a:spAutoFit/>
          </a:bodyPr>
          <a:lstStyle/>
          <a:p>
            <a:pPr marL="609600" indent="-609600" eaLnBrk="0" hangingPunct="0">
              <a:spcBef>
                <a:spcPct val="0"/>
              </a:spcBef>
              <a:buFont typeface="Wingdings" pitchFamily="2" charset="2"/>
              <a:buChar char="Ø"/>
            </a:pPr>
            <a:r>
              <a:rPr lang="en-US" sz="2400" dirty="0" smtClean="0">
                <a:cs typeface="Times New Roman" pitchFamily="18" charset="0"/>
              </a:rPr>
              <a:t>Overhaul the existing poor distribution system</a:t>
            </a:r>
          </a:p>
          <a:p>
            <a:pPr marL="609600" indent="-609600" eaLnBrk="0" hangingPunct="0">
              <a:spcBef>
                <a:spcPct val="0"/>
              </a:spcBef>
              <a:buFont typeface="Wingdings" pitchFamily="2" charset="2"/>
              <a:buChar char="Ø"/>
            </a:pPr>
            <a:endParaRPr lang="en-US" sz="2400" dirty="0" smtClean="0">
              <a:cs typeface="Times New Roman" pitchFamily="18" charset="0"/>
            </a:endParaRPr>
          </a:p>
          <a:p>
            <a:pPr marL="609600" indent="-609600" eaLnBrk="0" hangingPunct="0">
              <a:spcBef>
                <a:spcPct val="0"/>
              </a:spcBef>
              <a:buFont typeface="Wingdings" pitchFamily="2" charset="2"/>
              <a:buChar char="Ø"/>
            </a:pPr>
            <a:r>
              <a:rPr lang="en-US" sz="2400" dirty="0" smtClean="0">
                <a:cs typeface="Times New Roman" pitchFamily="18" charset="0"/>
              </a:rPr>
              <a:t>Import electricity</a:t>
            </a:r>
          </a:p>
          <a:p>
            <a:pPr marL="609600" indent="-609600" eaLnBrk="0" hangingPunct="0">
              <a:spcBef>
                <a:spcPct val="0"/>
              </a:spcBef>
              <a:buFont typeface="Wingdings" pitchFamily="2" charset="2"/>
              <a:buChar char="Ø"/>
            </a:pPr>
            <a:endParaRPr lang="en-US" sz="2400" dirty="0" smtClean="0">
              <a:cs typeface="Times New Roman" pitchFamily="18" charset="0"/>
            </a:endParaRPr>
          </a:p>
          <a:p>
            <a:pPr marL="609600" indent="-609600" eaLnBrk="0" hangingPunct="0">
              <a:spcBef>
                <a:spcPct val="0"/>
              </a:spcBef>
              <a:buFont typeface="Wingdings" pitchFamily="2" charset="2"/>
              <a:buChar char="Ø"/>
            </a:pPr>
            <a:r>
              <a:rPr lang="en-US" sz="2400" dirty="0" smtClean="0">
                <a:cs typeface="Times New Roman" pitchFamily="18" charset="0"/>
              </a:rPr>
              <a:t>Government should have strict monitoring system</a:t>
            </a:r>
            <a:endParaRPr lang="en-US" sz="2400" dirty="0"/>
          </a:p>
        </p:txBody>
      </p:sp>
      <p:cxnSp>
        <p:nvCxnSpPr>
          <p:cNvPr id="12" name="Straight Connector 11"/>
          <p:cNvCxnSpPr/>
          <p:nvPr/>
        </p:nvCxnSpPr>
        <p:spPr>
          <a:xfrm rot="5400000">
            <a:off x="2020094" y="4152106"/>
            <a:ext cx="4191000" cy="1588"/>
          </a:xfrm>
          <a:prstGeom prst="line">
            <a:avLst/>
          </a:prstGeom>
        </p:spPr>
        <p:style>
          <a:lnRef idx="3">
            <a:schemeClr val="dk1"/>
          </a:lnRef>
          <a:fillRef idx="0">
            <a:schemeClr val="dk1"/>
          </a:fillRef>
          <a:effectRef idx="2">
            <a:schemeClr val="dk1"/>
          </a:effectRef>
          <a:fontRef idx="minor">
            <a:schemeClr val="tx1"/>
          </a:fontRef>
        </p:style>
      </p:cxnSp>
      <p:sp>
        <p:nvSpPr>
          <p:cNvPr id="3" name="Slide Number Placeholder 2"/>
          <p:cNvSpPr>
            <a:spLocks noGrp="1"/>
          </p:cNvSpPr>
          <p:nvPr>
            <p:ph type="sldNum" sz="quarter" idx="12"/>
          </p:nvPr>
        </p:nvSpPr>
        <p:spPr/>
        <p:txBody>
          <a:bodyPr/>
          <a:lstStyle/>
          <a:p>
            <a:fld id="{7FAF6424-86D6-4475-98B0-81934E51FE3F}" type="slidenum">
              <a:rPr lang="en-US" smtClean="0"/>
              <a:pPr/>
              <a:t>38</a:t>
            </a:fld>
            <a:endParaRPr lang="en-US"/>
          </a:p>
        </p:txBody>
      </p:sp>
    </p:spTree>
    <p:extLst>
      <p:ext uri="{BB962C8B-B14F-4D97-AF65-F5344CB8AC3E}">
        <p14:creationId xmlns:p14="http://schemas.microsoft.com/office/powerpoint/2010/main" xmlns="" val="164725127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a:ln>
            <a:solidFill>
              <a:schemeClr val="accent1"/>
            </a:solidFill>
          </a:ln>
        </p:spPr>
        <p:txBody>
          <a:bodyPr/>
          <a:lstStyle/>
          <a:p>
            <a:r>
              <a:rPr lang="en-US" dirty="0" smtClean="0"/>
              <a:t>Recommendations </a:t>
            </a:r>
            <a:endParaRPr lang="en-US" dirty="0"/>
          </a:p>
        </p:txBody>
      </p:sp>
      <p:sp>
        <p:nvSpPr>
          <p:cNvPr id="4" name="Content Placeholder 3"/>
          <p:cNvSpPr>
            <a:spLocks noGrp="1"/>
          </p:cNvSpPr>
          <p:nvPr>
            <p:ph idx="1"/>
          </p:nvPr>
        </p:nvSpPr>
        <p:spPr>
          <a:xfrm>
            <a:off x="609600" y="2743200"/>
            <a:ext cx="3581400" cy="2438400"/>
          </a:xfrm>
        </p:spPr>
        <p:txBody>
          <a:bodyPr>
            <a:normAutofit/>
          </a:bodyPr>
          <a:lstStyle/>
          <a:p>
            <a:pPr marL="457200" indent="-457200" algn="just">
              <a:spcBef>
                <a:spcPct val="50000"/>
              </a:spcBef>
              <a:buNone/>
            </a:pPr>
            <a:r>
              <a:rPr lang="en-US" sz="2400" dirty="0" smtClean="0">
                <a:cs typeface="Times New Roman" pitchFamily="18" charset="0"/>
              </a:rPr>
              <a:t>1. Short Term Plan</a:t>
            </a:r>
          </a:p>
          <a:p>
            <a:pPr marL="457200" indent="-457200">
              <a:spcBef>
                <a:spcPct val="50000"/>
              </a:spcBef>
              <a:buNone/>
            </a:pPr>
            <a:r>
              <a:rPr lang="en-US" sz="3000" b="1" dirty="0" smtClean="0">
                <a:cs typeface="Times New Roman" pitchFamily="18" charset="0"/>
              </a:rPr>
              <a:t>2. Medium Term Plan</a:t>
            </a:r>
          </a:p>
          <a:p>
            <a:pPr marL="457200" indent="-457200" algn="just">
              <a:spcBef>
                <a:spcPct val="50000"/>
              </a:spcBef>
              <a:buNone/>
            </a:pPr>
            <a:r>
              <a:rPr lang="en-US" sz="2400" dirty="0" smtClean="0">
                <a:cs typeface="Times New Roman" pitchFamily="18" charset="0"/>
              </a:rPr>
              <a:t>3. Long Term Plan</a:t>
            </a:r>
            <a:endParaRPr lang="en-US" sz="2400" dirty="0"/>
          </a:p>
        </p:txBody>
      </p:sp>
      <p:cxnSp>
        <p:nvCxnSpPr>
          <p:cNvPr id="6" name="Straight Connector 5"/>
          <p:cNvCxnSpPr/>
          <p:nvPr/>
        </p:nvCxnSpPr>
        <p:spPr>
          <a:xfrm rot="5400000">
            <a:off x="2020094" y="4152106"/>
            <a:ext cx="4191000" cy="1588"/>
          </a:xfrm>
          <a:prstGeom prst="line">
            <a:avLst/>
          </a:prstGeom>
        </p:spPr>
        <p:style>
          <a:lnRef idx="3">
            <a:schemeClr val="dk1"/>
          </a:lnRef>
          <a:fillRef idx="0">
            <a:schemeClr val="dk1"/>
          </a:fillRef>
          <a:effectRef idx="2">
            <a:schemeClr val="dk1"/>
          </a:effectRef>
          <a:fontRef idx="minor">
            <a:schemeClr val="tx1"/>
          </a:fontRef>
        </p:style>
      </p:cxnSp>
      <p:sp>
        <p:nvSpPr>
          <p:cNvPr id="8" name="TextBox 7"/>
          <p:cNvSpPr txBox="1"/>
          <p:nvPr/>
        </p:nvSpPr>
        <p:spPr>
          <a:xfrm>
            <a:off x="4648200" y="2286000"/>
            <a:ext cx="3429000" cy="2893100"/>
          </a:xfrm>
          <a:prstGeom prst="rect">
            <a:avLst/>
          </a:prstGeom>
          <a:noFill/>
        </p:spPr>
        <p:txBody>
          <a:bodyPr wrap="square" rtlCol="0">
            <a:spAutoFit/>
          </a:bodyPr>
          <a:lstStyle/>
          <a:p>
            <a:pPr marL="609600" indent="-609600">
              <a:buFont typeface="Wingdings" pitchFamily="2" charset="2"/>
              <a:buChar char="Ø"/>
            </a:pPr>
            <a:r>
              <a:rPr lang="en-US" sz="2600" dirty="0" smtClean="0">
                <a:cs typeface="Times New Roman" pitchFamily="18" charset="0"/>
              </a:rPr>
              <a:t>Transformation of existing system</a:t>
            </a:r>
          </a:p>
          <a:p>
            <a:pPr marL="609600" indent="-609600">
              <a:buFont typeface="Wingdings" pitchFamily="2" charset="2"/>
              <a:buChar char="Ø"/>
            </a:pPr>
            <a:endParaRPr lang="en-US" sz="2600" dirty="0" smtClean="0">
              <a:cs typeface="Times New Roman" pitchFamily="18" charset="0"/>
            </a:endParaRPr>
          </a:p>
          <a:p>
            <a:pPr marL="609600" indent="-609600">
              <a:buFont typeface="Wingdings" pitchFamily="2" charset="2"/>
              <a:buChar char="Ø"/>
            </a:pPr>
            <a:r>
              <a:rPr lang="en-US" sz="2600" dirty="0" smtClean="0">
                <a:cs typeface="Times New Roman" pitchFamily="18" charset="0"/>
              </a:rPr>
              <a:t>Developing and installing solar and wind projects in villages</a:t>
            </a:r>
            <a:endParaRPr lang="en-US" sz="2600" dirty="0"/>
          </a:p>
        </p:txBody>
      </p:sp>
      <p:sp>
        <p:nvSpPr>
          <p:cNvPr id="3" name="Slide Number Placeholder 2"/>
          <p:cNvSpPr>
            <a:spLocks noGrp="1"/>
          </p:cNvSpPr>
          <p:nvPr>
            <p:ph type="sldNum" sz="quarter" idx="12"/>
          </p:nvPr>
        </p:nvSpPr>
        <p:spPr/>
        <p:txBody>
          <a:bodyPr/>
          <a:lstStyle/>
          <a:p>
            <a:fld id="{7FAF6424-86D6-4475-98B0-81934E51FE3F}" type="slidenum">
              <a:rPr lang="en-US" smtClean="0"/>
              <a:pPr/>
              <a:t>39</a:t>
            </a:fld>
            <a:endParaRPr lang="en-US"/>
          </a:p>
        </p:txBody>
      </p:sp>
    </p:spTree>
    <p:extLst>
      <p:ext uri="{BB962C8B-B14F-4D97-AF65-F5344CB8AC3E}">
        <p14:creationId xmlns:p14="http://schemas.microsoft.com/office/powerpoint/2010/main" xmlns="" val="41821972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a:ln>
            <a:solidFill>
              <a:schemeClr val="accent1"/>
            </a:solidFill>
          </a:ln>
        </p:spPr>
        <p:txBody>
          <a:bodyPr/>
          <a:lstStyle/>
          <a:p>
            <a:r>
              <a:rPr lang="en-US" dirty="0" smtClean="0"/>
              <a:t>Recommendations </a:t>
            </a:r>
            <a:endParaRPr lang="en-US" dirty="0"/>
          </a:p>
        </p:txBody>
      </p:sp>
      <p:sp>
        <p:nvSpPr>
          <p:cNvPr id="4" name="Content Placeholder 3"/>
          <p:cNvSpPr>
            <a:spLocks noGrp="1"/>
          </p:cNvSpPr>
          <p:nvPr>
            <p:ph idx="1"/>
          </p:nvPr>
        </p:nvSpPr>
        <p:spPr>
          <a:xfrm>
            <a:off x="609600" y="2743200"/>
            <a:ext cx="3352800" cy="2438400"/>
          </a:xfrm>
        </p:spPr>
        <p:txBody>
          <a:bodyPr>
            <a:normAutofit/>
          </a:bodyPr>
          <a:lstStyle/>
          <a:p>
            <a:pPr marL="457200" indent="-457200" algn="just">
              <a:spcBef>
                <a:spcPct val="50000"/>
              </a:spcBef>
              <a:buNone/>
            </a:pPr>
            <a:r>
              <a:rPr lang="en-US" sz="2400" dirty="0" smtClean="0">
                <a:cs typeface="Times New Roman" pitchFamily="18" charset="0"/>
              </a:rPr>
              <a:t>1. Short Term Plan</a:t>
            </a:r>
          </a:p>
          <a:p>
            <a:pPr marL="457200" indent="-457200" algn="just">
              <a:spcBef>
                <a:spcPct val="50000"/>
              </a:spcBef>
              <a:buNone/>
            </a:pPr>
            <a:r>
              <a:rPr lang="en-US" sz="2400" dirty="0" smtClean="0">
                <a:cs typeface="Times New Roman" pitchFamily="18" charset="0"/>
              </a:rPr>
              <a:t>2. Medium Term Plan</a:t>
            </a:r>
          </a:p>
          <a:p>
            <a:pPr marL="457200" indent="-457200" algn="just">
              <a:spcBef>
                <a:spcPct val="50000"/>
              </a:spcBef>
              <a:buNone/>
            </a:pPr>
            <a:r>
              <a:rPr lang="en-US" sz="3000" b="1" dirty="0" smtClean="0">
                <a:cs typeface="Times New Roman" pitchFamily="18" charset="0"/>
              </a:rPr>
              <a:t>3. Long Term Plan</a:t>
            </a:r>
            <a:endParaRPr lang="en-US" sz="3000" b="1" dirty="0"/>
          </a:p>
        </p:txBody>
      </p:sp>
      <p:sp>
        <p:nvSpPr>
          <p:cNvPr id="8" name="TextBox 7"/>
          <p:cNvSpPr txBox="1"/>
          <p:nvPr/>
        </p:nvSpPr>
        <p:spPr>
          <a:xfrm>
            <a:off x="4648200" y="2362200"/>
            <a:ext cx="4038600" cy="3046988"/>
          </a:xfrm>
          <a:prstGeom prst="rect">
            <a:avLst/>
          </a:prstGeom>
          <a:noFill/>
        </p:spPr>
        <p:txBody>
          <a:bodyPr wrap="square" rtlCol="0">
            <a:spAutoFit/>
          </a:bodyPr>
          <a:lstStyle/>
          <a:p>
            <a:pPr marL="609600" indent="-609600">
              <a:buFont typeface="Wingdings" pitchFamily="2" charset="2"/>
              <a:buChar char="Ø"/>
            </a:pPr>
            <a:r>
              <a:rPr lang="en-US" sz="2400" dirty="0" smtClean="0">
                <a:cs typeface="Times New Roman" pitchFamily="18" charset="0"/>
              </a:rPr>
              <a:t>Installing coal based powerhouses</a:t>
            </a:r>
          </a:p>
          <a:p>
            <a:pPr marL="609600" indent="-609600">
              <a:buFont typeface="Wingdings" pitchFamily="2" charset="2"/>
              <a:buChar char="Ø"/>
            </a:pPr>
            <a:endParaRPr lang="en-US" sz="2400" dirty="0" smtClean="0">
              <a:cs typeface="Times New Roman" pitchFamily="18" charset="0"/>
            </a:endParaRPr>
          </a:p>
          <a:p>
            <a:pPr marL="609600" indent="-609600">
              <a:buFont typeface="Wingdings" pitchFamily="2" charset="2"/>
              <a:buChar char="Ø"/>
            </a:pPr>
            <a:r>
              <a:rPr lang="en-US" sz="2400" dirty="0" smtClean="0">
                <a:cs typeface="Times New Roman" pitchFamily="18" charset="0"/>
              </a:rPr>
              <a:t>I</a:t>
            </a:r>
            <a:r>
              <a:rPr lang="en-US" sz="2400" dirty="0" smtClean="0"/>
              <a:t>nitiate agreements for mega projects</a:t>
            </a:r>
          </a:p>
          <a:p>
            <a:pPr marL="609600" indent="-609600">
              <a:buFont typeface="Wingdings" pitchFamily="2" charset="2"/>
              <a:buChar char="Ø"/>
            </a:pPr>
            <a:endParaRPr lang="en-US" sz="2400" dirty="0" smtClean="0"/>
          </a:p>
          <a:p>
            <a:pPr marL="609600" indent="-609600">
              <a:buFont typeface="Wingdings" pitchFamily="2" charset="2"/>
              <a:buChar char="Ø"/>
            </a:pPr>
            <a:r>
              <a:rPr lang="en-US" sz="2400" dirty="0" smtClean="0">
                <a:cs typeface="Times New Roman" pitchFamily="18" charset="0"/>
              </a:rPr>
              <a:t>Explorations of more oil, gas and coal reserves</a:t>
            </a:r>
            <a:endParaRPr lang="en-US" sz="2400" dirty="0"/>
          </a:p>
        </p:txBody>
      </p:sp>
      <p:cxnSp>
        <p:nvCxnSpPr>
          <p:cNvPr id="7" name="Straight Connector 6"/>
          <p:cNvCxnSpPr/>
          <p:nvPr/>
        </p:nvCxnSpPr>
        <p:spPr>
          <a:xfrm rot="5400000">
            <a:off x="2020094" y="4152106"/>
            <a:ext cx="4191000" cy="1588"/>
          </a:xfrm>
          <a:prstGeom prst="line">
            <a:avLst/>
          </a:prstGeom>
        </p:spPr>
        <p:style>
          <a:lnRef idx="3">
            <a:schemeClr val="dk1"/>
          </a:lnRef>
          <a:fillRef idx="0">
            <a:schemeClr val="dk1"/>
          </a:fillRef>
          <a:effectRef idx="2">
            <a:schemeClr val="dk1"/>
          </a:effectRef>
          <a:fontRef idx="minor">
            <a:schemeClr val="tx1"/>
          </a:fontRef>
        </p:style>
      </p:cxnSp>
      <p:sp>
        <p:nvSpPr>
          <p:cNvPr id="3" name="Slide Number Placeholder 2"/>
          <p:cNvSpPr>
            <a:spLocks noGrp="1"/>
          </p:cNvSpPr>
          <p:nvPr>
            <p:ph type="sldNum" sz="quarter" idx="12"/>
          </p:nvPr>
        </p:nvSpPr>
        <p:spPr/>
        <p:txBody>
          <a:bodyPr/>
          <a:lstStyle/>
          <a:p>
            <a:fld id="{7FAF6424-86D6-4475-98B0-81934E51FE3F}" type="slidenum">
              <a:rPr lang="en-US" smtClean="0"/>
              <a:pPr/>
              <a:t>40</a:t>
            </a:fld>
            <a:endParaRPr lang="en-US"/>
          </a:p>
        </p:txBody>
      </p:sp>
    </p:spTree>
    <p:extLst>
      <p:ext uri="{BB962C8B-B14F-4D97-AF65-F5344CB8AC3E}">
        <p14:creationId xmlns:p14="http://schemas.microsoft.com/office/powerpoint/2010/main" xmlns="" val="20458969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a:ln>
            <a:solidFill>
              <a:schemeClr val="accent1"/>
            </a:solidFill>
          </a:ln>
        </p:spPr>
        <p:txBody>
          <a:bodyPr/>
          <a:lstStyle/>
          <a:p>
            <a:r>
              <a:rPr lang="en-US" dirty="0" smtClean="0"/>
              <a:t>Conclusion  </a:t>
            </a:r>
            <a:endParaRPr lang="en-US" dirty="0"/>
          </a:p>
        </p:txBody>
      </p:sp>
      <p:sp>
        <p:nvSpPr>
          <p:cNvPr id="3" name="Content Placeholder 2"/>
          <p:cNvSpPr>
            <a:spLocks noGrp="1"/>
          </p:cNvSpPr>
          <p:nvPr>
            <p:ph idx="1"/>
          </p:nvPr>
        </p:nvSpPr>
        <p:spPr>
          <a:xfrm>
            <a:off x="444874" y="2443090"/>
            <a:ext cx="8305800" cy="3352800"/>
          </a:xfrm>
        </p:spPr>
        <p:txBody>
          <a:bodyPr>
            <a:normAutofit/>
          </a:bodyPr>
          <a:lstStyle/>
          <a:p>
            <a:pPr>
              <a:buFont typeface="Wingdings" pitchFamily="2" charset="2"/>
              <a:buChar char="Ø"/>
            </a:pPr>
            <a:r>
              <a:rPr lang="en-US" sz="2400" dirty="0" smtClean="0">
                <a:cs typeface="Times New Roman" pitchFamily="18" charset="0"/>
              </a:rPr>
              <a:t>Government of Pakistan to take strong steps to overhaul its existing infrastructure and transform it to utilize renewable energy for future needs along with c</a:t>
            </a:r>
            <a:r>
              <a:rPr lang="en-US" sz="2400" dirty="0" smtClean="0"/>
              <a:t>ontinuous </a:t>
            </a:r>
            <a:r>
              <a:rPr lang="en-US" sz="2400" dirty="0"/>
              <a:t>updating of equipment</a:t>
            </a:r>
          </a:p>
          <a:p>
            <a:pPr>
              <a:buFont typeface="Wingdings" pitchFamily="2" charset="2"/>
              <a:buChar char="Ø"/>
            </a:pPr>
            <a:endParaRPr lang="en-US" sz="2400" dirty="0" smtClean="0">
              <a:cs typeface="Times New Roman" pitchFamily="18" charset="0"/>
            </a:endParaRPr>
          </a:p>
          <a:p>
            <a:pPr>
              <a:buFont typeface="Wingdings" pitchFamily="2" charset="2"/>
              <a:buChar char="Ø"/>
            </a:pPr>
            <a:endParaRPr lang="en-US" sz="2400" dirty="0" smtClean="0">
              <a:cs typeface="Times New Roman" pitchFamily="18" charset="0"/>
            </a:endParaRPr>
          </a:p>
          <a:p>
            <a:pPr>
              <a:buFont typeface="Wingdings" pitchFamily="2" charset="2"/>
              <a:buChar char="Ø"/>
            </a:pPr>
            <a:r>
              <a:rPr lang="en-US" sz="2400" dirty="0" smtClean="0">
                <a:cs typeface="Times New Roman" pitchFamily="18" charset="0"/>
              </a:rPr>
              <a:t> Government should also take steps to utilize the coal reserves which will give us energy for next 25 years. </a:t>
            </a:r>
          </a:p>
          <a:p>
            <a:pPr>
              <a:buNone/>
            </a:pPr>
            <a:endParaRPr lang="en-US" sz="2400" b="1" dirty="0" smtClean="0">
              <a:cs typeface="Times New Roman" pitchFamily="18" charset="0"/>
            </a:endParaRPr>
          </a:p>
        </p:txBody>
      </p:sp>
      <p:sp>
        <p:nvSpPr>
          <p:cNvPr id="4" name="Slide Number Placeholder 3"/>
          <p:cNvSpPr>
            <a:spLocks noGrp="1"/>
          </p:cNvSpPr>
          <p:nvPr>
            <p:ph type="sldNum" sz="quarter" idx="12"/>
          </p:nvPr>
        </p:nvSpPr>
        <p:spPr/>
        <p:txBody>
          <a:bodyPr/>
          <a:lstStyle/>
          <a:p>
            <a:fld id="{7FAF6424-86D6-4475-98B0-81934E51FE3F}" type="slidenum">
              <a:rPr lang="en-US" smtClean="0"/>
              <a:pPr/>
              <a:t>41</a:t>
            </a:fld>
            <a:endParaRPr lang="en-US"/>
          </a:p>
        </p:txBody>
      </p:sp>
    </p:spTree>
    <p:extLst>
      <p:ext uri="{BB962C8B-B14F-4D97-AF65-F5344CB8AC3E}">
        <p14:creationId xmlns:p14="http://schemas.microsoft.com/office/powerpoint/2010/main" xmlns="" val="2741149421"/>
      </p:ext>
    </p:extLst>
  </p:cSld>
  <p:clrMapOvr>
    <a:masterClrMapping/>
  </p:clrMapOvr>
  <p:transition>
    <p:newsflash/>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a:ln>
            <a:solidFill>
              <a:schemeClr val="accent1"/>
            </a:solidFill>
          </a:ln>
        </p:spPr>
        <p:txBody>
          <a:bodyPr/>
          <a:lstStyle/>
          <a:p>
            <a:r>
              <a:rPr lang="en-US" dirty="0" smtClean="0"/>
              <a:t>Some questions</a:t>
            </a:r>
            <a:endParaRPr lang="en-US" dirty="0"/>
          </a:p>
        </p:txBody>
      </p:sp>
      <p:sp>
        <p:nvSpPr>
          <p:cNvPr id="3" name="Content Placeholder 2"/>
          <p:cNvSpPr>
            <a:spLocks noGrp="1"/>
          </p:cNvSpPr>
          <p:nvPr>
            <p:ph idx="1"/>
          </p:nvPr>
        </p:nvSpPr>
        <p:spPr>
          <a:xfrm>
            <a:off x="457200" y="2133600"/>
            <a:ext cx="8229600" cy="3276600"/>
          </a:xfrm>
        </p:spPr>
        <p:txBody>
          <a:bodyPr/>
          <a:lstStyle/>
          <a:p>
            <a:pPr>
              <a:buFont typeface="Wingdings" pitchFamily="2" charset="2"/>
              <a:buChar char="Ø"/>
            </a:pPr>
            <a:r>
              <a:rPr lang="en-US" dirty="0" smtClean="0">
                <a:cs typeface="Times New Roman" pitchFamily="18" charset="0"/>
              </a:rPr>
              <a:t>Crisis of its history?</a:t>
            </a:r>
          </a:p>
          <a:p>
            <a:pPr>
              <a:buFont typeface="Wingdings" pitchFamily="2" charset="2"/>
              <a:buChar char="Ø"/>
            </a:pPr>
            <a:r>
              <a:rPr lang="en-US" dirty="0" smtClean="0">
                <a:cs typeface="Times New Roman" pitchFamily="18" charset="0"/>
              </a:rPr>
              <a:t>Reasons?</a:t>
            </a:r>
          </a:p>
          <a:p>
            <a:pPr>
              <a:buFont typeface="Wingdings" pitchFamily="2" charset="2"/>
              <a:buChar char="Ø"/>
            </a:pPr>
            <a:r>
              <a:rPr lang="en-US" dirty="0" smtClean="0">
                <a:cs typeface="Times New Roman" pitchFamily="18" charset="0"/>
              </a:rPr>
              <a:t>Utilization?</a:t>
            </a:r>
          </a:p>
          <a:p>
            <a:pPr>
              <a:buFont typeface="Wingdings" pitchFamily="2" charset="2"/>
              <a:buChar char="Ø"/>
            </a:pPr>
            <a:r>
              <a:rPr lang="en-US" dirty="0" smtClean="0">
                <a:cs typeface="Times New Roman" pitchFamily="18" charset="0"/>
              </a:rPr>
              <a:t> Pakistan importing coal?</a:t>
            </a:r>
          </a:p>
          <a:p>
            <a:pPr>
              <a:buFont typeface="Wingdings" pitchFamily="2" charset="2"/>
              <a:buChar char="Ø"/>
            </a:pPr>
            <a:r>
              <a:rPr lang="en-US" dirty="0" smtClean="0">
                <a:cs typeface="Times New Roman" pitchFamily="18" charset="0"/>
              </a:rPr>
              <a:t> Access to electricity? </a:t>
            </a:r>
          </a:p>
          <a:p>
            <a:pPr>
              <a:buNone/>
            </a:pPr>
            <a:endParaRPr lang="en-US" dirty="0"/>
          </a:p>
        </p:txBody>
      </p:sp>
      <p:sp>
        <p:nvSpPr>
          <p:cNvPr id="4" name="Slide Number Placeholder 3"/>
          <p:cNvSpPr>
            <a:spLocks noGrp="1"/>
          </p:cNvSpPr>
          <p:nvPr>
            <p:ph type="sldNum" sz="quarter" idx="12"/>
          </p:nvPr>
        </p:nvSpPr>
        <p:spPr/>
        <p:txBody>
          <a:bodyPr/>
          <a:lstStyle/>
          <a:p>
            <a:fld id="{7FAF6424-86D6-4475-98B0-81934E51FE3F}" type="slidenum">
              <a:rPr lang="en-US" smtClean="0"/>
              <a:pPr/>
              <a:t>42</a:t>
            </a:fld>
            <a:endParaRPr lang="en-US"/>
          </a:p>
        </p:txBody>
      </p:sp>
    </p:spTree>
    <p:extLst>
      <p:ext uri="{BB962C8B-B14F-4D97-AF65-F5344CB8AC3E}">
        <p14:creationId xmlns:p14="http://schemas.microsoft.com/office/powerpoint/2010/main" xmlns="" val="833223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Quote of the Day</a:t>
            </a:r>
            <a:endParaRPr lang="en-US" dirty="0">
              <a:solidFill>
                <a:srgbClr val="FF0000"/>
              </a:solidFill>
            </a:endParaRPr>
          </a:p>
        </p:txBody>
      </p:sp>
      <p:sp>
        <p:nvSpPr>
          <p:cNvPr id="3" name="Content Placeholder 2"/>
          <p:cNvSpPr>
            <a:spLocks noGrp="1"/>
          </p:cNvSpPr>
          <p:nvPr>
            <p:ph idx="1"/>
          </p:nvPr>
        </p:nvSpPr>
        <p:spPr/>
        <p:txBody>
          <a:bodyPr/>
          <a:lstStyle/>
          <a:p>
            <a:r>
              <a:rPr lang="en-US" sz="2800" dirty="0"/>
              <a:t>It is no use saying, 'We are doing our best.' You have got to succeed in doing what is necessary.</a:t>
            </a:r>
          </a:p>
          <a:p>
            <a:endParaRPr lang="en-US" sz="2800" dirty="0" smtClean="0"/>
          </a:p>
          <a:p>
            <a:endParaRPr lang="en-US" sz="2400" dirty="0"/>
          </a:p>
          <a:p>
            <a:pPr marL="0" indent="0">
              <a:buNone/>
            </a:pPr>
            <a:r>
              <a:rPr lang="en-US" sz="2400" dirty="0" smtClean="0"/>
              <a:t> </a:t>
            </a:r>
            <a:r>
              <a:rPr lang="en-US" sz="2400" dirty="0" smtClean="0">
                <a:solidFill>
                  <a:schemeClr val="accent6">
                    <a:lumMod val="50000"/>
                  </a:schemeClr>
                </a:solidFill>
              </a:rPr>
              <a:t>Winston </a:t>
            </a:r>
            <a:r>
              <a:rPr lang="en-US" sz="2400" dirty="0">
                <a:solidFill>
                  <a:schemeClr val="accent6">
                    <a:lumMod val="50000"/>
                  </a:schemeClr>
                </a:solidFill>
              </a:rPr>
              <a:t>Churchill</a:t>
            </a:r>
          </a:p>
          <a:p>
            <a:pPr marL="0" indent="0">
              <a:buNone/>
            </a:pPr>
            <a:r>
              <a:rPr lang="en-US" sz="2400" dirty="0"/>
              <a:t/>
            </a:r>
            <a:br>
              <a:rPr lang="en-US" sz="2400" dirty="0"/>
            </a:br>
            <a:endParaRPr lang="en-US" sz="2400" dirty="0"/>
          </a:p>
        </p:txBody>
      </p:sp>
      <p:sp>
        <p:nvSpPr>
          <p:cNvPr id="4" name="Slide Number Placeholder 3"/>
          <p:cNvSpPr>
            <a:spLocks noGrp="1"/>
          </p:cNvSpPr>
          <p:nvPr>
            <p:ph type="sldNum" sz="quarter" idx="12"/>
          </p:nvPr>
        </p:nvSpPr>
        <p:spPr/>
        <p:txBody>
          <a:bodyPr/>
          <a:lstStyle/>
          <a:p>
            <a:fld id="{7FAF6424-86D6-4475-98B0-81934E51FE3F}" type="slidenum">
              <a:rPr lang="en-US" smtClean="0"/>
              <a:pPr/>
              <a:t>43</a:t>
            </a:fld>
            <a:endParaRPr lang="en-US"/>
          </a:p>
        </p:txBody>
      </p:sp>
    </p:spTree>
    <p:extLst>
      <p:ext uri="{BB962C8B-B14F-4D97-AF65-F5344CB8AC3E}">
        <p14:creationId xmlns:p14="http://schemas.microsoft.com/office/powerpoint/2010/main" xmlns="" val="24944705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233</TotalTime>
  <Words>1498</Words>
  <Application>Microsoft Office PowerPoint</Application>
  <PresentationFormat>On-screen Show (4:3)</PresentationFormat>
  <Paragraphs>377</Paragraphs>
  <Slides>43</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45" baseType="lpstr">
      <vt:lpstr>Office Theme</vt:lpstr>
      <vt:lpstr>Bitmap Image</vt:lpstr>
      <vt:lpstr>Issues in public administration  MPA 509</vt:lpstr>
      <vt:lpstr>Agenda </vt:lpstr>
      <vt:lpstr>Slide 3</vt:lpstr>
      <vt:lpstr>Pakistan and the Millennium Development Goals (2015)  </vt:lpstr>
      <vt:lpstr>What will it take to achieve the Millennium Development Goals? </vt:lpstr>
      <vt:lpstr>Slide 6</vt:lpstr>
      <vt:lpstr>Slide 7</vt:lpstr>
      <vt:lpstr>Slide 8</vt:lpstr>
      <vt:lpstr>Slide 9</vt:lpstr>
      <vt:lpstr>Slide 10</vt:lpstr>
      <vt:lpstr>Slide 11</vt:lpstr>
      <vt:lpstr>Power crisis                      of                                     Pakistan</vt:lpstr>
      <vt:lpstr>Slide 13</vt:lpstr>
      <vt:lpstr>Demand of Electricity </vt:lpstr>
      <vt:lpstr>Supply of Electricity</vt:lpstr>
      <vt:lpstr>Shortfall of Electricity</vt:lpstr>
      <vt:lpstr>How To Remove This Shortfall</vt:lpstr>
      <vt:lpstr>Dams</vt:lpstr>
      <vt:lpstr>Dams</vt:lpstr>
      <vt:lpstr>Constructed Dams  Pakistan produce electricity from following  dams</vt:lpstr>
      <vt:lpstr>Under Construction Dams</vt:lpstr>
      <vt:lpstr>Future Projects</vt:lpstr>
      <vt:lpstr>kalabagh Dam </vt:lpstr>
      <vt:lpstr> Kalabagh Dam and Political Pressures</vt:lpstr>
      <vt:lpstr>Methods to Produce Electricity </vt:lpstr>
      <vt:lpstr>Thermal Electricity</vt:lpstr>
      <vt:lpstr>Nuclear Electricity </vt:lpstr>
      <vt:lpstr>Bio Mass Power</vt:lpstr>
      <vt:lpstr>Solar Power</vt:lpstr>
      <vt:lpstr>Solar Power</vt:lpstr>
      <vt:lpstr>Wind Energy</vt:lpstr>
      <vt:lpstr>Wind Energy</vt:lpstr>
      <vt:lpstr>Energy resources of Pakistan</vt:lpstr>
      <vt:lpstr>Slide 34</vt:lpstr>
      <vt:lpstr>Impact on society</vt:lpstr>
      <vt:lpstr>Objective </vt:lpstr>
      <vt:lpstr>Recommendations </vt:lpstr>
      <vt:lpstr>Recommendations </vt:lpstr>
      <vt:lpstr>Recommendations </vt:lpstr>
      <vt:lpstr>Recommendations </vt:lpstr>
      <vt:lpstr>Conclusion  </vt:lpstr>
      <vt:lpstr>Some questions</vt:lpstr>
      <vt:lpstr>Quote of the Day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public administration</dc:title>
  <dc:creator>comsats</dc:creator>
  <cp:lastModifiedBy>Administrator</cp:lastModifiedBy>
  <cp:revision>15</cp:revision>
  <dcterms:created xsi:type="dcterms:W3CDTF">2013-12-30T19:32:53Z</dcterms:created>
  <dcterms:modified xsi:type="dcterms:W3CDTF">2014-01-02T13:29:38Z</dcterms:modified>
</cp:coreProperties>
</file>