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301" r:id="rId5"/>
    <p:sldId id="259" r:id="rId6"/>
    <p:sldId id="299" r:id="rId7"/>
    <p:sldId id="300" r:id="rId8"/>
    <p:sldId id="262" r:id="rId9"/>
    <p:sldId id="263" r:id="rId10"/>
    <p:sldId id="265" r:id="rId11"/>
    <p:sldId id="266" r:id="rId12"/>
    <p:sldId id="267" r:id="rId13"/>
    <p:sldId id="268" r:id="rId14"/>
    <p:sldId id="269" r:id="rId15"/>
    <p:sldId id="280" r:id="rId16"/>
    <p:sldId id="281" r:id="rId17"/>
    <p:sldId id="282" r:id="rId18"/>
    <p:sldId id="283" r:id="rId19"/>
    <p:sldId id="284" r:id="rId20"/>
    <p:sldId id="286" r:id="rId21"/>
    <p:sldId id="287" r:id="rId22"/>
    <p:sldId id="288" r:id="rId23"/>
    <p:sldId id="289" r:id="rId24"/>
    <p:sldId id="290" r:id="rId25"/>
    <p:sldId id="291" r:id="rId26"/>
    <p:sldId id="292" r:id="rId27"/>
    <p:sldId id="30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7D2DEB-5A42-408F-9F8F-9FDF9A626306}" type="datetimeFigureOut">
              <a:rPr lang="en-US" smtClean="0"/>
              <a:pPr/>
              <a:t>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D80F16-F6F6-4A55-91BE-327B416B1451}" type="slidenum">
              <a:rPr lang="en-US" smtClean="0"/>
              <a:pPr/>
              <a:t>‹#›</a:t>
            </a:fld>
            <a:endParaRPr lang="en-US"/>
          </a:p>
        </p:txBody>
      </p:sp>
    </p:spTree>
    <p:extLst>
      <p:ext uri="{BB962C8B-B14F-4D97-AF65-F5344CB8AC3E}">
        <p14:creationId xmlns:p14="http://schemas.microsoft.com/office/powerpoint/2010/main" xmlns="" val="229500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Economic Survey, Government of Pakistan, 2008-09.</a:t>
            </a:r>
          </a:p>
          <a:p>
            <a:r>
              <a:rPr lang="en-US" dirty="0" smtClean="0"/>
              <a:t>a: Interim Report (October 2008), ―Economic  Stabilization with a Human Face‖,  Panel of Economists</a:t>
            </a:r>
          </a:p>
          <a:p>
            <a:r>
              <a:rPr lang="en-US" dirty="0" smtClean="0"/>
              <a:t>constituted by the Planning Commission, Government of Pakistan.</a:t>
            </a:r>
          </a:p>
          <a:p>
            <a:r>
              <a:rPr lang="en-US" dirty="0" smtClean="0"/>
              <a:t>b: Task Force on Food Security (World Bank) cited in Economic Survey 2008-09 (p.197). c: Independent Estimates cited in Economic Survey 2008-09 (p.197).</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CD80F16-F6F6-4A55-91BE-327B416B1451}" type="slidenum">
              <a:rPr lang="en-US" smtClean="0"/>
              <a:pPr/>
              <a:t>13</a:t>
            </a:fld>
            <a:endParaRPr lang="en-US"/>
          </a:p>
        </p:txBody>
      </p:sp>
    </p:spTree>
    <p:extLst>
      <p:ext uri="{BB962C8B-B14F-4D97-AF65-F5344CB8AC3E}">
        <p14:creationId xmlns:p14="http://schemas.microsoft.com/office/powerpoint/2010/main" xmlns="" val="476506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0B41767-9963-4D49-8085-95DBEE022665}" type="datetime1">
              <a:rPr lang="en-US" smtClean="0"/>
              <a:pPr/>
              <a:t>1/1/2014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0FB9C3F-CDE7-45B0-A2BA-C478B095C79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77C6956-3583-438F-9321-EF531A20CD34}" type="datetime1">
              <a:rPr lang="en-US" smtClean="0"/>
              <a:pPr/>
              <a:t>1/1/2014</a:t>
            </a:fld>
            <a:endParaRPr lang="en-US"/>
          </a:p>
        </p:txBody>
      </p:sp>
      <p:sp>
        <p:nvSpPr>
          <p:cNvPr id="9" name="Slide Number Placeholder 8"/>
          <p:cNvSpPr>
            <a:spLocks noGrp="1"/>
          </p:cNvSpPr>
          <p:nvPr>
            <p:ph type="sldNum" sz="quarter" idx="15"/>
          </p:nvPr>
        </p:nvSpPr>
        <p:spPr/>
        <p:txBody>
          <a:bodyPr rtlCol="0"/>
          <a:lstStyle/>
          <a:p>
            <a:fld id="{50FB9C3F-CDE7-45B0-A2BA-C478B095C797}"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D529DE1-6B3C-4C91-A75F-ED923A5FD04F}" type="datetime1">
              <a:rPr lang="en-US" smtClean="0"/>
              <a:pPr/>
              <a:t>1/1/2014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0FB9C3F-CDE7-45B0-A2BA-C478B095C79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D9BCD23-A2D5-43E3-9EDE-184748FBA440}" type="datetime1">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B9C3F-CDE7-45B0-A2BA-C478B095C797}"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BA62D64-A8E1-4920-99B7-95A118E60D9D}" type="datetime1">
              <a:rPr lang="en-US" smtClean="0"/>
              <a:pPr/>
              <a:t>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B9C3F-CDE7-45B0-A2BA-C478B095C797}"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055B5E7-FE80-43E3-A70D-D21DC53B78F7}" type="datetime1">
              <a:rPr lang="en-US" smtClean="0"/>
              <a:pPr/>
              <a:t>1/1/2014</a:t>
            </a:fld>
            <a:endParaRPr lang="en-US"/>
          </a:p>
        </p:txBody>
      </p:sp>
      <p:sp>
        <p:nvSpPr>
          <p:cNvPr id="7" name="Slide Number Placeholder 6"/>
          <p:cNvSpPr>
            <a:spLocks noGrp="1"/>
          </p:cNvSpPr>
          <p:nvPr>
            <p:ph type="sldNum" sz="quarter" idx="11"/>
          </p:nvPr>
        </p:nvSpPr>
        <p:spPr/>
        <p:txBody>
          <a:bodyPr rtlCol="0"/>
          <a:lstStyle/>
          <a:p>
            <a:fld id="{50FB9C3F-CDE7-45B0-A2BA-C478B095C797}"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012B66-7341-41C3-9530-A2525389094C}" type="datetime1">
              <a:rPr lang="en-US" smtClean="0"/>
              <a:pPr/>
              <a:t>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FB9C3F-CDE7-45B0-A2BA-C478B095C7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2CC7D5B-4BA9-4C6D-8C4C-3F4656F12693}" type="datetime1">
              <a:rPr lang="en-US" smtClean="0"/>
              <a:pPr/>
              <a:t>1/1/2014</a:t>
            </a:fld>
            <a:endParaRPr lang="en-US"/>
          </a:p>
        </p:txBody>
      </p:sp>
      <p:sp>
        <p:nvSpPr>
          <p:cNvPr id="22" name="Slide Number Placeholder 21"/>
          <p:cNvSpPr>
            <a:spLocks noGrp="1"/>
          </p:cNvSpPr>
          <p:nvPr>
            <p:ph type="sldNum" sz="quarter" idx="15"/>
          </p:nvPr>
        </p:nvSpPr>
        <p:spPr/>
        <p:txBody>
          <a:bodyPr rtlCol="0"/>
          <a:lstStyle/>
          <a:p>
            <a:fld id="{50FB9C3F-CDE7-45B0-A2BA-C478B095C797}"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64BD3BC-F0CE-4B6D-97AF-77FBBE76E5F2}" type="datetime1">
              <a:rPr lang="en-US" smtClean="0"/>
              <a:pPr/>
              <a:t>1/1/2014</a:t>
            </a:fld>
            <a:endParaRPr lang="en-US"/>
          </a:p>
        </p:txBody>
      </p:sp>
      <p:sp>
        <p:nvSpPr>
          <p:cNvPr id="18" name="Slide Number Placeholder 17"/>
          <p:cNvSpPr>
            <a:spLocks noGrp="1"/>
          </p:cNvSpPr>
          <p:nvPr>
            <p:ph type="sldNum" sz="quarter" idx="11"/>
          </p:nvPr>
        </p:nvSpPr>
        <p:spPr/>
        <p:txBody>
          <a:bodyPr rtlCol="0"/>
          <a:lstStyle/>
          <a:p>
            <a:fld id="{50FB9C3F-CDE7-45B0-A2BA-C478B095C797}"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197113-9813-4337-BAC0-E4A4637E6F7D}" type="datetime1">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B9C3F-CDE7-45B0-A2BA-C478B095C7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BCB429-A1D6-4E24-B0AF-05BBF426CED8}" type="datetime1">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B9C3F-CDE7-45B0-A2BA-C478B095C79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F3F75A7-AC74-4CDE-B89B-9927E736D79F}" type="datetime1">
              <a:rPr lang="en-US" smtClean="0"/>
              <a:pPr/>
              <a:t>1/1/2014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0FB9C3F-CDE7-45B0-A2BA-C478B095C79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7.xml.rels><?xml version="1.0" encoding="UTF-8" standalone="yes"?>
<Relationships xmlns="http://schemas.openxmlformats.org/package/2006/relationships"><Relationship Id="rId2" Type="http://schemas.openxmlformats.org/officeDocument/2006/relationships/hyperlink" Target="http://www.goodreads.com/author/show/76640.Jane_Addam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371600"/>
            <a:ext cx="6172200" cy="1894362"/>
          </a:xfrm>
        </p:spPr>
        <p:txBody>
          <a:bodyPr>
            <a:normAutofit fontScale="90000"/>
          </a:bodyPr>
          <a:lstStyle/>
          <a:p>
            <a:pPr algn="ctr"/>
            <a:r>
              <a:rPr lang="en-US" dirty="0" smtClean="0"/>
              <a:t>Issues in Public Administration</a:t>
            </a:r>
            <a:br>
              <a:rPr lang="en-US" dirty="0" smtClean="0"/>
            </a:br>
            <a:r>
              <a:rPr lang="en-US" dirty="0" smtClean="0"/>
              <a:t/>
            </a:r>
            <a:br>
              <a:rPr lang="en-US" dirty="0" smtClean="0"/>
            </a:br>
            <a:r>
              <a:rPr lang="en-US" dirty="0" smtClean="0">
                <a:solidFill>
                  <a:schemeClr val="accent1">
                    <a:lumMod val="75000"/>
                  </a:schemeClr>
                </a:solidFill>
              </a:rPr>
              <a:t>MPA </a:t>
            </a:r>
            <a:r>
              <a:rPr lang="en-US" dirty="0">
                <a:solidFill>
                  <a:schemeClr val="accent1">
                    <a:lumMod val="75000"/>
                  </a:schemeClr>
                </a:solidFill>
              </a:rPr>
              <a:t>509</a:t>
            </a:r>
            <a:r>
              <a:rPr lang="en-US" dirty="0"/>
              <a:t/>
            </a:r>
            <a:br>
              <a:rPr lang="en-US" dirty="0"/>
            </a:br>
            <a:endParaRPr lang="en-US" dirty="0"/>
          </a:p>
        </p:txBody>
      </p:sp>
      <p:sp>
        <p:nvSpPr>
          <p:cNvPr id="3" name="Subtitle 2"/>
          <p:cNvSpPr>
            <a:spLocks noGrp="1"/>
          </p:cNvSpPr>
          <p:nvPr>
            <p:ph type="subTitle" idx="1"/>
          </p:nvPr>
        </p:nvSpPr>
        <p:spPr>
          <a:xfrm>
            <a:off x="1752600" y="3962400"/>
            <a:ext cx="7239000" cy="1371600"/>
          </a:xfrm>
        </p:spPr>
        <p:txBody>
          <a:bodyPr>
            <a:normAutofit/>
          </a:bodyPr>
          <a:lstStyle/>
          <a:p>
            <a:r>
              <a:rPr lang="en-US" sz="2400" dirty="0" smtClean="0"/>
              <a:t>“</a:t>
            </a:r>
            <a:r>
              <a:rPr lang="en-US" sz="2400" dirty="0"/>
              <a:t>Poverty and Inequality Issues in Pakistan” </a:t>
            </a:r>
          </a:p>
        </p:txBody>
      </p:sp>
      <p:sp>
        <p:nvSpPr>
          <p:cNvPr id="4" name="Slide Number Placeholder 3"/>
          <p:cNvSpPr>
            <a:spLocks noGrp="1"/>
          </p:cNvSpPr>
          <p:nvPr>
            <p:ph type="sldNum" sz="quarter" idx="12"/>
          </p:nvPr>
        </p:nvSpPr>
        <p:spPr/>
        <p:txBody>
          <a:bodyPr/>
          <a:lstStyle/>
          <a:p>
            <a:fld id="{50FB9C3F-CDE7-45B0-A2BA-C478B095C797}" type="slidenum">
              <a:rPr lang="en-US" smtClean="0"/>
              <a:pPr/>
              <a:t>1</a:t>
            </a:fld>
            <a:endParaRPr lang="en-US"/>
          </a:p>
        </p:txBody>
      </p:sp>
    </p:spTree>
    <p:extLst>
      <p:ext uri="{BB962C8B-B14F-4D97-AF65-F5344CB8AC3E}">
        <p14:creationId xmlns:p14="http://schemas.microsoft.com/office/powerpoint/2010/main" xmlns="" val="1186215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11162"/>
          </a:xfrm>
        </p:spPr>
        <p:txBody>
          <a:bodyPr>
            <a:normAutofit fontScale="90000"/>
          </a:bodyPr>
          <a:lstStyle/>
          <a:p>
            <a:pPr algn="ctr"/>
            <a:r>
              <a:rPr lang="en-US" dirty="0" smtClean="0"/>
              <a:t>Agenda </a:t>
            </a:r>
            <a:endParaRPr lang="en-US" dirty="0"/>
          </a:p>
        </p:txBody>
      </p:sp>
      <p:sp>
        <p:nvSpPr>
          <p:cNvPr id="3" name="Content Placeholder 2"/>
          <p:cNvSpPr>
            <a:spLocks noGrp="1"/>
          </p:cNvSpPr>
          <p:nvPr>
            <p:ph sz="quarter" idx="1"/>
          </p:nvPr>
        </p:nvSpPr>
        <p:spPr>
          <a:xfrm>
            <a:off x="457200" y="762000"/>
            <a:ext cx="7467600" cy="5711952"/>
          </a:xfrm>
        </p:spPr>
        <p:txBody>
          <a:bodyPr>
            <a:noAutofit/>
          </a:bodyPr>
          <a:lstStyle/>
          <a:p>
            <a:pPr>
              <a:spcBef>
                <a:spcPct val="0"/>
              </a:spcBef>
            </a:pPr>
            <a:r>
              <a:rPr lang="en-US" sz="2000" dirty="0" smtClean="0"/>
              <a:t>Preview of last lecture </a:t>
            </a:r>
          </a:p>
          <a:p>
            <a:pPr>
              <a:spcBef>
                <a:spcPct val="0"/>
              </a:spcBef>
            </a:pPr>
            <a:r>
              <a:rPr lang="en-US" sz="2000" dirty="0" smtClean="0"/>
              <a:t>Poverty, inequality and unemployment in Pakistan</a:t>
            </a:r>
          </a:p>
          <a:p>
            <a:pPr lvl="1">
              <a:spcBef>
                <a:spcPct val="0"/>
              </a:spcBef>
            </a:pPr>
            <a:r>
              <a:rPr lang="en-US" sz="2000" dirty="0" smtClean="0"/>
              <a:t>Overview of poverty and income inequality situation  (from year 2000 till 2010)</a:t>
            </a:r>
          </a:p>
          <a:p>
            <a:pPr lvl="1">
              <a:spcBef>
                <a:spcPct val="0"/>
              </a:spcBef>
            </a:pPr>
            <a:r>
              <a:rPr lang="en-US" sz="2000" dirty="0" smtClean="0"/>
              <a:t>Poverty across the provinces</a:t>
            </a:r>
          </a:p>
          <a:p>
            <a:pPr lvl="1">
              <a:spcBef>
                <a:spcPct val="0"/>
              </a:spcBef>
            </a:pPr>
            <a:r>
              <a:rPr lang="en-US" sz="2000" dirty="0" smtClean="0"/>
              <a:t>Trends in inequality </a:t>
            </a:r>
          </a:p>
          <a:p>
            <a:pPr lvl="1">
              <a:spcBef>
                <a:spcPct val="0"/>
              </a:spcBef>
            </a:pPr>
            <a:r>
              <a:rPr lang="en-US" sz="2000" dirty="0" smtClean="0"/>
              <a:t>A comparison of poverty and inequality in Pakistan with selected </a:t>
            </a:r>
            <a:r>
              <a:rPr lang="en-US" sz="2000" dirty="0"/>
              <a:t>A</a:t>
            </a:r>
            <a:r>
              <a:rPr lang="en-US" sz="2000" dirty="0" smtClean="0"/>
              <a:t>sian countries</a:t>
            </a:r>
          </a:p>
          <a:p>
            <a:pPr lvl="1">
              <a:spcBef>
                <a:spcPct val="0"/>
              </a:spcBef>
            </a:pPr>
            <a:r>
              <a:rPr lang="en-US" sz="2000" dirty="0" smtClean="0"/>
              <a:t>Comparison in inequality </a:t>
            </a:r>
          </a:p>
          <a:p>
            <a:pPr lvl="1">
              <a:spcBef>
                <a:spcPct val="0"/>
              </a:spcBef>
            </a:pPr>
            <a:r>
              <a:rPr lang="en-US" sz="2000" dirty="0" smtClean="0"/>
              <a:t>Status of achieving poverty-related MDG targets in Pakistan</a:t>
            </a:r>
          </a:p>
          <a:p>
            <a:pPr>
              <a:spcBef>
                <a:spcPct val="0"/>
              </a:spcBef>
            </a:pPr>
            <a:r>
              <a:rPr lang="en-US" sz="2000" dirty="0" smtClean="0"/>
              <a:t>Relationship between inequality, poverty and growth </a:t>
            </a:r>
          </a:p>
          <a:p>
            <a:pPr>
              <a:spcBef>
                <a:spcPct val="0"/>
              </a:spcBef>
            </a:pPr>
            <a:r>
              <a:rPr lang="en-US" sz="2000" dirty="0" smtClean="0"/>
              <a:t>Government policies/initiatives for reducing poverty and inequality</a:t>
            </a:r>
          </a:p>
          <a:p>
            <a:pPr>
              <a:spcBef>
                <a:spcPct val="0"/>
              </a:spcBef>
            </a:pPr>
            <a:r>
              <a:rPr lang="en-US" sz="2000" dirty="0" smtClean="0"/>
              <a:t>Benazir income support program (BISP)</a:t>
            </a:r>
          </a:p>
          <a:p>
            <a:pPr>
              <a:spcBef>
                <a:spcPct val="0"/>
              </a:spcBef>
            </a:pPr>
            <a:r>
              <a:rPr lang="en-US" sz="2000" dirty="0" smtClean="0"/>
              <a:t>Punjab food support scheme (PFSS)</a:t>
            </a:r>
          </a:p>
          <a:p>
            <a:pPr>
              <a:spcBef>
                <a:spcPct val="0"/>
              </a:spcBef>
            </a:pPr>
            <a:r>
              <a:rPr lang="en-US" sz="2000" dirty="0" smtClean="0"/>
              <a:t>Pakistan Bait-</a:t>
            </a:r>
            <a:r>
              <a:rPr lang="en-US" sz="2000" dirty="0" err="1" smtClean="0"/>
              <a:t>ul</a:t>
            </a:r>
            <a:r>
              <a:rPr lang="en-US" sz="2000" dirty="0" smtClean="0"/>
              <a:t>-</a:t>
            </a:r>
            <a:r>
              <a:rPr lang="en-US" sz="2000" dirty="0" err="1" smtClean="0"/>
              <a:t>Maal</a:t>
            </a:r>
            <a:r>
              <a:rPr lang="en-US" sz="2000" dirty="0" smtClean="0"/>
              <a:t> (PBM)</a:t>
            </a:r>
          </a:p>
          <a:p>
            <a:endParaRPr lang="en-US" sz="900" dirty="0" smtClean="0"/>
          </a:p>
          <a:p>
            <a:endParaRPr lang="en-US" sz="800" b="1" dirty="0" smtClean="0"/>
          </a:p>
          <a:p>
            <a:endParaRPr lang="en-US" sz="800" dirty="0" smtClean="0"/>
          </a:p>
          <a:p>
            <a:r>
              <a:rPr lang="en-US" sz="300" dirty="0" smtClean="0"/>
              <a:t> </a:t>
            </a:r>
            <a:endParaRPr lang="en-US" sz="1600" dirty="0" smtClean="0"/>
          </a:p>
          <a:p>
            <a:pPr lvl="1"/>
            <a:endParaRPr lang="en-US" sz="1050" dirty="0" smtClean="0"/>
          </a:p>
          <a:p>
            <a:pPr lvl="1"/>
            <a:endParaRPr lang="en-US" sz="700"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2</a:t>
            </a:fld>
            <a:endParaRPr lang="en-US"/>
          </a:p>
        </p:txBody>
      </p:sp>
    </p:spTree>
    <p:extLst>
      <p:ext uri="{BB962C8B-B14F-4D97-AF65-F5344CB8AC3E}">
        <p14:creationId xmlns:p14="http://schemas.microsoft.com/office/powerpoint/2010/main" xmlns="" val="648804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pPr algn="ctr"/>
            <a:r>
              <a:rPr lang="en-US" dirty="0" smtClean="0"/>
              <a:t>Agenda</a:t>
            </a:r>
            <a:endParaRPr lang="en-US" dirty="0"/>
          </a:p>
        </p:txBody>
      </p:sp>
      <p:sp>
        <p:nvSpPr>
          <p:cNvPr id="3" name="Content Placeholder 2"/>
          <p:cNvSpPr>
            <a:spLocks noGrp="1"/>
          </p:cNvSpPr>
          <p:nvPr>
            <p:ph sz="quarter" idx="1"/>
          </p:nvPr>
        </p:nvSpPr>
        <p:spPr/>
        <p:txBody>
          <a:bodyPr>
            <a:normAutofit/>
          </a:bodyPr>
          <a:lstStyle/>
          <a:p>
            <a:pPr>
              <a:spcBef>
                <a:spcPct val="0"/>
              </a:spcBef>
            </a:pPr>
            <a:r>
              <a:rPr lang="en-US" sz="2000" dirty="0"/>
              <a:t>Zakat</a:t>
            </a:r>
          </a:p>
          <a:p>
            <a:pPr>
              <a:spcBef>
                <a:spcPct val="0"/>
              </a:spcBef>
            </a:pPr>
            <a:r>
              <a:rPr lang="en-US" sz="2000" dirty="0" smtClean="0"/>
              <a:t>Microfinance</a:t>
            </a:r>
            <a:endParaRPr lang="en-US" sz="2000" dirty="0"/>
          </a:p>
          <a:p>
            <a:pPr>
              <a:spcBef>
                <a:spcPct val="0"/>
              </a:spcBef>
            </a:pPr>
            <a:r>
              <a:rPr lang="en-US" sz="2000" dirty="0"/>
              <a:t>Diagnostic Analysis of Binding Constraints to Reducing Poverty and Inequality</a:t>
            </a:r>
          </a:p>
          <a:p>
            <a:pPr>
              <a:spcBef>
                <a:spcPct val="0"/>
              </a:spcBef>
            </a:pPr>
            <a:r>
              <a:rPr lang="en-US" sz="2000" dirty="0"/>
              <a:t>Law &amp; Order and Governance</a:t>
            </a:r>
          </a:p>
          <a:p>
            <a:pPr>
              <a:spcBef>
                <a:spcPct val="0"/>
              </a:spcBef>
            </a:pPr>
            <a:r>
              <a:rPr lang="en-US" sz="2000" dirty="0"/>
              <a:t>Education, Technology and Health</a:t>
            </a:r>
          </a:p>
          <a:p>
            <a:pPr>
              <a:spcBef>
                <a:spcPct val="0"/>
              </a:spcBef>
            </a:pPr>
            <a:r>
              <a:rPr lang="en-US" sz="2000" dirty="0"/>
              <a:t>Landlessness, Farm Assets and Tenure Patterns</a:t>
            </a:r>
          </a:p>
          <a:p>
            <a:pPr>
              <a:spcBef>
                <a:spcPct val="0"/>
              </a:spcBef>
            </a:pPr>
            <a:r>
              <a:rPr lang="en-US" sz="2000" dirty="0"/>
              <a:t>Power Structures in Rural Areas</a:t>
            </a:r>
          </a:p>
          <a:p>
            <a:pPr>
              <a:spcBef>
                <a:spcPct val="0"/>
              </a:spcBef>
            </a:pPr>
            <a:r>
              <a:rPr lang="en-US" sz="2000" dirty="0"/>
              <a:t>Doing Business in Pakistan</a:t>
            </a:r>
          </a:p>
          <a:p>
            <a:pPr>
              <a:spcBef>
                <a:spcPct val="0"/>
              </a:spcBef>
            </a:pPr>
            <a:endParaRPr lang="en-US" sz="2000" cap="small" dirty="0">
              <a:solidFill>
                <a:schemeClr val="tx2"/>
              </a:solidFill>
              <a:latin typeface="+mj-lt"/>
              <a:ea typeface="+mj-ea"/>
              <a:cs typeface="+mj-cs"/>
            </a:endParaRPr>
          </a:p>
          <a:p>
            <a:endParaRPr lang="en-US" sz="1800" dirty="0" smtClean="0"/>
          </a:p>
          <a:p>
            <a:pPr marL="0" indent="0">
              <a:buNone/>
            </a:pPr>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3</a:t>
            </a:fld>
            <a:endParaRPr lang="en-US"/>
          </a:p>
        </p:txBody>
      </p:sp>
    </p:spTree>
    <p:extLst>
      <p:ext uri="{BB962C8B-B14F-4D97-AF65-F5344CB8AC3E}">
        <p14:creationId xmlns:p14="http://schemas.microsoft.com/office/powerpoint/2010/main" xmlns="" val="22915129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What is Governance?</a:t>
            </a:r>
            <a:r>
              <a:rPr lang="en-US" b="1" dirty="0"/>
              <a:t/>
            </a:r>
            <a:br>
              <a:rPr lang="en-US" b="1" dirty="0"/>
            </a:br>
            <a:endParaRPr lang="en-US" dirty="0"/>
          </a:p>
        </p:txBody>
      </p:sp>
      <p:sp>
        <p:nvSpPr>
          <p:cNvPr id="3" name="Content Placeholder 2"/>
          <p:cNvSpPr>
            <a:spLocks noGrp="1"/>
          </p:cNvSpPr>
          <p:nvPr>
            <p:ph sz="quarter" idx="1"/>
          </p:nvPr>
        </p:nvSpPr>
        <p:spPr>
          <a:xfrm>
            <a:off x="457200" y="1600200"/>
            <a:ext cx="7772400" cy="4873752"/>
          </a:xfrm>
        </p:spPr>
        <p:txBody>
          <a:bodyPr/>
          <a:lstStyle/>
          <a:p>
            <a:pPr fontAlgn="base"/>
            <a:r>
              <a:rPr lang="en-US" dirty="0" smtClean="0"/>
              <a:t>Governance </a:t>
            </a:r>
            <a:r>
              <a:rPr lang="en-US" dirty="0"/>
              <a:t>consists of the traditions and institutions by which authority in a country is exercised.  This includes the process by which governments are selected, monitored and replaced; the capacity of the government to effectively formulate and implement sound policies; and the respect of citizens and the state for the institutions that govern economic and social interactions among them.</a:t>
            </a:r>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4</a:t>
            </a:fld>
            <a:endParaRPr lang="en-US"/>
          </a:p>
        </p:txBody>
      </p:sp>
    </p:spTree>
    <p:extLst>
      <p:ext uri="{BB962C8B-B14F-4D97-AF65-F5344CB8AC3E}">
        <p14:creationId xmlns:p14="http://schemas.microsoft.com/office/powerpoint/2010/main" xmlns="" val="4281508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1">
                    <a:lumMod val="75000"/>
                  </a:schemeClr>
                </a:solidFill>
              </a:rPr>
              <a:t>Growth, Poverty and Inequality</a:t>
            </a:r>
            <a:endParaRPr lang="en-US" dirty="0"/>
          </a:p>
        </p:txBody>
      </p:sp>
      <p:sp>
        <p:nvSpPr>
          <p:cNvPr id="3" name="Content Placeholder 2"/>
          <p:cNvSpPr>
            <a:spLocks noGrp="1"/>
          </p:cNvSpPr>
          <p:nvPr>
            <p:ph sz="quarter" idx="1"/>
          </p:nvPr>
        </p:nvSpPr>
        <p:spPr/>
        <p:txBody>
          <a:bodyPr>
            <a:normAutofit/>
          </a:bodyPr>
          <a:lstStyle/>
          <a:p>
            <a:r>
              <a:rPr lang="en-US" dirty="0"/>
              <a:t>The concept of inclusive growth demands for widespread expansion of opportunities so that all segments of the society can benefit from economic expansion (</a:t>
            </a:r>
            <a:r>
              <a:rPr lang="en-US" dirty="0" err="1"/>
              <a:t>Osmani</a:t>
            </a:r>
            <a:r>
              <a:rPr lang="en-US" dirty="0"/>
              <a:t>, 2008). The idea of inclusive growth has been commonly explained through the employment, poverty and inequality nexus. </a:t>
            </a:r>
          </a:p>
        </p:txBody>
      </p:sp>
      <p:sp>
        <p:nvSpPr>
          <p:cNvPr id="4" name="Slide Number Placeholder 3"/>
          <p:cNvSpPr>
            <a:spLocks noGrp="1"/>
          </p:cNvSpPr>
          <p:nvPr>
            <p:ph type="sldNum" sz="quarter" idx="15"/>
          </p:nvPr>
        </p:nvSpPr>
        <p:spPr/>
        <p:txBody>
          <a:bodyPr/>
          <a:lstStyle/>
          <a:p>
            <a:fld id="{50FB9C3F-CDE7-45B0-A2BA-C478B095C797}" type="slidenum">
              <a:rPr lang="en-US" smtClean="0"/>
              <a:pPr/>
              <a:t>5</a:t>
            </a:fld>
            <a:endParaRPr lang="en-US"/>
          </a:p>
        </p:txBody>
      </p:sp>
    </p:spTree>
    <p:extLst>
      <p:ext uri="{BB962C8B-B14F-4D97-AF65-F5344CB8AC3E}">
        <p14:creationId xmlns:p14="http://schemas.microsoft.com/office/powerpoint/2010/main" xmlns="" val="2379158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chemeClr val="accent1">
                    <a:lumMod val="75000"/>
                  </a:schemeClr>
                </a:solidFill>
                <a:latin typeface="+mn-lt"/>
                <a:ea typeface="+mn-ea"/>
                <a:cs typeface="+mn-cs"/>
              </a:rPr>
              <a:t>Growth, Poverty and Inequality</a:t>
            </a:r>
          </a:p>
        </p:txBody>
      </p:sp>
      <p:sp>
        <p:nvSpPr>
          <p:cNvPr id="3" name="Content Placeholder 2"/>
          <p:cNvSpPr>
            <a:spLocks noGrp="1"/>
          </p:cNvSpPr>
          <p:nvPr>
            <p:ph sz="quarter" idx="1"/>
          </p:nvPr>
        </p:nvSpPr>
        <p:spPr>
          <a:xfrm>
            <a:off x="304800" y="1600200"/>
            <a:ext cx="8001000" cy="4873752"/>
          </a:xfrm>
        </p:spPr>
        <p:txBody>
          <a:bodyPr>
            <a:normAutofit/>
          </a:bodyPr>
          <a:lstStyle/>
          <a:p>
            <a:r>
              <a:rPr lang="en-US" dirty="0" smtClean="0"/>
              <a:t>The relationship </a:t>
            </a:r>
            <a:r>
              <a:rPr lang="en-US" dirty="0"/>
              <a:t>between growth, poverty and inequality is complex in Pakistan. During the high </a:t>
            </a:r>
            <a:r>
              <a:rPr lang="en-US" dirty="0" smtClean="0"/>
              <a:t>growth decades </a:t>
            </a:r>
            <a:r>
              <a:rPr lang="en-US" dirty="0"/>
              <a:t>(1960s) and low growth decades (1970s), both poverty and inequality moved in </a:t>
            </a:r>
            <a:r>
              <a:rPr lang="en-US" dirty="0" smtClean="0"/>
              <a:t>opposite direction</a:t>
            </a:r>
            <a:r>
              <a:rPr lang="en-US" dirty="0"/>
              <a:t>. The high economic growth during the 1980s contributed to a sharp decline in poverty, </a:t>
            </a:r>
            <a:r>
              <a:rPr lang="en-US" dirty="0" smtClean="0"/>
              <a:t>but accompanied </a:t>
            </a:r>
            <a:r>
              <a:rPr lang="en-US" dirty="0"/>
              <a:t>by a mild increase in inequality. The fall in economic growth during the 1990s </a:t>
            </a:r>
            <a:r>
              <a:rPr lang="en-US" dirty="0" smtClean="0"/>
              <a:t>resulted in </a:t>
            </a:r>
            <a:r>
              <a:rPr lang="en-US" dirty="0"/>
              <a:t>a rise in poverty while inequality decreased modestly. </a:t>
            </a:r>
          </a:p>
        </p:txBody>
      </p:sp>
      <p:sp>
        <p:nvSpPr>
          <p:cNvPr id="4" name="Slide Number Placeholder 3"/>
          <p:cNvSpPr>
            <a:spLocks noGrp="1"/>
          </p:cNvSpPr>
          <p:nvPr>
            <p:ph type="sldNum" sz="quarter" idx="15"/>
          </p:nvPr>
        </p:nvSpPr>
        <p:spPr/>
        <p:txBody>
          <a:bodyPr/>
          <a:lstStyle/>
          <a:p>
            <a:fld id="{50FB9C3F-CDE7-45B0-A2BA-C478B095C797}" type="slidenum">
              <a:rPr lang="en-US" smtClean="0"/>
              <a:pPr/>
              <a:t>6</a:t>
            </a:fld>
            <a:endParaRPr lang="en-US"/>
          </a:p>
        </p:txBody>
      </p:sp>
    </p:spTree>
    <p:extLst>
      <p:ext uri="{BB962C8B-B14F-4D97-AF65-F5344CB8AC3E}">
        <p14:creationId xmlns:p14="http://schemas.microsoft.com/office/powerpoint/2010/main" xmlns="" val="2867614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1">
                    <a:lumMod val="75000"/>
                  </a:schemeClr>
                </a:solidFill>
              </a:rPr>
              <a:t>Growth, Poverty and Inequality</a:t>
            </a:r>
            <a:endParaRPr lang="en-US" dirty="0"/>
          </a:p>
        </p:txBody>
      </p:sp>
      <p:sp>
        <p:nvSpPr>
          <p:cNvPr id="3" name="Content Placeholder 2"/>
          <p:cNvSpPr>
            <a:spLocks noGrp="1"/>
          </p:cNvSpPr>
          <p:nvPr>
            <p:ph sz="quarter" idx="1"/>
          </p:nvPr>
        </p:nvSpPr>
        <p:spPr>
          <a:xfrm>
            <a:off x="304800" y="1600200"/>
            <a:ext cx="7924800" cy="4873752"/>
          </a:xfrm>
        </p:spPr>
        <p:txBody>
          <a:bodyPr/>
          <a:lstStyle/>
          <a:p>
            <a:r>
              <a:rPr lang="en-US" dirty="0"/>
              <a:t>During the first half of the last decade, the economy witnessed a </a:t>
            </a:r>
            <a:r>
              <a:rPr lang="en-US" dirty="0">
                <a:solidFill>
                  <a:srgbClr val="FF0000"/>
                </a:solidFill>
              </a:rPr>
              <a:t>high growth and poverty declined </a:t>
            </a:r>
            <a:r>
              <a:rPr lang="en-US" dirty="0"/>
              <a:t>from 34.5 percent in 2000/01 to 22.3 percent in 2005/06, while </a:t>
            </a:r>
            <a:r>
              <a:rPr lang="en-US" dirty="0">
                <a:solidFill>
                  <a:srgbClr val="FF0000"/>
                </a:solidFill>
              </a:rPr>
              <a:t>inequality increased sharply</a:t>
            </a:r>
            <a:r>
              <a:rPr lang="en-US" dirty="0"/>
              <a:t>. Unemployment rate, despite high growth, did not drop sharply. Although, after 2006, no official statistics on poverty </a:t>
            </a:r>
            <a:r>
              <a:rPr lang="en-US" dirty="0" smtClean="0"/>
              <a:t>are </a:t>
            </a:r>
            <a:r>
              <a:rPr lang="en-US" dirty="0"/>
              <a:t>available; however, according to unofficial sources, poverty has gone back to the early 2000s level with rising unemployment.</a:t>
            </a:r>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7</a:t>
            </a:fld>
            <a:endParaRPr lang="en-US"/>
          </a:p>
        </p:txBody>
      </p:sp>
    </p:spTree>
    <p:extLst>
      <p:ext uri="{BB962C8B-B14F-4D97-AF65-F5344CB8AC3E}">
        <p14:creationId xmlns:p14="http://schemas.microsoft.com/office/powerpoint/2010/main" xmlns="" val="2735208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600200"/>
            <a:ext cx="7924800" cy="4873752"/>
          </a:xfrm>
        </p:spPr>
        <p:txBody>
          <a:bodyPr>
            <a:normAutofit/>
          </a:bodyPr>
          <a:lstStyle/>
          <a:p>
            <a:endParaRPr lang="en-US" dirty="0" smtClean="0"/>
          </a:p>
          <a:p>
            <a:r>
              <a:rPr lang="en-US" dirty="0" smtClean="0"/>
              <a:t>Lets focus </a:t>
            </a:r>
            <a:r>
              <a:rPr lang="en-US" dirty="0"/>
              <a:t>on  the  last  decade  (</a:t>
            </a:r>
            <a:r>
              <a:rPr lang="en-US" dirty="0" smtClean="0"/>
              <a:t>2000-2010).</a:t>
            </a:r>
          </a:p>
          <a:p>
            <a:r>
              <a:rPr lang="en-US" dirty="0" smtClean="0"/>
              <a:t>During </a:t>
            </a:r>
            <a:r>
              <a:rPr lang="en-US" dirty="0"/>
              <a:t>this period, the Government of Pakistan has developed Poverty Reduction Strategy Paper (PRSP) and the Medium-Term Development Framework</a:t>
            </a:r>
            <a:r>
              <a:rPr lang="en-US" dirty="0" smtClean="0"/>
              <a:t>.</a:t>
            </a:r>
          </a:p>
          <a:p>
            <a:r>
              <a:rPr lang="en-US" dirty="0" smtClean="0"/>
              <a:t> </a:t>
            </a:r>
            <a:r>
              <a:rPr lang="en-US" dirty="0"/>
              <a:t>In these policy documents, high sustained economic growth is considered necessary condition for poverty reduction. </a:t>
            </a:r>
            <a:endParaRPr lang="en-US" dirty="0" smtClean="0"/>
          </a:p>
          <a:p>
            <a:pPr marL="0" indent="0">
              <a:buNone/>
            </a:pPr>
            <a:endParaRPr lang="en-US" dirty="0"/>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8</a:t>
            </a:fld>
            <a:endParaRPr lang="en-US"/>
          </a:p>
        </p:txBody>
      </p:sp>
    </p:spTree>
    <p:extLst>
      <p:ext uri="{BB962C8B-B14F-4D97-AF65-F5344CB8AC3E}">
        <p14:creationId xmlns:p14="http://schemas.microsoft.com/office/powerpoint/2010/main" xmlns="" val="853232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smtClean="0"/>
              <a:t>However, in view of the possibility that benefits of growth do not transfer  equally  to  all  segments  of  the  society,  the  poverty  reduction  strategy  has  given importance to transfer income programs including </a:t>
            </a:r>
            <a:r>
              <a:rPr lang="en-US" i="1" dirty="0" smtClean="0"/>
              <a:t>Zakat</a:t>
            </a:r>
            <a:r>
              <a:rPr lang="en-US" dirty="0" smtClean="0"/>
              <a:t>, microfinance and more recently Benazir Income Support Programme (BISP).</a:t>
            </a:r>
          </a:p>
          <a:p>
            <a:r>
              <a:rPr lang="en-US" dirty="0" smtClean="0"/>
              <a:t> This study has reviewed these policies in particular to see the possible role of Islamic microfinance in employment generation and poverty reduction.</a:t>
            </a:r>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9</a:t>
            </a:fld>
            <a:endParaRPr lang="en-US"/>
          </a:p>
        </p:txBody>
      </p:sp>
    </p:spTree>
    <p:extLst>
      <p:ext uri="{BB962C8B-B14F-4D97-AF65-F5344CB8AC3E}">
        <p14:creationId xmlns:p14="http://schemas.microsoft.com/office/powerpoint/2010/main" xmlns="" val="4005154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a:t>The last such survey, known  as  the  Pakistan  Socio-economic  Living Standard Measurement  Survey (PSLM),  was carried out in 2007/08. However, its poverty related data could not be made public</a:t>
            </a:r>
            <a:r>
              <a:rPr lang="en-US" dirty="0" smtClean="0"/>
              <a:t>.</a:t>
            </a:r>
          </a:p>
          <a:p>
            <a:r>
              <a:rPr lang="en-US" dirty="0" smtClean="0"/>
              <a:t> </a:t>
            </a:r>
            <a:r>
              <a:rPr lang="en-US" dirty="0"/>
              <a:t>Thus, the latest available data for poverty and inequality is for the 2005-06 period. However, because of both the high inflation and slow economic growth since 2008, several sources have attempted </a:t>
            </a:r>
            <a:r>
              <a:rPr lang="en-US" dirty="0" smtClean="0"/>
              <a:t>to estimate poverty </a:t>
            </a:r>
            <a:r>
              <a:rPr lang="en-US" dirty="0"/>
              <a:t>for the more recent years 2008 and </a:t>
            </a:r>
            <a:r>
              <a:rPr lang="en-US" dirty="0" smtClean="0"/>
              <a:t>beyond.</a:t>
            </a:r>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10</a:t>
            </a:fld>
            <a:endParaRPr lang="en-US"/>
          </a:p>
        </p:txBody>
      </p:sp>
    </p:spTree>
    <p:extLst>
      <p:ext uri="{BB962C8B-B14F-4D97-AF65-F5344CB8AC3E}">
        <p14:creationId xmlns:p14="http://schemas.microsoft.com/office/powerpoint/2010/main" xmlns="" val="2870492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smtClean="0"/>
              <a:t>It </a:t>
            </a:r>
            <a:r>
              <a:rPr lang="en-US" dirty="0"/>
              <a:t>is worth noting that in 2003, the Planning Commission announced the official poverty line based on the threshold level of 2,350 calories per adult per day plus a minimum expenditure required for non-food needs</a:t>
            </a:r>
            <a:r>
              <a:rPr lang="en-US" dirty="0" smtClean="0"/>
              <a:t>.</a:t>
            </a:r>
          </a:p>
          <a:p>
            <a:r>
              <a:rPr lang="en-US" dirty="0" smtClean="0"/>
              <a:t> </a:t>
            </a:r>
            <a:r>
              <a:rPr lang="en-US" dirty="0"/>
              <a:t>A number of developing countries follow the consumption and calories intakes where the poverty line ranges between 1,970 and 2,350 calories</a:t>
            </a:r>
          </a:p>
        </p:txBody>
      </p:sp>
      <p:sp>
        <p:nvSpPr>
          <p:cNvPr id="4" name="Slide Number Placeholder 3"/>
          <p:cNvSpPr>
            <a:spLocks noGrp="1"/>
          </p:cNvSpPr>
          <p:nvPr>
            <p:ph type="sldNum" sz="quarter" idx="15"/>
          </p:nvPr>
        </p:nvSpPr>
        <p:spPr/>
        <p:txBody>
          <a:bodyPr/>
          <a:lstStyle/>
          <a:p>
            <a:fld id="{50FB9C3F-CDE7-45B0-A2BA-C478B095C797}" type="slidenum">
              <a:rPr lang="en-US" smtClean="0"/>
              <a:pPr/>
              <a:t>11</a:t>
            </a:fld>
            <a:endParaRPr lang="en-US"/>
          </a:p>
        </p:txBody>
      </p:sp>
    </p:spTree>
    <p:extLst>
      <p:ext uri="{BB962C8B-B14F-4D97-AF65-F5344CB8AC3E}">
        <p14:creationId xmlns:p14="http://schemas.microsoft.com/office/powerpoint/2010/main" xmlns="" val="3955529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Poverty in Pakistan </a:t>
            </a:r>
            <a:endParaRPr lang="en-US" dirty="0"/>
          </a:p>
        </p:txBody>
      </p:sp>
      <p:sp>
        <p:nvSpPr>
          <p:cNvPr id="3" name="Content Placeholder 2"/>
          <p:cNvSpPr>
            <a:spLocks noGrp="1"/>
          </p:cNvSpPr>
          <p:nvPr>
            <p:ph sz="quarter" idx="1"/>
          </p:nvPr>
        </p:nvSpPr>
        <p:spPr/>
        <p:txBody>
          <a:bodyPr/>
          <a:lstStyle/>
          <a:p>
            <a:r>
              <a:rPr lang="en-US" dirty="0"/>
              <a:t>For the situation analysis of poverty and </a:t>
            </a:r>
            <a:r>
              <a:rPr lang="en-US" dirty="0" smtClean="0"/>
              <a:t>inequality from 2000 to 2010 however</a:t>
            </a:r>
            <a:r>
              <a:rPr lang="en-US" dirty="0"/>
              <a:t>, the decade of 1990s has also </a:t>
            </a:r>
            <a:r>
              <a:rPr lang="en-US" dirty="0" smtClean="0"/>
              <a:t>been included </a:t>
            </a:r>
            <a:r>
              <a:rPr lang="en-US" dirty="0"/>
              <a:t>in the analysis to put the current poverty and inequality trends in a longer perspective</a:t>
            </a:r>
          </a:p>
        </p:txBody>
      </p:sp>
      <p:sp>
        <p:nvSpPr>
          <p:cNvPr id="4" name="Slide Number Placeholder 3"/>
          <p:cNvSpPr>
            <a:spLocks noGrp="1"/>
          </p:cNvSpPr>
          <p:nvPr>
            <p:ph type="sldNum" sz="quarter" idx="15"/>
          </p:nvPr>
        </p:nvSpPr>
        <p:spPr/>
        <p:txBody>
          <a:bodyPr/>
          <a:lstStyle/>
          <a:p>
            <a:fld id="{50FB9C3F-CDE7-45B0-A2BA-C478B095C797}" type="slidenum">
              <a:rPr lang="en-US" smtClean="0"/>
              <a:pPr/>
              <a:t>12</a:t>
            </a:fld>
            <a:endParaRPr lang="en-US"/>
          </a:p>
        </p:txBody>
      </p:sp>
    </p:spTree>
    <p:extLst>
      <p:ext uri="{BB962C8B-B14F-4D97-AF65-F5344CB8AC3E}">
        <p14:creationId xmlns:p14="http://schemas.microsoft.com/office/powerpoint/2010/main" xmlns="" val="2096210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fontScale="90000"/>
          </a:bodyPr>
          <a:lstStyle/>
          <a:p>
            <a:r>
              <a:rPr lang="en-US" b="1" dirty="0"/>
              <a:t>Pakistan: Trends in Poverty: Headcount Ratios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xmlns="" val="2184193563"/>
              </p:ext>
            </p:extLst>
          </p:nvPr>
        </p:nvGraphicFramePr>
        <p:xfrm>
          <a:off x="570411" y="1371601"/>
          <a:ext cx="7239000" cy="5105400"/>
        </p:xfrm>
        <a:graphic>
          <a:graphicData uri="http://schemas.openxmlformats.org/drawingml/2006/table">
            <a:tbl>
              <a:tblPr/>
              <a:tblGrid>
                <a:gridCol w="1526258"/>
                <a:gridCol w="1770209"/>
                <a:gridCol w="1690679"/>
                <a:gridCol w="2251854"/>
              </a:tblGrid>
              <a:tr h="654208">
                <a:tc>
                  <a:txBody>
                    <a:bodyPr/>
                    <a:lstStyle/>
                    <a:p>
                      <a:pPr marL="0" marR="0">
                        <a:lnSpc>
                          <a:spcPct val="115000"/>
                        </a:lnSpc>
                        <a:spcBef>
                          <a:spcPts val="0"/>
                        </a:spcBef>
                        <a:spcAft>
                          <a:spcPts val="0"/>
                        </a:spcAft>
                      </a:pPr>
                      <a:r>
                        <a:rPr lang="en-US" sz="3200" dirty="0">
                          <a:effectLst/>
                          <a:latin typeface="Times New Roman"/>
                          <a:ea typeface="Times New Roman"/>
                          <a:cs typeface="Times New Roman"/>
                        </a:rPr>
                        <a:t> </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44500" marR="446405" algn="ctr">
                        <a:lnSpc>
                          <a:spcPts val="1025"/>
                        </a:lnSpc>
                        <a:spcBef>
                          <a:spcPts val="185"/>
                        </a:spcBef>
                        <a:spcAft>
                          <a:spcPts val="0"/>
                        </a:spcAft>
                      </a:pPr>
                      <a:r>
                        <a:rPr lang="en-US" sz="1800" b="1">
                          <a:effectLst/>
                          <a:latin typeface="Times New Roman"/>
                          <a:ea typeface="Times New Roman"/>
                          <a:cs typeface="Times New Roman"/>
                        </a:rPr>
                        <a:t>U</a:t>
                      </a:r>
                      <a:r>
                        <a:rPr lang="en-US" sz="1800" b="1" spc="-5">
                          <a:effectLst/>
                          <a:latin typeface="Times New Roman"/>
                          <a:ea typeface="Times New Roman"/>
                          <a:cs typeface="Times New Roman"/>
                        </a:rPr>
                        <a:t>r</a:t>
                      </a:r>
                      <a:r>
                        <a:rPr lang="en-US" sz="1800" b="1" spc="5">
                          <a:effectLst/>
                          <a:latin typeface="Times New Roman"/>
                          <a:ea typeface="Times New Roman"/>
                          <a:cs typeface="Times New Roman"/>
                        </a:rPr>
                        <a:t>b</a:t>
                      </a:r>
                      <a:r>
                        <a:rPr lang="en-US" sz="1800" b="1" spc="-5">
                          <a:effectLst/>
                          <a:latin typeface="Times New Roman"/>
                          <a:ea typeface="Times New Roman"/>
                          <a:cs typeface="Times New Roman"/>
                        </a:rPr>
                        <a:t>a</a:t>
                      </a:r>
                      <a:r>
                        <a:rPr lang="en-US" sz="1800" b="1">
                          <a:effectLst/>
                          <a:latin typeface="Times New Roman"/>
                          <a:ea typeface="Times New Roman"/>
                          <a:cs typeface="Times New Roman"/>
                        </a:rPr>
                        <a:t>n</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30530" marR="436245" algn="ctr">
                        <a:lnSpc>
                          <a:spcPts val="1025"/>
                        </a:lnSpc>
                        <a:spcBef>
                          <a:spcPts val="185"/>
                        </a:spcBef>
                        <a:spcAft>
                          <a:spcPts val="0"/>
                        </a:spcAft>
                      </a:pPr>
                      <a:r>
                        <a:rPr lang="en-US" sz="1800" b="1" dirty="0">
                          <a:effectLst/>
                          <a:latin typeface="Times New Roman"/>
                          <a:ea typeface="Times New Roman"/>
                          <a:cs typeface="Times New Roman"/>
                        </a:rPr>
                        <a:t>R</a:t>
                      </a:r>
                      <a:r>
                        <a:rPr lang="en-US" sz="1800" b="1" spc="-10" dirty="0">
                          <a:effectLst/>
                          <a:latin typeface="Times New Roman"/>
                          <a:ea typeface="Times New Roman"/>
                          <a:cs typeface="Times New Roman"/>
                        </a:rPr>
                        <a:t>u</a:t>
                      </a:r>
                      <a:r>
                        <a:rPr lang="en-US" sz="1800" b="1" spc="5" dirty="0">
                          <a:effectLst/>
                          <a:latin typeface="Times New Roman"/>
                          <a:ea typeface="Times New Roman"/>
                          <a:cs typeface="Times New Roman"/>
                        </a:rPr>
                        <a:t>r</a:t>
                      </a:r>
                      <a:r>
                        <a:rPr lang="en-US" sz="1800" b="1" spc="-5" dirty="0">
                          <a:effectLst/>
                          <a:latin typeface="Times New Roman"/>
                          <a:ea typeface="Times New Roman"/>
                          <a:cs typeface="Times New Roman"/>
                        </a:rPr>
                        <a:t>a</a:t>
                      </a:r>
                      <a:r>
                        <a:rPr lang="en-US" sz="1800" b="1" dirty="0">
                          <a:effectLst/>
                          <a:latin typeface="Times New Roman"/>
                          <a:ea typeface="Times New Roman"/>
                          <a:cs typeface="Times New Roman"/>
                        </a:rPr>
                        <a:t>l</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89280" marR="594995" algn="ctr">
                        <a:lnSpc>
                          <a:spcPts val="1025"/>
                        </a:lnSpc>
                        <a:spcBef>
                          <a:spcPts val="185"/>
                        </a:spcBef>
                        <a:spcAft>
                          <a:spcPts val="0"/>
                        </a:spcAft>
                      </a:pPr>
                      <a:r>
                        <a:rPr lang="en-US" sz="1800" b="1" spc="-5">
                          <a:effectLst/>
                          <a:latin typeface="Times New Roman"/>
                          <a:ea typeface="Times New Roman"/>
                          <a:cs typeface="Times New Roman"/>
                        </a:rPr>
                        <a:t>Ove</a:t>
                      </a:r>
                      <a:r>
                        <a:rPr lang="en-US" sz="1800" b="1" spc="5">
                          <a:effectLst/>
                          <a:latin typeface="Times New Roman"/>
                          <a:ea typeface="Times New Roman"/>
                          <a:cs typeface="Times New Roman"/>
                        </a:rPr>
                        <a:t>r</a:t>
                      </a:r>
                      <a:r>
                        <a:rPr lang="en-US" sz="1800" b="1" spc="-5">
                          <a:effectLst/>
                          <a:latin typeface="Times New Roman"/>
                          <a:ea typeface="Times New Roman"/>
                          <a:cs typeface="Times New Roman"/>
                        </a:rPr>
                        <a:t>a</a:t>
                      </a:r>
                      <a:r>
                        <a:rPr lang="en-US" sz="1800" b="1">
                          <a:effectLst/>
                          <a:latin typeface="Times New Roman"/>
                          <a:ea typeface="Times New Roman"/>
                          <a:cs typeface="Times New Roman"/>
                        </a:rPr>
                        <a:t>ll</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3374">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19</a:t>
                      </a:r>
                      <a:r>
                        <a:rPr lang="en-US" sz="1800" spc="-5">
                          <a:effectLst/>
                          <a:latin typeface="Times New Roman"/>
                          <a:ea typeface="Times New Roman"/>
                          <a:cs typeface="Times New Roman"/>
                        </a:rPr>
                        <a:t>9</a:t>
                      </a:r>
                      <a:r>
                        <a:rPr lang="en-US" sz="1800" spc="10">
                          <a:effectLst/>
                          <a:latin typeface="Times New Roman"/>
                          <a:ea typeface="Times New Roman"/>
                          <a:cs typeface="Times New Roman"/>
                        </a:rPr>
                        <a:t>2</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93</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04190" marR="503555" algn="ctr">
                        <a:lnSpc>
                          <a:spcPct val="115000"/>
                        </a:lnSpc>
                        <a:spcBef>
                          <a:spcPts val="160"/>
                        </a:spcBef>
                        <a:spcAft>
                          <a:spcPts val="0"/>
                        </a:spcAft>
                      </a:pPr>
                      <a:r>
                        <a:rPr lang="en-US" sz="1800" spc="5" dirty="0">
                          <a:effectLst/>
                          <a:latin typeface="Times New Roman"/>
                          <a:ea typeface="Times New Roman"/>
                          <a:cs typeface="Times New Roman"/>
                        </a:rPr>
                        <a:t>24</a:t>
                      </a:r>
                      <a:r>
                        <a:rPr lang="en-US" sz="1800" spc="-10" dirty="0">
                          <a:effectLst/>
                          <a:latin typeface="Times New Roman"/>
                          <a:ea typeface="Times New Roman"/>
                          <a:cs typeface="Times New Roman"/>
                        </a:rPr>
                        <a:t>.</a:t>
                      </a:r>
                      <a:r>
                        <a:rPr lang="en-US" sz="1800" dirty="0">
                          <a:effectLst/>
                          <a:latin typeface="Times New Roman"/>
                          <a:ea typeface="Times New Roman"/>
                          <a:cs typeface="Times New Roman"/>
                        </a:rPr>
                        <a:t>6</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74980" marR="476250" algn="ctr">
                        <a:lnSpc>
                          <a:spcPct val="115000"/>
                        </a:lnSpc>
                        <a:spcBef>
                          <a:spcPts val="160"/>
                        </a:spcBef>
                        <a:spcAft>
                          <a:spcPts val="0"/>
                        </a:spcAft>
                      </a:pPr>
                      <a:r>
                        <a:rPr lang="en-US" sz="1800" spc="5">
                          <a:effectLst/>
                          <a:latin typeface="Times New Roman"/>
                          <a:ea typeface="Times New Roman"/>
                          <a:cs typeface="Times New Roman"/>
                        </a:rPr>
                        <a:t>28</a:t>
                      </a:r>
                      <a:r>
                        <a:rPr lang="en-US" sz="1800" spc="-10">
                          <a:effectLst/>
                          <a:latin typeface="Times New Roman"/>
                          <a:ea typeface="Times New Roman"/>
                          <a:cs typeface="Times New Roman"/>
                        </a:rPr>
                        <a:t>.</a:t>
                      </a:r>
                      <a:r>
                        <a:rPr lang="en-US" sz="1800">
                          <a:effectLst/>
                          <a:latin typeface="Times New Roman"/>
                          <a:ea typeface="Times New Roman"/>
                          <a:cs typeface="Times New Roman"/>
                        </a:rPr>
                        <a:t>3</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73100" marR="677545" algn="ctr">
                        <a:lnSpc>
                          <a:spcPct val="115000"/>
                        </a:lnSpc>
                        <a:spcBef>
                          <a:spcPts val="160"/>
                        </a:spcBef>
                        <a:spcAft>
                          <a:spcPts val="0"/>
                        </a:spcAft>
                      </a:pPr>
                      <a:r>
                        <a:rPr lang="en-US" sz="1800" spc="5">
                          <a:effectLst/>
                          <a:latin typeface="Times New Roman"/>
                          <a:ea typeface="Times New Roman"/>
                          <a:cs typeface="Times New Roman"/>
                        </a:rPr>
                        <a:t>26</a:t>
                      </a:r>
                      <a:r>
                        <a:rPr lang="en-US" sz="1800" spc="-10">
                          <a:effectLst/>
                          <a:latin typeface="Times New Roman"/>
                          <a:ea typeface="Times New Roman"/>
                          <a:cs typeface="Times New Roman"/>
                        </a:rPr>
                        <a:t>.</a:t>
                      </a:r>
                      <a:r>
                        <a:rPr lang="en-US" sz="1800">
                          <a:effectLst/>
                          <a:latin typeface="Times New Roman"/>
                          <a:ea typeface="Times New Roman"/>
                          <a:cs typeface="Times New Roman"/>
                        </a:rPr>
                        <a:t>8</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8610">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19</a:t>
                      </a:r>
                      <a:r>
                        <a:rPr lang="en-US" sz="1800" spc="-5">
                          <a:effectLst/>
                          <a:latin typeface="Times New Roman"/>
                          <a:ea typeface="Times New Roman"/>
                          <a:cs typeface="Times New Roman"/>
                        </a:rPr>
                        <a:t>9</a:t>
                      </a:r>
                      <a:r>
                        <a:rPr lang="en-US" sz="1800" spc="10">
                          <a:effectLst/>
                          <a:latin typeface="Times New Roman"/>
                          <a:ea typeface="Times New Roman"/>
                          <a:cs typeface="Times New Roman"/>
                        </a:rPr>
                        <a:t>6</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97</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04190" marR="503555" algn="ctr">
                        <a:lnSpc>
                          <a:spcPct val="115000"/>
                        </a:lnSpc>
                        <a:spcBef>
                          <a:spcPts val="160"/>
                        </a:spcBef>
                        <a:spcAft>
                          <a:spcPts val="0"/>
                        </a:spcAft>
                      </a:pPr>
                      <a:r>
                        <a:rPr lang="en-US" sz="1800" spc="5" dirty="0">
                          <a:effectLst/>
                          <a:latin typeface="Times New Roman"/>
                          <a:ea typeface="Times New Roman"/>
                          <a:cs typeface="Times New Roman"/>
                        </a:rPr>
                        <a:t>22</a:t>
                      </a:r>
                      <a:r>
                        <a:rPr lang="en-US" sz="1800" spc="-10" dirty="0">
                          <a:effectLst/>
                          <a:latin typeface="Times New Roman"/>
                          <a:ea typeface="Times New Roman"/>
                          <a:cs typeface="Times New Roman"/>
                        </a:rPr>
                        <a:t>.</a:t>
                      </a:r>
                      <a:r>
                        <a:rPr lang="en-US" sz="1800" dirty="0">
                          <a:effectLst/>
                          <a:latin typeface="Times New Roman"/>
                          <a:ea typeface="Times New Roman"/>
                          <a:cs typeface="Times New Roman"/>
                        </a:rPr>
                        <a:t>6</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74980" marR="476250" algn="ctr">
                        <a:lnSpc>
                          <a:spcPct val="115000"/>
                        </a:lnSpc>
                        <a:spcBef>
                          <a:spcPts val="160"/>
                        </a:spcBef>
                        <a:spcAft>
                          <a:spcPts val="0"/>
                        </a:spcAft>
                      </a:pPr>
                      <a:r>
                        <a:rPr lang="en-US" sz="1800" spc="5">
                          <a:effectLst/>
                          <a:latin typeface="Times New Roman"/>
                          <a:ea typeface="Times New Roman"/>
                          <a:cs typeface="Times New Roman"/>
                        </a:rPr>
                        <a:t>33</a:t>
                      </a:r>
                      <a:r>
                        <a:rPr lang="en-US" sz="1800" spc="-10">
                          <a:effectLst/>
                          <a:latin typeface="Times New Roman"/>
                          <a:ea typeface="Times New Roman"/>
                          <a:cs typeface="Times New Roman"/>
                        </a:rPr>
                        <a:t>.</a:t>
                      </a:r>
                      <a:r>
                        <a:rPr lang="en-US" sz="1800">
                          <a:effectLst/>
                          <a:latin typeface="Times New Roman"/>
                          <a:ea typeface="Times New Roman"/>
                          <a:cs typeface="Times New Roman"/>
                        </a:rPr>
                        <a:t>1</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73100" marR="677545" algn="ctr">
                        <a:lnSpc>
                          <a:spcPct val="115000"/>
                        </a:lnSpc>
                        <a:spcBef>
                          <a:spcPts val="160"/>
                        </a:spcBef>
                        <a:spcAft>
                          <a:spcPts val="0"/>
                        </a:spcAft>
                      </a:pPr>
                      <a:r>
                        <a:rPr lang="en-US" sz="1800" spc="5">
                          <a:effectLst/>
                          <a:latin typeface="Times New Roman"/>
                          <a:ea typeface="Times New Roman"/>
                          <a:cs typeface="Times New Roman"/>
                        </a:rPr>
                        <a:t>29</a:t>
                      </a:r>
                      <a:r>
                        <a:rPr lang="en-US" sz="1800" spc="-10">
                          <a:effectLst/>
                          <a:latin typeface="Times New Roman"/>
                          <a:ea typeface="Times New Roman"/>
                          <a:cs typeface="Times New Roman"/>
                        </a:rPr>
                        <a:t>.</a:t>
                      </a:r>
                      <a:r>
                        <a:rPr lang="en-US" sz="1800">
                          <a:effectLst/>
                          <a:latin typeface="Times New Roman"/>
                          <a:ea typeface="Times New Roman"/>
                          <a:cs typeface="Times New Roman"/>
                        </a:rPr>
                        <a:t>8</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3374">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19</a:t>
                      </a:r>
                      <a:r>
                        <a:rPr lang="en-US" sz="1800" spc="-5">
                          <a:effectLst/>
                          <a:latin typeface="Times New Roman"/>
                          <a:ea typeface="Times New Roman"/>
                          <a:cs typeface="Times New Roman"/>
                        </a:rPr>
                        <a:t>9</a:t>
                      </a:r>
                      <a:r>
                        <a:rPr lang="en-US" sz="1800" spc="10">
                          <a:effectLst/>
                          <a:latin typeface="Times New Roman"/>
                          <a:ea typeface="Times New Roman"/>
                          <a:cs typeface="Times New Roman"/>
                        </a:rPr>
                        <a:t>8</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99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04190" marR="503555" algn="ctr">
                        <a:lnSpc>
                          <a:spcPct val="115000"/>
                        </a:lnSpc>
                        <a:spcBef>
                          <a:spcPts val="160"/>
                        </a:spcBef>
                        <a:spcAft>
                          <a:spcPts val="0"/>
                        </a:spcAft>
                      </a:pPr>
                      <a:r>
                        <a:rPr lang="en-US" sz="1800" spc="5">
                          <a:effectLst/>
                          <a:latin typeface="Times New Roman"/>
                          <a:ea typeface="Times New Roman"/>
                          <a:cs typeface="Times New Roman"/>
                        </a:rPr>
                        <a:t>20</a:t>
                      </a:r>
                      <a:r>
                        <a:rPr lang="en-US" sz="1800" spc="-10">
                          <a:effectLst/>
                          <a:latin typeface="Times New Roman"/>
                          <a:ea typeface="Times New Roman"/>
                          <a:cs typeface="Times New Roman"/>
                        </a:rPr>
                        <a:t>.</a:t>
                      </a:r>
                      <a:r>
                        <a:rPr lang="en-US" sz="1800">
                          <a:effectLst/>
                          <a:latin typeface="Times New Roman"/>
                          <a:ea typeface="Times New Roman"/>
                          <a:cs typeface="Times New Roman"/>
                        </a:rPr>
                        <a:t>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74980" marR="476250" algn="ctr">
                        <a:lnSpc>
                          <a:spcPct val="115000"/>
                        </a:lnSpc>
                        <a:spcBef>
                          <a:spcPts val="160"/>
                        </a:spcBef>
                        <a:spcAft>
                          <a:spcPts val="0"/>
                        </a:spcAft>
                      </a:pPr>
                      <a:r>
                        <a:rPr lang="en-US" sz="1800" spc="5">
                          <a:effectLst/>
                          <a:latin typeface="Times New Roman"/>
                          <a:ea typeface="Times New Roman"/>
                          <a:cs typeface="Times New Roman"/>
                        </a:rPr>
                        <a:t>34</a:t>
                      </a:r>
                      <a:r>
                        <a:rPr lang="en-US" sz="1800" spc="-10">
                          <a:effectLst/>
                          <a:latin typeface="Times New Roman"/>
                          <a:ea typeface="Times New Roman"/>
                          <a:cs typeface="Times New Roman"/>
                        </a:rPr>
                        <a:t>.</a:t>
                      </a:r>
                      <a:r>
                        <a:rPr lang="en-US" sz="1800">
                          <a:effectLst/>
                          <a:latin typeface="Times New Roman"/>
                          <a:ea typeface="Times New Roman"/>
                          <a:cs typeface="Times New Roman"/>
                        </a:rPr>
                        <a:t>7</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73100" marR="677545" algn="ctr">
                        <a:lnSpc>
                          <a:spcPct val="115000"/>
                        </a:lnSpc>
                        <a:spcBef>
                          <a:spcPts val="160"/>
                        </a:spcBef>
                        <a:spcAft>
                          <a:spcPts val="0"/>
                        </a:spcAft>
                      </a:pPr>
                      <a:r>
                        <a:rPr lang="en-US" sz="1800" spc="5">
                          <a:effectLst/>
                          <a:latin typeface="Times New Roman"/>
                          <a:ea typeface="Times New Roman"/>
                          <a:cs typeface="Times New Roman"/>
                        </a:rPr>
                        <a:t>30</a:t>
                      </a:r>
                      <a:r>
                        <a:rPr lang="en-US" sz="1800" spc="-10">
                          <a:effectLst/>
                          <a:latin typeface="Times New Roman"/>
                          <a:ea typeface="Times New Roman"/>
                          <a:cs typeface="Times New Roman"/>
                        </a:rPr>
                        <a:t>.</a:t>
                      </a:r>
                      <a:r>
                        <a:rPr lang="en-US" sz="1800">
                          <a:effectLst/>
                          <a:latin typeface="Times New Roman"/>
                          <a:ea typeface="Times New Roman"/>
                          <a:cs typeface="Times New Roman"/>
                        </a:rPr>
                        <a:t>6</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3374">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0</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01</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04190" marR="503555" algn="ctr">
                        <a:lnSpc>
                          <a:spcPct val="115000"/>
                        </a:lnSpc>
                        <a:spcBef>
                          <a:spcPts val="160"/>
                        </a:spcBef>
                        <a:spcAft>
                          <a:spcPts val="0"/>
                        </a:spcAft>
                      </a:pPr>
                      <a:r>
                        <a:rPr lang="en-US" sz="1800" spc="5">
                          <a:effectLst/>
                          <a:latin typeface="Times New Roman"/>
                          <a:ea typeface="Times New Roman"/>
                          <a:cs typeface="Times New Roman"/>
                        </a:rPr>
                        <a:t>22</a:t>
                      </a:r>
                      <a:r>
                        <a:rPr lang="en-US" sz="1800" spc="-10">
                          <a:effectLst/>
                          <a:latin typeface="Times New Roman"/>
                          <a:ea typeface="Times New Roman"/>
                          <a:cs typeface="Times New Roman"/>
                        </a:rPr>
                        <a:t>.</a:t>
                      </a:r>
                      <a:r>
                        <a:rPr lang="en-US" sz="1800">
                          <a:effectLst/>
                          <a:latin typeface="Times New Roman"/>
                          <a:ea typeface="Times New Roman"/>
                          <a:cs typeface="Times New Roman"/>
                        </a:rPr>
                        <a:t>7</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74980" marR="476250" algn="ctr">
                        <a:lnSpc>
                          <a:spcPct val="115000"/>
                        </a:lnSpc>
                        <a:spcBef>
                          <a:spcPts val="160"/>
                        </a:spcBef>
                        <a:spcAft>
                          <a:spcPts val="0"/>
                        </a:spcAft>
                      </a:pPr>
                      <a:r>
                        <a:rPr lang="en-US" sz="1800" spc="5">
                          <a:effectLst/>
                          <a:latin typeface="Times New Roman"/>
                          <a:ea typeface="Times New Roman"/>
                          <a:cs typeface="Times New Roman"/>
                        </a:rPr>
                        <a:t>39</a:t>
                      </a:r>
                      <a:r>
                        <a:rPr lang="en-US" sz="1800" spc="-10">
                          <a:effectLst/>
                          <a:latin typeface="Times New Roman"/>
                          <a:ea typeface="Times New Roman"/>
                          <a:cs typeface="Times New Roman"/>
                        </a:rPr>
                        <a:t>.</a:t>
                      </a:r>
                      <a:r>
                        <a:rPr lang="en-US" sz="1800">
                          <a:effectLst/>
                          <a:latin typeface="Times New Roman"/>
                          <a:ea typeface="Times New Roman"/>
                          <a:cs typeface="Times New Roman"/>
                        </a:rPr>
                        <a:t>3</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73100" marR="677545" algn="ctr">
                        <a:lnSpc>
                          <a:spcPct val="115000"/>
                        </a:lnSpc>
                        <a:spcBef>
                          <a:spcPts val="160"/>
                        </a:spcBef>
                        <a:spcAft>
                          <a:spcPts val="0"/>
                        </a:spcAft>
                      </a:pPr>
                      <a:r>
                        <a:rPr lang="en-US" sz="1800" spc="5">
                          <a:effectLst/>
                          <a:latin typeface="Times New Roman"/>
                          <a:ea typeface="Times New Roman"/>
                          <a:cs typeface="Times New Roman"/>
                        </a:rPr>
                        <a:t>34</a:t>
                      </a:r>
                      <a:r>
                        <a:rPr lang="en-US" sz="1800" spc="-10">
                          <a:effectLst/>
                          <a:latin typeface="Times New Roman"/>
                          <a:ea typeface="Times New Roman"/>
                          <a:cs typeface="Times New Roman"/>
                        </a:rPr>
                        <a:t>.</a:t>
                      </a:r>
                      <a:r>
                        <a:rPr lang="en-US" sz="1800">
                          <a:effectLst/>
                          <a:latin typeface="Times New Roman"/>
                          <a:ea typeface="Times New Roman"/>
                          <a:cs typeface="Times New Roman"/>
                        </a:rPr>
                        <a:t>5</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3374">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4</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05</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04190" marR="503555" algn="ctr">
                        <a:lnSpc>
                          <a:spcPct val="115000"/>
                        </a:lnSpc>
                        <a:spcBef>
                          <a:spcPts val="160"/>
                        </a:spcBef>
                        <a:spcAft>
                          <a:spcPts val="0"/>
                        </a:spcAft>
                      </a:pPr>
                      <a:r>
                        <a:rPr lang="en-US" sz="1800" spc="5">
                          <a:effectLst/>
                          <a:latin typeface="Times New Roman"/>
                          <a:ea typeface="Times New Roman"/>
                          <a:cs typeface="Times New Roman"/>
                        </a:rPr>
                        <a:t>14</a:t>
                      </a:r>
                      <a:r>
                        <a:rPr lang="en-US" sz="1800" spc="-10">
                          <a:effectLst/>
                          <a:latin typeface="Times New Roman"/>
                          <a:ea typeface="Times New Roman"/>
                          <a:cs typeface="Times New Roman"/>
                        </a:rPr>
                        <a:t>.</a:t>
                      </a:r>
                      <a:r>
                        <a:rPr lang="en-US" sz="1800">
                          <a:effectLst/>
                          <a:latin typeface="Times New Roman"/>
                          <a:ea typeface="Times New Roman"/>
                          <a:cs typeface="Times New Roman"/>
                        </a:rPr>
                        <a:t>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74980" marR="476250" algn="ctr">
                        <a:lnSpc>
                          <a:spcPct val="115000"/>
                        </a:lnSpc>
                        <a:spcBef>
                          <a:spcPts val="160"/>
                        </a:spcBef>
                        <a:spcAft>
                          <a:spcPts val="0"/>
                        </a:spcAft>
                      </a:pPr>
                      <a:r>
                        <a:rPr lang="en-US" sz="1800" spc="5">
                          <a:effectLst/>
                          <a:latin typeface="Times New Roman"/>
                          <a:ea typeface="Times New Roman"/>
                          <a:cs typeface="Times New Roman"/>
                        </a:rPr>
                        <a:t>28</a:t>
                      </a:r>
                      <a:r>
                        <a:rPr lang="en-US" sz="1800" spc="-10">
                          <a:effectLst/>
                          <a:latin typeface="Times New Roman"/>
                          <a:ea typeface="Times New Roman"/>
                          <a:cs typeface="Times New Roman"/>
                        </a:rPr>
                        <a:t>.</a:t>
                      </a:r>
                      <a:r>
                        <a:rPr lang="en-US" sz="1800">
                          <a:effectLst/>
                          <a:latin typeface="Times New Roman"/>
                          <a:ea typeface="Times New Roman"/>
                          <a:cs typeface="Times New Roman"/>
                        </a:rPr>
                        <a:t>1</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73100" marR="677545" algn="ctr">
                        <a:lnSpc>
                          <a:spcPct val="115000"/>
                        </a:lnSpc>
                        <a:spcBef>
                          <a:spcPts val="160"/>
                        </a:spcBef>
                        <a:spcAft>
                          <a:spcPts val="0"/>
                        </a:spcAft>
                      </a:pPr>
                      <a:r>
                        <a:rPr lang="en-US" sz="1800" spc="5">
                          <a:effectLst/>
                          <a:latin typeface="Times New Roman"/>
                          <a:ea typeface="Times New Roman"/>
                          <a:cs typeface="Times New Roman"/>
                        </a:rPr>
                        <a:t>23</a:t>
                      </a:r>
                      <a:r>
                        <a:rPr lang="en-US" sz="1800" spc="-10">
                          <a:effectLst/>
                          <a:latin typeface="Times New Roman"/>
                          <a:ea typeface="Times New Roman"/>
                          <a:cs typeface="Times New Roman"/>
                        </a:rPr>
                        <a:t>.</a:t>
                      </a:r>
                      <a:r>
                        <a:rPr lang="en-US" sz="1800">
                          <a:effectLst/>
                          <a:latin typeface="Times New Roman"/>
                          <a:ea typeface="Times New Roman"/>
                          <a:cs typeface="Times New Roman"/>
                        </a:rPr>
                        <a:t>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8610">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5</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06</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04190" marR="503555" algn="ctr">
                        <a:lnSpc>
                          <a:spcPct val="115000"/>
                        </a:lnSpc>
                        <a:spcBef>
                          <a:spcPts val="160"/>
                        </a:spcBef>
                        <a:spcAft>
                          <a:spcPts val="0"/>
                        </a:spcAft>
                      </a:pPr>
                      <a:r>
                        <a:rPr lang="en-US" sz="1800" spc="5">
                          <a:effectLst/>
                          <a:latin typeface="Times New Roman"/>
                          <a:ea typeface="Times New Roman"/>
                          <a:cs typeface="Times New Roman"/>
                        </a:rPr>
                        <a:t>13</a:t>
                      </a:r>
                      <a:r>
                        <a:rPr lang="en-US" sz="1800" spc="-10">
                          <a:effectLst/>
                          <a:latin typeface="Times New Roman"/>
                          <a:ea typeface="Times New Roman"/>
                          <a:cs typeface="Times New Roman"/>
                        </a:rPr>
                        <a:t>.</a:t>
                      </a:r>
                      <a:r>
                        <a:rPr lang="en-US" sz="1800">
                          <a:effectLst/>
                          <a:latin typeface="Times New Roman"/>
                          <a:ea typeface="Times New Roman"/>
                          <a:cs typeface="Times New Roman"/>
                        </a:rPr>
                        <a:t>1</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474980" marR="476250" algn="ctr">
                        <a:lnSpc>
                          <a:spcPct val="115000"/>
                        </a:lnSpc>
                        <a:spcBef>
                          <a:spcPts val="160"/>
                        </a:spcBef>
                        <a:spcAft>
                          <a:spcPts val="0"/>
                        </a:spcAft>
                      </a:pPr>
                      <a:r>
                        <a:rPr lang="en-US" sz="1800" spc="5">
                          <a:effectLst/>
                          <a:latin typeface="Times New Roman"/>
                          <a:ea typeface="Times New Roman"/>
                          <a:cs typeface="Times New Roman"/>
                        </a:rPr>
                        <a:t>27</a:t>
                      </a:r>
                      <a:r>
                        <a:rPr lang="en-US" sz="1800" spc="-10">
                          <a:effectLst/>
                          <a:latin typeface="Times New Roman"/>
                          <a:ea typeface="Times New Roman"/>
                          <a:cs typeface="Times New Roman"/>
                        </a:rPr>
                        <a:t>.</a:t>
                      </a:r>
                      <a:r>
                        <a:rPr lang="en-US" sz="1800">
                          <a:effectLst/>
                          <a:latin typeface="Times New Roman"/>
                          <a:ea typeface="Times New Roman"/>
                          <a:cs typeface="Times New Roman"/>
                        </a:rPr>
                        <a:t>0</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73100" marR="677545" algn="ctr">
                        <a:lnSpc>
                          <a:spcPct val="115000"/>
                        </a:lnSpc>
                        <a:spcBef>
                          <a:spcPts val="160"/>
                        </a:spcBef>
                        <a:spcAft>
                          <a:spcPts val="0"/>
                        </a:spcAft>
                      </a:pPr>
                      <a:r>
                        <a:rPr lang="en-US" sz="1800" spc="5">
                          <a:effectLst/>
                          <a:latin typeface="Times New Roman"/>
                          <a:ea typeface="Times New Roman"/>
                          <a:cs typeface="Times New Roman"/>
                        </a:rPr>
                        <a:t>22</a:t>
                      </a:r>
                      <a:r>
                        <a:rPr lang="en-US" sz="1800" spc="-10">
                          <a:effectLst/>
                          <a:latin typeface="Times New Roman"/>
                          <a:ea typeface="Times New Roman"/>
                          <a:cs typeface="Times New Roman"/>
                        </a:rPr>
                        <a:t>.</a:t>
                      </a:r>
                      <a:r>
                        <a:rPr lang="en-US" sz="1800">
                          <a:effectLst/>
                          <a:latin typeface="Times New Roman"/>
                          <a:ea typeface="Times New Roman"/>
                          <a:cs typeface="Times New Roman"/>
                        </a:rPr>
                        <a:t>3</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3374">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7</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08</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84835" marR="584835" algn="ctr">
                        <a:lnSpc>
                          <a:spcPct val="115000"/>
                        </a:lnSpc>
                        <a:spcBef>
                          <a:spcPts val="160"/>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55625" marR="557530" algn="ctr">
                        <a:lnSpc>
                          <a:spcPct val="115000"/>
                        </a:lnSpc>
                        <a:spcBef>
                          <a:spcPts val="160"/>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54685" marR="657860" algn="ctr">
                        <a:lnSpc>
                          <a:spcPct val="115000"/>
                        </a:lnSpc>
                        <a:spcBef>
                          <a:spcPts val="40"/>
                        </a:spcBef>
                        <a:spcAft>
                          <a:spcPts val="0"/>
                        </a:spcAft>
                      </a:pPr>
                      <a:r>
                        <a:rPr lang="en-US" sz="1800" spc="5" dirty="0" smtClean="0">
                          <a:effectLst/>
                          <a:latin typeface="Times New Roman"/>
                          <a:ea typeface="Times New Roman"/>
                          <a:cs typeface="Times New Roman"/>
                        </a:rPr>
                        <a:t>29</a:t>
                      </a:r>
                      <a:r>
                        <a:rPr lang="en-US" sz="1800" spc="-10" dirty="0" smtClean="0">
                          <a:effectLst/>
                          <a:latin typeface="Times New Roman"/>
                          <a:ea typeface="Times New Roman"/>
                          <a:cs typeface="Times New Roman"/>
                        </a:rPr>
                        <a:t>.</a:t>
                      </a:r>
                      <a:r>
                        <a:rPr lang="en-US" sz="1800" spc="5" dirty="0" smtClean="0">
                          <a:effectLst/>
                          <a:latin typeface="Times New Roman"/>
                          <a:ea typeface="Times New Roman"/>
                          <a:cs typeface="Times New Roman"/>
                        </a:rPr>
                        <a:t>9</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5118">
                <a:tc>
                  <a:txBody>
                    <a:bodyPr/>
                    <a:lstStyle/>
                    <a:p>
                      <a:pPr marL="63500" marR="0">
                        <a:lnSpc>
                          <a:spcPct val="115000"/>
                        </a:lnSpc>
                        <a:spcBef>
                          <a:spcPts val="165"/>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8</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84835" marR="584835" algn="ctr">
                        <a:lnSpc>
                          <a:spcPct val="115000"/>
                        </a:lnSpc>
                        <a:spcBef>
                          <a:spcPts val="165"/>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55625" marR="557530" algn="ctr">
                        <a:lnSpc>
                          <a:spcPct val="115000"/>
                        </a:lnSpc>
                        <a:spcBef>
                          <a:spcPts val="165"/>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53415" marR="655320" algn="ctr">
                        <a:lnSpc>
                          <a:spcPct val="115000"/>
                        </a:lnSpc>
                        <a:spcBef>
                          <a:spcPts val="45"/>
                        </a:spcBef>
                        <a:spcAft>
                          <a:spcPts val="0"/>
                        </a:spcAft>
                      </a:pPr>
                      <a:r>
                        <a:rPr lang="en-US" sz="1800" spc="5" dirty="0" smtClean="0">
                          <a:effectLst/>
                          <a:latin typeface="Times New Roman"/>
                          <a:ea typeface="Times New Roman"/>
                          <a:cs typeface="Times New Roman"/>
                        </a:rPr>
                        <a:t>33</a:t>
                      </a:r>
                      <a:r>
                        <a:rPr lang="en-US" sz="1800" spc="-10" dirty="0" smtClean="0">
                          <a:effectLst/>
                          <a:latin typeface="Times New Roman"/>
                          <a:ea typeface="Times New Roman"/>
                          <a:cs typeface="Times New Roman"/>
                        </a:rPr>
                        <a:t>.</a:t>
                      </a:r>
                      <a:r>
                        <a:rPr lang="en-US" sz="1800" spc="5" dirty="0" smtClean="0">
                          <a:effectLst/>
                          <a:latin typeface="Times New Roman"/>
                          <a:ea typeface="Times New Roman"/>
                          <a:cs typeface="Times New Roman"/>
                        </a:rPr>
                        <a:t>8</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3374">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8</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84835" marR="584835" algn="ctr">
                        <a:lnSpc>
                          <a:spcPct val="115000"/>
                        </a:lnSpc>
                        <a:spcBef>
                          <a:spcPts val="160"/>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55625" marR="557530" algn="ctr">
                        <a:lnSpc>
                          <a:spcPct val="115000"/>
                        </a:lnSpc>
                        <a:spcBef>
                          <a:spcPts val="160"/>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53415" marR="655320" algn="ctr">
                        <a:lnSpc>
                          <a:spcPct val="115000"/>
                        </a:lnSpc>
                        <a:spcBef>
                          <a:spcPts val="40"/>
                        </a:spcBef>
                        <a:spcAft>
                          <a:spcPts val="0"/>
                        </a:spcAft>
                      </a:pPr>
                      <a:r>
                        <a:rPr lang="en-US" sz="1800" spc="5" dirty="0" smtClean="0">
                          <a:effectLst/>
                          <a:latin typeface="Times New Roman"/>
                          <a:ea typeface="Times New Roman"/>
                          <a:cs typeface="Times New Roman"/>
                        </a:rPr>
                        <a:t>36</a:t>
                      </a:r>
                      <a:r>
                        <a:rPr lang="en-US" sz="1800" spc="-10" dirty="0" smtClean="0">
                          <a:effectLst/>
                          <a:latin typeface="Times New Roman"/>
                          <a:ea typeface="Times New Roman"/>
                          <a:cs typeface="Times New Roman"/>
                        </a:rPr>
                        <a:t>.</a:t>
                      </a:r>
                      <a:r>
                        <a:rPr lang="en-US" sz="1800" spc="5" dirty="0" smtClean="0">
                          <a:effectLst/>
                          <a:latin typeface="Times New Roman"/>
                          <a:ea typeface="Times New Roman"/>
                          <a:cs typeface="Times New Roman"/>
                        </a:rPr>
                        <a:t>1</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48610">
                <a:tc>
                  <a:txBody>
                    <a:bodyPr/>
                    <a:lstStyle/>
                    <a:p>
                      <a:pPr marL="63500" marR="0">
                        <a:lnSpc>
                          <a:spcPct val="115000"/>
                        </a:lnSpc>
                        <a:spcBef>
                          <a:spcPts val="160"/>
                        </a:spcBef>
                        <a:spcAft>
                          <a:spcPts val="0"/>
                        </a:spcAft>
                      </a:pPr>
                      <a:r>
                        <a:rPr lang="en-US" sz="1800" spc="5">
                          <a:effectLst/>
                          <a:latin typeface="Times New Roman"/>
                          <a:ea typeface="Times New Roman"/>
                          <a:cs typeface="Times New Roman"/>
                        </a:rPr>
                        <a:t>20</a:t>
                      </a:r>
                      <a:r>
                        <a:rPr lang="en-US" sz="1800" spc="-5">
                          <a:effectLst/>
                          <a:latin typeface="Times New Roman"/>
                          <a:ea typeface="Times New Roman"/>
                          <a:cs typeface="Times New Roman"/>
                        </a:rPr>
                        <a:t>0</a:t>
                      </a:r>
                      <a:r>
                        <a:rPr lang="en-US" sz="1800" spc="10">
                          <a:effectLst/>
                          <a:latin typeface="Times New Roman"/>
                          <a:ea typeface="Times New Roman"/>
                          <a:cs typeface="Times New Roman"/>
                        </a:rPr>
                        <a:t>8</a:t>
                      </a:r>
                      <a:r>
                        <a:rPr lang="en-US" sz="1800" spc="-10">
                          <a:effectLst/>
                          <a:latin typeface="Times New Roman"/>
                          <a:ea typeface="Times New Roman"/>
                          <a:cs typeface="Times New Roman"/>
                        </a:rPr>
                        <a:t>-</a:t>
                      </a:r>
                      <a:r>
                        <a:rPr lang="en-US" sz="1800" spc="5">
                          <a:effectLst/>
                          <a:latin typeface="Times New Roman"/>
                          <a:ea typeface="Times New Roman"/>
                          <a:cs typeface="Times New Roman"/>
                        </a:rPr>
                        <a:t>09</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84835" marR="584835" algn="ctr">
                        <a:lnSpc>
                          <a:spcPct val="115000"/>
                        </a:lnSpc>
                        <a:spcBef>
                          <a:spcPts val="160"/>
                        </a:spcBef>
                        <a:spcAft>
                          <a:spcPts val="0"/>
                        </a:spcAft>
                      </a:pPr>
                      <a:r>
                        <a:rPr lang="en-US" sz="1800">
                          <a:effectLst/>
                          <a:latin typeface="Times New Roman"/>
                          <a:ea typeface="Times New Roman"/>
                          <a:cs typeface="Times New Roman"/>
                        </a:rPr>
                        <a:t>-</a:t>
                      </a:r>
                      <a:endParaRPr lang="en-US" sz="280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555625" marR="557530" algn="ctr">
                        <a:lnSpc>
                          <a:spcPct val="115000"/>
                        </a:lnSpc>
                        <a:spcBef>
                          <a:spcPts val="160"/>
                        </a:spcBef>
                        <a:spcAft>
                          <a:spcPts val="0"/>
                        </a:spcAft>
                      </a:pPr>
                      <a:r>
                        <a:rPr lang="en-US" sz="1800" dirty="0">
                          <a:effectLst/>
                          <a:latin typeface="Times New Roman"/>
                          <a:ea typeface="Times New Roman"/>
                          <a:cs typeface="Times New Roman"/>
                        </a:rPr>
                        <a:t>-</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621030" marR="624205" algn="ctr">
                        <a:lnSpc>
                          <a:spcPct val="115000"/>
                        </a:lnSpc>
                        <a:spcBef>
                          <a:spcPts val="40"/>
                        </a:spcBef>
                        <a:spcAft>
                          <a:spcPts val="0"/>
                        </a:spcAft>
                      </a:pPr>
                      <a:r>
                        <a:rPr lang="en-US" sz="1800" spc="5" dirty="0" smtClean="0">
                          <a:effectLst/>
                          <a:latin typeface="Times New Roman"/>
                          <a:ea typeface="Times New Roman"/>
                          <a:cs typeface="Times New Roman"/>
                        </a:rPr>
                        <a:t>30</a:t>
                      </a:r>
                      <a:r>
                        <a:rPr lang="en-US" sz="1800" spc="-10" dirty="0" smtClean="0">
                          <a:effectLst/>
                          <a:latin typeface="Times New Roman"/>
                          <a:ea typeface="Times New Roman"/>
                          <a:cs typeface="Times New Roman"/>
                        </a:rPr>
                        <a:t>-</a:t>
                      </a:r>
                      <a:r>
                        <a:rPr lang="en-US" sz="1800" spc="5" dirty="0" smtClean="0">
                          <a:effectLst/>
                          <a:latin typeface="Times New Roman"/>
                          <a:ea typeface="Times New Roman"/>
                          <a:cs typeface="Times New Roman"/>
                        </a:rPr>
                        <a:t>35</a:t>
                      </a:r>
                      <a:endParaRPr lang="en-US" sz="2800" dirty="0">
                        <a:effectLst/>
                        <a:latin typeface="Calibri"/>
                        <a:ea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5"/>
          </p:nvPr>
        </p:nvSpPr>
        <p:spPr/>
        <p:txBody>
          <a:bodyPr/>
          <a:lstStyle/>
          <a:p>
            <a:fld id="{50FB9C3F-CDE7-45B0-A2BA-C478B095C797}" type="slidenum">
              <a:rPr lang="en-US" smtClean="0"/>
              <a:pPr/>
              <a:t>13</a:t>
            </a:fld>
            <a:endParaRPr lang="en-US"/>
          </a:p>
        </p:txBody>
      </p:sp>
    </p:spTree>
    <p:extLst>
      <p:ext uri="{BB962C8B-B14F-4D97-AF65-F5344CB8AC3E}">
        <p14:creationId xmlns:p14="http://schemas.microsoft.com/office/powerpoint/2010/main" xmlns="" val="3201235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41438"/>
          </a:xfrm>
        </p:spPr>
        <p:txBody>
          <a:bodyPr>
            <a:normAutofit fontScale="90000"/>
          </a:bodyPr>
          <a:lstStyle/>
          <a:p>
            <a:r>
              <a:rPr lang="en-US" b="1" dirty="0"/>
              <a:t>Poverty Across the Provinces</a:t>
            </a:r>
            <a:r>
              <a:rPr lang="en-US" dirty="0"/>
              <a:t/>
            </a:r>
            <a:br>
              <a:rPr lang="en-US" dirty="0"/>
            </a:br>
            <a:r>
              <a:rPr lang="en-US" dirty="0"/>
              <a:t> </a:t>
            </a:r>
            <a:br>
              <a:rPr lang="en-US" dirty="0"/>
            </a:br>
            <a:endParaRPr lang="en-US" dirty="0"/>
          </a:p>
        </p:txBody>
      </p:sp>
      <p:sp>
        <p:nvSpPr>
          <p:cNvPr id="3" name="Content Placeholder 2"/>
          <p:cNvSpPr>
            <a:spLocks noGrp="1"/>
          </p:cNvSpPr>
          <p:nvPr>
            <p:ph sz="quarter" idx="1"/>
          </p:nvPr>
        </p:nvSpPr>
        <p:spPr>
          <a:xfrm>
            <a:off x="533400" y="1524000"/>
            <a:ext cx="8229600" cy="4800599"/>
          </a:xfrm>
        </p:spPr>
        <p:txBody>
          <a:bodyPr/>
          <a:lstStyle/>
          <a:p>
            <a:r>
              <a:rPr lang="en-US" dirty="0"/>
              <a:t>Although, the Household Income Expenditure Surveys are claimed to be representative at the province level, the official agencies have generally avoided the estimation of poverty at the province level probably because of political reasons. </a:t>
            </a:r>
            <a:endParaRPr lang="en-US" dirty="0" smtClean="0"/>
          </a:p>
          <a:p>
            <a:r>
              <a:rPr lang="en-US" dirty="0" smtClean="0"/>
              <a:t>The </a:t>
            </a:r>
            <a:r>
              <a:rPr lang="en-US" dirty="0"/>
              <a:t>poor provinces or regions may demand more resources to arrest poverty in their </a:t>
            </a:r>
            <a:r>
              <a:rPr lang="en-US" dirty="0" smtClean="0"/>
              <a:t>regions</a:t>
            </a:r>
          </a:p>
          <a:p>
            <a:r>
              <a:rPr lang="en-US" dirty="0"/>
              <a:t>Moreover, explanation of large variations in poverty levels across provinces over a short period remains a challenge</a:t>
            </a:r>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14</a:t>
            </a:fld>
            <a:endParaRPr lang="en-US"/>
          </a:p>
        </p:txBody>
      </p:sp>
    </p:spTree>
    <p:extLst>
      <p:ext uri="{BB962C8B-B14F-4D97-AF65-F5344CB8AC3E}">
        <p14:creationId xmlns:p14="http://schemas.microsoft.com/office/powerpoint/2010/main" xmlns="" val="3184827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Status of Achieving Poverty-Related MDG Targets in Pakistan</a:t>
            </a:r>
            <a:endParaRPr lang="en-US" dirty="0"/>
          </a:p>
        </p:txBody>
      </p:sp>
      <p:sp>
        <p:nvSpPr>
          <p:cNvPr id="3" name="Content Placeholder 2"/>
          <p:cNvSpPr>
            <a:spLocks noGrp="1"/>
          </p:cNvSpPr>
          <p:nvPr>
            <p:ph sz="quarter" idx="1"/>
          </p:nvPr>
        </p:nvSpPr>
        <p:spPr/>
        <p:txBody>
          <a:bodyPr>
            <a:normAutofit/>
          </a:bodyPr>
          <a:lstStyle/>
          <a:p>
            <a:r>
              <a:rPr lang="en-US" dirty="0"/>
              <a:t>The Government of Pakistan has endorsed the Millennium Development Goals (MDGs) and has set the target of halving poverty from its 1990/91 level of 26.1 percent to 13 percent by 2015. This commitment of government has been fully reflected in its </a:t>
            </a:r>
            <a:r>
              <a:rPr lang="en-US" dirty="0" smtClean="0"/>
              <a:t>Vision </a:t>
            </a:r>
            <a:r>
              <a:rPr lang="en-US" dirty="0"/>
              <a:t>2030. </a:t>
            </a:r>
          </a:p>
        </p:txBody>
      </p:sp>
      <p:sp>
        <p:nvSpPr>
          <p:cNvPr id="4" name="Slide Number Placeholder 3"/>
          <p:cNvSpPr>
            <a:spLocks noGrp="1"/>
          </p:cNvSpPr>
          <p:nvPr>
            <p:ph type="sldNum" sz="quarter" idx="15"/>
          </p:nvPr>
        </p:nvSpPr>
        <p:spPr/>
        <p:txBody>
          <a:bodyPr/>
          <a:lstStyle/>
          <a:p>
            <a:fld id="{50FB9C3F-CDE7-45B0-A2BA-C478B095C797}" type="slidenum">
              <a:rPr lang="en-US" smtClean="0"/>
              <a:pPr/>
              <a:t>15</a:t>
            </a:fld>
            <a:endParaRPr lang="en-US"/>
          </a:p>
        </p:txBody>
      </p:sp>
    </p:spTree>
    <p:extLst>
      <p:ext uri="{BB962C8B-B14F-4D97-AF65-F5344CB8AC3E}">
        <p14:creationId xmlns:p14="http://schemas.microsoft.com/office/powerpoint/2010/main" xmlns="" val="3032885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Status of Achieving Poverty-Related MDG Targets in Pakistan</a:t>
            </a:r>
            <a:endParaRPr lang="en-US" dirty="0"/>
          </a:p>
        </p:txBody>
      </p:sp>
      <p:sp>
        <p:nvSpPr>
          <p:cNvPr id="3" name="Content Placeholder 2"/>
          <p:cNvSpPr>
            <a:spLocks noGrp="1"/>
          </p:cNvSpPr>
          <p:nvPr>
            <p:ph sz="quarter" idx="1"/>
          </p:nvPr>
        </p:nvSpPr>
        <p:spPr/>
        <p:txBody>
          <a:bodyPr/>
          <a:lstStyle/>
          <a:p>
            <a:r>
              <a:rPr lang="en-US" dirty="0"/>
              <a:t>The poverty related goal has been measured in Pakistan by three indicators: reduction in headcount ratio, reduction in the proportion of underweight children of age 5 and reduction in the proportion </a:t>
            </a:r>
            <a:r>
              <a:rPr lang="en-US" dirty="0" smtClean="0"/>
              <a:t>of population </a:t>
            </a:r>
            <a:r>
              <a:rPr lang="en-US" dirty="0"/>
              <a:t>below minimum level of dietary energy consumption </a:t>
            </a:r>
          </a:p>
        </p:txBody>
      </p:sp>
      <p:sp>
        <p:nvSpPr>
          <p:cNvPr id="4" name="Slide Number Placeholder 3"/>
          <p:cNvSpPr>
            <a:spLocks noGrp="1"/>
          </p:cNvSpPr>
          <p:nvPr>
            <p:ph type="sldNum" sz="quarter" idx="15"/>
          </p:nvPr>
        </p:nvSpPr>
        <p:spPr/>
        <p:txBody>
          <a:bodyPr/>
          <a:lstStyle/>
          <a:p>
            <a:fld id="{50FB9C3F-CDE7-45B0-A2BA-C478B095C797}" type="slidenum">
              <a:rPr lang="en-US" smtClean="0"/>
              <a:pPr/>
              <a:t>16</a:t>
            </a:fld>
            <a:endParaRPr lang="en-US"/>
          </a:p>
        </p:txBody>
      </p:sp>
    </p:spTree>
    <p:extLst>
      <p:ext uri="{BB962C8B-B14F-4D97-AF65-F5344CB8AC3E}">
        <p14:creationId xmlns:p14="http://schemas.microsoft.com/office/powerpoint/2010/main" xmlns="" val="2230851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Pakistan: Millennium Development Goal related to Poverty</a:t>
            </a:r>
            <a:endParaRPr lang="en-US" dirty="0"/>
          </a:p>
        </p:txBody>
      </p:sp>
      <p:sp>
        <p:nvSpPr>
          <p:cNvPr id="5" name="Content Placeholder 4"/>
          <p:cNvSpPr>
            <a:spLocks noGrp="1"/>
          </p:cNvSpPr>
          <p:nvPr>
            <p:ph sz="quarter" idx="1"/>
          </p:nvPr>
        </p:nvSpPr>
        <p:spPr>
          <a:xfrm>
            <a:off x="457200" y="4879366"/>
            <a:ext cx="3810000" cy="762000"/>
          </a:xfrm>
        </p:spPr>
        <p:txBody>
          <a:bodyPr/>
          <a:lstStyle/>
          <a:p>
            <a:r>
              <a:rPr lang="en-US" dirty="0"/>
              <a:t>Source: </a:t>
            </a:r>
            <a:r>
              <a:rPr lang="en-US" dirty="0" err="1"/>
              <a:t>GoP</a:t>
            </a:r>
            <a:r>
              <a:rPr lang="en-US" dirty="0"/>
              <a:t>, 2010</a:t>
            </a:r>
            <a:r>
              <a:rPr lang="en-US" dirty="0" smtClean="0"/>
              <a:t>.</a:t>
            </a:r>
            <a:endParaRPr lang="en-US" dirty="0"/>
          </a:p>
        </p:txBody>
      </p:sp>
      <p:pic>
        <p:nvPicPr>
          <p:cNvPr id="8193" name="Picture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447800"/>
            <a:ext cx="7848600"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lide Number Placeholder 2"/>
          <p:cNvSpPr>
            <a:spLocks noGrp="1"/>
          </p:cNvSpPr>
          <p:nvPr>
            <p:ph type="sldNum" sz="quarter" idx="15"/>
          </p:nvPr>
        </p:nvSpPr>
        <p:spPr/>
        <p:txBody>
          <a:bodyPr/>
          <a:lstStyle/>
          <a:p>
            <a:fld id="{50FB9C3F-CDE7-45B0-A2BA-C478B095C797}" type="slidenum">
              <a:rPr lang="en-US" smtClean="0"/>
              <a:pPr/>
              <a:t>17</a:t>
            </a:fld>
            <a:endParaRPr lang="en-US"/>
          </a:p>
        </p:txBody>
      </p:sp>
    </p:spTree>
    <p:extLst>
      <p:ext uri="{BB962C8B-B14F-4D97-AF65-F5344CB8AC3E}">
        <p14:creationId xmlns:p14="http://schemas.microsoft.com/office/powerpoint/2010/main" xmlns="" val="23095074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br>
              <a:rPr lang="en-US" dirty="0"/>
            </a:br>
            <a:r>
              <a:rPr lang="en-US" i="1" dirty="0"/>
              <a:t>Source: </a:t>
            </a:r>
            <a:r>
              <a:rPr lang="en-US" dirty="0" err="1"/>
              <a:t>Naschold</a:t>
            </a:r>
            <a:r>
              <a:rPr lang="en-US" dirty="0"/>
              <a:t> (2002).</a:t>
            </a:r>
            <a:br>
              <a:rPr lang="en-US" dirty="0"/>
            </a:b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2057400"/>
            <a:ext cx="7162800"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5"/>
          </p:nvPr>
        </p:nvSpPr>
        <p:spPr/>
        <p:txBody>
          <a:bodyPr/>
          <a:lstStyle/>
          <a:p>
            <a:fld id="{50FB9C3F-CDE7-45B0-A2BA-C478B095C797}" type="slidenum">
              <a:rPr lang="en-US" smtClean="0"/>
              <a:pPr/>
              <a:t>18</a:t>
            </a:fld>
            <a:endParaRPr lang="en-US"/>
          </a:p>
        </p:txBody>
      </p:sp>
    </p:spTree>
    <p:extLst>
      <p:ext uri="{BB962C8B-B14F-4D97-AF65-F5344CB8AC3E}">
        <p14:creationId xmlns:p14="http://schemas.microsoft.com/office/powerpoint/2010/main" xmlns="" val="3337040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646238"/>
          </a:xfrm>
        </p:spPr>
        <p:txBody>
          <a:bodyPr>
            <a:normAutofit fontScale="90000"/>
          </a:bodyPr>
          <a:lstStyle/>
          <a:p>
            <a:r>
              <a:rPr lang="en-US" sz="3600" b="1" dirty="0" smtClean="0"/>
              <a:t/>
            </a:r>
            <a:br>
              <a:rPr lang="en-US" sz="3600" b="1" dirty="0" smtClean="0"/>
            </a:br>
            <a:r>
              <a:rPr lang="en-US" sz="3600" b="1" dirty="0"/>
              <a:t/>
            </a:r>
            <a:br>
              <a:rPr lang="en-US" sz="3600" b="1" dirty="0"/>
            </a:br>
            <a:r>
              <a:rPr lang="en-US" sz="3600" b="1" dirty="0" smtClean="0"/>
              <a:t/>
            </a:r>
            <a:br>
              <a:rPr lang="en-US" sz="3600" b="1" dirty="0" smtClean="0"/>
            </a:br>
            <a:r>
              <a:rPr lang="en-US" sz="3600" b="1" dirty="0"/>
              <a:t/>
            </a:r>
            <a:br>
              <a:rPr lang="en-US" sz="3600" b="1" dirty="0"/>
            </a:br>
            <a:r>
              <a:rPr lang="en-US" sz="3600" b="1" dirty="0" smtClean="0"/>
              <a:t/>
            </a:r>
            <a:br>
              <a:rPr lang="en-US" sz="3600" b="1" dirty="0" smtClean="0"/>
            </a:br>
            <a:r>
              <a:rPr lang="en-US" sz="3600" b="1" dirty="0"/>
              <a:t/>
            </a:r>
            <a:br>
              <a:rPr lang="en-US" sz="3600" b="1" dirty="0"/>
            </a:br>
            <a:r>
              <a:rPr lang="en-US" sz="2700" b="1" dirty="0" smtClean="0"/>
              <a:t>Government </a:t>
            </a:r>
            <a:r>
              <a:rPr lang="en-US" sz="2700" b="1" dirty="0"/>
              <a:t>Policies/Initiatives for Reducing Poverty and Inequality</a:t>
            </a:r>
            <a:r>
              <a:rPr lang="en-US" sz="2200" dirty="0"/>
              <a:t/>
            </a:r>
            <a:br>
              <a:rPr lang="en-US" sz="2200" dirty="0"/>
            </a:br>
            <a:r>
              <a:rPr lang="en-US" dirty="0"/>
              <a:t> </a:t>
            </a:r>
            <a:br>
              <a:rPr lang="en-US" dirty="0"/>
            </a:br>
            <a:endParaRPr lang="en-US" dirty="0"/>
          </a:p>
        </p:txBody>
      </p:sp>
      <p:sp>
        <p:nvSpPr>
          <p:cNvPr id="3" name="Content Placeholder 2"/>
          <p:cNvSpPr>
            <a:spLocks noGrp="1"/>
          </p:cNvSpPr>
          <p:nvPr>
            <p:ph sz="quarter" idx="1"/>
          </p:nvPr>
        </p:nvSpPr>
        <p:spPr/>
        <p:txBody>
          <a:bodyPr>
            <a:normAutofit/>
          </a:bodyPr>
          <a:lstStyle/>
          <a:p>
            <a:pPr marL="0" indent="0">
              <a:buNone/>
            </a:pPr>
            <a:r>
              <a:rPr lang="en-US" b="1" dirty="0" smtClean="0"/>
              <a:t>Government Past Policies</a:t>
            </a:r>
          </a:p>
          <a:p>
            <a:r>
              <a:rPr lang="en-US" dirty="0" smtClean="0"/>
              <a:t>Pakistan </a:t>
            </a:r>
            <a:r>
              <a:rPr lang="en-US" dirty="0"/>
              <a:t>has a long history of poverty reduction policies including the Social Action Program of the 1990s, which did not bring about the desired change in social indicators.  The government took a serious view of the rise in poverty during the 1990s, and launched the Interim Poverty Reduction Strategy Paper (IPRSP) in November 2001 focusing attention on the primary objective of reducing poverty and restoring economic stability.</a:t>
            </a:r>
          </a:p>
        </p:txBody>
      </p:sp>
      <p:sp>
        <p:nvSpPr>
          <p:cNvPr id="4" name="Slide Number Placeholder 3"/>
          <p:cNvSpPr>
            <a:spLocks noGrp="1"/>
          </p:cNvSpPr>
          <p:nvPr>
            <p:ph type="sldNum" sz="quarter" idx="15"/>
          </p:nvPr>
        </p:nvSpPr>
        <p:spPr/>
        <p:txBody>
          <a:bodyPr/>
          <a:lstStyle/>
          <a:p>
            <a:fld id="{50FB9C3F-CDE7-45B0-A2BA-C478B095C797}" type="slidenum">
              <a:rPr lang="en-US" smtClean="0"/>
              <a:pPr/>
              <a:t>19</a:t>
            </a:fld>
            <a:endParaRPr lang="en-US"/>
          </a:p>
        </p:txBody>
      </p:sp>
    </p:spTree>
    <p:extLst>
      <p:ext uri="{BB962C8B-B14F-4D97-AF65-F5344CB8AC3E}">
        <p14:creationId xmlns:p14="http://schemas.microsoft.com/office/powerpoint/2010/main" xmlns="" val="34847559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Benazir Income Support Programme (BISP)</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With </a:t>
            </a:r>
            <a:r>
              <a:rPr lang="en-US" dirty="0"/>
              <a:t>a view to cushion the sharp rise in oil and food prices, the BISP was launched in 2008 to provide cash assistance to the identified vulnerable and enabling them to exit the vicious cycle of poverty in the shape of the cash grant of </a:t>
            </a:r>
            <a:r>
              <a:rPr lang="en-US" dirty="0" err="1"/>
              <a:t>Rs</a:t>
            </a:r>
            <a:r>
              <a:rPr lang="en-US" dirty="0"/>
              <a:t>. 1,000 per month</a:t>
            </a:r>
            <a:r>
              <a:rPr lang="en-US" dirty="0" smtClean="0"/>
              <a:t>.</a:t>
            </a:r>
          </a:p>
          <a:p>
            <a:pPr algn="just"/>
            <a:r>
              <a:rPr lang="en-US" dirty="0" smtClean="0"/>
              <a:t> </a:t>
            </a:r>
            <a:r>
              <a:rPr lang="en-US" dirty="0"/>
              <a:t>This strategy also includes imparting training to one member of each vulnerable family to sustain it. This programme has aimed to cover almost 15 percent of the total population or 40 percent of the poor (</a:t>
            </a:r>
            <a:r>
              <a:rPr lang="en-US" dirty="0" err="1"/>
              <a:t>GoP</a:t>
            </a:r>
            <a:r>
              <a:rPr lang="en-US" dirty="0"/>
              <a:t>, 2010).</a:t>
            </a:r>
          </a:p>
          <a:p>
            <a:pPr marL="0" indent="0" algn="just">
              <a:buNone/>
            </a:pPr>
            <a:endParaRPr lang="en-US" dirty="0"/>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20</a:t>
            </a:fld>
            <a:endParaRPr lang="en-US"/>
          </a:p>
        </p:txBody>
      </p:sp>
    </p:spTree>
    <p:extLst>
      <p:ext uri="{BB962C8B-B14F-4D97-AF65-F5344CB8AC3E}">
        <p14:creationId xmlns:p14="http://schemas.microsoft.com/office/powerpoint/2010/main" xmlns="" val="4210942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Punjab Food Support Scheme (PFSS)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endParaRPr lang="en-US" dirty="0"/>
          </a:p>
          <a:p>
            <a:r>
              <a:rPr lang="en-US" dirty="0"/>
              <a:t>Like BISP, PFSS was initiated by the Government of Punjab in 2008 to provide food stamps for the poorest households with a cash grant of </a:t>
            </a:r>
            <a:r>
              <a:rPr lang="en-US" dirty="0" err="1"/>
              <a:t>Rs</a:t>
            </a:r>
            <a:r>
              <a:rPr lang="en-US" dirty="0"/>
              <a:t>. 1,000 per month per household. </a:t>
            </a:r>
            <a:endParaRPr lang="en-US" dirty="0" smtClean="0"/>
          </a:p>
          <a:p>
            <a:r>
              <a:rPr lang="en-US" dirty="0" smtClean="0"/>
              <a:t>This programme aims </a:t>
            </a:r>
            <a:r>
              <a:rPr lang="en-US" dirty="0"/>
              <a:t>to target those households that do not have a bread earner such as widows, orphans and destitute, chronically sick and disabled persons, elderly persons who have been abandoned by their family and the poorest of the poor segment of the society. </a:t>
            </a:r>
            <a:endParaRPr lang="en-US" dirty="0" smtClean="0"/>
          </a:p>
          <a:p>
            <a:r>
              <a:rPr lang="en-US" dirty="0" smtClean="0"/>
              <a:t>So </a:t>
            </a:r>
            <a:r>
              <a:rPr lang="en-US" dirty="0"/>
              <a:t>far, about </a:t>
            </a:r>
            <a:r>
              <a:rPr lang="en-US" dirty="0" err="1"/>
              <a:t>Rs</a:t>
            </a:r>
            <a:r>
              <a:rPr lang="en-US" dirty="0"/>
              <a:t>. 21.6 billion have been disbursed among the 1.8 million families residing in Punjab province (</a:t>
            </a:r>
            <a:r>
              <a:rPr lang="en-US" dirty="0" err="1"/>
              <a:t>GoP</a:t>
            </a:r>
            <a:r>
              <a:rPr lang="en-US" dirty="0"/>
              <a:t>, </a:t>
            </a:r>
            <a:r>
              <a:rPr lang="en-US" dirty="0" smtClean="0"/>
              <a:t>2010).</a:t>
            </a:r>
            <a:endParaRPr lang="en-US" dirty="0"/>
          </a:p>
          <a:p>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21</a:t>
            </a:fld>
            <a:endParaRPr lang="en-US"/>
          </a:p>
        </p:txBody>
      </p:sp>
    </p:spTree>
    <p:extLst>
      <p:ext uri="{BB962C8B-B14F-4D97-AF65-F5344CB8AC3E}">
        <p14:creationId xmlns:p14="http://schemas.microsoft.com/office/powerpoint/2010/main" xmlns="" val="40304373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t>Pakistan Bait-</a:t>
            </a:r>
            <a:r>
              <a:rPr lang="en-US" b="1" i="1" dirty="0" err="1" smtClean="0"/>
              <a:t>ul</a:t>
            </a:r>
            <a:r>
              <a:rPr lang="en-US" b="1" i="1" dirty="0" smtClean="0"/>
              <a:t>-Mal (PBM)</a:t>
            </a:r>
            <a:r>
              <a:rPr lang="en-US" dirty="0" smtClean="0"/>
              <a:t/>
            </a:r>
            <a:br>
              <a:rPr lang="en-US" dirty="0" smtClean="0"/>
            </a:br>
            <a:endParaRPr lang="en-US" dirty="0"/>
          </a:p>
        </p:txBody>
      </p:sp>
      <p:sp>
        <p:nvSpPr>
          <p:cNvPr id="3" name="Content Placeholder 2"/>
          <p:cNvSpPr>
            <a:spLocks noGrp="1"/>
          </p:cNvSpPr>
          <p:nvPr>
            <p:ph sz="quarter" idx="1"/>
          </p:nvPr>
        </p:nvSpPr>
        <p:spPr>
          <a:xfrm>
            <a:off x="457200" y="1295400"/>
            <a:ext cx="7467600" cy="4873752"/>
          </a:xfrm>
        </p:spPr>
        <p:txBody>
          <a:bodyPr>
            <a:normAutofit fontScale="92500" lnSpcReduction="10000"/>
          </a:bodyPr>
          <a:lstStyle/>
          <a:p>
            <a:pPr marL="0" indent="0">
              <a:buNone/>
            </a:pPr>
            <a:endParaRPr lang="en-US" dirty="0"/>
          </a:p>
          <a:p>
            <a:r>
              <a:rPr lang="en-US" dirty="0"/>
              <a:t>Pakistan Bait‐</a:t>
            </a:r>
            <a:r>
              <a:rPr lang="en-US" dirty="0" err="1"/>
              <a:t>ul</a:t>
            </a:r>
            <a:r>
              <a:rPr lang="en-US" dirty="0"/>
              <a:t>‐Mal (PBM) disburses more to the destitute, needy, widows, orphans, invalids and infirm irrespective of their gender, caste, creed or race</a:t>
            </a:r>
            <a:r>
              <a:rPr lang="en-US" dirty="0" smtClean="0"/>
              <a:t>.</a:t>
            </a:r>
          </a:p>
          <a:p>
            <a:r>
              <a:rPr lang="en-US" dirty="0" smtClean="0"/>
              <a:t> </a:t>
            </a:r>
            <a:r>
              <a:rPr lang="en-US" dirty="0"/>
              <a:t>PBM provides assistance under different programmes and schemes such as Food Support Programme (FSP), Individual Financial Assistance  (IFA),  Institutional  Rehabilitation  through  Civil  Society  Wing  (CSW),  National Center for Rehabilitation of Child </a:t>
            </a:r>
            <a:r>
              <a:rPr lang="en-US" dirty="0" smtClean="0"/>
              <a:t>Labor </a:t>
            </a:r>
            <a:r>
              <a:rPr lang="en-US" dirty="0"/>
              <a:t>(NCRCL), Vocational Training Institutes/ </a:t>
            </a:r>
            <a:r>
              <a:rPr lang="en-US" dirty="0" err="1"/>
              <a:t>Dastkari</a:t>
            </a:r>
            <a:r>
              <a:rPr lang="en-US" dirty="0"/>
              <a:t> Schools (VTIs) and many others. PBM disbursed relatively less amount in 2009/10 as compared to 2008/09 with a decline in number of beneficiaries by 22.8 percent </a:t>
            </a:r>
          </a:p>
        </p:txBody>
      </p:sp>
      <p:sp>
        <p:nvSpPr>
          <p:cNvPr id="4" name="Slide Number Placeholder 3"/>
          <p:cNvSpPr>
            <a:spLocks noGrp="1"/>
          </p:cNvSpPr>
          <p:nvPr>
            <p:ph type="sldNum" sz="quarter" idx="15"/>
          </p:nvPr>
        </p:nvSpPr>
        <p:spPr/>
        <p:txBody>
          <a:bodyPr/>
          <a:lstStyle/>
          <a:p>
            <a:fld id="{50FB9C3F-CDE7-45B0-A2BA-C478B095C797}" type="slidenum">
              <a:rPr lang="en-US" smtClean="0"/>
              <a:pPr/>
              <a:t>22</a:t>
            </a:fld>
            <a:endParaRPr lang="en-US"/>
          </a:p>
        </p:txBody>
      </p:sp>
    </p:spTree>
    <p:extLst>
      <p:ext uri="{BB962C8B-B14F-4D97-AF65-F5344CB8AC3E}">
        <p14:creationId xmlns:p14="http://schemas.microsoft.com/office/powerpoint/2010/main" xmlns="" val="34058794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t>Zakat</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Zakat provides financial assistance such as </a:t>
            </a:r>
            <a:r>
              <a:rPr lang="en-US" dirty="0" err="1"/>
              <a:t>Guzara</a:t>
            </a:r>
            <a:r>
              <a:rPr lang="en-US" dirty="0"/>
              <a:t> Allowance, Educational Stipends, Health Care, Social Welfare/ Rehabilitation, </a:t>
            </a:r>
            <a:r>
              <a:rPr lang="en-US" dirty="0" err="1"/>
              <a:t>Eid</a:t>
            </a:r>
            <a:r>
              <a:rPr lang="en-US" dirty="0"/>
              <a:t> Grants, and Marriage Assistance through Regular Zakat Programme and other Zakat Programmes and National Level </a:t>
            </a:r>
            <a:r>
              <a:rPr lang="en-US" dirty="0" smtClean="0"/>
              <a:t>Schemes.</a:t>
            </a:r>
          </a:p>
          <a:p>
            <a:r>
              <a:rPr lang="en-US" dirty="0" smtClean="0"/>
              <a:t> </a:t>
            </a:r>
            <a:r>
              <a:rPr lang="en-US" dirty="0"/>
              <a:t>A slight decrease in Zakat disbursements and a significant increase in beneficiaries were noticed in 2009/10 compared </a:t>
            </a:r>
            <a:r>
              <a:rPr lang="en-US" dirty="0" smtClean="0"/>
              <a:t>to 2008/09</a:t>
            </a:r>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23</a:t>
            </a:fld>
            <a:endParaRPr lang="en-US"/>
          </a:p>
        </p:txBody>
      </p:sp>
    </p:spTree>
    <p:extLst>
      <p:ext uri="{BB962C8B-B14F-4D97-AF65-F5344CB8AC3E}">
        <p14:creationId xmlns:p14="http://schemas.microsoft.com/office/powerpoint/2010/main" xmlns="" val="2892197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t>Microfinance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marL="0" indent="0">
              <a:buNone/>
            </a:pPr>
            <a:endParaRPr lang="en-US" dirty="0"/>
          </a:p>
          <a:p>
            <a:r>
              <a:rPr lang="en-US" dirty="0"/>
              <a:t>Microfinance is one of the major targeted interventions to address poverty by enabling the poor to become self-employed. </a:t>
            </a:r>
            <a:endParaRPr lang="en-US" dirty="0" smtClean="0"/>
          </a:p>
          <a:p>
            <a:r>
              <a:rPr lang="en-US" dirty="0" smtClean="0"/>
              <a:t>Microfinance </a:t>
            </a:r>
            <a:r>
              <a:rPr lang="en-US" dirty="0"/>
              <a:t>comprises microcredit, micro‐savings and micro‐insurance. Loan portfolios of the institutions like National Bank of Pakistan, first Microfinance Bank, </a:t>
            </a:r>
            <a:r>
              <a:rPr lang="en-US" i="1" dirty="0" err="1"/>
              <a:t>Khushhali</a:t>
            </a:r>
            <a:r>
              <a:rPr lang="en-US" i="1" dirty="0"/>
              <a:t> </a:t>
            </a:r>
            <a:r>
              <a:rPr lang="en-US" dirty="0"/>
              <a:t>Bank, First Women Bank, Pakistan Poverty Alleviation Fund, NRSP and Provincial RSPs play an important role in augmenting government‘s strive for poverty alleviation (</a:t>
            </a:r>
            <a:r>
              <a:rPr lang="en-US" dirty="0" smtClean="0"/>
              <a:t>GoP,2010a</a:t>
            </a:r>
            <a:r>
              <a:rPr lang="en-US" dirty="0"/>
              <a:t>).</a:t>
            </a:r>
          </a:p>
        </p:txBody>
      </p:sp>
      <p:sp>
        <p:nvSpPr>
          <p:cNvPr id="4" name="Slide Number Placeholder 3"/>
          <p:cNvSpPr>
            <a:spLocks noGrp="1"/>
          </p:cNvSpPr>
          <p:nvPr>
            <p:ph type="sldNum" sz="quarter" idx="15"/>
          </p:nvPr>
        </p:nvSpPr>
        <p:spPr/>
        <p:txBody>
          <a:bodyPr/>
          <a:lstStyle/>
          <a:p>
            <a:fld id="{50FB9C3F-CDE7-45B0-A2BA-C478B095C797}" type="slidenum">
              <a:rPr lang="en-US" smtClean="0"/>
              <a:pPr/>
              <a:t>24</a:t>
            </a:fld>
            <a:endParaRPr lang="en-US"/>
          </a:p>
        </p:txBody>
      </p:sp>
    </p:spTree>
    <p:extLst>
      <p:ext uri="{BB962C8B-B14F-4D97-AF65-F5344CB8AC3E}">
        <p14:creationId xmlns:p14="http://schemas.microsoft.com/office/powerpoint/2010/main" xmlns="" val="2113438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Law &amp; Order and Governance</a:t>
            </a:r>
            <a:r>
              <a:rPr lang="en-US" dirty="0" smtClean="0"/>
              <a:t/>
            </a:r>
            <a:br>
              <a:rPr lang="en-US" dirty="0" smtClean="0"/>
            </a:br>
            <a:endParaRPr lang="en-US" dirty="0"/>
          </a:p>
        </p:txBody>
      </p:sp>
      <p:sp>
        <p:nvSpPr>
          <p:cNvPr id="3" name="Content Placeholder 2"/>
          <p:cNvSpPr>
            <a:spLocks noGrp="1"/>
          </p:cNvSpPr>
          <p:nvPr>
            <p:ph sz="quarter" idx="1"/>
          </p:nvPr>
        </p:nvSpPr>
        <p:spPr>
          <a:xfrm>
            <a:off x="381000" y="1295400"/>
            <a:ext cx="8229600" cy="4525963"/>
          </a:xfrm>
        </p:spPr>
        <p:txBody>
          <a:bodyPr>
            <a:normAutofit/>
          </a:bodyPr>
          <a:lstStyle/>
          <a:p>
            <a:pPr marL="0" indent="0">
              <a:buNone/>
            </a:pPr>
            <a:endParaRPr lang="en-US" dirty="0"/>
          </a:p>
          <a:p>
            <a:r>
              <a:rPr lang="en-US" dirty="0"/>
              <a:t>The rising militancy during the last few years has adversely affected every Pakistani by creating an overall uncertainly which led </a:t>
            </a:r>
            <a:r>
              <a:rPr lang="en-US" dirty="0" smtClean="0"/>
              <a:t>to </a:t>
            </a:r>
            <a:r>
              <a:rPr lang="en-US" dirty="0"/>
              <a:t>lower investment, and decline in </a:t>
            </a:r>
            <a:r>
              <a:rPr lang="en-US" dirty="0" smtClean="0"/>
              <a:t>Foreign Direct Investment.</a:t>
            </a:r>
          </a:p>
          <a:p>
            <a:r>
              <a:rPr lang="en-US" dirty="0" smtClean="0"/>
              <a:t> </a:t>
            </a:r>
            <a:r>
              <a:rPr lang="en-US" dirty="0"/>
              <a:t>It has also limited the government capacity to spend on pro-poor expenditures due to a massive spending on anti-terrorism campaign during the last four years. </a:t>
            </a:r>
            <a:endParaRPr lang="en-US" dirty="0" smtClean="0"/>
          </a:p>
          <a:p>
            <a:r>
              <a:rPr lang="en-US" dirty="0" smtClean="0"/>
              <a:t>The </a:t>
            </a:r>
            <a:r>
              <a:rPr lang="en-US" dirty="0"/>
              <a:t>institutional dimensions of governance uncover a negative and significant association between rule of law and poverty (</a:t>
            </a:r>
            <a:r>
              <a:rPr lang="en-US" dirty="0" err="1"/>
              <a:t>Haq</a:t>
            </a:r>
            <a:r>
              <a:rPr lang="en-US" dirty="0"/>
              <a:t> et al., 2007). </a:t>
            </a:r>
          </a:p>
        </p:txBody>
      </p:sp>
      <p:sp>
        <p:nvSpPr>
          <p:cNvPr id="4" name="Slide Number Placeholder 3"/>
          <p:cNvSpPr>
            <a:spLocks noGrp="1"/>
          </p:cNvSpPr>
          <p:nvPr>
            <p:ph type="sldNum" sz="quarter" idx="15"/>
          </p:nvPr>
        </p:nvSpPr>
        <p:spPr/>
        <p:txBody>
          <a:bodyPr/>
          <a:lstStyle/>
          <a:p>
            <a:fld id="{50FB9C3F-CDE7-45B0-A2BA-C478B095C797}" type="slidenum">
              <a:rPr lang="en-US" smtClean="0"/>
              <a:pPr/>
              <a:t>25</a:t>
            </a:fld>
            <a:endParaRPr lang="en-US"/>
          </a:p>
        </p:txBody>
      </p:sp>
    </p:spTree>
    <p:extLst>
      <p:ext uri="{BB962C8B-B14F-4D97-AF65-F5344CB8AC3E}">
        <p14:creationId xmlns:p14="http://schemas.microsoft.com/office/powerpoint/2010/main" xmlns="" val="27574150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normAutofit/>
          </a:bodyPr>
          <a:lstStyle/>
          <a:p>
            <a:r>
              <a:rPr lang="en-US" sz="2800" dirty="0" smtClean="0"/>
              <a:t>Pakistan Governance Indicators, 2010</a:t>
            </a:r>
            <a:endParaRPr lang="en-US" sz="28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295400"/>
            <a:ext cx="7924800" cy="541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5"/>
          </p:nvPr>
        </p:nvSpPr>
        <p:spPr/>
        <p:txBody>
          <a:bodyPr/>
          <a:lstStyle/>
          <a:p>
            <a:fld id="{50FB9C3F-CDE7-45B0-A2BA-C478B095C797}" type="slidenum">
              <a:rPr lang="en-US" smtClean="0"/>
              <a:pPr/>
              <a:t>26</a:t>
            </a:fld>
            <a:endParaRPr lang="en-US"/>
          </a:p>
        </p:txBody>
      </p:sp>
    </p:spTree>
    <p:extLst>
      <p:ext uri="{BB962C8B-B14F-4D97-AF65-F5344CB8AC3E}">
        <p14:creationId xmlns:p14="http://schemas.microsoft.com/office/powerpoint/2010/main" xmlns="" val="41956097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sz="quarter" idx="1"/>
          </p:nvPr>
        </p:nvSpPr>
        <p:spPr/>
        <p:txBody>
          <a:bodyPr/>
          <a:lstStyle/>
          <a:p>
            <a:r>
              <a:rPr lang="en-US" sz="2800" dirty="0"/>
              <a:t>“The good we secure for ourselves is precarious and uncertain until it is secured for all of us and incorporated into our common life.” </a:t>
            </a:r>
            <a:endParaRPr lang="en-US" sz="2800" dirty="0" smtClean="0"/>
          </a:p>
          <a:p>
            <a:endParaRPr lang="en-US" sz="2800" dirty="0"/>
          </a:p>
          <a:p>
            <a:pPr marL="0" indent="0">
              <a:buNone/>
            </a:pPr>
            <a:r>
              <a:rPr lang="en-US" dirty="0"/>
              <a:t/>
            </a:r>
            <a:br>
              <a:rPr lang="en-US" dirty="0"/>
            </a:br>
            <a:r>
              <a:rPr lang="en-US" dirty="0"/>
              <a:t> </a:t>
            </a:r>
            <a:r>
              <a:rPr lang="en-US" dirty="0">
                <a:hlinkClick r:id="rId2"/>
              </a:rPr>
              <a:t>Jane Addams</a:t>
            </a:r>
            <a:endParaRPr lang="en-US" dirty="0"/>
          </a:p>
        </p:txBody>
      </p:sp>
      <p:sp>
        <p:nvSpPr>
          <p:cNvPr id="4" name="Slide Number Placeholder 3"/>
          <p:cNvSpPr>
            <a:spLocks noGrp="1"/>
          </p:cNvSpPr>
          <p:nvPr>
            <p:ph type="sldNum" sz="quarter" idx="15"/>
          </p:nvPr>
        </p:nvSpPr>
        <p:spPr/>
        <p:txBody>
          <a:bodyPr/>
          <a:lstStyle/>
          <a:p>
            <a:fld id="{50FB9C3F-CDE7-45B0-A2BA-C478B095C797}" type="slidenum">
              <a:rPr lang="en-US" smtClean="0"/>
              <a:pPr/>
              <a:t>27</a:t>
            </a:fld>
            <a:endParaRPr lang="en-US"/>
          </a:p>
        </p:txBody>
      </p:sp>
    </p:spTree>
    <p:extLst>
      <p:ext uri="{BB962C8B-B14F-4D97-AF65-F5344CB8AC3E}">
        <p14:creationId xmlns:p14="http://schemas.microsoft.com/office/powerpoint/2010/main" xmlns="" val="24755976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292</TotalTime>
  <Words>1686</Words>
  <Application>Microsoft Office PowerPoint</Application>
  <PresentationFormat>On-screen Show (4:3)</PresentationFormat>
  <Paragraphs>171</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Oriel</vt:lpstr>
      <vt:lpstr>Issues in Public Administration  MPA 509 </vt:lpstr>
      <vt:lpstr>Agenda </vt:lpstr>
      <vt:lpstr>Agenda</vt:lpstr>
      <vt:lpstr>What is Governance? </vt:lpstr>
      <vt:lpstr>Growth, Poverty and Inequality</vt:lpstr>
      <vt:lpstr>Growth, Poverty and Inequality</vt:lpstr>
      <vt:lpstr>Growth, Poverty and Inequality</vt:lpstr>
      <vt:lpstr>Slide 8</vt:lpstr>
      <vt:lpstr>Slide 9</vt:lpstr>
      <vt:lpstr>Slide 10</vt:lpstr>
      <vt:lpstr>Slide 11</vt:lpstr>
      <vt:lpstr>Overview of Poverty in Pakistan </vt:lpstr>
      <vt:lpstr>Pakistan: Trends in Poverty: Headcount Ratios</vt:lpstr>
      <vt:lpstr>Poverty Across the Provinces   </vt:lpstr>
      <vt:lpstr>Status of Achieving Poverty-Related MDG Targets in Pakistan</vt:lpstr>
      <vt:lpstr>Status of Achieving Poverty-Related MDG Targets in Pakistan</vt:lpstr>
      <vt:lpstr>Pakistan: Millennium Development Goal related to Poverty</vt:lpstr>
      <vt:lpstr>  Source: Naschold (2002). </vt:lpstr>
      <vt:lpstr>      Government Policies/Initiatives for Reducing Poverty and Inequality   </vt:lpstr>
      <vt:lpstr>Benazir Income Support Programme (BISP) </vt:lpstr>
      <vt:lpstr>Punjab Food Support Scheme (PFSS) </vt:lpstr>
      <vt:lpstr>Pakistan Bait-ul-Mal (PBM) </vt:lpstr>
      <vt:lpstr>Zakat </vt:lpstr>
      <vt:lpstr>Microfinance </vt:lpstr>
      <vt:lpstr>Law &amp; Order and Governance </vt:lpstr>
      <vt:lpstr>Pakistan Governance Indicators, 2010</vt:lpstr>
      <vt:lpstr>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“Poverty and Inequality Issues in Pakistan”</dc:title>
  <dc:creator>comsats</dc:creator>
  <cp:lastModifiedBy>NTS</cp:lastModifiedBy>
  <cp:revision>29</cp:revision>
  <dcterms:created xsi:type="dcterms:W3CDTF">2013-12-31T19:07:46Z</dcterms:created>
  <dcterms:modified xsi:type="dcterms:W3CDTF">2014-01-01T13:50:14Z</dcterms:modified>
</cp:coreProperties>
</file>