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57" r:id="rId3"/>
    <p:sldId id="267" r:id="rId4"/>
    <p:sldId id="266" r:id="rId5"/>
    <p:sldId id="268" r:id="rId6"/>
    <p:sldId id="269" r:id="rId7"/>
    <p:sldId id="270" r:id="rId8"/>
    <p:sldId id="271" r:id="rId9"/>
    <p:sldId id="272" r:id="rId10"/>
    <p:sldId id="273" r:id="rId11"/>
    <p:sldId id="274" r:id="rId12"/>
    <p:sldId id="275" r:id="rId13"/>
    <p:sldId id="288" r:id="rId14"/>
    <p:sldId id="289" r:id="rId15"/>
    <p:sldId id="292" r:id="rId16"/>
    <p:sldId id="293" r:id="rId17"/>
    <p:sldId id="294" r:id="rId18"/>
    <p:sldId id="295" r:id="rId19"/>
    <p:sldId id="296" r:id="rId20"/>
    <p:sldId id="297" r:id="rId21"/>
    <p:sldId id="298" r:id="rId22"/>
    <p:sldId id="299" r:id="rId23"/>
    <p:sldId id="300" r:id="rId24"/>
    <p:sldId id="301" r:id="rId25"/>
    <p:sldId id="264" r:id="rId26"/>
    <p:sldId id="276" r:id="rId27"/>
    <p:sldId id="277" r:id="rId28"/>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55701"/>
    <a:srgbClr val="0080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9" d="100"/>
          <a:sy n="99" d="100"/>
        </p:scale>
        <p:origin x="226" y="10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77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5E4E9F-4FBE-4680-BA9E-B15D355BDD0F}" type="datetimeFigureOut">
              <a:rPr lang="en-US" smtClean="0"/>
              <a:pPr/>
              <a:t>12/30/2013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373913-5F8B-44CD-9148-A2FCE578694C}" type="slidenum">
              <a:rPr lang="en-US" smtClean="0"/>
              <a:pPr/>
              <a:t>‹#›</a:t>
            </a:fld>
            <a:endParaRPr lang="en-US"/>
          </a:p>
        </p:txBody>
      </p:sp>
    </p:spTree>
    <p:extLst>
      <p:ext uri="{BB962C8B-B14F-4D97-AF65-F5344CB8AC3E}">
        <p14:creationId xmlns:p14="http://schemas.microsoft.com/office/powerpoint/2010/main" xmlns="" val="3295640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4BD77F-DE1E-4687-857C-7DF77075F8C7}" type="slidenum">
              <a:rPr lang="en-US"/>
              <a:pPr/>
              <a:t>13</a:t>
            </a:fld>
            <a:endParaRPr lang="en-US"/>
          </a:p>
        </p:txBody>
      </p:sp>
      <p:sp>
        <p:nvSpPr>
          <p:cNvPr id="435202" name="Rectangle 2"/>
          <p:cNvSpPr>
            <a:spLocks noGrp="1" noRot="1" noChangeAspect="1" noChangeArrowheads="1" noTextEdit="1"/>
          </p:cNvSpPr>
          <p:nvPr>
            <p:ph type="sldImg"/>
          </p:nvPr>
        </p:nvSpPr>
        <p:spPr>
          <a:ln/>
        </p:spPr>
      </p:sp>
      <p:sp>
        <p:nvSpPr>
          <p:cNvPr id="435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A5294A-3571-406C-8AC2-A3BEEC4B9777}" type="slidenum">
              <a:rPr lang="en-US"/>
              <a:pPr/>
              <a:t>14</a:t>
            </a:fld>
            <a:endParaRPr lang="en-US"/>
          </a:p>
        </p:txBody>
      </p:sp>
      <p:sp>
        <p:nvSpPr>
          <p:cNvPr id="436226" name="Rectangle 2"/>
          <p:cNvSpPr>
            <a:spLocks noGrp="1" noRot="1" noChangeAspect="1" noChangeArrowheads="1" noTextEdit="1"/>
          </p:cNvSpPr>
          <p:nvPr>
            <p:ph type="sldImg"/>
          </p:nvPr>
        </p:nvSpPr>
        <p:spPr>
          <a:ln/>
        </p:spPr>
      </p:sp>
      <p:sp>
        <p:nvSpPr>
          <p:cNvPr id="436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0ECCE2-A223-41F3-9253-013FB0231693}" type="slidenum">
              <a:rPr lang="en-US"/>
              <a:pPr/>
              <a:t>15</a:t>
            </a:fld>
            <a:endParaRPr lang="en-US"/>
          </a:p>
        </p:txBody>
      </p:sp>
      <p:sp>
        <p:nvSpPr>
          <p:cNvPr id="439298" name="Rectangle 2"/>
          <p:cNvSpPr>
            <a:spLocks noGrp="1" noRot="1" noChangeAspect="1" noChangeArrowheads="1" noTextEdit="1"/>
          </p:cNvSpPr>
          <p:nvPr>
            <p:ph type="sldImg"/>
          </p:nvPr>
        </p:nvSpPr>
        <p:spPr>
          <a:ln/>
        </p:spPr>
      </p:sp>
      <p:sp>
        <p:nvSpPr>
          <p:cNvPr id="439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55F217-39EF-45ED-B8EE-2C19C3664622}" type="slidenum">
              <a:rPr lang="en-US"/>
              <a:pPr/>
              <a:t>16</a:t>
            </a:fld>
            <a:endParaRPr lang="en-US"/>
          </a:p>
        </p:txBody>
      </p:sp>
      <p:sp>
        <p:nvSpPr>
          <p:cNvPr id="440322" name="Rectangle 2"/>
          <p:cNvSpPr>
            <a:spLocks noGrp="1" noRot="1" noChangeAspect="1" noChangeArrowheads="1" noTextEdit="1"/>
          </p:cNvSpPr>
          <p:nvPr>
            <p:ph type="sldImg"/>
          </p:nvPr>
        </p:nvSpPr>
        <p:spPr>
          <a:ln/>
        </p:spPr>
      </p:sp>
      <p:sp>
        <p:nvSpPr>
          <p:cNvPr id="4403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5C9ED7B4-48B3-472F-98FD-F13B0C06E3EB}"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F44D4756-6CA5-468E-8526-3454A34A8589}" type="slidenum">
              <a:rPr lang="en-US" smtClean="0"/>
              <a:pPr>
                <a:defRPr/>
              </a:pPr>
              <a:t>‹#›</a:t>
            </a:fld>
            <a:endParaRPr lang="en-US"/>
          </a:p>
        </p:txBody>
      </p:sp>
    </p:spTree>
    <p:extLst>
      <p:ext uri="{BB962C8B-B14F-4D97-AF65-F5344CB8AC3E}">
        <p14:creationId xmlns:p14="http://schemas.microsoft.com/office/powerpoint/2010/main" xmlns="" val="1386584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9B340A4-A401-44B4-8204-E649EEBC08EA}"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19D3697-155A-4DD6-B298-49EC7E538DD6}" type="slidenum">
              <a:rPr lang="en-US" smtClean="0"/>
              <a:pPr>
                <a:defRPr/>
              </a:pPr>
              <a:t>‹#›</a:t>
            </a:fld>
            <a:endParaRPr lang="en-US"/>
          </a:p>
        </p:txBody>
      </p:sp>
    </p:spTree>
    <p:extLst>
      <p:ext uri="{BB962C8B-B14F-4D97-AF65-F5344CB8AC3E}">
        <p14:creationId xmlns:p14="http://schemas.microsoft.com/office/powerpoint/2010/main" xmlns="" val="314932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DC8CAB26-DE2E-4117-8BD5-162A088AC8EC}"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BAF3F43-E5F6-4710-810D-8A61DA83BC11}" type="slidenum">
              <a:rPr lang="en-US" smtClean="0"/>
              <a:pPr>
                <a:defRPr/>
              </a:pPr>
              <a:t>‹#›</a:t>
            </a:fld>
            <a:endParaRPr lang="en-US"/>
          </a:p>
        </p:txBody>
      </p:sp>
    </p:spTree>
    <p:extLst>
      <p:ext uri="{BB962C8B-B14F-4D97-AF65-F5344CB8AC3E}">
        <p14:creationId xmlns:p14="http://schemas.microsoft.com/office/powerpoint/2010/main" xmlns="" val="2321319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FFAD9DC8-677F-426C-926F-7AD552D57C72}" type="datetimeFigureOut">
              <a:rPr lang="en-US" smtClean="0"/>
              <a:pPr>
                <a:defRPr/>
              </a:pPr>
              <a:t>12/30/2013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0023630-F0A5-44F2-92F8-1E4747621C33}" type="slidenum">
              <a:rPr lang="en-US" smtClean="0"/>
              <a:pPr>
                <a:defRPr/>
              </a:pPr>
              <a:t>‹#›</a:t>
            </a:fld>
            <a:endParaRPr lang="en-US"/>
          </a:p>
        </p:txBody>
      </p:sp>
    </p:spTree>
    <p:extLst>
      <p:ext uri="{BB962C8B-B14F-4D97-AF65-F5344CB8AC3E}">
        <p14:creationId xmlns:p14="http://schemas.microsoft.com/office/powerpoint/2010/main" xmlns="" val="3751390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A67FC3CF-3FE7-43AA-869A-C9B128E8F73F}" type="datetimeFigureOut">
              <a:rPr lang="en-US" smtClean="0"/>
              <a:pPr>
                <a:defRPr/>
              </a:pPr>
              <a:t>12/30/2013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F3264EA-F04C-47B9-9994-72EACCB6AFBA}" type="slidenum">
              <a:rPr lang="en-US" smtClean="0"/>
              <a:pPr>
                <a:defRPr/>
              </a:pPr>
              <a:t>‹#›</a:t>
            </a:fld>
            <a:endParaRPr lang="en-US"/>
          </a:p>
        </p:txBody>
      </p:sp>
    </p:spTree>
    <p:extLst>
      <p:ext uri="{BB962C8B-B14F-4D97-AF65-F5344CB8AC3E}">
        <p14:creationId xmlns:p14="http://schemas.microsoft.com/office/powerpoint/2010/main" xmlns="" val="927871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8611BFA5-62C4-4BFE-BF0F-016DC2202C8B}" type="datetimeFigureOut">
              <a:rPr lang="en-US" smtClean="0"/>
              <a:pPr>
                <a:defRPr/>
              </a:pPr>
              <a:t>12/30/2013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6D6FA82C-A89A-4EDF-BD97-89F7C0A069DB}" type="slidenum">
              <a:rPr lang="en-US" smtClean="0"/>
              <a:pPr>
                <a:defRPr/>
              </a:pPr>
              <a:t>‹#›</a:t>
            </a:fld>
            <a:endParaRPr lang="en-US"/>
          </a:p>
        </p:txBody>
      </p:sp>
    </p:spTree>
    <p:extLst>
      <p:ext uri="{BB962C8B-B14F-4D97-AF65-F5344CB8AC3E}">
        <p14:creationId xmlns:p14="http://schemas.microsoft.com/office/powerpoint/2010/main" xmlns="" val="21014830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E74D32DF-C013-4AC5-B528-D8F97D95E9CC}" type="datetimeFigureOut">
              <a:rPr lang="en-US" smtClean="0"/>
              <a:pPr>
                <a:defRPr/>
              </a:pPr>
              <a:t>12/30/2013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AA1D6D13-9B44-419F-8608-5C977D807FA5}" type="slidenum">
              <a:rPr lang="en-US" smtClean="0"/>
              <a:pPr>
                <a:defRPr/>
              </a:pPr>
              <a:t>‹#›</a:t>
            </a:fld>
            <a:endParaRPr lang="en-US"/>
          </a:p>
        </p:txBody>
      </p:sp>
    </p:spTree>
    <p:extLst>
      <p:ext uri="{BB962C8B-B14F-4D97-AF65-F5344CB8AC3E}">
        <p14:creationId xmlns:p14="http://schemas.microsoft.com/office/powerpoint/2010/main" xmlns="" val="11141051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C6C17909-F399-4AD3-9C39-5AAEC15597DC}" type="datetimeFigureOut">
              <a:rPr lang="en-US" smtClean="0"/>
              <a:pPr>
                <a:defRPr/>
              </a:pPr>
              <a:t>12/30/2013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53B53768-A82B-4575-B876-ED6C43652B01}" type="slidenum">
              <a:rPr lang="en-US" smtClean="0"/>
              <a:pPr>
                <a:defRPr/>
              </a:pPr>
              <a:t>‹#›</a:t>
            </a:fld>
            <a:endParaRPr lang="en-US"/>
          </a:p>
        </p:txBody>
      </p:sp>
    </p:spTree>
    <p:extLst>
      <p:ext uri="{BB962C8B-B14F-4D97-AF65-F5344CB8AC3E}">
        <p14:creationId xmlns:p14="http://schemas.microsoft.com/office/powerpoint/2010/main" xmlns="" val="2160004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9E88E174-6802-4FD1-9C21-153F408947A5}" type="datetimeFigureOut">
              <a:rPr lang="en-US" smtClean="0"/>
              <a:pPr>
                <a:defRPr/>
              </a:pPr>
              <a:t>12/30/2013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19A93693-435C-4FCC-97E5-A786F3BFF78C}" type="slidenum">
              <a:rPr lang="en-US" smtClean="0"/>
              <a:pPr>
                <a:defRPr/>
              </a:pPr>
              <a:t>‹#›</a:t>
            </a:fld>
            <a:endParaRPr lang="en-US"/>
          </a:p>
        </p:txBody>
      </p:sp>
    </p:spTree>
    <p:extLst>
      <p:ext uri="{BB962C8B-B14F-4D97-AF65-F5344CB8AC3E}">
        <p14:creationId xmlns:p14="http://schemas.microsoft.com/office/powerpoint/2010/main" xmlns="" val="4811417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96E477C7-96CA-41F8-A2BD-407328A0CD9F}"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80F4857-E965-4F59-BB92-6444DBC3F727}" type="slidenum">
              <a:rPr lang="en-US" smtClean="0"/>
              <a:pPr>
                <a:defRPr/>
              </a:pPr>
              <a:t>‹#›</a:t>
            </a:fld>
            <a:endParaRPr lang="en-US"/>
          </a:p>
        </p:txBody>
      </p:sp>
    </p:spTree>
    <p:extLst>
      <p:ext uri="{BB962C8B-B14F-4D97-AF65-F5344CB8AC3E}">
        <p14:creationId xmlns:p14="http://schemas.microsoft.com/office/powerpoint/2010/main" xmlns="" val="34933381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D87A0BDA-75E0-4FED-9F11-BFCA72533869}" type="datetimeFigureOut">
              <a:rPr lang="en-US" smtClean="0"/>
              <a:pPr>
                <a:defRPr/>
              </a:pPr>
              <a:t>12/30/2013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64BC06B-6DD3-4255-8AE3-800A2FC4B186}" type="slidenum">
              <a:rPr lang="en-US" smtClean="0"/>
              <a:pPr>
                <a:defRPr/>
              </a:pPr>
              <a:t>‹#›</a:t>
            </a:fld>
            <a:endParaRPr lang="en-US"/>
          </a:p>
        </p:txBody>
      </p:sp>
    </p:spTree>
    <p:extLst>
      <p:ext uri="{BB962C8B-B14F-4D97-AF65-F5344CB8AC3E}">
        <p14:creationId xmlns:p14="http://schemas.microsoft.com/office/powerpoint/2010/main" xmlns="" val="22819139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EBCCCAC-F7A1-469A-B4E6-C335F04A13A8}" type="datetimeFigureOut">
              <a:rPr lang="en-US" smtClean="0"/>
              <a:pPr>
                <a:defRPr/>
              </a:pPr>
              <a:t>12/30/2013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13A7BE0-673F-4A8B-A24F-07CBD7171F2B}" type="slidenum">
              <a:rPr lang="en-US" smtClean="0"/>
              <a:pPr>
                <a:defRPr/>
              </a:pPr>
              <a:t>‹#›</a:t>
            </a:fld>
            <a:endParaRPr lang="en-US"/>
          </a:p>
        </p:txBody>
      </p:sp>
    </p:spTree>
    <p:extLst>
      <p:ext uri="{BB962C8B-B14F-4D97-AF65-F5344CB8AC3E}">
        <p14:creationId xmlns:p14="http://schemas.microsoft.com/office/powerpoint/2010/main" xmlns="" val="38140316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lum/>
          </a:blip>
          <a:srcRect/>
          <a:stretch>
            <a:fillRect l="-7000" r="-7000"/>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533400" y="152400"/>
            <a:ext cx="8305800" cy="6324600"/>
          </a:xfrm>
        </p:spPr>
        <p:txBody>
          <a:bodyPr>
            <a:normAutofit fontScale="90000"/>
          </a:bodyPr>
          <a:lstStyle/>
          <a:p>
            <a:r>
              <a:rPr lang="en-US" sz="1400" b="1" dirty="0" smtClean="0">
                <a:solidFill>
                  <a:schemeClr val="bg1"/>
                </a:solidFill>
                <a:latin typeface="Felix Titling" pitchFamily="82" charset="0"/>
              </a:rPr>
              <a:t/>
            </a:r>
            <a:br>
              <a:rPr lang="en-US" sz="1400" b="1" dirty="0" smtClean="0">
                <a:solidFill>
                  <a:schemeClr val="bg1"/>
                </a:solidFill>
                <a:latin typeface="Felix Titling" pitchFamily="82" charset="0"/>
              </a:rPr>
            </a:br>
            <a:r>
              <a:rPr lang="en-US" sz="1400" b="1" dirty="0" smtClean="0">
                <a:solidFill>
                  <a:schemeClr val="bg1"/>
                </a:solidFill>
                <a:latin typeface="Felix Titling" pitchFamily="82" charset="0"/>
              </a:rPr>
              <a:t/>
            </a:r>
            <a:br>
              <a:rPr lang="en-US" sz="1400" b="1" dirty="0" smtClean="0">
                <a:solidFill>
                  <a:schemeClr val="bg1"/>
                </a:solidFill>
                <a:latin typeface="Felix Titling" pitchFamily="82" charset="0"/>
              </a:rPr>
            </a:br>
            <a:r>
              <a:rPr lang="en-US" sz="1400" b="1" dirty="0">
                <a:solidFill>
                  <a:schemeClr val="bg1"/>
                </a:solidFill>
                <a:latin typeface="Felix Titling" pitchFamily="82" charset="0"/>
              </a:rPr>
              <a:t/>
            </a:r>
            <a:br>
              <a:rPr lang="en-US" sz="1400" b="1" dirty="0">
                <a:solidFill>
                  <a:schemeClr val="bg1"/>
                </a:solidFill>
                <a:latin typeface="Felix Titling" pitchFamily="82" charset="0"/>
              </a:rPr>
            </a:br>
            <a:r>
              <a:rPr lang="en-US" sz="1400" b="1" dirty="0" smtClean="0">
                <a:solidFill>
                  <a:schemeClr val="bg1"/>
                </a:solidFill>
                <a:latin typeface="Felix Titling" pitchFamily="82" charset="0"/>
              </a:rPr>
              <a:t/>
            </a:r>
            <a:br>
              <a:rPr lang="en-US" sz="1400" b="1" dirty="0" smtClean="0">
                <a:solidFill>
                  <a:schemeClr val="bg1"/>
                </a:solidFill>
                <a:latin typeface="Felix Titling" pitchFamily="82" charset="0"/>
              </a:rPr>
            </a:br>
            <a:r>
              <a:rPr lang="en-US" sz="2800" b="1" dirty="0" smtClean="0">
                <a:solidFill>
                  <a:schemeClr val="bg1"/>
                </a:solidFill>
                <a:latin typeface="Felix Titling" pitchFamily="82" charset="0"/>
              </a:rPr>
              <a:t>Issues in Public Administration</a:t>
            </a:r>
            <a:br>
              <a:rPr lang="en-US" sz="2800" b="1" dirty="0" smtClean="0">
                <a:solidFill>
                  <a:schemeClr val="bg1"/>
                </a:solidFill>
                <a:latin typeface="Felix Titling" pitchFamily="82" charset="0"/>
              </a:rPr>
            </a:br>
            <a:r>
              <a:rPr lang="en-US" sz="2800" b="1" dirty="0">
                <a:solidFill>
                  <a:schemeClr val="bg1"/>
                </a:solidFill>
                <a:latin typeface="Felix Titling" pitchFamily="82" charset="0"/>
              </a:rPr>
              <a:t/>
            </a:r>
            <a:br>
              <a:rPr lang="en-US" sz="2800" b="1" dirty="0">
                <a:solidFill>
                  <a:schemeClr val="bg1"/>
                </a:solidFill>
                <a:latin typeface="Felix Titling" pitchFamily="82" charset="0"/>
              </a:rPr>
            </a:br>
            <a:r>
              <a:rPr lang="en-US" sz="2800" b="1" dirty="0" smtClean="0">
                <a:solidFill>
                  <a:schemeClr val="bg1"/>
                </a:solidFill>
                <a:latin typeface="Felix Titling" pitchFamily="82" charset="0"/>
              </a:rPr>
              <a:t>MPA 509</a:t>
            </a:r>
            <a:br>
              <a:rPr lang="en-US" sz="2800" b="1" dirty="0" smtClean="0">
                <a:solidFill>
                  <a:schemeClr val="bg1"/>
                </a:solidFill>
                <a:latin typeface="Felix Titling" pitchFamily="82" charset="0"/>
              </a:rPr>
            </a:br>
            <a:r>
              <a:rPr lang="en-US" sz="2800" b="1" dirty="0">
                <a:solidFill>
                  <a:schemeClr val="bg1"/>
                </a:solidFill>
                <a:latin typeface="Felix Titling" pitchFamily="82" charset="0"/>
              </a:rPr>
              <a:t/>
            </a:r>
            <a:br>
              <a:rPr lang="en-US" sz="2800" b="1" dirty="0">
                <a:solidFill>
                  <a:schemeClr val="bg1"/>
                </a:solidFill>
                <a:latin typeface="Felix Titling" pitchFamily="82" charset="0"/>
              </a:rPr>
            </a:b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r>
              <a:rPr lang="en-US" sz="2800" b="1" dirty="0">
                <a:solidFill>
                  <a:schemeClr val="bg1"/>
                </a:solidFill>
                <a:latin typeface="Felix Titling" pitchFamily="82" charset="0"/>
              </a:rPr>
              <a:t/>
            </a:r>
            <a:br>
              <a:rPr lang="en-US" sz="2800" b="1" dirty="0">
                <a:solidFill>
                  <a:schemeClr val="bg1"/>
                </a:solidFill>
                <a:latin typeface="Felix Titling" pitchFamily="82" charset="0"/>
              </a:rPr>
            </a:b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r>
              <a:rPr lang="en-US" sz="2800" b="1" dirty="0">
                <a:solidFill>
                  <a:schemeClr val="bg1"/>
                </a:solidFill>
                <a:latin typeface="Felix Titling" pitchFamily="82" charset="0"/>
              </a:rPr>
              <a:t/>
            </a:r>
            <a:br>
              <a:rPr lang="en-US" sz="2800" b="1" dirty="0">
                <a:solidFill>
                  <a:schemeClr val="bg1"/>
                </a:solidFill>
                <a:latin typeface="Felix Titling" pitchFamily="82" charset="0"/>
              </a:rPr>
            </a:b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r>
              <a:rPr lang="en-US" sz="2800" b="1" dirty="0">
                <a:solidFill>
                  <a:schemeClr val="bg1"/>
                </a:solidFill>
                <a:latin typeface="Felix Titling" pitchFamily="82" charset="0"/>
              </a:rPr>
              <a:t/>
            </a:r>
            <a:br>
              <a:rPr lang="en-US" sz="2800" b="1" dirty="0">
                <a:solidFill>
                  <a:schemeClr val="bg1"/>
                </a:solidFill>
                <a:latin typeface="Felix Titling" pitchFamily="82" charset="0"/>
              </a:rPr>
            </a:b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r>
              <a:rPr lang="en-US" sz="4800" b="1" dirty="0" smtClean="0">
                <a:solidFill>
                  <a:schemeClr val="bg1"/>
                </a:solidFill>
                <a:latin typeface="+mn-lt"/>
              </a:rPr>
              <a:t>Pakistan</a:t>
            </a:r>
            <a:r>
              <a:rPr lang="en-US" sz="6600" b="1" dirty="0" smtClean="0">
                <a:solidFill>
                  <a:schemeClr val="bg1"/>
                </a:solidFill>
                <a:latin typeface="+mn-lt"/>
              </a:rPr>
              <a:t>: </a:t>
            </a:r>
            <a:br>
              <a:rPr lang="en-US" sz="6600" b="1" dirty="0" smtClean="0">
                <a:solidFill>
                  <a:schemeClr val="bg1"/>
                </a:solidFill>
                <a:latin typeface="+mn-lt"/>
              </a:rPr>
            </a:br>
            <a:r>
              <a:rPr lang="en-US" sz="2800" b="1" dirty="0" smtClean="0">
                <a:solidFill>
                  <a:schemeClr val="bg1"/>
                </a:solidFill>
                <a:latin typeface="+mn-lt"/>
              </a:rPr>
              <a:t>Political </a:t>
            </a:r>
            <a:br>
              <a:rPr lang="en-US" sz="2800" b="1" dirty="0" smtClean="0">
                <a:solidFill>
                  <a:schemeClr val="bg1"/>
                </a:solidFill>
                <a:latin typeface="+mn-lt"/>
              </a:rPr>
            </a:br>
            <a:r>
              <a:rPr lang="en-US" sz="2800" b="1" dirty="0" smtClean="0">
                <a:solidFill>
                  <a:schemeClr val="bg1"/>
                </a:solidFill>
                <a:latin typeface="+mn-lt"/>
              </a:rPr>
              <a:t>Institution-Building Challenges</a:t>
            </a: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r>
              <a:rPr lang="en-US" sz="2800" b="1" dirty="0" smtClean="0">
                <a:solidFill>
                  <a:schemeClr val="bg1"/>
                </a:solidFill>
                <a:latin typeface="Felix Titling" pitchFamily="82" charset="0"/>
              </a:rPr>
              <a:t/>
            </a:r>
            <a:br>
              <a:rPr lang="en-US" sz="2800" b="1" dirty="0" smtClean="0">
                <a:solidFill>
                  <a:schemeClr val="bg1"/>
                </a:solidFill>
                <a:latin typeface="Felix Titling" pitchFamily="82" charset="0"/>
              </a:rPr>
            </a:br>
            <a:endParaRPr lang="en-US" sz="2800" b="1" dirty="0" smtClean="0">
              <a:solidFill>
                <a:schemeClr val="bg1"/>
              </a:solidFill>
              <a:latin typeface="Felix Titling" pitchFamily="82"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a:xfrm>
            <a:off x="457200" y="-76200"/>
            <a:ext cx="8229600" cy="1143000"/>
          </a:xfrm>
        </p:spPr>
        <p:txBody>
          <a:bodyPr/>
          <a:lstStyle/>
          <a:p>
            <a:r>
              <a:rPr lang="en-US" sz="3200" b="1" dirty="0" smtClean="0">
                <a:latin typeface="Felix Titling" pitchFamily="82" charset="0"/>
              </a:rPr>
              <a:t>Challenges to institution-building</a:t>
            </a:r>
          </a:p>
        </p:txBody>
      </p:sp>
      <p:sp>
        <p:nvSpPr>
          <p:cNvPr id="3077" name="Content Placeholder 2"/>
          <p:cNvSpPr>
            <a:spLocks noGrp="1"/>
          </p:cNvSpPr>
          <p:nvPr>
            <p:ph idx="1"/>
          </p:nvPr>
        </p:nvSpPr>
        <p:spPr>
          <a:xfrm>
            <a:off x="152400" y="2209800"/>
            <a:ext cx="3962400" cy="4343400"/>
          </a:xfrm>
          <a:custGeom>
            <a:avLst/>
            <a:gdLst>
              <a:gd name="T0" fmla="*/ 0 w 9220200"/>
              <a:gd name="T1" fmla="*/ 291372 h 4293282"/>
              <a:gd name="T2" fmla="*/ 0 w 9220200"/>
              <a:gd name="T3" fmla="*/ 2868708 h 4293282"/>
              <a:gd name="T4" fmla="*/ 3962400 w 9220200"/>
              <a:gd name="T5" fmla="*/ 2971800 h 4293282"/>
              <a:gd name="T6" fmla="*/ 3159210 w 9220200"/>
              <a:gd name="T7" fmla="*/ 1013025 h 4293282"/>
              <a:gd name="T8" fmla="*/ 0 w 9220200"/>
              <a:gd name="T9" fmla="*/ 291372 h 4293282"/>
              <a:gd name="T10" fmla="*/ 0 60000 65536"/>
              <a:gd name="T11" fmla="*/ 0 60000 65536"/>
              <a:gd name="T12" fmla="*/ 0 60000 65536"/>
              <a:gd name="T13" fmla="*/ 0 60000 65536"/>
              <a:gd name="T14" fmla="*/ 0 60000 65536"/>
              <a:gd name="T15" fmla="*/ 0 w 9220200"/>
              <a:gd name="T16" fmla="*/ 0 h 4293282"/>
              <a:gd name="T17" fmla="*/ 9220200 w 9220200"/>
              <a:gd name="T18" fmla="*/ 4293282 h 4293282"/>
            </a:gdLst>
            <a:ahLst/>
            <a:cxnLst>
              <a:cxn ang="T10">
                <a:pos x="T0" y="T1"/>
              </a:cxn>
              <a:cxn ang="T11">
                <a:pos x="T2" y="T3"/>
              </a:cxn>
              <a:cxn ang="T12">
                <a:pos x="T4" y="T5"/>
              </a:cxn>
              <a:cxn ang="T13">
                <a:pos x="T6" y="T7"/>
              </a:cxn>
              <a:cxn ang="T14">
                <a:pos x="T8" y="T9"/>
              </a:cxn>
            </a:cxnLst>
            <a:rect l="T15" t="T16" r="T17" b="T18"/>
            <a:pathLst>
              <a:path w="9220200" h="4293282">
                <a:moveTo>
                  <a:pt x="0" y="420937"/>
                </a:moveTo>
                <a:lnTo>
                  <a:pt x="0" y="4144346"/>
                </a:lnTo>
                <a:lnTo>
                  <a:pt x="9220200" y="4293282"/>
                </a:lnTo>
                <a:cubicBezTo>
                  <a:pt x="8597214" y="3350018"/>
                  <a:pt x="7495141" y="3201782"/>
                  <a:pt x="7351241" y="1463491"/>
                </a:cubicBezTo>
                <a:cubicBezTo>
                  <a:pt x="4885033" y="0"/>
                  <a:pt x="2450414" y="768455"/>
                  <a:pt x="0" y="420937"/>
                </a:cubicBezTo>
                <a:close/>
              </a:path>
            </a:pathLst>
          </a:custGeom>
        </p:spPr>
        <p:txBody>
          <a:bodyPr>
            <a:noAutofit/>
          </a:bodyPr>
          <a:lstStyle/>
          <a:p>
            <a:pPr marL="514350" indent="-514350"/>
            <a:r>
              <a:rPr lang="en-US" sz="2400" dirty="0">
                <a:latin typeface="Perpetua" pitchFamily="18" charset="0"/>
              </a:rPr>
              <a:t>P</a:t>
            </a:r>
            <a:r>
              <a:rPr lang="en-US" sz="2400" dirty="0" smtClean="0">
                <a:latin typeface="Perpetua" pitchFamily="18" charset="0"/>
              </a:rPr>
              <a:t>ervasive corruption, </a:t>
            </a:r>
          </a:p>
          <a:p>
            <a:pPr marL="514350" indent="-514350"/>
            <a:r>
              <a:rPr lang="en-US" sz="2400" dirty="0">
                <a:latin typeface="Perpetua" pitchFamily="18" charset="0"/>
              </a:rPr>
              <a:t>I</a:t>
            </a:r>
            <a:r>
              <a:rPr lang="en-US" sz="2400" dirty="0" smtClean="0">
                <a:latin typeface="Perpetua" pitchFamily="18" charset="0"/>
              </a:rPr>
              <a:t>ncompetent politicians, </a:t>
            </a:r>
          </a:p>
          <a:p>
            <a:pPr marL="514350" indent="-514350"/>
            <a:r>
              <a:rPr lang="en-US" sz="2400" dirty="0" smtClean="0">
                <a:latin typeface="Perpetua" pitchFamily="18" charset="0"/>
              </a:rPr>
              <a:t>Military-dominated state and bureaucracy, </a:t>
            </a:r>
          </a:p>
          <a:p>
            <a:pPr marL="514350" indent="-514350"/>
            <a:r>
              <a:rPr lang="en-US" sz="2400" dirty="0">
                <a:latin typeface="Perpetua" pitchFamily="18" charset="0"/>
              </a:rPr>
              <a:t>I</a:t>
            </a:r>
            <a:r>
              <a:rPr lang="en-US" sz="2400" dirty="0" smtClean="0">
                <a:latin typeface="Perpetua" pitchFamily="18" charset="0"/>
              </a:rPr>
              <a:t>neffective political parties, </a:t>
            </a:r>
          </a:p>
          <a:p>
            <a:pPr marL="514350" indent="-514350"/>
            <a:r>
              <a:rPr lang="en-US" sz="2400" dirty="0" smtClean="0">
                <a:latin typeface="Perpetua" pitchFamily="18" charset="0"/>
              </a:rPr>
              <a:t>Ethnically divided nation, </a:t>
            </a:r>
          </a:p>
          <a:p>
            <a:pPr marL="514350" indent="-514350"/>
            <a:r>
              <a:rPr lang="en-US" sz="2400" dirty="0">
                <a:latin typeface="Perpetua" pitchFamily="18" charset="0"/>
              </a:rPr>
              <a:t>U</a:t>
            </a:r>
            <a:r>
              <a:rPr lang="en-US" sz="2400" dirty="0" smtClean="0">
                <a:latin typeface="Perpetua" pitchFamily="18" charset="0"/>
              </a:rPr>
              <a:t>nproductive foreign policy, </a:t>
            </a:r>
          </a:p>
          <a:p>
            <a:pPr marL="514350" indent="-514350"/>
            <a:r>
              <a:rPr lang="en-US" sz="2400" dirty="0" smtClean="0">
                <a:latin typeface="Perpetua" pitchFamily="18" charset="0"/>
              </a:rPr>
              <a:t>and </a:t>
            </a:r>
          </a:p>
          <a:p>
            <a:pPr marL="514350" indent="-514350"/>
            <a:r>
              <a:rPr lang="en-US" sz="2400" dirty="0" smtClean="0">
                <a:latin typeface="Perpetua" pitchFamily="18" charset="0"/>
              </a:rPr>
              <a:t>Persistent internal conflict (including terrorist activity).</a:t>
            </a:r>
          </a:p>
        </p:txBody>
      </p:sp>
      <p:cxnSp>
        <p:nvCxnSpPr>
          <p:cNvPr id="5" name="Straight Connector 4"/>
          <p:cNvCxnSpPr/>
          <p:nvPr/>
        </p:nvCxnSpPr>
        <p:spPr>
          <a:xfrm>
            <a:off x="381000" y="914400"/>
            <a:ext cx="8305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0211" y="1215992"/>
            <a:ext cx="8915400" cy="923925"/>
          </a:xfrm>
          <a:prstGeom prst="rect">
            <a:avLst/>
          </a:prstGeom>
          <a:noFill/>
        </p:spPr>
        <p:txBody>
          <a:bodyPr wrap="square">
            <a:spAutoFit/>
          </a:bodyPr>
          <a:lstStyle/>
          <a:p>
            <a:pPr marL="514350" indent="-514350" fontAlgn="auto">
              <a:spcBef>
                <a:spcPct val="20000"/>
              </a:spcBef>
              <a:spcAft>
                <a:spcPts val="0"/>
              </a:spcAft>
              <a:defRPr/>
            </a:pPr>
            <a:r>
              <a:rPr lang="en-US" sz="3600" i="1" dirty="0">
                <a:solidFill>
                  <a:prstClr val="black"/>
                </a:solidFill>
                <a:latin typeface="Perpetua" pitchFamily="18" charset="0"/>
                <a:cs typeface="+mn-cs"/>
              </a:rPr>
              <a:t>Pakistan’s list of political </a:t>
            </a:r>
            <a:r>
              <a:rPr lang="en-US" sz="3600" i="1" dirty="0" smtClean="0">
                <a:solidFill>
                  <a:prstClr val="black"/>
                </a:solidFill>
                <a:latin typeface="Perpetua" pitchFamily="18" charset="0"/>
                <a:cs typeface="+mn-cs"/>
              </a:rPr>
              <a:t>malaises </a:t>
            </a:r>
            <a:r>
              <a:rPr lang="en-US" sz="3600" i="1" dirty="0">
                <a:solidFill>
                  <a:prstClr val="black"/>
                </a:solidFill>
                <a:latin typeface="Perpetua" pitchFamily="18" charset="0"/>
                <a:cs typeface="+mn-cs"/>
              </a:rPr>
              <a:t>is infinite, but includes:</a:t>
            </a:r>
          </a:p>
          <a:p>
            <a:pPr fontAlgn="auto">
              <a:spcBef>
                <a:spcPts val="0"/>
              </a:spcBef>
              <a:spcAft>
                <a:spcPts val="0"/>
              </a:spcAft>
              <a:defRPr/>
            </a:pPr>
            <a:endParaRPr lang="en-US" dirty="0">
              <a:latin typeface="+mn-lt"/>
              <a:cs typeface="+mn-cs"/>
            </a:endParaRPr>
          </a:p>
        </p:txBody>
      </p:sp>
      <p:sp>
        <p:nvSpPr>
          <p:cNvPr id="3078" name="TextBox 15"/>
          <p:cNvSpPr txBox="1">
            <a:spLocks noChangeArrowheads="1"/>
          </p:cNvSpPr>
          <p:nvPr/>
        </p:nvSpPr>
        <p:spPr bwMode="auto">
          <a:xfrm>
            <a:off x="4114800" y="5588000"/>
            <a:ext cx="4876800" cy="584200"/>
          </a:xfrm>
          <a:prstGeom prst="rect">
            <a:avLst/>
          </a:prstGeom>
          <a:noFill/>
          <a:ln w="9525">
            <a:noFill/>
            <a:miter lim="800000"/>
            <a:headEnd/>
            <a:tailEnd/>
          </a:ln>
        </p:spPr>
        <p:txBody>
          <a:bodyPr>
            <a:spAutoFit/>
          </a:bodyPr>
          <a:lstStyle/>
          <a:p>
            <a:pPr algn="ctr"/>
            <a:r>
              <a:rPr lang="en-US" sz="1600">
                <a:latin typeface="Perpetua" pitchFamily="18" charset="0"/>
              </a:rPr>
              <a:t>Riots ensued across Pakistan after  the assassination of Prime Minister Benazir Bhutto.</a:t>
            </a:r>
          </a:p>
        </p:txBody>
      </p:sp>
      <p:pic>
        <p:nvPicPr>
          <p:cNvPr id="3079" name="Picture 2"/>
          <p:cNvPicPr>
            <a:picLocks noChangeAspect="1" noChangeArrowheads="1"/>
          </p:cNvPicPr>
          <p:nvPr/>
        </p:nvPicPr>
        <p:blipFill>
          <a:blip r:embed="rId3" cstate="print"/>
          <a:srcRect/>
          <a:stretch>
            <a:fillRect/>
          </a:stretch>
        </p:blipFill>
        <p:spPr bwMode="auto">
          <a:xfrm>
            <a:off x="4052888" y="2362200"/>
            <a:ext cx="4852987" cy="30480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b="1" dirty="0" smtClean="0">
                <a:latin typeface="Perpetua" pitchFamily="18" charset="0"/>
              </a:rPr>
              <a:t>Judicial accountability and inaction</a:t>
            </a:r>
            <a:endParaRPr lang="en-US" dirty="0"/>
          </a:p>
        </p:txBody>
      </p:sp>
      <p:sp>
        <p:nvSpPr>
          <p:cNvPr id="3" name="Content Placeholder 2"/>
          <p:cNvSpPr>
            <a:spLocks noGrp="1"/>
          </p:cNvSpPr>
          <p:nvPr>
            <p:ph idx="1"/>
          </p:nvPr>
        </p:nvSpPr>
        <p:spPr>
          <a:xfrm>
            <a:off x="457200" y="1371600"/>
            <a:ext cx="8229600" cy="4953000"/>
          </a:xfrm>
        </p:spPr>
        <p:txBody>
          <a:bodyPr>
            <a:normAutofit/>
          </a:bodyPr>
          <a:lstStyle/>
          <a:p>
            <a:r>
              <a:rPr lang="en-US" b="1" dirty="0" smtClean="0">
                <a:latin typeface="Perpetua" pitchFamily="18" charset="0"/>
              </a:rPr>
              <a:t>regarding extra-constitutional actions of federal officials. </a:t>
            </a:r>
            <a:r>
              <a:rPr lang="en-US" i="1" dirty="0" smtClean="0">
                <a:latin typeface="Perpetua" pitchFamily="18" charset="0"/>
              </a:rPr>
              <a:t>Judiciary the 3</a:t>
            </a:r>
            <a:r>
              <a:rPr lang="en-US" i="1" baseline="30000" dirty="0" smtClean="0">
                <a:latin typeface="Perpetua" pitchFamily="18" charset="0"/>
              </a:rPr>
              <a:t>rd</a:t>
            </a:r>
            <a:r>
              <a:rPr lang="en-US" i="1" dirty="0" smtClean="0">
                <a:latin typeface="Perpetua" pitchFamily="18" charset="0"/>
              </a:rPr>
              <a:t> most corrupt sector in Pakistan; 86% of those surveyed by TI reported having to produce bribes to secure themselves a fair trial or to have their complaints addressed.</a:t>
            </a:r>
          </a:p>
          <a:p>
            <a:endParaRPr lang="en-US" b="1" i="1" dirty="0">
              <a:latin typeface="Perpetua" pitchFamily="18" charset="0"/>
            </a:endParaRPr>
          </a:p>
          <a:p>
            <a:r>
              <a:rPr lang="en-US" i="1" dirty="0" smtClean="0">
                <a:latin typeface="Perpetua" pitchFamily="18" charset="0"/>
              </a:rPr>
              <a:t>In 2008, Transparency International ranked Pakistan as the 138</a:t>
            </a:r>
            <a:r>
              <a:rPr lang="en-US" i="1" baseline="30000" dirty="0" smtClean="0">
                <a:latin typeface="Perpetua" pitchFamily="18" charset="0"/>
              </a:rPr>
              <a:t>th</a:t>
            </a:r>
            <a:r>
              <a:rPr lang="en-US" i="1" dirty="0" smtClean="0">
                <a:latin typeface="Perpetua" pitchFamily="18" charset="0"/>
              </a:rPr>
              <a:t> most corrupt out of 179 countries.</a:t>
            </a:r>
          </a:p>
          <a:p>
            <a:endParaRPr lang="en-US" b="1" dirty="0" smtClean="0">
              <a:latin typeface="Perpetua" pitchFamily="18" charset="0"/>
            </a:endParaRPr>
          </a:p>
          <a:p>
            <a:endParaRPr lang="en-US" dirty="0"/>
          </a:p>
        </p:txBody>
      </p:sp>
    </p:spTree>
    <p:extLst>
      <p:ext uri="{BB962C8B-B14F-4D97-AF65-F5344CB8AC3E}">
        <p14:creationId xmlns:p14="http://schemas.microsoft.com/office/powerpoint/2010/main" xmlns="" val="40673327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Felix Titling" pitchFamily="82" charset="0"/>
              </a:rPr>
              <a:t>Issues:</a:t>
            </a:r>
            <a:br>
              <a:rPr lang="en-US" dirty="0" smtClean="0">
                <a:latin typeface="Felix Titling" pitchFamily="82" charset="0"/>
              </a:rPr>
            </a:br>
            <a:endParaRPr lang="en-US" dirty="0"/>
          </a:p>
        </p:txBody>
      </p:sp>
      <p:sp>
        <p:nvSpPr>
          <p:cNvPr id="3" name="Content Placeholder 2"/>
          <p:cNvSpPr>
            <a:spLocks noGrp="1"/>
          </p:cNvSpPr>
          <p:nvPr>
            <p:ph idx="1"/>
          </p:nvPr>
        </p:nvSpPr>
        <p:spPr/>
        <p:txBody>
          <a:bodyPr>
            <a:normAutofit lnSpcReduction="10000"/>
          </a:bodyPr>
          <a:lstStyle/>
          <a:p>
            <a:r>
              <a:rPr lang="en-US" b="1" dirty="0" smtClean="0">
                <a:latin typeface="Perpetua" pitchFamily="18" charset="0"/>
              </a:rPr>
              <a:t>Disruption of balance in the power sector. </a:t>
            </a:r>
            <a:r>
              <a:rPr lang="en-US" i="1" dirty="0" smtClean="0">
                <a:latin typeface="Perpetua" pitchFamily="18" charset="0"/>
              </a:rPr>
              <a:t>17</a:t>
            </a:r>
            <a:r>
              <a:rPr lang="en-US" i="1" baseline="30000" dirty="0" smtClean="0">
                <a:latin typeface="Perpetua" pitchFamily="18" charset="0"/>
              </a:rPr>
              <a:t>th</a:t>
            </a:r>
            <a:r>
              <a:rPr lang="en-US" i="1" dirty="0" smtClean="0">
                <a:latin typeface="Perpetua" pitchFamily="18" charset="0"/>
              </a:rPr>
              <a:t> amendment passed by Musharraf in 2003 in order to perpetuate his rule; ceded many of the Prime Minister’s powers to the President.</a:t>
            </a:r>
          </a:p>
          <a:p>
            <a:r>
              <a:rPr lang="en-US" b="1" dirty="0" smtClean="0">
                <a:latin typeface="Perpetua" pitchFamily="18" charset="0"/>
              </a:rPr>
              <a:t>Lack of transparency in the public procurement process. </a:t>
            </a:r>
            <a:r>
              <a:rPr lang="en-US" i="1" dirty="0" smtClean="0">
                <a:latin typeface="Perpetua" pitchFamily="18" charset="0"/>
              </a:rPr>
              <a:t>Bribery a major obstacle in the effective and equitable provision of public services; federal law permits open competition for government contracts, but state officials award in exchange for bribes.</a:t>
            </a:r>
            <a:endParaRPr lang="en-US" dirty="0" smtClean="0">
              <a:latin typeface="Perpetua" pitchFamily="18" charset="0"/>
            </a:endParaRPr>
          </a:p>
          <a:p>
            <a:endParaRPr lang="en-US" dirty="0" smtClean="0">
              <a:latin typeface="Perpetua" pitchFamily="18" charset="0"/>
            </a:endParaRPr>
          </a:p>
          <a:p>
            <a:endParaRPr lang="en-US" dirty="0"/>
          </a:p>
        </p:txBody>
      </p:sp>
    </p:spTree>
    <p:extLst>
      <p:ext uri="{BB962C8B-B14F-4D97-AF65-F5344CB8AC3E}">
        <p14:creationId xmlns:p14="http://schemas.microsoft.com/office/powerpoint/2010/main" xmlns="" val="4922907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dirty="0" smtClean="0">
                <a:latin typeface="Felix Titling" pitchFamily="82" charset="0"/>
              </a:rPr>
              <a:t>The army</a:t>
            </a:r>
            <a:endParaRPr lang="en-US" dirty="0"/>
          </a:p>
        </p:txBody>
      </p:sp>
      <p:sp>
        <p:nvSpPr>
          <p:cNvPr id="3" name="Content Placeholder 2"/>
          <p:cNvSpPr>
            <a:spLocks noGrp="1"/>
          </p:cNvSpPr>
          <p:nvPr>
            <p:ph idx="1"/>
          </p:nvPr>
        </p:nvSpPr>
        <p:spPr>
          <a:xfrm>
            <a:off x="457200" y="990600"/>
            <a:ext cx="8229600" cy="5638800"/>
          </a:xfrm>
        </p:spPr>
        <p:txBody>
          <a:bodyPr>
            <a:normAutofit fontScale="92500"/>
          </a:bodyPr>
          <a:lstStyle/>
          <a:p>
            <a:pPr>
              <a:buFont typeface="Arial" charset="0"/>
              <a:buChar char="•"/>
            </a:pPr>
            <a:r>
              <a:rPr lang="en-US" b="1" dirty="0" smtClean="0">
                <a:latin typeface="Perpetua" pitchFamily="18" charset="0"/>
              </a:rPr>
              <a:t> Recurring seizures of state power. </a:t>
            </a:r>
            <a:r>
              <a:rPr lang="en-US" i="1" dirty="0" smtClean="0">
                <a:latin typeface="Perpetua" pitchFamily="18" charset="0"/>
              </a:rPr>
              <a:t>The military is </a:t>
            </a:r>
          </a:p>
          <a:p>
            <a:r>
              <a:rPr lang="en-US" i="1" dirty="0" smtClean="0">
                <a:latin typeface="Perpetua" pitchFamily="18" charset="0"/>
              </a:rPr>
              <a:t>    Pakistan’s most powerful institution and claims a role as </a:t>
            </a:r>
          </a:p>
          <a:p>
            <a:r>
              <a:rPr lang="en-US" i="1" dirty="0" smtClean="0">
                <a:latin typeface="Perpetua" pitchFamily="18" charset="0"/>
              </a:rPr>
              <a:t>    the nation’s almighty guardian; it harbors an intense </a:t>
            </a:r>
          </a:p>
          <a:p>
            <a:r>
              <a:rPr lang="en-US" i="1" dirty="0" smtClean="0">
                <a:latin typeface="Perpetua" pitchFamily="18" charset="0"/>
              </a:rPr>
              <a:t>    mistrust for  politicians and has repeatedly seized control </a:t>
            </a:r>
          </a:p>
          <a:p>
            <a:r>
              <a:rPr lang="en-US" i="1" dirty="0" smtClean="0">
                <a:latin typeface="Perpetua" pitchFamily="18" charset="0"/>
              </a:rPr>
              <a:t>    of the state from elected officials, citing their </a:t>
            </a:r>
          </a:p>
          <a:p>
            <a:r>
              <a:rPr lang="en-US" i="1" dirty="0" smtClean="0">
                <a:latin typeface="Perpetua" pitchFamily="18" charset="0"/>
              </a:rPr>
              <a:t>    incompetence and corruption.</a:t>
            </a:r>
          </a:p>
          <a:p>
            <a:pPr lvl="1">
              <a:buFont typeface="Arial" charset="0"/>
              <a:buChar char="•"/>
            </a:pPr>
            <a:r>
              <a:rPr lang="en-US" sz="3500" dirty="0" smtClean="0">
                <a:latin typeface="Perpetua" pitchFamily="18" charset="0"/>
              </a:rPr>
              <a:t>   </a:t>
            </a:r>
            <a:r>
              <a:rPr lang="en-US" sz="2600" dirty="0" smtClean="0">
                <a:latin typeface="Perpetua" pitchFamily="18" charset="0"/>
              </a:rPr>
              <a:t>Failure of the military to denounce Musharraf’s </a:t>
            </a:r>
          </a:p>
          <a:p>
            <a:pPr lvl="1"/>
            <a:r>
              <a:rPr lang="en-US" sz="2600" dirty="0" smtClean="0">
                <a:latin typeface="Perpetua" pitchFamily="18" charset="0"/>
              </a:rPr>
              <a:t>     unconstitutional declaration of martial law in November </a:t>
            </a:r>
          </a:p>
          <a:p>
            <a:pPr lvl="1"/>
            <a:r>
              <a:rPr lang="en-US" sz="2600" dirty="0" smtClean="0">
                <a:latin typeface="Perpetua" pitchFamily="18" charset="0"/>
              </a:rPr>
              <a:t>     2007; though they disagreed with his actions, they did not </a:t>
            </a:r>
          </a:p>
          <a:p>
            <a:pPr lvl="1"/>
            <a:r>
              <a:rPr lang="en-US" sz="2600" dirty="0" smtClean="0">
                <a:latin typeface="Perpetua" pitchFamily="18" charset="0"/>
              </a:rPr>
              <a:t>     want to infringe upon their “right” to take control in the </a:t>
            </a:r>
          </a:p>
          <a:p>
            <a:pPr lvl="1"/>
            <a:r>
              <a:rPr lang="en-US" sz="2600" dirty="0" smtClean="0">
                <a:latin typeface="Perpetua" pitchFamily="18" charset="0"/>
              </a:rPr>
              <a:t>     event of political failure in the state.</a:t>
            </a:r>
            <a:endParaRPr lang="en-US" sz="4300" dirty="0"/>
          </a:p>
        </p:txBody>
      </p:sp>
    </p:spTree>
    <p:extLst>
      <p:ext uri="{BB962C8B-B14F-4D97-AF65-F5344CB8AC3E}">
        <p14:creationId xmlns:p14="http://schemas.microsoft.com/office/powerpoint/2010/main" xmlns="" val="26083129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dirty="0" smtClean="0">
                <a:latin typeface="Felix Titling" pitchFamily="82" charset="0"/>
              </a:rPr>
              <a:t>The army</a:t>
            </a:r>
            <a:endParaRPr lang="en-US" dirty="0"/>
          </a:p>
        </p:txBody>
      </p:sp>
      <p:sp>
        <p:nvSpPr>
          <p:cNvPr id="3" name="Content Placeholder 2"/>
          <p:cNvSpPr>
            <a:spLocks noGrp="1"/>
          </p:cNvSpPr>
          <p:nvPr>
            <p:ph idx="1"/>
          </p:nvPr>
        </p:nvSpPr>
        <p:spPr>
          <a:xfrm>
            <a:off x="457200" y="762000"/>
            <a:ext cx="8229600" cy="5943600"/>
          </a:xfrm>
        </p:spPr>
        <p:txBody>
          <a:bodyPr>
            <a:normAutofit lnSpcReduction="10000"/>
          </a:bodyPr>
          <a:lstStyle/>
          <a:p>
            <a:pPr>
              <a:buFont typeface="Arial" charset="0"/>
              <a:buChar char="•"/>
            </a:pPr>
            <a:r>
              <a:rPr lang="en-US" b="1" dirty="0" smtClean="0">
                <a:latin typeface="Perpetua" pitchFamily="18" charset="0"/>
              </a:rPr>
              <a:t> </a:t>
            </a:r>
          </a:p>
          <a:p>
            <a:pPr>
              <a:buFont typeface="Arial" charset="0"/>
              <a:buChar char="•"/>
            </a:pPr>
            <a:r>
              <a:rPr lang="en-US" b="1" dirty="0" smtClean="0">
                <a:latin typeface="Perpetua" pitchFamily="18" charset="0"/>
              </a:rPr>
              <a:t>Monopolization of </a:t>
            </a:r>
          </a:p>
          <a:p>
            <a:pPr>
              <a:buFont typeface="Arial" charset="0"/>
              <a:buChar char="•"/>
            </a:pPr>
            <a:r>
              <a:rPr lang="en-US" b="1" dirty="0" smtClean="0">
                <a:latin typeface="Perpetua" pitchFamily="18" charset="0"/>
              </a:rPr>
              <a:t>state/bureaucratic affairs. </a:t>
            </a:r>
          </a:p>
          <a:p>
            <a:pPr marL="0" indent="0">
              <a:buNone/>
            </a:pPr>
            <a:r>
              <a:rPr lang="en-US" b="1" dirty="0" smtClean="0">
                <a:latin typeface="Perpetua" pitchFamily="18" charset="0"/>
              </a:rPr>
              <a:t>   </a:t>
            </a:r>
          </a:p>
          <a:p>
            <a:r>
              <a:rPr lang="en-US" b="1" dirty="0" smtClean="0">
                <a:latin typeface="Perpetua" pitchFamily="18" charset="0"/>
              </a:rPr>
              <a:t> </a:t>
            </a:r>
          </a:p>
          <a:p>
            <a:r>
              <a:rPr lang="en-US" i="1" dirty="0" smtClean="0">
                <a:latin typeface="Perpetua" pitchFamily="18" charset="0"/>
              </a:rPr>
              <a:t>Military officials constitute an overwhelming majority of      positions in civil sector jobs; Zia passed legislation that gives army personnel precedence over civilians in      consideration for government posts, which is still in effect today. The military is also in ownership of numerous     private enterprises…the total balance of its assets is US  $20 billion, roughly 1/8 of Pakistan’s GDP. </a:t>
            </a:r>
          </a:p>
          <a:p>
            <a:endParaRPr lang="en-US" dirty="0"/>
          </a:p>
        </p:txBody>
      </p:sp>
      <p:sp>
        <p:nvSpPr>
          <p:cNvPr id="4" name="TextBox 7"/>
          <p:cNvSpPr txBox="1">
            <a:spLocks noChangeArrowheads="1"/>
          </p:cNvSpPr>
          <p:nvPr/>
        </p:nvSpPr>
        <p:spPr bwMode="auto">
          <a:xfrm>
            <a:off x="5562600" y="1524000"/>
            <a:ext cx="3200400" cy="1416050"/>
          </a:xfrm>
          <a:prstGeom prst="rect">
            <a:avLst/>
          </a:prstGeom>
          <a:noFill/>
          <a:ln w="9525">
            <a:noFill/>
            <a:miter lim="800000"/>
            <a:headEnd/>
            <a:tailEnd/>
          </a:ln>
        </p:spPr>
        <p:txBody>
          <a:bodyPr>
            <a:spAutoFit/>
          </a:bodyPr>
          <a:lstStyle/>
          <a:p>
            <a:pPr algn="ctr"/>
            <a:r>
              <a:rPr lang="en-US" sz="1400" dirty="0">
                <a:latin typeface="Felix Titling" pitchFamily="82" charset="0"/>
              </a:rPr>
              <a:t>“The army appears unable to govern Pakistan itself, but will not allow anyone else the opportunity to do so either.” </a:t>
            </a:r>
          </a:p>
          <a:p>
            <a:pPr algn="ctr"/>
            <a:r>
              <a:rPr lang="en-US" sz="1600" dirty="0">
                <a:latin typeface="Perpetua" pitchFamily="18" charset="0"/>
              </a:rPr>
              <a:t>– Stephen Cohen, </a:t>
            </a:r>
            <a:r>
              <a:rPr lang="en-US" sz="1600" i="1" dirty="0">
                <a:latin typeface="Perpetua" pitchFamily="18" charset="0"/>
              </a:rPr>
              <a:t>The Idea of Pakistan</a:t>
            </a:r>
          </a:p>
        </p:txBody>
      </p:sp>
    </p:spTree>
    <p:extLst>
      <p:ext uri="{BB962C8B-B14F-4D97-AF65-F5344CB8AC3E}">
        <p14:creationId xmlns:p14="http://schemas.microsoft.com/office/powerpoint/2010/main" xmlns="" val="378299516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sz="3600" dirty="0" smtClean="0">
                <a:latin typeface="Felix Titling" pitchFamily="82" charset="0"/>
              </a:rPr>
              <a:t>Ineptitude of political parties</a:t>
            </a:r>
            <a:endParaRPr lang="en-US" sz="3600" dirty="0"/>
          </a:p>
        </p:txBody>
      </p:sp>
      <p:sp>
        <p:nvSpPr>
          <p:cNvPr id="4" name="Content Placeholder 2"/>
          <p:cNvSpPr>
            <a:spLocks noGrp="1"/>
          </p:cNvSpPr>
          <p:nvPr>
            <p:ph idx="1"/>
          </p:nvPr>
        </p:nvSpPr>
        <p:spPr>
          <a:xfrm>
            <a:off x="533400" y="1524000"/>
            <a:ext cx="8229600" cy="5135563"/>
          </a:xfrm>
        </p:spPr>
        <p:txBody>
          <a:bodyPr rtlCol="0">
            <a:normAutofit/>
          </a:bodyPr>
          <a:lstStyle/>
          <a:p>
            <a:pPr fontAlgn="auto">
              <a:spcAft>
                <a:spcPts val="0"/>
              </a:spcAft>
              <a:buFont typeface="Arial" pitchFamily="34" charset="0"/>
              <a:buChar char="•"/>
              <a:defRPr/>
            </a:pPr>
            <a:endParaRPr lang="en-US" dirty="0" smtClean="0">
              <a:latin typeface="Perpetua" pitchFamily="18" charset="0"/>
            </a:endParaRPr>
          </a:p>
          <a:p>
            <a:pPr fontAlgn="auto">
              <a:spcAft>
                <a:spcPts val="0"/>
              </a:spcAft>
              <a:buFont typeface="Arial" pitchFamily="34" charset="0"/>
              <a:buChar char="•"/>
              <a:defRPr/>
            </a:pPr>
            <a:r>
              <a:rPr lang="en-US" dirty="0" smtClean="0">
                <a:latin typeface="Perpetua" pitchFamily="18" charset="0"/>
              </a:rPr>
              <a:t>Aside from PPP, ethnonationalism divides parties</a:t>
            </a:r>
          </a:p>
          <a:p>
            <a:pPr fontAlgn="auto">
              <a:spcAft>
                <a:spcPts val="0"/>
              </a:spcAft>
              <a:buFont typeface="Arial" pitchFamily="34" charset="0"/>
              <a:buChar char="•"/>
              <a:defRPr/>
            </a:pPr>
            <a:r>
              <a:rPr lang="en-US" dirty="0" smtClean="0">
                <a:latin typeface="Perpetua" pitchFamily="18" charset="0"/>
              </a:rPr>
              <a:t>When conflict arises within party, party breaks up instead of resolving issues</a:t>
            </a:r>
          </a:p>
          <a:p>
            <a:pPr fontAlgn="auto">
              <a:spcAft>
                <a:spcPts val="0"/>
              </a:spcAft>
              <a:buFont typeface="Arial" pitchFamily="34" charset="0"/>
              <a:buChar char="•"/>
              <a:defRPr/>
            </a:pPr>
            <a:r>
              <a:rPr lang="en-US" dirty="0" smtClean="0">
                <a:latin typeface="Perpetua" pitchFamily="18" charset="0"/>
              </a:rPr>
              <a:t>Chronic history of military leaders vs. untapped long-term potential of civilian leaders</a:t>
            </a:r>
          </a:p>
          <a:p>
            <a:pPr fontAlgn="auto">
              <a:spcAft>
                <a:spcPts val="0"/>
              </a:spcAft>
              <a:buFont typeface="Arial" pitchFamily="34" charset="0"/>
              <a:buChar char="•"/>
              <a:defRPr/>
            </a:pPr>
            <a:endParaRPr lang="en-US" dirty="0" smtClean="0">
              <a:latin typeface="Footlight MT Light" pitchFamily="18" charset="0"/>
            </a:endParaRPr>
          </a:p>
        </p:txBody>
      </p:sp>
    </p:spTree>
    <p:extLst>
      <p:ext uri="{BB962C8B-B14F-4D97-AF65-F5344CB8AC3E}">
        <p14:creationId xmlns:p14="http://schemas.microsoft.com/office/powerpoint/2010/main" xmlns="" val="18955671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Felix Titling" pitchFamily="82" charset="0"/>
              </a:rPr>
              <a:t>Issues:</a:t>
            </a:r>
            <a:br>
              <a:rPr lang="en-US" dirty="0" smtClean="0">
                <a:latin typeface="Felix Titling" pitchFamily="82" charset="0"/>
              </a:rPr>
            </a:br>
            <a:endParaRPr lang="en-US" dirty="0"/>
          </a:p>
        </p:txBody>
      </p:sp>
      <p:sp>
        <p:nvSpPr>
          <p:cNvPr id="3" name="Content Placeholder 2"/>
          <p:cNvSpPr>
            <a:spLocks noGrp="1"/>
          </p:cNvSpPr>
          <p:nvPr>
            <p:ph idx="1"/>
          </p:nvPr>
        </p:nvSpPr>
        <p:spPr/>
        <p:txBody>
          <a:bodyPr>
            <a:normAutofit/>
          </a:bodyPr>
          <a:lstStyle/>
          <a:p>
            <a:pPr marL="0" indent="0">
              <a:buNone/>
            </a:pPr>
            <a:r>
              <a:rPr lang="en-US" b="1" dirty="0" smtClean="0">
                <a:latin typeface="Perpetua" pitchFamily="18" charset="0"/>
              </a:rPr>
              <a:t>Punjabi dominance. </a:t>
            </a:r>
          </a:p>
          <a:p>
            <a:pPr>
              <a:buFont typeface="Arial" charset="0"/>
              <a:buChar char="•"/>
            </a:pPr>
            <a:r>
              <a:rPr lang="en-US" i="1" dirty="0" smtClean="0">
                <a:latin typeface="Perpetua" pitchFamily="18" charset="0"/>
              </a:rPr>
              <a:t>Given their higher accessibility to education in comparison to the other ethno-linguistic groups, Punjabis have been able to monopolize high-status positions within the state/bureaucracy. Causes much resentment in other groups, who see no share of Punjabi success.</a:t>
            </a:r>
            <a:endParaRPr lang="en-US" dirty="0"/>
          </a:p>
        </p:txBody>
      </p:sp>
    </p:spTree>
    <p:extLst>
      <p:ext uri="{BB962C8B-B14F-4D97-AF65-F5344CB8AC3E}">
        <p14:creationId xmlns:p14="http://schemas.microsoft.com/office/powerpoint/2010/main" xmlns="" val="3573777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Perpetua" pitchFamily="18" charset="0"/>
              </a:rPr>
              <a:t>Pakhtun</a:t>
            </a:r>
            <a:r>
              <a:rPr lang="en-US" b="1" dirty="0" smtClean="0">
                <a:latin typeface="Perpetua" pitchFamily="18" charset="0"/>
              </a:rPr>
              <a:t> separatism.</a:t>
            </a:r>
            <a:endParaRPr lang="en-US" dirty="0"/>
          </a:p>
        </p:txBody>
      </p:sp>
      <p:sp>
        <p:nvSpPr>
          <p:cNvPr id="3" name="Content Placeholder 2"/>
          <p:cNvSpPr>
            <a:spLocks noGrp="1"/>
          </p:cNvSpPr>
          <p:nvPr>
            <p:ph idx="1"/>
          </p:nvPr>
        </p:nvSpPr>
        <p:spPr/>
        <p:txBody>
          <a:bodyPr>
            <a:normAutofit fontScale="92500" lnSpcReduction="20000"/>
          </a:bodyPr>
          <a:lstStyle/>
          <a:p>
            <a:pPr>
              <a:buFont typeface="Arial" charset="0"/>
              <a:buChar char="•"/>
            </a:pPr>
            <a:r>
              <a:rPr lang="en-US" i="1" dirty="0" err="1" smtClean="0">
                <a:latin typeface="Perpetua" pitchFamily="18" charset="0"/>
              </a:rPr>
              <a:t>Pakhtuns</a:t>
            </a:r>
            <a:r>
              <a:rPr lang="en-US" i="1" dirty="0" smtClean="0">
                <a:latin typeface="Perpetua" pitchFamily="18" charset="0"/>
              </a:rPr>
              <a:t> in Khyber </a:t>
            </a:r>
            <a:r>
              <a:rPr lang="en-US" i="1" dirty="0" err="1" smtClean="0">
                <a:latin typeface="Perpetua" pitchFamily="18" charset="0"/>
              </a:rPr>
              <a:t>Pakhtunkhwa</a:t>
            </a:r>
            <a:r>
              <a:rPr lang="en-US" i="1" dirty="0" smtClean="0">
                <a:latin typeface="Perpetua" pitchFamily="18" charset="0"/>
              </a:rPr>
              <a:t> </a:t>
            </a:r>
            <a:r>
              <a:rPr lang="en-US" dirty="0" smtClean="0">
                <a:latin typeface="Perpetua" pitchFamily="18" charset="0"/>
              </a:rPr>
              <a:t>complain of underrepresentation in government and a lack of  institutionalized Islamic law; they demand either an autonomous homeland of “</a:t>
            </a:r>
            <a:r>
              <a:rPr lang="en-US" dirty="0" err="1" smtClean="0">
                <a:latin typeface="Perpetua" pitchFamily="18" charset="0"/>
              </a:rPr>
              <a:t>Pakhtunkhwa</a:t>
            </a:r>
            <a:r>
              <a:rPr lang="en-US" dirty="0" smtClean="0">
                <a:latin typeface="Perpetua" pitchFamily="18" charset="0"/>
              </a:rPr>
              <a:t>” or a “Greater Afghanistan” that would erase the Durand line and unite the </a:t>
            </a:r>
            <a:r>
              <a:rPr lang="en-US" dirty="0" err="1" smtClean="0">
                <a:latin typeface="Perpetua" pitchFamily="18" charset="0"/>
              </a:rPr>
              <a:t>Pakhtun</a:t>
            </a:r>
            <a:r>
              <a:rPr lang="en-US" dirty="0" smtClean="0">
                <a:latin typeface="Perpetua" pitchFamily="18" charset="0"/>
              </a:rPr>
              <a:t> peoples dispersed between Pakistan and Afghanistan. The possibility of a fusion of  </a:t>
            </a:r>
            <a:r>
              <a:rPr lang="en-US" dirty="0" err="1" smtClean="0">
                <a:latin typeface="Perpetua" pitchFamily="18" charset="0"/>
              </a:rPr>
              <a:t>Pakhtun</a:t>
            </a:r>
            <a:r>
              <a:rPr lang="en-US" dirty="0" smtClean="0">
                <a:latin typeface="Perpetua" pitchFamily="18" charset="0"/>
              </a:rPr>
              <a:t> separatism with the Islamic militancy brewing in the tribal areas is of major concern to the state, which has had extreme difficulties extracting these militants in their current numbers.</a:t>
            </a:r>
            <a:endParaRPr lang="en-US" b="1" dirty="0" smtClean="0">
              <a:latin typeface="Perpetua" pitchFamily="18" charset="0"/>
            </a:endParaRPr>
          </a:p>
          <a:p>
            <a:endParaRPr lang="en-US" dirty="0"/>
          </a:p>
        </p:txBody>
      </p:sp>
    </p:spTree>
    <p:extLst>
      <p:ext uri="{BB962C8B-B14F-4D97-AF65-F5344CB8AC3E}">
        <p14:creationId xmlns:p14="http://schemas.microsoft.com/office/powerpoint/2010/main" xmlns="" val="28914003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latin typeface="Perpetua" pitchFamily="18" charset="0"/>
              </a:rPr>
              <a:t>Baloch</a:t>
            </a:r>
            <a:r>
              <a:rPr lang="en-US" b="1" dirty="0" smtClean="0">
                <a:latin typeface="Perpetua" pitchFamily="18" charset="0"/>
              </a:rPr>
              <a:t> insurgency.</a:t>
            </a:r>
            <a:endParaRPr lang="en-US" dirty="0"/>
          </a:p>
        </p:txBody>
      </p:sp>
      <p:sp>
        <p:nvSpPr>
          <p:cNvPr id="3" name="Content Placeholder 2"/>
          <p:cNvSpPr>
            <a:spLocks noGrp="1"/>
          </p:cNvSpPr>
          <p:nvPr>
            <p:ph idx="1"/>
          </p:nvPr>
        </p:nvSpPr>
        <p:spPr>
          <a:xfrm>
            <a:off x="228600" y="1600200"/>
            <a:ext cx="8686800" cy="5029200"/>
          </a:xfrm>
        </p:spPr>
        <p:txBody>
          <a:bodyPr>
            <a:normAutofit/>
          </a:bodyPr>
          <a:lstStyle/>
          <a:p>
            <a:pPr>
              <a:buFont typeface="Arial" charset="0"/>
              <a:buChar char="•"/>
            </a:pPr>
            <a:r>
              <a:rPr lang="en-US" i="1" dirty="0" err="1" smtClean="0">
                <a:latin typeface="Perpetua" pitchFamily="18" charset="0"/>
              </a:rPr>
              <a:t>Balochistan</a:t>
            </a:r>
            <a:r>
              <a:rPr lang="en-US" i="1" dirty="0" smtClean="0">
                <a:latin typeface="Perpetua" pitchFamily="18" charset="0"/>
              </a:rPr>
              <a:t> is Pakistan’s most resource-rich province, containing large reserves of coal and natural gas; the state has control of these resources. It has made much money off of  these operations by attracting FDI and has distributed them to much of the richer, higher-status areas (especially Punjab), but not to the     </a:t>
            </a:r>
            <a:r>
              <a:rPr lang="en-US" i="1" dirty="0" err="1" smtClean="0">
                <a:latin typeface="Perpetua" pitchFamily="18" charset="0"/>
              </a:rPr>
              <a:t>Baloch</a:t>
            </a:r>
            <a:r>
              <a:rPr lang="en-US" i="1" dirty="0" smtClean="0">
                <a:latin typeface="Perpetua" pitchFamily="18" charset="0"/>
              </a:rPr>
              <a:t>. This has resulted in a renewed </a:t>
            </a:r>
            <a:r>
              <a:rPr lang="en-US" i="1" dirty="0" err="1" smtClean="0">
                <a:latin typeface="Perpetua" pitchFamily="18" charset="0"/>
              </a:rPr>
              <a:t>Baloch</a:t>
            </a:r>
            <a:r>
              <a:rPr lang="en-US" i="1" dirty="0" smtClean="0">
                <a:latin typeface="Perpetua" pitchFamily="18" charset="0"/>
              </a:rPr>
              <a:t> insurgency against the state, which began in 2004.</a:t>
            </a:r>
            <a:endParaRPr lang="en-US" dirty="0"/>
          </a:p>
        </p:txBody>
      </p:sp>
      <p:sp>
        <p:nvSpPr>
          <p:cNvPr id="5" name="TextBox 5"/>
          <p:cNvSpPr txBox="1">
            <a:spLocks noChangeArrowheads="1"/>
          </p:cNvSpPr>
          <p:nvPr/>
        </p:nvSpPr>
        <p:spPr bwMode="auto">
          <a:xfrm>
            <a:off x="4953000" y="5486400"/>
            <a:ext cx="4038600" cy="954107"/>
          </a:xfrm>
          <a:prstGeom prst="rect">
            <a:avLst/>
          </a:prstGeom>
          <a:noFill/>
          <a:ln w="9525">
            <a:noFill/>
            <a:miter lim="800000"/>
            <a:headEnd/>
            <a:tailEnd/>
          </a:ln>
        </p:spPr>
        <p:txBody>
          <a:bodyPr wrap="square">
            <a:spAutoFit/>
          </a:bodyPr>
          <a:lstStyle/>
          <a:p>
            <a:pPr algn="ctr"/>
            <a:r>
              <a:rPr lang="en-US" sz="1400" b="1" dirty="0">
                <a:latin typeface="Felix Titling" pitchFamily="82" charset="0"/>
              </a:rPr>
              <a:t>“Islam was meant to be the binding force – but for many, ethnic ties have proved to be stronger.” </a:t>
            </a:r>
          </a:p>
          <a:p>
            <a:pPr algn="ctr"/>
            <a:r>
              <a:rPr lang="en-US" sz="1400" dirty="0">
                <a:latin typeface="Perpetua" pitchFamily="18" charset="0"/>
              </a:rPr>
              <a:t>– Owen </a:t>
            </a:r>
            <a:r>
              <a:rPr lang="en-US" sz="1400" dirty="0" err="1">
                <a:latin typeface="Perpetua" pitchFamily="18" charset="0"/>
              </a:rPr>
              <a:t>Bennet</a:t>
            </a:r>
            <a:r>
              <a:rPr lang="en-US" sz="1400" dirty="0">
                <a:latin typeface="Perpetua" pitchFamily="18" charset="0"/>
              </a:rPr>
              <a:t> Jones, </a:t>
            </a:r>
            <a:r>
              <a:rPr lang="en-US" sz="1400" i="1" dirty="0">
                <a:latin typeface="Perpetua" pitchFamily="18" charset="0"/>
              </a:rPr>
              <a:t>Pakistan: the eye of the storm</a:t>
            </a:r>
          </a:p>
        </p:txBody>
      </p:sp>
    </p:spTree>
    <p:extLst>
      <p:ext uri="{BB962C8B-B14F-4D97-AF65-F5344CB8AC3E}">
        <p14:creationId xmlns:p14="http://schemas.microsoft.com/office/powerpoint/2010/main" xmlns="" val="26328020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3600" dirty="0" smtClean="0">
                <a:latin typeface="Felix Titling" pitchFamily="82" charset="0"/>
              </a:rPr>
              <a:t>Foreign</a:t>
            </a:r>
            <a:r>
              <a:rPr lang="en-US" dirty="0" smtClean="0">
                <a:latin typeface="Felix Titling" pitchFamily="82" charset="0"/>
              </a:rPr>
              <a:t> </a:t>
            </a:r>
            <a:r>
              <a:rPr lang="en-US" sz="3600" dirty="0" smtClean="0">
                <a:latin typeface="Felix Titling" pitchFamily="82" charset="0"/>
              </a:rPr>
              <a:t>policy</a:t>
            </a:r>
            <a:endParaRPr lang="en-US" dirty="0" smtClean="0">
              <a:latin typeface="Felix Titling" pitchFamily="82" charset="0"/>
            </a:endParaRPr>
          </a:p>
        </p:txBody>
      </p:sp>
      <p:sp>
        <p:nvSpPr>
          <p:cNvPr id="5" name="Content Placeholder 2"/>
          <p:cNvSpPr>
            <a:spLocks noGrp="1"/>
          </p:cNvSpPr>
          <p:nvPr>
            <p:ph idx="1"/>
          </p:nvPr>
        </p:nvSpPr>
        <p:spPr>
          <a:xfrm>
            <a:off x="457200" y="1600200"/>
            <a:ext cx="8229600" cy="5029200"/>
          </a:xfrm>
        </p:spPr>
        <p:txBody>
          <a:bodyPr rtlCol="0">
            <a:normAutofit/>
          </a:bodyPr>
          <a:lstStyle/>
          <a:p>
            <a:pPr fontAlgn="auto">
              <a:spcAft>
                <a:spcPts val="0"/>
              </a:spcAft>
              <a:buFont typeface="Arial" pitchFamily="34" charset="0"/>
              <a:buChar char="•"/>
              <a:defRPr/>
            </a:pPr>
            <a:r>
              <a:rPr lang="en-US" dirty="0" smtClean="0">
                <a:latin typeface="Perpetua" pitchFamily="18" charset="0"/>
              </a:rPr>
              <a:t>U.S. aid to Pakistan has fluctuated in last couple of decades </a:t>
            </a:r>
          </a:p>
          <a:p>
            <a:pPr fontAlgn="auto">
              <a:spcAft>
                <a:spcPts val="0"/>
              </a:spcAft>
              <a:buFont typeface="Arial" pitchFamily="34" charset="0"/>
              <a:buChar char="•"/>
              <a:defRPr/>
            </a:pPr>
            <a:r>
              <a:rPr lang="en-US" dirty="0" smtClean="0">
                <a:latin typeface="Perpetua" pitchFamily="18" charset="0"/>
              </a:rPr>
              <a:t>Questions of Pakistani sovereignty and U.S. intervention </a:t>
            </a:r>
          </a:p>
          <a:p>
            <a:pPr fontAlgn="auto">
              <a:spcAft>
                <a:spcPts val="0"/>
              </a:spcAft>
              <a:buFont typeface="Arial" pitchFamily="34" charset="0"/>
              <a:buChar char="•"/>
              <a:defRPr/>
            </a:pPr>
            <a:r>
              <a:rPr lang="en-US" dirty="0" smtClean="0">
                <a:latin typeface="Perpetua" pitchFamily="18" charset="0"/>
              </a:rPr>
              <a:t>Nuclear standoff with India, border issues with Afghanistan </a:t>
            </a:r>
          </a:p>
          <a:p>
            <a:pPr fontAlgn="auto">
              <a:spcAft>
                <a:spcPts val="0"/>
              </a:spcAft>
              <a:buFont typeface="Arial" pitchFamily="34" charset="0"/>
              <a:buChar char="•"/>
              <a:defRPr/>
            </a:pPr>
            <a:endParaRPr lang="en-US" dirty="0" smtClean="0">
              <a:latin typeface="Perpetua" pitchFamily="18" charset="0"/>
            </a:endParaRPr>
          </a:p>
          <a:p>
            <a:pPr fontAlgn="auto">
              <a:spcAft>
                <a:spcPts val="0"/>
              </a:spcAft>
              <a:buFont typeface="Arial" pitchFamily="34" charset="0"/>
              <a:buChar char="•"/>
              <a:defRPr/>
            </a:pPr>
            <a:endParaRPr lang="en-US" dirty="0" smtClean="0">
              <a:latin typeface="Perpetua" pitchFamily="18" charset="0"/>
            </a:endParaRPr>
          </a:p>
        </p:txBody>
      </p:sp>
      <p:sp>
        <p:nvSpPr>
          <p:cNvPr id="6" name="TextBox 6"/>
          <p:cNvSpPr txBox="1">
            <a:spLocks noChangeArrowheads="1"/>
          </p:cNvSpPr>
          <p:nvPr/>
        </p:nvSpPr>
        <p:spPr bwMode="auto">
          <a:xfrm>
            <a:off x="914400" y="5181600"/>
            <a:ext cx="7467600" cy="1200329"/>
          </a:xfrm>
          <a:prstGeom prst="rect">
            <a:avLst/>
          </a:prstGeom>
          <a:noFill/>
          <a:ln w="9525">
            <a:noFill/>
            <a:miter lim="800000"/>
            <a:headEnd/>
            <a:tailEnd/>
          </a:ln>
        </p:spPr>
        <p:txBody>
          <a:bodyPr wrap="square">
            <a:spAutoFit/>
          </a:bodyPr>
          <a:lstStyle/>
          <a:p>
            <a:pPr algn="ctr"/>
            <a:r>
              <a:rPr lang="en-US" sz="2400" b="1" i="1" dirty="0">
                <a:latin typeface="Perpetua" pitchFamily="18" charset="0"/>
              </a:rPr>
              <a:t>The continued conflict in Kashmir has radically politicized many Pakistani youth and is deepening the already-great social divide between Pakistanis and Indians.</a:t>
            </a:r>
          </a:p>
        </p:txBody>
      </p:sp>
    </p:spTree>
    <p:extLst>
      <p:ext uri="{BB962C8B-B14F-4D97-AF65-F5344CB8AC3E}">
        <p14:creationId xmlns:p14="http://schemas.microsoft.com/office/powerpoint/2010/main" xmlns="" val="19825412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ormAutofit/>
          </a:bodyPr>
          <a:lstStyle/>
          <a:p>
            <a:r>
              <a:rPr lang="en-US" sz="3200" dirty="0" smtClean="0">
                <a:latin typeface="Felix Titling" pitchFamily="82" charset="0"/>
              </a:rPr>
              <a:t>Terrorism and religious/ethnic conflict</a:t>
            </a:r>
          </a:p>
        </p:txBody>
      </p:sp>
      <p:sp>
        <p:nvSpPr>
          <p:cNvPr id="5" name="Content Placeholder 2"/>
          <p:cNvSpPr>
            <a:spLocks noGrp="1"/>
          </p:cNvSpPr>
          <p:nvPr>
            <p:ph idx="1"/>
          </p:nvPr>
        </p:nvSpPr>
        <p:spPr>
          <a:xfrm>
            <a:off x="228600" y="1371600"/>
            <a:ext cx="8686800" cy="5105400"/>
          </a:xfrm>
        </p:spPr>
        <p:txBody>
          <a:bodyPr>
            <a:normAutofit/>
          </a:bodyPr>
          <a:lstStyle/>
          <a:p>
            <a:pPr algn="ctr">
              <a:lnSpc>
                <a:spcPct val="120000"/>
              </a:lnSpc>
              <a:buFont typeface="Arial" charset="0"/>
              <a:buNone/>
            </a:pPr>
            <a:r>
              <a:rPr lang="en-US" sz="1800" b="1" dirty="0" smtClean="0">
                <a:latin typeface="Adobe Fan Heiti Std B" pitchFamily="34" charset="-128"/>
                <a:ea typeface="Adobe Fan Heiti Std B" pitchFamily="34" charset="-128"/>
              </a:rPr>
              <a:t>In 2000, the Central Intelligence Agency National Intelligence Council published a document that predicted what the world may look like in 2015, with special notes about Pakistan; lawlessness, corruption, and failures resulting from decades of mismanagement.</a:t>
            </a:r>
          </a:p>
          <a:p>
            <a:pPr algn="ctr">
              <a:lnSpc>
                <a:spcPct val="120000"/>
              </a:lnSpc>
              <a:buFont typeface="Arial" charset="0"/>
              <a:buNone/>
            </a:pPr>
            <a:endParaRPr lang="en-US" sz="1300" dirty="0">
              <a:latin typeface="Felix Titling" pitchFamily="82" charset="0"/>
            </a:endParaRPr>
          </a:p>
          <a:p>
            <a:pPr algn="ctr">
              <a:lnSpc>
                <a:spcPct val="120000"/>
              </a:lnSpc>
              <a:buFont typeface="Arial" charset="0"/>
              <a:buNone/>
            </a:pPr>
            <a:endParaRPr lang="en-US" sz="1300" dirty="0" smtClean="0">
              <a:latin typeface="Felix Titling" pitchFamily="82" charset="0"/>
            </a:endParaRPr>
          </a:p>
        </p:txBody>
      </p:sp>
      <p:sp>
        <p:nvSpPr>
          <p:cNvPr id="6" name="Rectangle 6"/>
          <p:cNvSpPr>
            <a:spLocks noChangeArrowheads="1"/>
          </p:cNvSpPr>
          <p:nvPr/>
        </p:nvSpPr>
        <p:spPr bwMode="auto">
          <a:xfrm>
            <a:off x="685800" y="2743200"/>
            <a:ext cx="8001000" cy="3724096"/>
          </a:xfrm>
          <a:prstGeom prst="rect">
            <a:avLst/>
          </a:prstGeom>
          <a:noFill/>
          <a:ln w="9525">
            <a:noFill/>
            <a:miter lim="800000"/>
            <a:headEnd/>
            <a:tailEnd/>
          </a:ln>
        </p:spPr>
        <p:txBody>
          <a:bodyPr wrap="square">
            <a:spAutoFit/>
          </a:bodyPr>
          <a:lstStyle/>
          <a:p>
            <a:r>
              <a:rPr lang="en-US" sz="2400" dirty="0" smtClean="0">
                <a:latin typeface="Perpetua" pitchFamily="18" charset="0"/>
              </a:rPr>
              <a:t> </a:t>
            </a:r>
          </a:p>
          <a:p>
            <a:pPr>
              <a:buFont typeface="Arial" charset="0"/>
              <a:buChar char="•"/>
            </a:pPr>
            <a:r>
              <a:rPr lang="en-US" sz="2400" dirty="0" smtClean="0">
                <a:latin typeface="Perpetua" pitchFamily="18" charset="0"/>
              </a:rPr>
              <a:t>Musharraf </a:t>
            </a:r>
            <a:r>
              <a:rPr lang="en-US" sz="2400" dirty="0">
                <a:latin typeface="Perpetua" pitchFamily="18" charset="0"/>
              </a:rPr>
              <a:t>weary of confronting </a:t>
            </a:r>
            <a:r>
              <a:rPr lang="en-US" sz="2400" dirty="0" smtClean="0">
                <a:latin typeface="Perpetua" pitchFamily="18" charset="0"/>
              </a:rPr>
              <a:t>militants in  </a:t>
            </a:r>
            <a:r>
              <a:rPr lang="en-US" sz="2400" dirty="0">
                <a:latin typeface="Perpetua" pitchFamily="18" charset="0"/>
              </a:rPr>
              <a:t>FATA (Federally Administered Tribal </a:t>
            </a:r>
            <a:r>
              <a:rPr lang="en-US" sz="2400" dirty="0" smtClean="0">
                <a:latin typeface="Perpetua" pitchFamily="18" charset="0"/>
              </a:rPr>
              <a:t>Areas</a:t>
            </a:r>
            <a:r>
              <a:rPr lang="en-US" sz="2400" dirty="0">
                <a:latin typeface="Perpetua" pitchFamily="18" charset="0"/>
              </a:rPr>
              <a:t>) and NWFP (now Khyber </a:t>
            </a:r>
            <a:r>
              <a:rPr lang="en-US" sz="2400" dirty="0" err="1" smtClean="0">
                <a:latin typeface="Perpetua" pitchFamily="18" charset="0"/>
              </a:rPr>
              <a:t>Pakhtunkhwa</a:t>
            </a:r>
            <a:r>
              <a:rPr lang="en-US" sz="2400" dirty="0" smtClean="0">
                <a:latin typeface="Perpetua" pitchFamily="18" charset="0"/>
              </a:rPr>
              <a:t>)</a:t>
            </a:r>
          </a:p>
          <a:p>
            <a:pPr>
              <a:buFont typeface="Arial" charset="0"/>
              <a:buChar char="•"/>
            </a:pPr>
            <a:r>
              <a:rPr lang="en-US" sz="2400" dirty="0" smtClean="0">
                <a:latin typeface="Perpetua" pitchFamily="18" charset="0"/>
              </a:rPr>
              <a:t>    </a:t>
            </a:r>
            <a:r>
              <a:rPr lang="en-US" sz="2400" dirty="0">
                <a:latin typeface="Perpetua" pitchFamily="18" charset="0"/>
              </a:rPr>
              <a:t>General </a:t>
            </a:r>
            <a:r>
              <a:rPr lang="en-US" sz="2400" dirty="0" err="1">
                <a:latin typeface="Perpetua" pitchFamily="18" charset="0"/>
              </a:rPr>
              <a:t>Ashfaq</a:t>
            </a:r>
            <a:r>
              <a:rPr lang="en-US" sz="2400" dirty="0">
                <a:latin typeface="Perpetua" pitchFamily="18" charset="0"/>
              </a:rPr>
              <a:t> </a:t>
            </a:r>
            <a:r>
              <a:rPr lang="en-US" sz="2400" dirty="0" err="1">
                <a:latin typeface="Perpetua" pitchFamily="18" charset="0"/>
              </a:rPr>
              <a:t>Kayani</a:t>
            </a:r>
            <a:r>
              <a:rPr lang="en-US" sz="2400" dirty="0">
                <a:latin typeface="Perpetua" pitchFamily="18" charset="0"/>
              </a:rPr>
              <a:t> knew how </a:t>
            </a:r>
            <a:r>
              <a:rPr lang="en-US" sz="2400" dirty="0" smtClean="0">
                <a:latin typeface="Perpetua" pitchFamily="18" charset="0"/>
              </a:rPr>
              <a:t>important </a:t>
            </a:r>
            <a:r>
              <a:rPr lang="en-US" sz="2400" dirty="0">
                <a:latin typeface="Perpetua" pitchFamily="18" charset="0"/>
              </a:rPr>
              <a:t>victory was to ease tensions </a:t>
            </a:r>
            <a:r>
              <a:rPr lang="en-US" sz="2400" dirty="0" smtClean="0">
                <a:latin typeface="Perpetua" pitchFamily="18" charset="0"/>
              </a:rPr>
              <a:t>with </a:t>
            </a:r>
            <a:r>
              <a:rPr lang="en-US" sz="2400" dirty="0">
                <a:latin typeface="Perpetua" pitchFamily="18" charset="0"/>
              </a:rPr>
              <a:t>U.S. and win U.S. aid, must prove </a:t>
            </a:r>
            <a:r>
              <a:rPr lang="en-US" sz="2400" dirty="0" smtClean="0">
                <a:latin typeface="Perpetua" pitchFamily="18" charset="0"/>
              </a:rPr>
              <a:t>to </a:t>
            </a:r>
            <a:r>
              <a:rPr lang="en-US" sz="2400" dirty="0">
                <a:latin typeface="Perpetua" pitchFamily="18" charset="0"/>
              </a:rPr>
              <a:t>Pakistani people that it is Pakistan’s </a:t>
            </a:r>
            <a:r>
              <a:rPr lang="en-US" sz="2400" dirty="0" smtClean="0">
                <a:latin typeface="Perpetua" pitchFamily="18" charset="0"/>
              </a:rPr>
              <a:t>war</a:t>
            </a:r>
            <a:r>
              <a:rPr lang="en-US" sz="2400" dirty="0">
                <a:latin typeface="Perpetua" pitchFamily="18" charset="0"/>
              </a:rPr>
              <a:t>, not </a:t>
            </a:r>
            <a:r>
              <a:rPr lang="en-US" sz="2400" dirty="0" smtClean="0">
                <a:latin typeface="Perpetua" pitchFamily="18" charset="0"/>
              </a:rPr>
              <a:t>America’s </a:t>
            </a:r>
            <a:endParaRPr lang="en-US" sz="2400" dirty="0">
              <a:latin typeface="Perpetua" pitchFamily="18" charset="0"/>
            </a:endParaRPr>
          </a:p>
          <a:p>
            <a:endParaRPr lang="en-US" sz="2400" dirty="0">
              <a:latin typeface="Perpetua" pitchFamily="18" charset="0"/>
            </a:endParaRPr>
          </a:p>
          <a:p>
            <a:pPr>
              <a:buFont typeface="Arial" charset="0"/>
              <a:buChar char="•"/>
            </a:pPr>
            <a:r>
              <a:rPr lang="en-US" sz="2400" dirty="0">
                <a:latin typeface="Perpetua" pitchFamily="18" charset="0"/>
              </a:rPr>
              <a:t>   </a:t>
            </a:r>
            <a:r>
              <a:rPr lang="en-US" sz="2400" dirty="0" err="1">
                <a:latin typeface="Perpetua" pitchFamily="18" charset="0"/>
              </a:rPr>
              <a:t>Kayani</a:t>
            </a:r>
            <a:r>
              <a:rPr lang="en-US" sz="2400" dirty="0">
                <a:latin typeface="Perpetua" pitchFamily="18" charset="0"/>
              </a:rPr>
              <a:t> talked to tribal leaders, formed </a:t>
            </a:r>
            <a:r>
              <a:rPr lang="en-US" sz="2400" dirty="0" err="1" smtClean="0">
                <a:latin typeface="Perpetua" pitchFamily="18" charset="0"/>
              </a:rPr>
              <a:t>Lashkars</a:t>
            </a:r>
            <a:r>
              <a:rPr lang="en-US" sz="2400" dirty="0" smtClean="0">
                <a:latin typeface="Perpetua" pitchFamily="18" charset="0"/>
              </a:rPr>
              <a:t> </a:t>
            </a:r>
            <a:r>
              <a:rPr lang="en-US" sz="2400" dirty="0">
                <a:latin typeface="Perpetua" pitchFamily="18" charset="0"/>
              </a:rPr>
              <a:t>and saw the restrictions of </a:t>
            </a:r>
            <a:r>
              <a:rPr lang="en-US" sz="2400" dirty="0" smtClean="0">
                <a:latin typeface="Perpetua" pitchFamily="18" charset="0"/>
              </a:rPr>
              <a:t>the Taliban</a:t>
            </a:r>
            <a:endParaRPr lang="en-US" sz="2400" dirty="0">
              <a:latin typeface="Perpetua" pitchFamily="18" charset="0"/>
            </a:endParaRPr>
          </a:p>
          <a:p>
            <a:endParaRPr lang="en-US" sz="2000" dirty="0">
              <a:latin typeface="Perpetua" pitchFamily="18" charset="0"/>
            </a:endParaRPr>
          </a:p>
        </p:txBody>
      </p:sp>
    </p:spTree>
    <p:extLst>
      <p:ext uri="{BB962C8B-B14F-4D97-AF65-F5344CB8AC3E}">
        <p14:creationId xmlns:p14="http://schemas.microsoft.com/office/powerpoint/2010/main" xmlns="" val="8616311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p:cNvSpPr>
            <a:spLocks noGrp="1" noChangeArrowheads="1"/>
          </p:cNvSpPr>
          <p:nvPr>
            <p:ph type="title"/>
          </p:nvPr>
        </p:nvSpPr>
        <p:spPr/>
        <p:txBody>
          <a:bodyPr/>
          <a:lstStyle/>
          <a:p>
            <a:r>
              <a:rPr lang="en-US"/>
              <a:t>Pakistan … isolated</a:t>
            </a:r>
          </a:p>
        </p:txBody>
      </p:sp>
      <p:sp>
        <p:nvSpPr>
          <p:cNvPr id="386051" name="Rectangle 3"/>
          <p:cNvSpPr>
            <a:spLocks noGrp="1" noChangeArrowheads="1"/>
          </p:cNvSpPr>
          <p:nvPr>
            <p:ph type="body" idx="1"/>
          </p:nvPr>
        </p:nvSpPr>
        <p:spPr>
          <a:xfrm>
            <a:off x="457200" y="1204143"/>
            <a:ext cx="8229600" cy="5120457"/>
          </a:xfrm>
        </p:spPr>
        <p:txBody>
          <a:bodyPr>
            <a:normAutofit/>
          </a:bodyPr>
          <a:lstStyle/>
          <a:p>
            <a:pPr>
              <a:spcAft>
                <a:spcPct val="25000"/>
              </a:spcAft>
            </a:pPr>
            <a:r>
              <a:rPr lang="en-US" dirty="0"/>
              <a:t>US: help with terrorism but little opening for textiles</a:t>
            </a:r>
          </a:p>
          <a:p>
            <a:pPr>
              <a:spcAft>
                <a:spcPct val="25000"/>
              </a:spcAft>
              <a:buClr>
                <a:schemeClr val="tx1"/>
              </a:buClr>
              <a:buFontTx/>
              <a:buChar char="•"/>
            </a:pPr>
            <a:r>
              <a:rPr lang="en-US" dirty="0"/>
              <a:t>  </a:t>
            </a:r>
            <a:r>
              <a:rPr lang="en-US" dirty="0">
                <a:solidFill>
                  <a:schemeClr val="tx1"/>
                </a:solidFill>
              </a:rPr>
              <a:t>textiles 60% manufacturing exports</a:t>
            </a:r>
          </a:p>
          <a:p>
            <a:pPr>
              <a:spcAft>
                <a:spcPct val="50000"/>
              </a:spcAft>
            </a:pPr>
            <a:r>
              <a:rPr lang="en-US" dirty="0"/>
              <a:t>Doesn’t receive preferences from anyone</a:t>
            </a:r>
          </a:p>
          <a:p>
            <a:pPr>
              <a:spcAft>
                <a:spcPct val="50000"/>
              </a:spcAft>
            </a:pPr>
            <a:r>
              <a:rPr lang="en-US" dirty="0"/>
              <a:t>Geopolitically isolated</a:t>
            </a:r>
          </a:p>
          <a:p>
            <a:r>
              <a:rPr lang="en-US" dirty="0" smtClean="0"/>
              <a:t>Limited </a:t>
            </a:r>
            <a:r>
              <a:rPr lang="en-US" dirty="0" smtClean="0">
                <a:solidFill>
                  <a:schemeClr val="tx1"/>
                </a:solidFill>
              </a:rPr>
              <a:t>regional </a:t>
            </a:r>
            <a:r>
              <a:rPr lang="en-US" dirty="0">
                <a:solidFill>
                  <a:schemeClr val="tx1"/>
                </a:solidFill>
              </a:rPr>
              <a:t>trade agreements</a:t>
            </a:r>
          </a:p>
          <a:p>
            <a:endParaRPr lang="en-US" dirty="0"/>
          </a:p>
        </p:txBody>
      </p:sp>
    </p:spTree>
    <p:extLst>
      <p:ext uri="{BB962C8B-B14F-4D97-AF65-F5344CB8AC3E}">
        <p14:creationId xmlns:p14="http://schemas.microsoft.com/office/powerpoint/2010/main" xmlns="" val="210944932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8" name="Rectangle 4"/>
          <p:cNvSpPr>
            <a:spLocks noChangeArrowheads="1"/>
          </p:cNvSpPr>
          <p:nvPr/>
        </p:nvSpPr>
        <p:spPr bwMode="auto">
          <a:xfrm>
            <a:off x="0" y="228600"/>
            <a:ext cx="9144000" cy="685800"/>
          </a:xfrm>
          <a:prstGeom prst="rect">
            <a:avLst/>
          </a:prstGeom>
          <a:solidFill>
            <a:srgbClr val="239E46"/>
          </a:solidFill>
          <a:ln>
            <a:noFill/>
          </a:ln>
          <a:effectLst/>
          <a:extLst>
            <a:ext uri="{91240B29-F687-4F45-9708-019B960494DF}">
              <a14:hiddenLine xmlns:a14="http://schemas.microsoft.com/office/drawing/2010/main" xmlns="" w="9525" algn="ctr">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33826" name="Rectangle 2"/>
          <p:cNvSpPr>
            <a:spLocks noGrp="1" noChangeArrowheads="1"/>
          </p:cNvSpPr>
          <p:nvPr>
            <p:ph type="title"/>
          </p:nvPr>
        </p:nvSpPr>
        <p:spPr>
          <a:xfrm>
            <a:off x="457200" y="274638"/>
            <a:ext cx="8229600" cy="868362"/>
          </a:xfrm>
        </p:spPr>
        <p:txBody>
          <a:bodyPr>
            <a:normAutofit/>
          </a:bodyPr>
          <a:lstStyle/>
          <a:p>
            <a:r>
              <a:rPr lang="en-US" sz="3200" dirty="0" smtClean="0"/>
              <a:t>Growth </a:t>
            </a:r>
            <a:r>
              <a:rPr lang="en-US" sz="3200" dirty="0"/>
              <a:t>Without Development</a:t>
            </a:r>
          </a:p>
        </p:txBody>
      </p:sp>
      <p:sp>
        <p:nvSpPr>
          <p:cNvPr id="333827" name="Rectangle 3"/>
          <p:cNvSpPr>
            <a:spLocks noGrp="1" noChangeArrowheads="1"/>
          </p:cNvSpPr>
          <p:nvPr>
            <p:ph type="body" idx="1"/>
          </p:nvPr>
        </p:nvSpPr>
        <p:spPr>
          <a:xfrm>
            <a:off x="228600" y="1066800"/>
            <a:ext cx="6705600" cy="5334000"/>
          </a:xfrm>
        </p:spPr>
        <p:txBody>
          <a:bodyPr>
            <a:normAutofit fontScale="92500" lnSpcReduction="20000"/>
          </a:bodyPr>
          <a:lstStyle/>
          <a:p>
            <a:r>
              <a:rPr lang="en-US" dirty="0"/>
              <a:t>Compared to other countries, similar income, Pakistan has</a:t>
            </a:r>
          </a:p>
          <a:p>
            <a:pPr lvl="1"/>
            <a:r>
              <a:rPr lang="en-US" dirty="0"/>
              <a:t>36% lower attended births</a:t>
            </a:r>
          </a:p>
          <a:p>
            <a:pPr lvl="1"/>
            <a:r>
              <a:rPr lang="en-US" dirty="0"/>
              <a:t>42% less health spending per capita</a:t>
            </a:r>
          </a:p>
          <a:p>
            <a:pPr lvl="1"/>
            <a:r>
              <a:rPr lang="en-US" dirty="0"/>
              <a:t>27 excess infant deaths per 1,000</a:t>
            </a:r>
          </a:p>
          <a:p>
            <a:pPr lvl="1"/>
            <a:r>
              <a:rPr lang="en-US" dirty="0"/>
              <a:t>23% less population access to sanitation</a:t>
            </a:r>
          </a:p>
          <a:p>
            <a:pPr lvl="1">
              <a:spcAft>
                <a:spcPct val="20000"/>
              </a:spcAft>
            </a:pPr>
            <a:r>
              <a:rPr lang="en-US" dirty="0"/>
              <a:t>24% higher illiteracy</a:t>
            </a:r>
          </a:p>
          <a:p>
            <a:r>
              <a:rPr lang="en-US" dirty="0"/>
              <a:t>Massive spending on defense and roads </a:t>
            </a:r>
            <a:r>
              <a:rPr lang="en-US" dirty="0" smtClean="0"/>
              <a:t>etc…</a:t>
            </a:r>
            <a:endParaRPr lang="en-US" dirty="0"/>
          </a:p>
          <a:p>
            <a:pPr lvl="1"/>
            <a:r>
              <a:rPr lang="en-US" dirty="0"/>
              <a:t>defense spending 3.3% more GDP than countries same income </a:t>
            </a:r>
          </a:p>
          <a:p>
            <a:pPr lvl="1"/>
            <a:r>
              <a:rPr lang="en-US" dirty="0"/>
              <a:t>overspending on defense = under spending on health and education </a:t>
            </a:r>
          </a:p>
        </p:txBody>
      </p:sp>
      <p:pic>
        <p:nvPicPr>
          <p:cNvPr id="333833"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81000" y="304800"/>
            <a:ext cx="838200" cy="557213"/>
          </a:xfrm>
          <a:prstGeom prst="rect">
            <a:avLst/>
          </a:prstGeom>
          <a:noFill/>
          <a:ln w="9525" algn="ctr">
            <a:solidFill>
              <a:srgbClr val="000000"/>
            </a:solidFill>
            <a:miter lim="800000"/>
            <a:headEnd/>
            <a:tailEnd/>
          </a:ln>
          <a:effectLst/>
          <a:extLst>
            <a:ext uri="{909E8E84-426E-40DD-AFC4-6F175D3DCCD1}">
              <a14:hiddenFill xmlns:a14="http://schemas.microsoft.com/office/drawing/2010/main" xmlns="">
                <a:solidFill>
                  <a:srgbClr val="000066"/>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33834"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81800" y="1524000"/>
            <a:ext cx="1885950" cy="2514600"/>
          </a:xfrm>
          <a:prstGeom prst="rect">
            <a:avLst/>
          </a:prstGeom>
          <a:noFill/>
          <a:ln w="9525" algn="ctr">
            <a:solidFill>
              <a:srgbClr val="00000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33832" name="Text Box 8"/>
          <p:cNvSpPr txBox="1">
            <a:spLocks noChangeArrowheads="1"/>
          </p:cNvSpPr>
          <p:nvPr/>
        </p:nvSpPr>
        <p:spPr bwMode="auto">
          <a:xfrm>
            <a:off x="609600" y="6400800"/>
            <a:ext cx="8153400" cy="396875"/>
          </a:xfrm>
          <a:prstGeom prst="rect">
            <a:avLst/>
          </a:prstGeom>
          <a:noFill/>
          <a:ln>
            <a:noFill/>
          </a:ln>
          <a:effectLst/>
          <a:extLst>
            <a:ext uri="{909E8E84-426E-40DD-AFC4-6F175D3DCCD1}">
              <a14:hiddenFill xmlns:a14="http://schemas.microsoft.com/office/drawing/2010/main" xmlns="">
                <a:solidFill>
                  <a:srgbClr val="000066"/>
                </a:solidFill>
              </a14:hiddenFill>
            </a:ext>
            <a:ext uri="{91240B29-F687-4F45-9708-019B960494DF}">
              <a14:hiddenLine xmlns:a14="http://schemas.microsoft.com/office/drawing/2010/main" xmlns="" w="9525" algn="ctr">
                <a:solidFill>
                  <a:srgbClr val="000066"/>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l">
              <a:spcBef>
                <a:spcPct val="50000"/>
              </a:spcBef>
            </a:pPr>
            <a:r>
              <a:rPr lang="en-US" sz="1000" b="0"/>
              <a:t>Easterly, William. 2003. “The Political Economy of Growth Without Development: A Case Study of Pakistan.” In Rodrik, Dani, </a:t>
            </a:r>
            <a:r>
              <a:rPr lang="en-US" sz="1000" b="0" i="1"/>
              <a:t>In Search of Prosperity: Analytic Narratives on Economic Growth,</a:t>
            </a:r>
            <a:r>
              <a:rPr lang="en-US" sz="1000" b="0"/>
              <a:t> Princeton University Press, Princeton and Oxford.</a:t>
            </a:r>
          </a:p>
        </p:txBody>
      </p:sp>
    </p:spTree>
    <p:extLst>
      <p:ext uri="{BB962C8B-B14F-4D97-AF65-F5344CB8AC3E}">
        <p14:creationId xmlns:p14="http://schemas.microsoft.com/office/powerpoint/2010/main" xmlns="" val="23452681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a:xfrm>
            <a:off x="1143000" y="0"/>
            <a:ext cx="7696200" cy="1143000"/>
          </a:xfrm>
        </p:spPr>
        <p:txBody>
          <a:bodyPr/>
          <a:lstStyle/>
          <a:p>
            <a:r>
              <a:rPr lang="en-US"/>
              <a:t>How and Why</a:t>
            </a:r>
          </a:p>
        </p:txBody>
      </p:sp>
      <p:sp>
        <p:nvSpPr>
          <p:cNvPr id="339971" name="Rectangle 3"/>
          <p:cNvSpPr>
            <a:spLocks noGrp="1" noChangeArrowheads="1"/>
          </p:cNvSpPr>
          <p:nvPr>
            <p:ph type="body" idx="1"/>
          </p:nvPr>
        </p:nvSpPr>
        <p:spPr>
          <a:xfrm>
            <a:off x="457200" y="1371600"/>
            <a:ext cx="8229600" cy="4876800"/>
          </a:xfrm>
        </p:spPr>
        <p:txBody>
          <a:bodyPr>
            <a:normAutofit fontScale="77500" lnSpcReduction="20000"/>
          </a:bodyPr>
          <a:lstStyle/>
          <a:p>
            <a:pPr marL="0" indent="0">
              <a:lnSpc>
                <a:spcPct val="90000"/>
              </a:lnSpc>
              <a:spcAft>
                <a:spcPct val="25000"/>
              </a:spcAft>
            </a:pPr>
            <a:r>
              <a:rPr lang="en-US" dirty="0"/>
              <a:t>Pakistani economist </a:t>
            </a:r>
            <a:r>
              <a:rPr lang="en-US" dirty="0" err="1"/>
              <a:t>Ishrat</a:t>
            </a:r>
            <a:r>
              <a:rPr lang="en-US" dirty="0"/>
              <a:t> Husain</a:t>
            </a:r>
            <a:r>
              <a:rPr lang="en-US" dirty="0" smtClean="0"/>
              <a:t>, once wrote </a:t>
            </a:r>
            <a:r>
              <a:rPr lang="en-US" dirty="0"/>
              <a:t>“The ruling elites found it convenient to perpetuate low literacy rates. The lower the percentage of literate people, the lower the probability that the elite could be displaced.” </a:t>
            </a:r>
          </a:p>
          <a:p>
            <a:pPr marL="0" indent="0">
              <a:lnSpc>
                <a:spcPct val="90000"/>
              </a:lnSpc>
              <a:spcAft>
                <a:spcPct val="25000"/>
              </a:spcAft>
            </a:pPr>
            <a:r>
              <a:rPr lang="en-US" dirty="0"/>
              <a:t>In the 1960s, 22 families controlled 66% of industrial wealth and 87% banking and insurance</a:t>
            </a:r>
          </a:p>
          <a:p>
            <a:pPr marL="0" indent="0">
              <a:lnSpc>
                <a:spcPct val="80000"/>
              </a:lnSpc>
            </a:pPr>
            <a:r>
              <a:rPr lang="en-US" dirty="0"/>
              <a:t>Landowners – great power </a:t>
            </a:r>
          </a:p>
          <a:p>
            <a:pPr lvl="1">
              <a:lnSpc>
                <a:spcPct val="80000"/>
              </a:lnSpc>
            </a:pPr>
            <a:r>
              <a:rPr lang="en-US" dirty="0"/>
              <a:t>rural gentry captured 70% of parliamentary seats in 2000</a:t>
            </a:r>
          </a:p>
          <a:p>
            <a:pPr lvl="1">
              <a:lnSpc>
                <a:spcPct val="80000"/>
              </a:lnSpc>
            </a:pPr>
            <a:r>
              <a:rPr lang="en-US" dirty="0"/>
              <a:t>blocked direct taxation of agricultural income </a:t>
            </a:r>
          </a:p>
          <a:p>
            <a:pPr lvl="1">
              <a:lnSpc>
                <a:spcPct val="80000"/>
              </a:lnSpc>
              <a:spcAft>
                <a:spcPct val="25000"/>
              </a:spcAft>
            </a:pPr>
            <a:r>
              <a:rPr lang="en-US" dirty="0"/>
              <a:t>school teachers related to land </a:t>
            </a:r>
            <a:r>
              <a:rPr lang="en-US" dirty="0" smtClean="0"/>
              <a:t>owners… </a:t>
            </a:r>
            <a:r>
              <a:rPr lang="en-US" dirty="0"/>
              <a:t>protected – and absent</a:t>
            </a:r>
          </a:p>
          <a:p>
            <a:pPr marL="0" indent="0">
              <a:lnSpc>
                <a:spcPct val="90000"/>
              </a:lnSpc>
              <a:spcAft>
                <a:spcPct val="25000"/>
              </a:spcAft>
            </a:pPr>
            <a:r>
              <a:rPr lang="en-US" dirty="0"/>
              <a:t>Male elite: does not want to invest in women’s education-will demand greater rights</a:t>
            </a:r>
          </a:p>
          <a:p>
            <a:pPr marL="0" indent="0">
              <a:lnSpc>
                <a:spcPct val="90000"/>
              </a:lnSpc>
            </a:pPr>
            <a:r>
              <a:rPr lang="en-US" dirty="0"/>
              <a:t>Foreign donors: low emphasis on social progress instead of </a:t>
            </a:r>
            <a:br>
              <a:rPr lang="en-US" dirty="0"/>
            </a:br>
            <a:r>
              <a:rPr lang="en-US" dirty="0"/>
              <a:t>GDP </a:t>
            </a:r>
            <a:r>
              <a:rPr lang="en-US" dirty="0" smtClean="0"/>
              <a:t>growth</a:t>
            </a:r>
            <a:endParaRPr lang="en-US" dirty="0"/>
          </a:p>
        </p:txBody>
      </p:sp>
    </p:spTree>
    <p:extLst>
      <p:ext uri="{BB962C8B-B14F-4D97-AF65-F5344CB8AC3E}">
        <p14:creationId xmlns:p14="http://schemas.microsoft.com/office/powerpoint/2010/main" xmlns="" val="736346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p:txBody>
          <a:bodyPr/>
          <a:lstStyle/>
          <a:p>
            <a:pPr>
              <a:lnSpc>
                <a:spcPct val="80000"/>
              </a:lnSpc>
            </a:pPr>
            <a:r>
              <a:rPr lang="en-US" sz="2400"/>
              <a:t>Duality the Challenge</a:t>
            </a:r>
          </a:p>
        </p:txBody>
      </p:sp>
      <p:sp>
        <p:nvSpPr>
          <p:cNvPr id="406531" name="Rectangle 3"/>
          <p:cNvSpPr>
            <a:spLocks noGrp="1" noChangeArrowheads="1"/>
          </p:cNvSpPr>
          <p:nvPr>
            <p:ph type="body" idx="1"/>
          </p:nvPr>
        </p:nvSpPr>
        <p:spPr/>
        <p:txBody>
          <a:bodyPr>
            <a:normAutofit fontScale="85000" lnSpcReduction="20000"/>
          </a:bodyPr>
          <a:lstStyle/>
          <a:p>
            <a:pPr marL="0" indent="0">
              <a:lnSpc>
                <a:spcPct val="80000"/>
              </a:lnSpc>
              <a:spcAft>
                <a:spcPct val="50000"/>
              </a:spcAft>
            </a:pPr>
            <a:r>
              <a:rPr lang="en-US" dirty="0"/>
              <a:t>International community has a challenge</a:t>
            </a:r>
          </a:p>
          <a:p>
            <a:pPr marL="0" indent="0">
              <a:lnSpc>
                <a:spcPct val="80000"/>
              </a:lnSpc>
              <a:spcAft>
                <a:spcPct val="50000"/>
              </a:spcAft>
            </a:pPr>
            <a:r>
              <a:rPr lang="en-US" dirty="0"/>
              <a:t>Development requires active participation in institutions and decision making</a:t>
            </a:r>
          </a:p>
          <a:p>
            <a:pPr marL="0" indent="0">
              <a:lnSpc>
                <a:spcPct val="80000"/>
              </a:lnSpc>
              <a:spcAft>
                <a:spcPct val="50000"/>
              </a:spcAft>
            </a:pPr>
            <a:r>
              <a:rPr lang="en-US" dirty="0"/>
              <a:t>Pakistan faces difficulties in gaining voice in international institutions</a:t>
            </a:r>
          </a:p>
          <a:p>
            <a:pPr marL="0" indent="0">
              <a:lnSpc>
                <a:spcPct val="80000"/>
              </a:lnSpc>
              <a:spcAft>
                <a:spcPct val="50000"/>
              </a:spcAft>
            </a:pPr>
            <a:r>
              <a:rPr lang="en-US" dirty="0" smtClean="0"/>
              <a:t>Pakistan </a:t>
            </a:r>
            <a:r>
              <a:rPr lang="en-US" dirty="0"/>
              <a:t>needs to promote at home</a:t>
            </a:r>
          </a:p>
          <a:p>
            <a:pPr lvl="1">
              <a:lnSpc>
                <a:spcPct val="80000"/>
              </a:lnSpc>
              <a:spcAft>
                <a:spcPct val="50000"/>
              </a:spcAft>
            </a:pPr>
            <a:r>
              <a:rPr lang="en-US" dirty="0"/>
              <a:t>health and education required for more people </a:t>
            </a:r>
            <a:r>
              <a:rPr lang="en-US" dirty="0" smtClean="0"/>
              <a:t>to profitably </a:t>
            </a:r>
            <a:r>
              <a:rPr lang="en-US" dirty="0"/>
              <a:t>participate in the workforce</a:t>
            </a:r>
          </a:p>
          <a:p>
            <a:pPr marL="0" indent="0">
              <a:lnSpc>
                <a:spcPct val="80000"/>
              </a:lnSpc>
              <a:spcAft>
                <a:spcPct val="50000"/>
              </a:spcAft>
            </a:pPr>
            <a:r>
              <a:rPr lang="en-US" dirty="0"/>
              <a:t>Inequality in holdings of assets, including </a:t>
            </a:r>
            <a:r>
              <a:rPr lang="en-US" dirty="0" smtClean="0"/>
              <a:t>land.</a:t>
            </a:r>
            <a:endParaRPr lang="en-US" dirty="0"/>
          </a:p>
          <a:p>
            <a:pPr marL="0" indent="0">
              <a:lnSpc>
                <a:spcPct val="80000"/>
              </a:lnSpc>
              <a:spcAft>
                <a:spcPct val="50000"/>
              </a:spcAft>
            </a:pPr>
            <a:endParaRPr lang="en-US" sz="1600" dirty="0"/>
          </a:p>
          <a:p>
            <a:pPr marL="0" indent="0">
              <a:lnSpc>
                <a:spcPct val="80000"/>
              </a:lnSpc>
            </a:pPr>
            <a:r>
              <a:rPr lang="en-US" sz="1000" dirty="0"/>
              <a:t>	</a:t>
            </a:r>
          </a:p>
          <a:p>
            <a:pPr marL="0" indent="0">
              <a:lnSpc>
                <a:spcPct val="80000"/>
              </a:lnSpc>
            </a:pPr>
            <a:r>
              <a:rPr lang="en-US" sz="1000" dirty="0"/>
              <a:t>	</a:t>
            </a:r>
          </a:p>
        </p:txBody>
      </p:sp>
    </p:spTree>
    <p:extLst>
      <p:ext uri="{BB962C8B-B14F-4D97-AF65-F5344CB8AC3E}">
        <p14:creationId xmlns:p14="http://schemas.microsoft.com/office/powerpoint/2010/main" xmlns="" val="1206233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066800"/>
            <a:ext cx="8763000" cy="4572000"/>
          </a:xfrm>
        </p:spPr>
        <p:txBody>
          <a:bodyPr>
            <a:normAutofit fontScale="25000" lnSpcReduction="20000"/>
          </a:bodyPr>
          <a:lstStyle/>
          <a:p>
            <a:pPr marL="274320" indent="-274320" algn="ctr" eaLnBrk="1" fontAlgn="auto" hangingPunct="1">
              <a:spcAft>
                <a:spcPts val="0"/>
              </a:spcAft>
              <a:buClr>
                <a:schemeClr val="accent3"/>
              </a:buClr>
              <a:buFont typeface="Wingdings 2"/>
              <a:buNone/>
              <a:defRPr/>
            </a:pPr>
            <a:r>
              <a:rPr lang="en-US" b="1" dirty="0" smtClean="0">
                <a:solidFill>
                  <a:schemeClr val="tx2">
                    <a:lumMod val="75000"/>
                  </a:schemeClr>
                </a:solidFill>
              </a:rPr>
              <a:t>                    </a:t>
            </a:r>
            <a:r>
              <a:rPr lang="en-US" sz="14400" b="1" dirty="0" smtClean="0">
                <a:solidFill>
                  <a:srgbClr val="0070C0"/>
                </a:solidFill>
                <a:latin typeface="+mj-lt"/>
              </a:rPr>
              <a:t>ECONOMIC CHALLENGES FOR PAKISTAN</a:t>
            </a:r>
          </a:p>
          <a:p>
            <a:pPr marL="274320" indent="-274320" algn="just" eaLnBrk="1" fontAlgn="auto" hangingPunct="1">
              <a:spcAft>
                <a:spcPts val="0"/>
              </a:spcAft>
              <a:buClr>
                <a:schemeClr val="accent3"/>
              </a:buClr>
              <a:buFont typeface="Wingdings 2"/>
              <a:buNone/>
              <a:defRPr/>
            </a:pPr>
            <a:endParaRPr lang="en-US" sz="3600" dirty="0" smtClean="0"/>
          </a:p>
          <a:p>
            <a:pPr marL="274320" indent="-274320" algn="just" eaLnBrk="1" fontAlgn="auto" hangingPunct="1">
              <a:spcAft>
                <a:spcPts val="0"/>
              </a:spcAft>
              <a:buClr>
                <a:schemeClr val="accent3"/>
              </a:buClr>
              <a:buFont typeface="Wingdings 2"/>
              <a:buNone/>
              <a:defRPr/>
            </a:pPr>
            <a:r>
              <a:rPr lang="en-US" sz="13500" dirty="0" smtClean="0">
                <a:latin typeface="Cambria" pitchFamily="18" charset="0"/>
              </a:rPr>
              <a:t>   </a:t>
            </a:r>
            <a:r>
              <a:rPr lang="en-US" sz="11200" b="1" dirty="0" smtClean="0">
                <a:latin typeface="+mj-lt"/>
              </a:rPr>
              <a:t>The Pakistan’s economy is currently passing through the most difficult phase of its economic history. </a:t>
            </a:r>
          </a:p>
          <a:p>
            <a:pPr marL="274320" indent="-274320" algn="just" eaLnBrk="1" fontAlgn="auto" hangingPunct="1">
              <a:spcAft>
                <a:spcPts val="0"/>
              </a:spcAft>
              <a:buClr>
                <a:schemeClr val="accent3"/>
              </a:buClr>
              <a:buFont typeface="Wingdings 2"/>
              <a:buNone/>
              <a:defRPr/>
            </a:pPr>
            <a:r>
              <a:rPr lang="en-US" sz="11200" b="1" dirty="0" smtClean="0">
                <a:latin typeface="+mj-lt"/>
              </a:rPr>
              <a:t>   </a:t>
            </a:r>
          </a:p>
          <a:p>
            <a:pPr marL="274320" indent="-274320" algn="just" eaLnBrk="1" fontAlgn="auto" hangingPunct="1">
              <a:spcAft>
                <a:spcPts val="0"/>
              </a:spcAft>
              <a:buClr>
                <a:schemeClr val="accent3"/>
              </a:buClr>
              <a:buFont typeface="Wingdings 2"/>
              <a:buNone/>
              <a:defRPr/>
            </a:pPr>
            <a:r>
              <a:rPr lang="en-US" sz="11200" dirty="0" smtClean="0">
                <a:latin typeface="+mj-lt"/>
              </a:rPr>
              <a:t>   Once a robust economy, with economic growth over 6% of GDP, now it has been transformed into a fragile economy, due to serious economic challenges, the most important being our country’s frontline role in </a:t>
            </a:r>
            <a:r>
              <a:rPr lang="en-US" sz="12800" b="1" dirty="0" smtClean="0">
                <a:solidFill>
                  <a:srgbClr val="C00000"/>
                </a:solidFill>
                <a:latin typeface="+mj-lt"/>
              </a:rPr>
              <a:t>‘War on Terror’ </a:t>
            </a:r>
            <a:r>
              <a:rPr lang="en-US" sz="11200" dirty="0" smtClean="0">
                <a:latin typeface="+mj-lt"/>
              </a:rPr>
              <a:t>and the persistent ‘</a:t>
            </a:r>
            <a:r>
              <a:rPr lang="en-US" sz="12800" b="1" dirty="0" smtClean="0">
                <a:solidFill>
                  <a:srgbClr val="C00000"/>
                </a:solidFill>
                <a:latin typeface="+mj-lt"/>
              </a:rPr>
              <a:t>Power and Energy Crisis</a:t>
            </a:r>
            <a:r>
              <a:rPr lang="en-US" sz="11200" dirty="0" smtClean="0">
                <a:latin typeface="+mj-lt"/>
              </a:rPr>
              <a:t>’ which has crippled our industrial sector. </a:t>
            </a:r>
          </a:p>
          <a:p>
            <a:pPr marL="274320" indent="-274320" algn="just" eaLnBrk="1" fontAlgn="auto" hangingPunct="1">
              <a:spcAft>
                <a:spcPts val="0"/>
              </a:spcAft>
              <a:buClr>
                <a:schemeClr val="accent3"/>
              </a:buClr>
              <a:buFont typeface="Wingdings 2"/>
              <a:buNone/>
              <a:defRPr/>
            </a:pPr>
            <a:r>
              <a:rPr lang="en-US" sz="12800" dirty="0" smtClean="0">
                <a:latin typeface="+mj-lt"/>
              </a:rPr>
              <a:t> </a:t>
            </a:r>
            <a:r>
              <a:rPr lang="en-US" sz="9600" b="1" dirty="0" smtClean="0">
                <a:latin typeface="Cambria" pitchFamily="18" charset="0"/>
              </a:rPr>
              <a:t>    </a:t>
            </a:r>
          </a:p>
          <a:p>
            <a:pPr marL="274320" indent="-274320" algn="just" eaLnBrk="1" fontAlgn="auto" hangingPunct="1">
              <a:spcAft>
                <a:spcPts val="0"/>
              </a:spcAft>
              <a:buClr>
                <a:schemeClr val="accent3"/>
              </a:buClr>
              <a:buFont typeface="Wingdings 2"/>
              <a:buNone/>
              <a:defRPr/>
            </a:pPr>
            <a:r>
              <a:rPr lang="en-US" sz="9600" b="1" dirty="0" smtClean="0">
                <a:latin typeface="Cambria" pitchFamily="18" charset="0"/>
              </a:rPr>
              <a:t> </a:t>
            </a:r>
          </a:p>
          <a:p>
            <a:pPr marL="274320" indent="-274320" algn="just" eaLnBrk="1" fontAlgn="auto" hangingPunct="1">
              <a:spcAft>
                <a:spcPts val="0"/>
              </a:spcAft>
              <a:buClr>
                <a:schemeClr val="accent3"/>
              </a:buClr>
              <a:buFont typeface="Wingdings 2"/>
              <a:buNone/>
              <a:defRPr/>
            </a:pPr>
            <a:endParaRPr lang="en-US" sz="9600" b="1" dirty="0"/>
          </a:p>
        </p:txBody>
      </p:sp>
    </p:spTree>
    <p:extLst>
      <p:ext uri="{BB962C8B-B14F-4D97-AF65-F5344CB8AC3E}">
        <p14:creationId xmlns:p14="http://schemas.microsoft.com/office/powerpoint/2010/main" xmlns="" val="213763863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838200" y="1600200"/>
            <a:ext cx="7620000" cy="3231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just">
              <a:buFont typeface="Wingdings 2" pitchFamily="18" charset="2"/>
              <a:buNone/>
            </a:pPr>
            <a:r>
              <a:rPr lang="en-US" sz="2800" b="1" dirty="0">
                <a:latin typeface="Cambria" pitchFamily="18" charset="0"/>
              </a:rPr>
              <a:t>The </a:t>
            </a:r>
            <a:r>
              <a:rPr lang="en-US" sz="2800" b="1" dirty="0" smtClean="0">
                <a:latin typeface="Cambria" pitchFamily="18" charset="0"/>
              </a:rPr>
              <a:t>statement of IMF Mission:</a:t>
            </a:r>
            <a:endParaRPr lang="en-US" sz="2800" b="1" dirty="0">
              <a:latin typeface="Cambria" pitchFamily="18" charset="0"/>
            </a:endParaRPr>
          </a:p>
          <a:p>
            <a:pPr algn="just">
              <a:buFont typeface="Wingdings 2" pitchFamily="18" charset="2"/>
              <a:buNone/>
            </a:pPr>
            <a:endParaRPr lang="en-US" b="1" dirty="0">
              <a:latin typeface="Cambria" pitchFamily="18" charset="0"/>
            </a:endParaRPr>
          </a:p>
          <a:p>
            <a:pPr algn="just">
              <a:buFont typeface="Wingdings 2" pitchFamily="18" charset="2"/>
              <a:buNone/>
            </a:pPr>
            <a:endParaRPr lang="en-US" b="1" dirty="0">
              <a:latin typeface="Cambria" pitchFamily="18" charset="0"/>
            </a:endParaRPr>
          </a:p>
          <a:p>
            <a:pPr algn="just">
              <a:buFont typeface="Wingdings 2" pitchFamily="18" charset="2"/>
              <a:buNone/>
            </a:pPr>
            <a:r>
              <a:rPr lang="en-US" b="1" dirty="0">
                <a:latin typeface="Cambria" pitchFamily="18" charset="0"/>
              </a:rPr>
              <a:t> “</a:t>
            </a:r>
            <a:r>
              <a:rPr lang="en-US" sz="2800" b="1" dirty="0">
                <a:solidFill>
                  <a:srgbClr val="0070C0"/>
                </a:solidFill>
                <a:latin typeface="Cambria" pitchFamily="18" charset="0"/>
              </a:rPr>
              <a:t>The country’s GDP in 2012-13 is likely to grow at the annual rate of 3% to 3.5%, not enough to provide jobs to the growing labor force. Decisive and far-sighted action is needed to address this challenging outlook”.</a:t>
            </a:r>
          </a:p>
        </p:txBody>
      </p:sp>
    </p:spTree>
    <p:extLst>
      <p:ext uri="{BB962C8B-B14F-4D97-AF65-F5344CB8AC3E}">
        <p14:creationId xmlns:p14="http://schemas.microsoft.com/office/powerpoint/2010/main" xmlns="" val="15494055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458200" cy="5105400"/>
          </a:xfrm>
        </p:spPr>
        <p:txBody>
          <a:bodyPr/>
          <a:lstStyle/>
          <a:p>
            <a:pPr eaLnBrk="1" hangingPunct="1">
              <a:buFont typeface="Wingdings 2" pitchFamily="18" charset="2"/>
              <a:buNone/>
              <a:defRPr/>
            </a:pPr>
            <a:r>
              <a:rPr lang="en-US" sz="3200" b="1" dirty="0" smtClean="0">
                <a:solidFill>
                  <a:schemeClr val="bg2">
                    <a:lumMod val="25000"/>
                  </a:schemeClr>
                </a:solidFill>
              </a:rPr>
              <a:t>   </a:t>
            </a:r>
            <a:r>
              <a:rPr lang="en-US" sz="3200" b="1" dirty="0" smtClean="0">
                <a:solidFill>
                  <a:srgbClr val="C00000"/>
                </a:solidFill>
                <a:latin typeface="+mj-lt"/>
              </a:rPr>
              <a:t>The Challenges that our Country faces today do not commensurate with the abundant and vast potential that it possesses</a:t>
            </a:r>
            <a:r>
              <a:rPr lang="en-US" sz="3200" b="1" dirty="0" smtClean="0">
                <a:solidFill>
                  <a:schemeClr val="accent1">
                    <a:lumMod val="75000"/>
                  </a:schemeClr>
                </a:solidFill>
                <a:latin typeface="+mj-lt"/>
              </a:rPr>
              <a:t>. </a:t>
            </a:r>
          </a:p>
          <a:p>
            <a:pPr eaLnBrk="1" hangingPunct="1">
              <a:buFont typeface="Wingdings 2" pitchFamily="18" charset="2"/>
              <a:buNone/>
              <a:defRPr/>
            </a:pPr>
            <a:endParaRPr lang="en-US" sz="2000" b="1" dirty="0" smtClean="0"/>
          </a:p>
          <a:p>
            <a:pPr eaLnBrk="1" hangingPunct="1">
              <a:buFont typeface="Wingdings" pitchFamily="2" charset="2"/>
              <a:buChar char="v"/>
              <a:defRPr/>
            </a:pPr>
            <a:r>
              <a:rPr lang="en-US" sz="2400" b="1" dirty="0" smtClean="0">
                <a:solidFill>
                  <a:srgbClr val="7030A0"/>
                </a:solidFill>
                <a:latin typeface="Cambria" pitchFamily="18" charset="0"/>
              </a:rPr>
              <a:t> </a:t>
            </a:r>
            <a:r>
              <a:rPr lang="en-US" sz="2800" b="1" dirty="0" smtClean="0">
                <a:solidFill>
                  <a:srgbClr val="7030A0"/>
                </a:solidFill>
                <a:latin typeface="Cambria" pitchFamily="18" charset="0"/>
              </a:rPr>
              <a:t>Pakistan offers huge potential and opportunities for  trade and investment to both foreign investors and the local economy. </a:t>
            </a:r>
          </a:p>
          <a:p>
            <a:pPr eaLnBrk="1" hangingPunct="1">
              <a:buFont typeface="Wingdings 2" pitchFamily="18" charset="2"/>
              <a:buNone/>
              <a:defRPr/>
            </a:pPr>
            <a:endParaRPr lang="en-US" sz="2800" b="1" dirty="0" smtClean="0">
              <a:solidFill>
                <a:srgbClr val="7030A0"/>
              </a:solidFill>
              <a:latin typeface="Cambria" pitchFamily="18" charset="0"/>
            </a:endParaRPr>
          </a:p>
          <a:p>
            <a:pPr eaLnBrk="1" hangingPunct="1">
              <a:buFont typeface="Wingdings" pitchFamily="2" charset="2"/>
              <a:buChar char="v"/>
              <a:defRPr/>
            </a:pPr>
            <a:r>
              <a:rPr lang="en-US" sz="2800" b="1" dirty="0" smtClean="0">
                <a:solidFill>
                  <a:srgbClr val="7030A0"/>
                </a:solidFill>
                <a:latin typeface="Cambria" pitchFamily="18" charset="0"/>
              </a:rPr>
              <a:t>Pakistan is ranked number one in the World Bank’s ‘Ease of Doing Business Index.’ in Asia </a:t>
            </a:r>
          </a:p>
          <a:p>
            <a:pPr eaLnBrk="1" hangingPunct="1">
              <a:buFont typeface="Wingdings 2" pitchFamily="18" charset="2"/>
              <a:buNone/>
              <a:defRPr/>
            </a:pPr>
            <a:endParaRPr lang="en-US" sz="2000" dirty="0"/>
          </a:p>
        </p:txBody>
      </p:sp>
    </p:spTree>
    <p:extLst>
      <p:ext uri="{BB962C8B-B14F-4D97-AF65-F5344CB8AC3E}">
        <p14:creationId xmlns:p14="http://schemas.microsoft.com/office/powerpoint/2010/main" xmlns="" val="19979705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
          <p:cNvSpPr>
            <a:spLocks noChangeArrowheads="1"/>
          </p:cNvSpPr>
          <p:nvPr/>
        </p:nvSpPr>
        <p:spPr bwMode="auto">
          <a:xfrm>
            <a:off x="228600" y="609600"/>
            <a:ext cx="8686800" cy="47704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r>
              <a:rPr lang="en-US" b="1">
                <a:latin typeface="Cambria" pitchFamily="18" charset="0"/>
                <a:cs typeface="Times New Roman" pitchFamily="18" charset="0"/>
              </a:rPr>
              <a:t> </a:t>
            </a:r>
          </a:p>
          <a:p>
            <a:pPr eaLnBrk="0" hangingPunct="0">
              <a:buFont typeface="Wingdings" pitchFamily="2" charset="2"/>
              <a:buChar char="v"/>
            </a:pPr>
            <a:r>
              <a:rPr lang="en-US" b="1">
                <a:solidFill>
                  <a:srgbClr val="7030A0"/>
                </a:solidFill>
                <a:latin typeface="Cambria" pitchFamily="18" charset="0"/>
              </a:rPr>
              <a:t>   </a:t>
            </a:r>
            <a:r>
              <a:rPr lang="en-US" sz="2800" b="1">
                <a:solidFill>
                  <a:srgbClr val="7030A0"/>
                </a:solidFill>
                <a:latin typeface="Cambria" pitchFamily="18" charset="0"/>
              </a:rPr>
              <a:t>Pakistan is world’s 2</a:t>
            </a:r>
            <a:r>
              <a:rPr lang="en-US" sz="2800" b="1" baseline="30000">
                <a:solidFill>
                  <a:srgbClr val="7030A0"/>
                </a:solidFill>
                <a:latin typeface="Cambria" pitchFamily="18" charset="0"/>
              </a:rPr>
              <a:t>nd</a:t>
            </a:r>
            <a:r>
              <a:rPr lang="en-US" sz="2800" b="1">
                <a:solidFill>
                  <a:srgbClr val="7030A0"/>
                </a:solidFill>
                <a:latin typeface="Cambria" pitchFamily="18" charset="0"/>
              </a:rPr>
              <a:t> largest producer of water,  </a:t>
            </a:r>
          </a:p>
          <a:p>
            <a:pPr eaLnBrk="0" hangingPunct="0"/>
            <a:r>
              <a:rPr lang="en-US" sz="2800" b="1">
                <a:solidFill>
                  <a:srgbClr val="7030A0"/>
                </a:solidFill>
                <a:latin typeface="Cambria" pitchFamily="18" charset="0"/>
              </a:rPr>
              <a:t>      buffalo meat and milk </a:t>
            </a:r>
          </a:p>
          <a:p>
            <a:pPr eaLnBrk="0" hangingPunct="0"/>
            <a:endParaRPr lang="en-US" sz="2800" b="1">
              <a:solidFill>
                <a:srgbClr val="7030A0"/>
              </a:solidFill>
              <a:latin typeface="Cambria" pitchFamily="18" charset="0"/>
            </a:endParaRPr>
          </a:p>
          <a:p>
            <a:pPr eaLnBrk="0" hangingPunct="0">
              <a:buFont typeface="Wingdings" pitchFamily="2" charset="2"/>
              <a:buChar char="v"/>
            </a:pPr>
            <a:r>
              <a:rPr lang="en-US" sz="2800" b="1">
                <a:solidFill>
                  <a:srgbClr val="7030A0"/>
                </a:solidFill>
                <a:latin typeface="Cambria" pitchFamily="18" charset="0"/>
              </a:rPr>
              <a:t>  Pakistan is world’s 3</a:t>
            </a:r>
            <a:r>
              <a:rPr lang="en-US" sz="2800" b="1" baseline="30000">
                <a:solidFill>
                  <a:srgbClr val="7030A0"/>
                </a:solidFill>
                <a:latin typeface="Cambria" pitchFamily="18" charset="0"/>
              </a:rPr>
              <a:t>rd</a:t>
            </a:r>
            <a:r>
              <a:rPr lang="en-US" sz="2800" b="1">
                <a:solidFill>
                  <a:srgbClr val="7030A0"/>
                </a:solidFill>
                <a:latin typeface="Cambria" pitchFamily="18" charset="0"/>
              </a:rPr>
              <a:t> largest producer of cotton</a:t>
            </a:r>
          </a:p>
          <a:p>
            <a:pPr eaLnBrk="0" hangingPunct="0"/>
            <a:endParaRPr lang="en-US" sz="2800" b="1">
              <a:solidFill>
                <a:srgbClr val="7030A0"/>
              </a:solidFill>
              <a:latin typeface="Cambria" pitchFamily="18" charset="0"/>
            </a:endParaRPr>
          </a:p>
          <a:p>
            <a:pPr eaLnBrk="0" hangingPunct="0">
              <a:buFont typeface="Wingdings" pitchFamily="2" charset="2"/>
              <a:buChar char="v"/>
            </a:pPr>
            <a:r>
              <a:rPr lang="en-US" sz="2800" b="1">
                <a:solidFill>
                  <a:srgbClr val="7030A0"/>
                </a:solidFill>
                <a:latin typeface="Cambria" pitchFamily="18" charset="0"/>
                <a:cs typeface="Times New Roman" pitchFamily="18" charset="0"/>
              </a:rPr>
              <a:t>  Pakistan is the 4th largest goat meat supplier </a:t>
            </a:r>
          </a:p>
          <a:p>
            <a:pPr eaLnBrk="0" hangingPunct="0">
              <a:buFont typeface="Wingdings" pitchFamily="2" charset="2"/>
              <a:buChar char="v"/>
            </a:pPr>
            <a:endParaRPr lang="en-US" sz="2800" b="1">
              <a:solidFill>
                <a:srgbClr val="7030A0"/>
              </a:solidFill>
              <a:latin typeface="Cambria" pitchFamily="18" charset="0"/>
            </a:endParaRPr>
          </a:p>
          <a:p>
            <a:pPr eaLnBrk="0" hangingPunct="0">
              <a:buFont typeface="Wingdings" pitchFamily="2" charset="2"/>
              <a:buChar char="v"/>
            </a:pPr>
            <a:r>
              <a:rPr lang="en-US" sz="2800" b="1">
                <a:solidFill>
                  <a:srgbClr val="7030A0"/>
                </a:solidFill>
                <a:latin typeface="Cambria" pitchFamily="18" charset="0"/>
                <a:cs typeface="Times New Roman" pitchFamily="18" charset="0"/>
              </a:rPr>
              <a:t>  Pakistan has 5th largest Coal and Gold reserves</a:t>
            </a:r>
          </a:p>
          <a:p>
            <a:pPr eaLnBrk="0" hangingPunct="0">
              <a:buFont typeface="Wingdings" pitchFamily="2" charset="2"/>
              <a:buChar char="v"/>
            </a:pPr>
            <a:endParaRPr lang="en-US" sz="2800" b="1">
              <a:solidFill>
                <a:srgbClr val="7030A0"/>
              </a:solidFill>
              <a:latin typeface="Cambria" pitchFamily="18" charset="0"/>
            </a:endParaRPr>
          </a:p>
          <a:p>
            <a:pPr eaLnBrk="0" hangingPunct="0">
              <a:buFont typeface="Wingdings" pitchFamily="2" charset="2"/>
              <a:buChar char="v"/>
            </a:pPr>
            <a:r>
              <a:rPr lang="en-US" sz="2800" b="1">
                <a:solidFill>
                  <a:srgbClr val="7030A0"/>
                </a:solidFill>
                <a:latin typeface="Cambria" pitchFamily="18" charset="0"/>
                <a:cs typeface="Times New Roman" pitchFamily="18" charset="0"/>
              </a:rPr>
              <a:t>  Pakistan is the 7th largest wheat grower</a:t>
            </a:r>
            <a:endParaRPr lang="en-US" sz="2800" b="1">
              <a:solidFill>
                <a:srgbClr val="7030A0"/>
              </a:solidFill>
              <a:latin typeface="Cambria" pitchFamily="18" charset="0"/>
            </a:endParaRPr>
          </a:p>
        </p:txBody>
      </p:sp>
    </p:spTree>
    <p:extLst>
      <p:ext uri="{BB962C8B-B14F-4D97-AF65-F5344CB8AC3E}">
        <p14:creationId xmlns:p14="http://schemas.microsoft.com/office/powerpoint/2010/main" xmlns="" val="256922813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Content Placeholder 2"/>
          <p:cNvSpPr>
            <a:spLocks noGrp="1"/>
          </p:cNvSpPr>
          <p:nvPr>
            <p:ph idx="1"/>
          </p:nvPr>
        </p:nvSpPr>
        <p:spPr>
          <a:xfrm>
            <a:off x="0" y="228600"/>
            <a:ext cx="8915400" cy="6172200"/>
          </a:xfrm>
        </p:spPr>
        <p:txBody>
          <a:bodyPr>
            <a:normAutofit lnSpcReduction="10000"/>
          </a:bodyPr>
          <a:lstStyle/>
          <a:p>
            <a:pPr eaLnBrk="1" hangingPunct="1">
              <a:buFont typeface="Wingdings 2" pitchFamily="18" charset="2"/>
              <a:buNone/>
              <a:defRPr/>
            </a:pPr>
            <a:r>
              <a:rPr lang="en-US" sz="3200" b="1" dirty="0" smtClean="0">
                <a:solidFill>
                  <a:srgbClr val="FF0000"/>
                </a:solidFill>
              </a:rPr>
              <a:t>   </a:t>
            </a:r>
            <a:r>
              <a:rPr lang="en-US" sz="2800" b="1" dirty="0" smtClean="0">
                <a:latin typeface="Cambria" pitchFamily="18" charset="0"/>
              </a:rPr>
              <a:t>The State Bank comments on the economy recovery prospects as follows:</a:t>
            </a:r>
            <a:endParaRPr lang="en-US" sz="2800" dirty="0" smtClean="0">
              <a:latin typeface="Cambria" pitchFamily="18" charset="0"/>
            </a:endParaRPr>
          </a:p>
          <a:p>
            <a:pPr eaLnBrk="1" hangingPunct="1">
              <a:buFont typeface="Wingdings 2" pitchFamily="18" charset="2"/>
              <a:buNone/>
              <a:defRPr/>
            </a:pPr>
            <a:endParaRPr lang="en-US" sz="2400" b="1" dirty="0" smtClean="0">
              <a:latin typeface="Cambria" pitchFamily="18" charset="0"/>
            </a:endParaRPr>
          </a:p>
          <a:p>
            <a:pPr eaLnBrk="1" hangingPunct="1">
              <a:buFont typeface="Wingdings 2" pitchFamily="18" charset="2"/>
              <a:buNone/>
              <a:defRPr/>
            </a:pPr>
            <a:r>
              <a:rPr lang="en-US" sz="2400" b="1" dirty="0" smtClean="0">
                <a:latin typeface="Cambria" pitchFamily="18" charset="0"/>
              </a:rPr>
              <a:t>    </a:t>
            </a:r>
            <a:r>
              <a:rPr lang="en-US" sz="2800" b="1" dirty="0" smtClean="0">
                <a:solidFill>
                  <a:srgbClr val="0070C0"/>
                </a:solidFill>
                <a:latin typeface="Cambria" pitchFamily="18" charset="0"/>
              </a:rPr>
              <a:t>“Although Pakistan’s economy has shown some recovery in terms of GDP growth, the key macro indicators still remain weak. Persistent inflation and pressure on the fiscal and current accounts, remain the key challenges for the economy”</a:t>
            </a:r>
          </a:p>
          <a:p>
            <a:pPr eaLnBrk="1" hangingPunct="1">
              <a:buFont typeface="Wingdings 2" pitchFamily="18" charset="2"/>
              <a:buNone/>
              <a:defRPr/>
            </a:pPr>
            <a:endParaRPr lang="en-US" sz="2400" b="1" dirty="0" smtClean="0">
              <a:latin typeface="Cambria" pitchFamily="18" charset="0"/>
            </a:endParaRPr>
          </a:p>
          <a:p>
            <a:pPr eaLnBrk="1" hangingPunct="1">
              <a:buFont typeface="Wingdings 2" pitchFamily="18" charset="2"/>
              <a:buNone/>
              <a:defRPr/>
            </a:pPr>
            <a:r>
              <a:rPr lang="en-US" sz="2400" b="1" dirty="0" smtClean="0">
                <a:latin typeface="Cambria" pitchFamily="18" charset="0"/>
              </a:rPr>
              <a:t>    </a:t>
            </a:r>
            <a:r>
              <a:rPr lang="en-US" sz="2400" b="1" dirty="0" smtClean="0">
                <a:latin typeface="+mj-lt"/>
              </a:rPr>
              <a:t> </a:t>
            </a:r>
            <a:r>
              <a:rPr lang="en-US" i="1" dirty="0" smtClean="0">
                <a:latin typeface="+mj-lt"/>
              </a:rPr>
              <a:t>Like IMF, the State Bank of Pakistan also pinpoints that “</a:t>
            </a:r>
            <a:r>
              <a:rPr lang="en-US" b="1" i="1" dirty="0" smtClean="0">
                <a:solidFill>
                  <a:srgbClr val="C00000"/>
                </a:solidFill>
                <a:latin typeface="+mj-lt"/>
              </a:rPr>
              <a:t>Low investment and energy shortages</a:t>
            </a:r>
            <a:r>
              <a:rPr lang="en-US" i="1" dirty="0" smtClean="0">
                <a:latin typeface="+mj-lt"/>
              </a:rPr>
              <a:t> have direct growth implications. Other areas that poses challenge and major risk to the macro-economy is the ‘</a:t>
            </a:r>
            <a:r>
              <a:rPr lang="en-US" b="1" i="1" dirty="0" smtClean="0">
                <a:solidFill>
                  <a:srgbClr val="C00000"/>
                </a:solidFill>
                <a:latin typeface="+mj-lt"/>
              </a:rPr>
              <a:t>persistently high fiscal deficit</a:t>
            </a:r>
            <a:r>
              <a:rPr lang="en-US" sz="2400" b="1" dirty="0" smtClean="0">
                <a:solidFill>
                  <a:srgbClr val="C00000"/>
                </a:solidFill>
                <a:latin typeface="+mj-lt"/>
              </a:rPr>
              <a:t>’</a:t>
            </a:r>
          </a:p>
        </p:txBody>
      </p:sp>
    </p:spTree>
    <p:extLst>
      <p:ext uri="{BB962C8B-B14F-4D97-AF65-F5344CB8AC3E}">
        <p14:creationId xmlns:p14="http://schemas.microsoft.com/office/powerpoint/2010/main" xmlns="" val="57539254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228600" y="0"/>
            <a:ext cx="8915400" cy="6370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p>
            <a:pPr eaLnBrk="0" hangingPunct="0"/>
            <a:r>
              <a:rPr lang="en-US" b="1">
                <a:latin typeface="Cambria" pitchFamily="18" charset="0"/>
                <a:cs typeface="Times New Roman" pitchFamily="18" charset="0"/>
              </a:rPr>
              <a:t> </a:t>
            </a:r>
          </a:p>
          <a:p>
            <a:pPr eaLnBrk="0" hangingPunct="0"/>
            <a:endParaRPr lang="en-US" b="1">
              <a:latin typeface="Cambria" pitchFamily="18" charset="0"/>
            </a:endParaRPr>
          </a:p>
          <a:p>
            <a:pPr eaLnBrk="0" hangingPunct="0">
              <a:lnSpc>
                <a:spcPct val="150000"/>
              </a:lnSpc>
              <a:buFontTx/>
              <a:buChar char="•"/>
            </a:pPr>
            <a:r>
              <a:rPr lang="en-US" b="1">
                <a:latin typeface="Cambria" pitchFamily="18" charset="0"/>
                <a:cs typeface="Times New Roman" pitchFamily="18" charset="0"/>
              </a:rPr>
              <a:t>  </a:t>
            </a:r>
            <a:r>
              <a:rPr lang="en-US" b="1">
                <a:solidFill>
                  <a:srgbClr val="7030A0"/>
                </a:solidFill>
                <a:latin typeface="Cambria" pitchFamily="18" charset="0"/>
                <a:cs typeface="Times New Roman" pitchFamily="18" charset="0"/>
              </a:rPr>
              <a:t>Political Mindsets and Issues </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Abject Poverty </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Low Intra-regional trade </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Low- Intra-regional or cross-border Investment </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Poor Transport Network or Infrastructure to facilitate trade</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Sizable Sensitive List, Para Tariff and Non-Tariff Barriers</a:t>
            </a:r>
          </a:p>
          <a:p>
            <a:pPr eaLnBrk="0" hangingPunct="0">
              <a:lnSpc>
                <a:spcPct val="150000"/>
              </a:lnSpc>
              <a:buFontTx/>
              <a:buChar char="•"/>
            </a:pPr>
            <a:r>
              <a:rPr lang="en-US" b="1">
                <a:solidFill>
                  <a:srgbClr val="7030A0"/>
                </a:solidFill>
                <a:latin typeface="Cambria" pitchFamily="18" charset="0"/>
                <a:cs typeface="Times New Roman" pitchFamily="18" charset="0"/>
              </a:rPr>
              <a:t>  Food Security issues</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Climatic Change Issues (floods and natural disasters)</a:t>
            </a:r>
            <a:endParaRPr lang="en-US" b="1">
              <a:solidFill>
                <a:srgbClr val="7030A0"/>
              </a:solidFill>
              <a:latin typeface="Cambria" pitchFamily="18" charset="0"/>
            </a:endParaRPr>
          </a:p>
          <a:p>
            <a:pPr eaLnBrk="0" hangingPunct="0">
              <a:lnSpc>
                <a:spcPct val="150000"/>
              </a:lnSpc>
              <a:buFontTx/>
              <a:buChar char="•"/>
            </a:pPr>
            <a:r>
              <a:rPr lang="en-US" b="1">
                <a:solidFill>
                  <a:srgbClr val="7030A0"/>
                </a:solidFill>
                <a:latin typeface="Cambria" pitchFamily="18" charset="0"/>
                <a:cs typeface="Times New Roman" pitchFamily="18" charset="0"/>
              </a:rPr>
              <a:t>  Under-utilization of renewable energy resources</a:t>
            </a:r>
          </a:p>
          <a:p>
            <a:pPr eaLnBrk="0" hangingPunct="0">
              <a:lnSpc>
                <a:spcPct val="150000"/>
              </a:lnSpc>
              <a:buFontTx/>
              <a:buChar char="•"/>
            </a:pPr>
            <a:r>
              <a:rPr lang="en-US" b="1">
                <a:solidFill>
                  <a:srgbClr val="7030A0"/>
                </a:solidFill>
                <a:latin typeface="Cambria" pitchFamily="18" charset="0"/>
                <a:cs typeface="Times New Roman" pitchFamily="18" charset="0"/>
              </a:rPr>
              <a:t>  Stringent visa requirements </a:t>
            </a:r>
            <a:endParaRPr lang="en-US" b="1">
              <a:solidFill>
                <a:srgbClr val="7030A0"/>
              </a:solidFill>
              <a:latin typeface="Cambria" pitchFamily="18" charset="0"/>
            </a:endParaRPr>
          </a:p>
        </p:txBody>
      </p:sp>
    </p:spTree>
    <p:extLst>
      <p:ext uri="{BB962C8B-B14F-4D97-AF65-F5344CB8AC3E}">
        <p14:creationId xmlns:p14="http://schemas.microsoft.com/office/powerpoint/2010/main" xmlns="" val="3807242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3"/>
          <p:cNvSpPr>
            <a:spLocks noChangeArrowheads="1"/>
          </p:cNvSpPr>
          <p:nvPr/>
        </p:nvSpPr>
        <p:spPr bwMode="auto">
          <a:xfrm>
            <a:off x="304800" y="762000"/>
            <a:ext cx="8839200" cy="5694363"/>
          </a:xfrm>
          <a:prstGeom prst="rect">
            <a:avLst/>
          </a:prstGeom>
          <a:noFill/>
          <a:ln w="9525">
            <a:noFill/>
            <a:miter lim="800000"/>
            <a:headEnd/>
            <a:tailEnd/>
          </a:ln>
        </p:spPr>
        <p:txBody>
          <a:bodyPr anchor="ctr">
            <a:spAutoFit/>
          </a:bodyPr>
          <a:lstStyle/>
          <a:p>
            <a:pPr eaLnBrk="0" hangingPunct="0">
              <a:defRPr/>
            </a:pPr>
            <a:endParaRPr lang="en-US" sz="3600" b="1" dirty="0">
              <a:solidFill>
                <a:srgbClr val="0070C0"/>
              </a:solidFill>
              <a:latin typeface="+mj-lt"/>
              <a:cs typeface="Times New Roman" pitchFamily="18" charset="0"/>
            </a:endParaRPr>
          </a:p>
          <a:p>
            <a:pPr eaLnBrk="0" hangingPunct="0">
              <a:defRPr/>
            </a:pPr>
            <a:endParaRPr lang="en-US" sz="3600" b="1" dirty="0">
              <a:solidFill>
                <a:srgbClr val="0070C0"/>
              </a:solidFill>
              <a:latin typeface="+mj-lt"/>
              <a:cs typeface="Times New Roman" pitchFamily="18" charset="0"/>
            </a:endParaRPr>
          </a:p>
          <a:p>
            <a:pPr eaLnBrk="0" hangingPunct="0">
              <a:defRPr/>
            </a:pPr>
            <a:endParaRPr lang="en-US" sz="3600" b="1" dirty="0">
              <a:solidFill>
                <a:srgbClr val="0070C0"/>
              </a:solidFill>
              <a:latin typeface="+mj-lt"/>
              <a:cs typeface="Times New Roman" pitchFamily="18" charset="0"/>
            </a:endParaRPr>
          </a:p>
          <a:p>
            <a:pPr eaLnBrk="0" hangingPunct="0">
              <a:defRPr/>
            </a:pPr>
            <a:r>
              <a:rPr lang="en-US" sz="3600" b="1" dirty="0">
                <a:solidFill>
                  <a:srgbClr val="0070C0"/>
                </a:solidFill>
                <a:latin typeface="+mj-lt"/>
                <a:cs typeface="Times New Roman" pitchFamily="18" charset="0"/>
              </a:rPr>
              <a:t>Food Security Issues  </a:t>
            </a:r>
          </a:p>
          <a:p>
            <a:pPr eaLnBrk="0" hangingPunct="0">
              <a:defRPr/>
            </a:pPr>
            <a:endParaRPr lang="en-US" b="1" dirty="0">
              <a:latin typeface="Cambria" pitchFamily="18" charset="0"/>
              <a:cs typeface="Times New Roman" pitchFamily="18" charset="0"/>
            </a:endParaRPr>
          </a:p>
          <a:p>
            <a:pPr algn="just" eaLnBrk="0" hangingPunct="0">
              <a:defRPr/>
            </a:pPr>
            <a:r>
              <a:rPr lang="en-US" sz="2800" b="1" dirty="0">
                <a:latin typeface="+mj-lt"/>
                <a:cs typeface="Times New Roman" pitchFamily="18" charset="0"/>
              </a:rPr>
              <a:t>Considering that the estimated population of South Asia will rise by 25% to 2000 million in 2025, food security is the most tangible threat to all </a:t>
            </a:r>
            <a:r>
              <a:rPr lang="en-US" sz="2800" b="1" dirty="0" smtClean="0">
                <a:latin typeface="+mj-lt"/>
                <a:cs typeface="Times New Roman" pitchFamily="18" charset="0"/>
              </a:rPr>
              <a:t>South Asian countries</a:t>
            </a:r>
            <a:r>
              <a:rPr lang="en-US" sz="2800" b="1" dirty="0">
                <a:latin typeface="+mj-lt"/>
                <a:cs typeface="Times New Roman" pitchFamily="18" charset="0"/>
              </a:rPr>
              <a:t>.</a:t>
            </a:r>
          </a:p>
          <a:p>
            <a:pPr algn="just" eaLnBrk="0" hangingPunct="0">
              <a:defRPr/>
            </a:pPr>
            <a:endParaRPr lang="en-US" sz="2800" b="1" dirty="0">
              <a:latin typeface="+mj-lt"/>
              <a:cs typeface="Times New Roman" pitchFamily="18" charset="0"/>
            </a:endParaRPr>
          </a:p>
          <a:p>
            <a:pPr algn="just" eaLnBrk="0" hangingPunct="0">
              <a:defRPr/>
            </a:pPr>
            <a:r>
              <a:rPr lang="en-US" sz="2800" b="1" dirty="0">
                <a:latin typeface="+mj-lt"/>
                <a:cs typeface="Times New Roman" pitchFamily="18" charset="0"/>
              </a:rPr>
              <a:t>This threat cannot be mitigated by a variable increase in food production alone, but by efforts to drastically improve access to food sources and clean drinking water. </a:t>
            </a:r>
            <a:endParaRPr lang="en-US" sz="2800" b="1" dirty="0">
              <a:latin typeface="+mj-lt"/>
            </a:endParaRPr>
          </a:p>
        </p:txBody>
      </p:sp>
      <p:pic>
        <p:nvPicPr>
          <p:cNvPr id="48132" name="Picture 4" descr="C:\Documents and Settings\saad\Desktop\food-480x238.jpg"/>
          <p:cNvPicPr>
            <a:picLocks noChangeAspect="1" noChangeArrowheads="1"/>
          </p:cNvPicPr>
          <p:nvPr/>
        </p:nvPicPr>
        <p:blipFill>
          <a:blip r:embed="rId2" cstate="print"/>
          <a:srcRect/>
          <a:stretch>
            <a:fillRect/>
          </a:stretch>
        </p:blipFill>
        <p:spPr bwMode="auto">
          <a:xfrm>
            <a:off x="4876800" y="914400"/>
            <a:ext cx="3962400" cy="16081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xmlns="" val="95640143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304800" y="762000"/>
            <a:ext cx="8077200" cy="5600700"/>
          </a:xfrm>
          <a:prstGeom prst="rect">
            <a:avLst/>
          </a:prstGeom>
          <a:noFill/>
          <a:ln w="9525">
            <a:noFill/>
            <a:miter lim="800000"/>
            <a:headEnd/>
            <a:tailEnd/>
          </a:ln>
        </p:spPr>
        <p:txBody>
          <a:bodyPr anchor="ctr">
            <a:spAutoFit/>
          </a:bodyPr>
          <a:lstStyle/>
          <a:p>
            <a:pPr algn="ctr" eaLnBrk="0" hangingPunct="0">
              <a:defRPr/>
            </a:pPr>
            <a:endParaRPr lang="en-US" sz="4000" b="1" dirty="0">
              <a:solidFill>
                <a:srgbClr val="FF0000"/>
              </a:solidFill>
              <a:latin typeface="+mj-lt"/>
              <a:cs typeface="Times New Roman" pitchFamily="18" charset="0"/>
            </a:endParaRPr>
          </a:p>
          <a:p>
            <a:pPr algn="ctr" eaLnBrk="0" hangingPunct="0">
              <a:defRPr/>
            </a:pPr>
            <a:endParaRPr lang="en-US" sz="4000" b="1" dirty="0">
              <a:solidFill>
                <a:srgbClr val="0070C0"/>
              </a:solidFill>
              <a:latin typeface="+mj-lt"/>
              <a:cs typeface="Times New Roman" pitchFamily="18" charset="0"/>
            </a:endParaRPr>
          </a:p>
          <a:p>
            <a:pPr algn="ctr" eaLnBrk="0" hangingPunct="0">
              <a:defRPr/>
            </a:pPr>
            <a:r>
              <a:rPr lang="en-US" sz="4000" b="1" dirty="0">
                <a:solidFill>
                  <a:srgbClr val="0070C0"/>
                </a:solidFill>
                <a:latin typeface="+mj-lt"/>
                <a:cs typeface="Times New Roman" pitchFamily="18" charset="0"/>
              </a:rPr>
              <a:t>(4)  Promising Youth leadership </a:t>
            </a:r>
          </a:p>
          <a:p>
            <a:pPr algn="just" eaLnBrk="0" hangingPunct="0">
              <a:defRPr/>
            </a:pPr>
            <a:endParaRPr lang="en-US" sz="3200" b="1" dirty="0">
              <a:solidFill>
                <a:srgbClr val="FF0000"/>
              </a:solidFill>
              <a:latin typeface="+mj-lt"/>
              <a:cs typeface="Times New Roman" pitchFamily="18" charset="0"/>
            </a:endParaRPr>
          </a:p>
          <a:p>
            <a:pPr algn="just" eaLnBrk="0" hangingPunct="0">
              <a:defRPr/>
            </a:pPr>
            <a:r>
              <a:rPr lang="en-US" sz="2800" b="1" dirty="0">
                <a:latin typeface="+mj-lt"/>
                <a:cs typeface="Times New Roman" pitchFamily="18" charset="0"/>
              </a:rPr>
              <a:t>The young business leaders of </a:t>
            </a:r>
            <a:r>
              <a:rPr lang="en-US" sz="2800" b="1" dirty="0" smtClean="0">
                <a:latin typeface="+mj-lt"/>
                <a:cs typeface="Times New Roman" pitchFamily="18" charset="0"/>
              </a:rPr>
              <a:t>Pakistan should </a:t>
            </a:r>
            <a:r>
              <a:rPr lang="en-US" sz="2800" b="1" dirty="0">
                <a:latin typeface="+mj-lt"/>
                <a:cs typeface="Times New Roman" pitchFamily="18" charset="0"/>
              </a:rPr>
              <a:t>be </a:t>
            </a:r>
            <a:r>
              <a:rPr lang="en-US" sz="2800" b="1" dirty="0" smtClean="0">
                <a:latin typeface="+mj-lt"/>
                <a:cs typeface="Times New Roman" pitchFamily="18" charset="0"/>
              </a:rPr>
              <a:t>prepared </a:t>
            </a:r>
            <a:r>
              <a:rPr lang="en-US" sz="2800" b="1" dirty="0">
                <a:latin typeface="+mj-lt"/>
                <a:cs typeface="Times New Roman" pitchFamily="18" charset="0"/>
              </a:rPr>
              <a:t>as the next generation of business leaders for South Asia and to identify their role in the formation of an integrated future business community. </a:t>
            </a:r>
            <a:r>
              <a:rPr lang="en-US" sz="2800" b="1" dirty="0">
                <a:solidFill>
                  <a:srgbClr val="C00000"/>
                </a:solidFill>
                <a:latin typeface="+mj-lt"/>
                <a:cs typeface="Times New Roman" pitchFamily="18" charset="0"/>
              </a:rPr>
              <a:t>There is strong need for youth empowerment and focus on business leadership for </a:t>
            </a:r>
            <a:r>
              <a:rPr lang="en-US" sz="2800" b="1" dirty="0" smtClean="0">
                <a:solidFill>
                  <a:srgbClr val="C00000"/>
                </a:solidFill>
                <a:latin typeface="+mj-lt"/>
                <a:cs typeface="Times New Roman" pitchFamily="18" charset="0"/>
              </a:rPr>
              <a:t>Pakistan’s economic </a:t>
            </a:r>
            <a:r>
              <a:rPr lang="en-US" sz="2800" b="1" dirty="0">
                <a:solidFill>
                  <a:srgbClr val="C00000"/>
                </a:solidFill>
                <a:latin typeface="+mj-lt"/>
                <a:cs typeface="Times New Roman" pitchFamily="18" charset="0"/>
              </a:rPr>
              <a:t>development</a:t>
            </a:r>
            <a:r>
              <a:rPr lang="en-US" sz="2800" b="1" dirty="0">
                <a:latin typeface="+mj-lt"/>
                <a:cs typeface="Times New Roman" pitchFamily="18" charset="0"/>
              </a:rPr>
              <a:t>.</a:t>
            </a:r>
            <a:r>
              <a:rPr lang="en-US" sz="2800" b="1" dirty="0">
                <a:latin typeface="+mj-lt"/>
              </a:rPr>
              <a:t> </a:t>
            </a:r>
          </a:p>
        </p:txBody>
      </p:sp>
      <p:pic>
        <p:nvPicPr>
          <p:cNvPr id="33795" name="Picture 2" descr="C:\Documents and Settings\saad\Desktop\download.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0" y="228600"/>
            <a:ext cx="2819400"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059991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4" name="Picture 2"/>
          <p:cNvPicPr>
            <a:picLocks noChangeAspect="1" noChangeArrowheads="1"/>
          </p:cNvPicPr>
          <p:nvPr/>
        </p:nvPicPr>
        <p:blipFill>
          <a:blip r:embed="rId2" cstate="print"/>
          <a:srcRect/>
          <a:stretch>
            <a:fillRect/>
          </a:stretch>
        </p:blipFill>
        <p:spPr bwMode="auto">
          <a:xfrm>
            <a:off x="2133600" y="1219200"/>
            <a:ext cx="4224337" cy="2819400"/>
          </a:xfrm>
          <a:prstGeom prst="rect">
            <a:avLst/>
          </a:prstGeom>
          <a:noFill/>
          <a:ln w="9525">
            <a:solidFill>
              <a:schemeClr val="tx1"/>
            </a:solidFill>
            <a:miter lim="800000"/>
            <a:headEnd/>
            <a:tailEnd/>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a:t>
            </a:r>
            <a:endParaRPr lang="en-US" dirty="0"/>
          </a:p>
        </p:txBody>
      </p:sp>
      <p:sp>
        <p:nvSpPr>
          <p:cNvPr id="4" name="Content Placeholder 3"/>
          <p:cNvSpPr txBox="1">
            <a:spLocks noGrp="1"/>
          </p:cNvSpPr>
          <p:nvPr>
            <p:ph idx="1"/>
          </p:nvPr>
        </p:nvSpPr>
        <p:spPr>
          <a:xfrm>
            <a:off x="457200" y="1600200"/>
            <a:ext cx="3352800" cy="2923877"/>
          </a:xfrm>
          <a:prstGeom prst="rightArrowCallout">
            <a:avLst/>
          </a:prstGeom>
          <a:noFill/>
          <a:ln w="3175">
            <a:solidFill>
              <a:srgbClr val="055701"/>
            </a:solidFill>
          </a:ln>
          <a:effectLst>
            <a:glow rad="101600">
              <a:srgbClr val="055701">
                <a:alpha val="60000"/>
              </a:srgbClr>
            </a:glow>
            <a:reflection blurRad="6350" stA="50000" endA="300" endPos="38500" dist="50800" dir="5400000" sy="-100000" algn="bl" rotWithShape="0"/>
          </a:effectLst>
        </p:spPr>
        <p:txBody>
          <a:bodyPr wrap="square">
            <a:spAutoFit/>
          </a:bodyPr>
          <a:lstStyle/>
          <a:p>
            <a:pPr marL="342900" indent="-342900" algn="ctr" fontAlgn="auto">
              <a:spcBef>
                <a:spcPts val="0"/>
              </a:spcBef>
              <a:spcAft>
                <a:spcPts val="0"/>
              </a:spcAft>
              <a:defRPr/>
            </a:pPr>
            <a:r>
              <a:rPr lang="en-US" sz="2000" dirty="0">
                <a:latin typeface="Felix Titling" pitchFamily="82" charset="0"/>
                <a:cs typeface="+mn-cs"/>
              </a:rPr>
              <a:t>  #</a:t>
            </a:r>
            <a:r>
              <a:rPr lang="en-US" sz="2000" dirty="0" smtClean="0">
                <a:latin typeface="Felix Titling" pitchFamily="82" charset="0"/>
                <a:cs typeface="+mn-cs"/>
              </a:rPr>
              <a:t>1</a:t>
            </a:r>
          </a:p>
          <a:p>
            <a:pPr marL="342900" indent="-342900" algn="ctr" fontAlgn="auto">
              <a:spcBef>
                <a:spcPts val="0"/>
              </a:spcBef>
              <a:spcAft>
                <a:spcPts val="0"/>
              </a:spcAft>
              <a:defRPr/>
            </a:pPr>
            <a:r>
              <a:rPr lang="en-US" sz="1400" dirty="0" smtClean="0">
                <a:latin typeface="Felix Titling" pitchFamily="82" charset="0"/>
                <a:cs typeface="+mn-cs"/>
              </a:rPr>
              <a:t>Terrorism </a:t>
            </a:r>
            <a:r>
              <a:rPr lang="en-US" sz="1400" dirty="0">
                <a:latin typeface="Felix Titling" pitchFamily="82" charset="0"/>
                <a:cs typeface="+mn-cs"/>
              </a:rPr>
              <a:t>and Religious/Ethnic Conflict</a:t>
            </a:r>
          </a:p>
          <a:p>
            <a:pPr marL="342900" indent="-342900" algn="ctr" fontAlgn="auto">
              <a:spcBef>
                <a:spcPts val="0"/>
              </a:spcBef>
              <a:spcAft>
                <a:spcPts val="0"/>
              </a:spcAft>
              <a:buFont typeface="Arial" pitchFamily="34" charset="0"/>
              <a:buChar char="•"/>
              <a:defRPr/>
            </a:pPr>
            <a:r>
              <a:rPr lang="en-US" sz="1800" dirty="0">
                <a:latin typeface="Perpetua" pitchFamily="18" charset="0"/>
                <a:cs typeface="+mn-cs"/>
              </a:rPr>
              <a:t>Work to cut funding for terrorist activities</a:t>
            </a:r>
          </a:p>
          <a:p>
            <a:pPr marL="342900" indent="-342900" algn="ctr" fontAlgn="auto">
              <a:spcBef>
                <a:spcPts val="0"/>
              </a:spcBef>
              <a:spcAft>
                <a:spcPts val="0"/>
              </a:spcAft>
              <a:buFont typeface="Arial" pitchFamily="34" charset="0"/>
              <a:buChar char="•"/>
              <a:defRPr/>
            </a:pPr>
            <a:r>
              <a:rPr lang="en-US" sz="1800" dirty="0">
                <a:latin typeface="Perpetua" pitchFamily="18" charset="0"/>
                <a:cs typeface="+mn-cs"/>
              </a:rPr>
              <a:t>Convince peoples of FATA to turn against terrorists</a:t>
            </a:r>
          </a:p>
          <a:p>
            <a:pPr marL="342900" indent="-342900" algn="ctr" fontAlgn="auto">
              <a:spcBef>
                <a:spcPts val="0"/>
              </a:spcBef>
              <a:spcAft>
                <a:spcPts val="0"/>
              </a:spcAft>
              <a:buFont typeface="Arial" pitchFamily="34" charset="0"/>
              <a:buChar char="•"/>
              <a:defRPr/>
            </a:pPr>
            <a:endParaRPr lang="en-US" sz="1400" dirty="0">
              <a:latin typeface="Perpetua" pitchFamily="18" charset="0"/>
              <a:cs typeface="+mn-cs"/>
            </a:endParaRPr>
          </a:p>
        </p:txBody>
      </p:sp>
      <p:sp>
        <p:nvSpPr>
          <p:cNvPr id="5" name="TextBox 4"/>
          <p:cNvSpPr txBox="1"/>
          <p:nvPr/>
        </p:nvSpPr>
        <p:spPr>
          <a:xfrm>
            <a:off x="2746408" y="3299021"/>
            <a:ext cx="4114800" cy="3570208"/>
          </a:xfrm>
          <a:prstGeom prst="rightArrowCallout">
            <a:avLst>
              <a:gd name="adj1" fmla="val 25000"/>
              <a:gd name="adj2" fmla="val 25000"/>
              <a:gd name="adj3" fmla="val 25000"/>
              <a:gd name="adj4" fmla="val 63989"/>
            </a:avLst>
          </a:prstGeom>
          <a:noFill/>
          <a:ln w="3175">
            <a:solidFill>
              <a:srgbClr val="055701"/>
            </a:solidFill>
          </a:ln>
          <a:effectLst>
            <a:glow rad="101600">
              <a:srgbClr val="055701">
                <a:alpha val="60000"/>
              </a:srgbClr>
            </a:glow>
            <a:reflection blurRad="6350" stA="50000" endA="300" endPos="38500" dist="50800" dir="5400000" sy="-100000" algn="bl" rotWithShape="0"/>
          </a:effectLst>
        </p:spPr>
        <p:txBody>
          <a:bodyPr>
            <a:spAutoFit/>
          </a:bodyPr>
          <a:lstStyle/>
          <a:p>
            <a:pPr marL="342900" indent="-342900" algn="ctr" fontAlgn="auto">
              <a:spcBef>
                <a:spcPts val="0"/>
              </a:spcBef>
              <a:spcAft>
                <a:spcPts val="0"/>
              </a:spcAft>
              <a:defRPr/>
            </a:pPr>
            <a:r>
              <a:rPr lang="en-US" sz="2000" dirty="0">
                <a:latin typeface="Felix Titling" pitchFamily="82" charset="0"/>
                <a:cs typeface="+mn-cs"/>
              </a:rPr>
              <a:t> #2</a:t>
            </a:r>
          </a:p>
          <a:p>
            <a:pPr marL="342900" indent="-342900" algn="ctr" fontAlgn="auto">
              <a:spcBef>
                <a:spcPts val="0"/>
              </a:spcBef>
              <a:spcAft>
                <a:spcPts val="0"/>
              </a:spcAft>
              <a:defRPr/>
            </a:pPr>
            <a:r>
              <a:rPr lang="en-US" sz="1400" dirty="0">
                <a:latin typeface="Felix Titling" pitchFamily="82" charset="0"/>
                <a:cs typeface="+mn-cs"/>
              </a:rPr>
              <a:t>    Ineptitude of political parties</a:t>
            </a:r>
          </a:p>
          <a:p>
            <a:pPr marL="342900" indent="-342900" algn="ctr" fontAlgn="auto">
              <a:spcBef>
                <a:spcPts val="0"/>
              </a:spcBef>
              <a:spcAft>
                <a:spcPts val="0"/>
              </a:spcAft>
              <a:buFont typeface="Arial" pitchFamily="34" charset="0"/>
              <a:buChar char="•"/>
              <a:defRPr/>
            </a:pPr>
            <a:r>
              <a:rPr lang="en-US" dirty="0">
                <a:latin typeface="Perpetua" pitchFamily="18" charset="0"/>
                <a:cs typeface="+mn-cs"/>
              </a:rPr>
              <a:t>Negotiation amongst party members as disagreements arise as opposed to party splits</a:t>
            </a:r>
            <a:endParaRPr lang="en-US" dirty="0">
              <a:latin typeface="+mn-lt"/>
              <a:cs typeface="+mn-cs"/>
            </a:endParaRPr>
          </a:p>
          <a:p>
            <a:pPr marL="342900" indent="-342900" algn="ctr" fontAlgn="auto">
              <a:spcBef>
                <a:spcPts val="0"/>
              </a:spcBef>
              <a:spcAft>
                <a:spcPts val="0"/>
              </a:spcAft>
              <a:buFont typeface="Arial" pitchFamily="34" charset="0"/>
              <a:buChar char="•"/>
              <a:defRPr/>
            </a:pPr>
            <a:r>
              <a:rPr lang="en-US" dirty="0">
                <a:latin typeface="Perpetua" pitchFamily="18" charset="0"/>
                <a:cs typeface="+mn-cs"/>
              </a:rPr>
              <a:t>Properly training civilians for careers in politics; production of a competent civil leadership</a:t>
            </a:r>
          </a:p>
          <a:p>
            <a:pPr marL="342900" indent="-342900" algn="ctr" fontAlgn="auto">
              <a:spcBef>
                <a:spcPts val="0"/>
              </a:spcBef>
              <a:spcAft>
                <a:spcPts val="0"/>
              </a:spcAft>
              <a:buFont typeface="Arial" pitchFamily="34" charset="0"/>
              <a:buChar char="•"/>
              <a:defRPr/>
            </a:pPr>
            <a:endParaRPr lang="en-US" sz="1600" dirty="0">
              <a:latin typeface="Perpetua" pitchFamily="18" charset="0"/>
              <a:cs typeface="+mn-cs"/>
            </a:endParaRPr>
          </a:p>
        </p:txBody>
      </p:sp>
      <p:sp>
        <p:nvSpPr>
          <p:cNvPr id="6" name="TextBox 5"/>
          <p:cNvSpPr txBox="1"/>
          <p:nvPr/>
        </p:nvSpPr>
        <p:spPr>
          <a:xfrm>
            <a:off x="4946894" y="1219200"/>
            <a:ext cx="4114800" cy="3158966"/>
          </a:xfrm>
          <a:prstGeom prst="upArrowCallout">
            <a:avLst/>
          </a:prstGeom>
          <a:noFill/>
          <a:ln w="3175">
            <a:solidFill>
              <a:srgbClr val="055701"/>
            </a:solidFill>
          </a:ln>
          <a:effectLst>
            <a:glow rad="101600">
              <a:srgbClr val="055701">
                <a:alpha val="60000"/>
              </a:srgbClr>
            </a:glow>
            <a:reflection blurRad="6350" stA="50000" endA="300" endPos="38500" dist="50800" dir="5400000" sy="-100000" algn="bl" rotWithShape="0"/>
          </a:effectLst>
        </p:spPr>
        <p:txBody>
          <a:bodyPr>
            <a:spAutoFit/>
          </a:bodyPr>
          <a:lstStyle/>
          <a:p>
            <a:pPr marL="342900" indent="-342900" algn="ctr" fontAlgn="auto">
              <a:spcBef>
                <a:spcPts val="0"/>
              </a:spcBef>
              <a:spcAft>
                <a:spcPts val="0"/>
              </a:spcAft>
              <a:defRPr/>
            </a:pPr>
            <a:r>
              <a:rPr lang="en-US" sz="2000" dirty="0">
                <a:latin typeface="Felix Titling" pitchFamily="82" charset="0"/>
                <a:cs typeface="+mn-cs"/>
              </a:rPr>
              <a:t>#3</a:t>
            </a:r>
          </a:p>
          <a:p>
            <a:pPr marL="342900" indent="-342900" algn="ctr" fontAlgn="auto">
              <a:spcBef>
                <a:spcPts val="0"/>
              </a:spcBef>
              <a:spcAft>
                <a:spcPts val="0"/>
              </a:spcAft>
              <a:defRPr/>
            </a:pPr>
            <a:r>
              <a:rPr lang="en-US" sz="1400" dirty="0">
                <a:latin typeface="Felix Titling" pitchFamily="82" charset="0"/>
                <a:cs typeface="+mn-cs"/>
              </a:rPr>
              <a:t>   Foreign Policy</a:t>
            </a:r>
            <a:endParaRPr lang="en-US" sz="1400" dirty="0">
              <a:latin typeface="Perpetua" pitchFamily="18" charset="0"/>
              <a:cs typeface="+mn-cs"/>
            </a:endParaRPr>
          </a:p>
          <a:p>
            <a:pPr marL="342900" indent="-342900" algn="ctr" fontAlgn="auto">
              <a:spcBef>
                <a:spcPts val="0"/>
              </a:spcBef>
              <a:spcAft>
                <a:spcPts val="0"/>
              </a:spcAft>
              <a:buFont typeface="Arial" pitchFamily="34" charset="0"/>
              <a:buChar char="•"/>
              <a:defRPr/>
            </a:pPr>
            <a:r>
              <a:rPr lang="en-US" sz="2000" dirty="0">
                <a:latin typeface="Perpetua" pitchFamily="18" charset="0"/>
                <a:cs typeface="+mn-cs"/>
              </a:rPr>
              <a:t>Bilateral negotiations on disarmament; a reduction of India’s nuclear program in exchange for a reduction of Pakistan’s </a:t>
            </a:r>
          </a:p>
          <a:p>
            <a:pPr marL="342900" indent="-342900" algn="ctr" fontAlgn="auto">
              <a:spcBef>
                <a:spcPts val="0"/>
              </a:spcBef>
              <a:spcAft>
                <a:spcPts val="0"/>
              </a:spcAft>
              <a:buFont typeface="Arial" pitchFamily="34" charset="0"/>
              <a:buChar char="•"/>
              <a:defRPr/>
            </a:pPr>
            <a:endParaRPr lang="en-US" sz="1400" dirty="0">
              <a:latin typeface="+mn-lt"/>
              <a:cs typeface="+mn-cs"/>
            </a:endParaRPr>
          </a:p>
        </p:txBody>
      </p:sp>
    </p:spTree>
    <p:extLst>
      <p:ext uri="{BB962C8B-B14F-4D97-AF65-F5344CB8AC3E}">
        <p14:creationId xmlns:p14="http://schemas.microsoft.com/office/powerpoint/2010/main" xmlns="" val="351205556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Quote of the Day</a:t>
            </a:r>
            <a:endParaRPr lang="en-US" dirty="0"/>
          </a:p>
        </p:txBody>
      </p:sp>
      <p:sp>
        <p:nvSpPr>
          <p:cNvPr id="3" name="Content Placeholder 2"/>
          <p:cNvSpPr>
            <a:spLocks noGrp="1"/>
          </p:cNvSpPr>
          <p:nvPr>
            <p:ph idx="1"/>
          </p:nvPr>
        </p:nvSpPr>
        <p:spPr/>
        <p:txBody>
          <a:bodyPr>
            <a:normAutofit lnSpcReduction="10000"/>
          </a:bodyPr>
          <a:lstStyle/>
          <a:p>
            <a:r>
              <a:rPr lang="en-US" b="1" dirty="0"/>
              <a:t>The marvel of all history is the patience with which men and women submit to burdens unnecessarily laid upon them by their governments.</a:t>
            </a:r>
          </a:p>
          <a:p>
            <a:endParaRPr lang="en-US" dirty="0" smtClean="0"/>
          </a:p>
          <a:p>
            <a:endParaRPr lang="en-US" dirty="0"/>
          </a:p>
          <a:p>
            <a:pPr marL="0" indent="0">
              <a:buNone/>
            </a:pPr>
            <a:r>
              <a:rPr lang="en-US" dirty="0" smtClean="0"/>
              <a:t>George </a:t>
            </a:r>
            <a:r>
              <a:rPr lang="en-US" dirty="0"/>
              <a:t>Washington</a:t>
            </a:r>
          </a:p>
          <a:p>
            <a:pPr marL="0" indent="0">
              <a:buNone/>
            </a:pPr>
            <a:r>
              <a:rPr lang="en-US" dirty="0"/>
              <a:t/>
            </a:r>
            <a:br>
              <a:rPr lang="en-US" dirty="0"/>
            </a:br>
            <a:endParaRPr lang="en-US" dirty="0"/>
          </a:p>
        </p:txBody>
      </p:sp>
    </p:spTree>
    <p:extLst>
      <p:ext uri="{BB962C8B-B14F-4D97-AF65-F5344CB8AC3E}">
        <p14:creationId xmlns:p14="http://schemas.microsoft.com/office/powerpoint/2010/main" xmlns="" val="384179169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796</TotalTime>
  <Words>1818</Words>
  <Application>Microsoft Office PowerPoint</Application>
  <PresentationFormat>On-screen Show (4:3)</PresentationFormat>
  <Paragraphs>181</Paragraphs>
  <Slides>27</Slides>
  <Notes>4</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    Issues in Public Administration  MPA 509         Pakistan:  Political  Institution-Building Challenges  </vt:lpstr>
      <vt:lpstr>Challenges to institution-building</vt:lpstr>
      <vt:lpstr>Judicial accountability and inaction</vt:lpstr>
      <vt:lpstr>Issues: </vt:lpstr>
      <vt:lpstr>The army</vt:lpstr>
      <vt:lpstr>The army</vt:lpstr>
      <vt:lpstr>Ineptitude of political parties</vt:lpstr>
      <vt:lpstr>Issues: </vt:lpstr>
      <vt:lpstr>Pakhtun separatism.</vt:lpstr>
      <vt:lpstr>Baloch insurgency.</vt:lpstr>
      <vt:lpstr>Foreign policy</vt:lpstr>
      <vt:lpstr>Terrorism and religious/ethnic conflict</vt:lpstr>
      <vt:lpstr>Pakistan … isolated</vt:lpstr>
      <vt:lpstr>Growth Without Development</vt:lpstr>
      <vt:lpstr>How and Why</vt:lpstr>
      <vt:lpstr>Duality the Challenge</vt:lpstr>
      <vt:lpstr>Slide 17</vt:lpstr>
      <vt:lpstr>Slide 18</vt:lpstr>
      <vt:lpstr>Slide 19</vt:lpstr>
      <vt:lpstr>Slide 20</vt:lpstr>
      <vt:lpstr>Slide 21</vt:lpstr>
      <vt:lpstr>Slide 22</vt:lpstr>
      <vt:lpstr>Slide 23</vt:lpstr>
      <vt:lpstr>Slide 24</vt:lpstr>
      <vt:lpstr>Slide 25</vt:lpstr>
      <vt:lpstr>Recommendations</vt:lpstr>
      <vt:lpstr>Quote of the Day</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Pakistan:  Political  Institution-Building Challenges</dc:title>
  <dc:creator>Zareen</dc:creator>
  <cp:lastModifiedBy>NTS</cp:lastModifiedBy>
  <cp:revision>30</cp:revision>
  <dcterms:created xsi:type="dcterms:W3CDTF">2010-05-27T00:09:31Z</dcterms:created>
  <dcterms:modified xsi:type="dcterms:W3CDTF">2013-12-30T16:34:16Z</dcterms:modified>
</cp:coreProperties>
</file>