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40"/>
  </p:notesMasterIdLst>
  <p:sldIdLst>
    <p:sldId id="256" r:id="rId2"/>
    <p:sldId id="257" r:id="rId3"/>
    <p:sldId id="258" r:id="rId4"/>
    <p:sldId id="266" r:id="rId5"/>
    <p:sldId id="267" r:id="rId6"/>
    <p:sldId id="260" r:id="rId7"/>
    <p:sldId id="259" r:id="rId8"/>
    <p:sldId id="300" r:id="rId9"/>
    <p:sldId id="268" r:id="rId10"/>
    <p:sldId id="269" r:id="rId11"/>
    <p:sldId id="270"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8FC870-BB5F-491D-81A8-74687FE3EF37}" type="doc">
      <dgm:prSet loTypeId="urn:microsoft.com/office/officeart/2005/8/layout/process4" loCatId="list" qsTypeId="urn:microsoft.com/office/officeart/2005/8/quickstyle/simple1" qsCatId="simple" csTypeId="urn:microsoft.com/office/officeart/2005/8/colors/accent3_2" csCatId="accent3" phldr="1"/>
      <dgm:spPr/>
      <dgm:t>
        <a:bodyPr/>
        <a:lstStyle/>
        <a:p>
          <a:endParaRPr lang="en-US"/>
        </a:p>
      </dgm:t>
    </dgm:pt>
    <dgm:pt modelId="{69D2853E-C6CD-4B54-8C53-A5B2C07A6636}">
      <dgm:prSet phldrT="[Text]" custT="1"/>
      <dgm:spPr/>
      <dgm:t>
        <a:bodyPr/>
        <a:lstStyle/>
        <a:p>
          <a:r>
            <a:rPr lang="en-US" sz="2400" b="1" dirty="0" smtClean="0">
              <a:solidFill>
                <a:srgbClr val="FFFF00"/>
              </a:solidFill>
            </a:rPr>
            <a:t>Police  4.7</a:t>
          </a:r>
          <a:endParaRPr lang="en-US" sz="2400" b="1" dirty="0">
            <a:solidFill>
              <a:srgbClr val="FFFF00"/>
            </a:solidFill>
          </a:endParaRPr>
        </a:p>
      </dgm:t>
    </dgm:pt>
    <dgm:pt modelId="{451C0227-40E3-4F74-A27C-6DED4D2139E2}" type="parTrans" cxnId="{54403C2F-AA6F-4D54-B4A7-64A9422EBDA3}">
      <dgm:prSet/>
      <dgm:spPr/>
      <dgm:t>
        <a:bodyPr/>
        <a:lstStyle/>
        <a:p>
          <a:endParaRPr lang="en-US"/>
        </a:p>
      </dgm:t>
    </dgm:pt>
    <dgm:pt modelId="{DC7C3B57-3950-4DC2-8C2D-BAB7006732BB}" type="sibTrans" cxnId="{54403C2F-AA6F-4D54-B4A7-64A9422EBDA3}">
      <dgm:prSet/>
      <dgm:spPr/>
      <dgm:t>
        <a:bodyPr/>
        <a:lstStyle/>
        <a:p>
          <a:endParaRPr lang="en-US"/>
        </a:p>
      </dgm:t>
    </dgm:pt>
    <dgm:pt modelId="{90CD7A43-E9A7-4FDB-9DFC-59DB5CDFFEE6}">
      <dgm:prSet phldrT="[Text]" custT="1"/>
      <dgm:spPr>
        <a:solidFill>
          <a:schemeClr val="accent3">
            <a:lumMod val="50000"/>
            <a:alpha val="90000"/>
          </a:schemeClr>
        </a:solidFill>
      </dgm:spPr>
      <dgm:t>
        <a:bodyPr/>
        <a:lstStyle/>
        <a:p>
          <a:r>
            <a:rPr lang="en-US" sz="2400" b="1" dirty="0" smtClean="0">
              <a:solidFill>
                <a:srgbClr val="FFFF00"/>
              </a:solidFill>
            </a:rPr>
            <a:t>Political Parties  4.6</a:t>
          </a:r>
          <a:endParaRPr lang="en-US" sz="2400" b="1" dirty="0">
            <a:solidFill>
              <a:srgbClr val="FFFF00"/>
            </a:solidFill>
          </a:endParaRPr>
        </a:p>
      </dgm:t>
    </dgm:pt>
    <dgm:pt modelId="{FB00FAED-1652-4189-8368-E256A91B18C7}" type="parTrans" cxnId="{6E5A146E-DF2B-4217-A404-F0EB0E69C0F7}">
      <dgm:prSet/>
      <dgm:spPr/>
      <dgm:t>
        <a:bodyPr/>
        <a:lstStyle/>
        <a:p>
          <a:endParaRPr lang="en-US"/>
        </a:p>
      </dgm:t>
    </dgm:pt>
    <dgm:pt modelId="{1BAF5D98-2D47-4361-BBEA-F1ECBAD13C79}" type="sibTrans" cxnId="{6E5A146E-DF2B-4217-A404-F0EB0E69C0F7}">
      <dgm:prSet/>
      <dgm:spPr/>
      <dgm:t>
        <a:bodyPr/>
        <a:lstStyle/>
        <a:p>
          <a:endParaRPr lang="en-US"/>
        </a:p>
      </dgm:t>
    </dgm:pt>
    <dgm:pt modelId="{88543BB9-08B5-4E28-9297-E1FFA1C20773}">
      <dgm:prSet phldrT="[Text]" custT="1"/>
      <dgm:spPr/>
      <dgm:t>
        <a:bodyPr/>
        <a:lstStyle/>
        <a:p>
          <a:r>
            <a:rPr lang="en-US" sz="2400" b="1" dirty="0" smtClean="0">
              <a:solidFill>
                <a:srgbClr val="FFFF00"/>
              </a:solidFill>
            </a:rPr>
            <a:t>Customs  4.3</a:t>
          </a:r>
          <a:endParaRPr lang="en-US" sz="2400" b="1" dirty="0">
            <a:solidFill>
              <a:srgbClr val="FFFF00"/>
            </a:solidFill>
          </a:endParaRPr>
        </a:p>
      </dgm:t>
    </dgm:pt>
    <dgm:pt modelId="{59AE52F9-9218-4F37-9DA5-232D15098034}" type="parTrans" cxnId="{F4BB7091-3EDD-4827-B0DF-06904F41DB53}">
      <dgm:prSet/>
      <dgm:spPr/>
      <dgm:t>
        <a:bodyPr/>
        <a:lstStyle/>
        <a:p>
          <a:endParaRPr lang="en-US"/>
        </a:p>
      </dgm:t>
    </dgm:pt>
    <dgm:pt modelId="{9C5130E9-9C4C-4745-8672-347E638460B4}" type="sibTrans" cxnId="{F4BB7091-3EDD-4827-B0DF-06904F41DB53}">
      <dgm:prSet/>
      <dgm:spPr/>
      <dgm:t>
        <a:bodyPr/>
        <a:lstStyle/>
        <a:p>
          <a:endParaRPr lang="en-US"/>
        </a:p>
      </dgm:t>
    </dgm:pt>
    <dgm:pt modelId="{BF125112-659A-4B10-AFED-89AF72A602CC}">
      <dgm:prSet phldrT="[Text]"/>
      <dgm:spPr>
        <a:solidFill>
          <a:schemeClr val="accent3">
            <a:lumMod val="50000"/>
            <a:alpha val="90000"/>
          </a:schemeClr>
        </a:solidFill>
      </dgm:spPr>
      <dgm:t>
        <a:bodyPr/>
        <a:lstStyle/>
        <a:p>
          <a:r>
            <a:rPr lang="en-US" b="1" dirty="0" smtClean="0">
              <a:solidFill>
                <a:srgbClr val="FFFF00"/>
              </a:solidFill>
            </a:rPr>
            <a:t>Revenue 3.7</a:t>
          </a:r>
          <a:endParaRPr lang="en-US" b="1" dirty="0">
            <a:solidFill>
              <a:srgbClr val="FFFF00"/>
            </a:solidFill>
          </a:endParaRPr>
        </a:p>
      </dgm:t>
    </dgm:pt>
    <dgm:pt modelId="{24DFD364-93CA-4F20-9222-AF42141F9A01}" type="parTrans" cxnId="{DC0F3182-42EE-40E9-A462-8162FA384C7B}">
      <dgm:prSet/>
      <dgm:spPr/>
      <dgm:t>
        <a:bodyPr/>
        <a:lstStyle/>
        <a:p>
          <a:endParaRPr lang="en-US"/>
        </a:p>
      </dgm:t>
    </dgm:pt>
    <dgm:pt modelId="{1D9FA707-FF95-43BA-8793-5A1240FC2522}" type="sibTrans" cxnId="{DC0F3182-42EE-40E9-A462-8162FA384C7B}">
      <dgm:prSet/>
      <dgm:spPr/>
      <dgm:t>
        <a:bodyPr/>
        <a:lstStyle/>
        <a:p>
          <a:endParaRPr lang="en-US"/>
        </a:p>
      </dgm:t>
    </dgm:pt>
    <dgm:pt modelId="{E62F1903-1664-4ADD-B13D-8AF1FD98CA6B}">
      <dgm:prSet phldrT="[Text]" custT="1"/>
      <dgm:spPr/>
      <dgm:t>
        <a:bodyPr/>
        <a:lstStyle/>
        <a:p>
          <a:r>
            <a:rPr lang="en-US" sz="2400" b="1" dirty="0" smtClean="0">
              <a:solidFill>
                <a:srgbClr val="FFFF00"/>
              </a:solidFill>
            </a:rPr>
            <a:t>Education 3.6</a:t>
          </a:r>
          <a:endParaRPr lang="en-US" sz="2400" b="1" dirty="0">
            <a:solidFill>
              <a:srgbClr val="FFFF00"/>
            </a:solidFill>
          </a:endParaRPr>
        </a:p>
      </dgm:t>
    </dgm:pt>
    <dgm:pt modelId="{C3486A07-52E4-4286-9278-CBB95FEEA130}" type="parTrans" cxnId="{2650E8BE-398C-4BC1-93D8-2F237E05F092}">
      <dgm:prSet/>
      <dgm:spPr/>
      <dgm:t>
        <a:bodyPr/>
        <a:lstStyle/>
        <a:p>
          <a:endParaRPr lang="en-US"/>
        </a:p>
      </dgm:t>
    </dgm:pt>
    <dgm:pt modelId="{2E022ED1-2955-45EB-A748-8C467D343AE8}" type="sibTrans" cxnId="{2650E8BE-398C-4BC1-93D8-2F237E05F092}">
      <dgm:prSet/>
      <dgm:spPr/>
      <dgm:t>
        <a:bodyPr/>
        <a:lstStyle/>
        <a:p>
          <a:endParaRPr lang="en-US"/>
        </a:p>
      </dgm:t>
    </dgm:pt>
    <dgm:pt modelId="{5CD2FBC2-23F4-491F-9FBD-86349AD30FA7}">
      <dgm:prSet phldrT="[Text]" custT="1"/>
      <dgm:spPr>
        <a:solidFill>
          <a:schemeClr val="accent3">
            <a:lumMod val="50000"/>
            <a:alpha val="90000"/>
          </a:schemeClr>
        </a:solidFill>
      </dgm:spPr>
      <dgm:t>
        <a:bodyPr/>
        <a:lstStyle/>
        <a:p>
          <a:r>
            <a:rPr lang="en-US" sz="2400" b="1" dirty="0" smtClean="0">
              <a:solidFill>
                <a:srgbClr val="FFFF00"/>
              </a:solidFill>
            </a:rPr>
            <a:t>Private Business 3.2</a:t>
          </a:r>
          <a:endParaRPr lang="en-US" sz="2400" b="1" dirty="0">
            <a:solidFill>
              <a:srgbClr val="FFFF00"/>
            </a:solidFill>
          </a:endParaRPr>
        </a:p>
      </dgm:t>
    </dgm:pt>
    <dgm:pt modelId="{03AD59E1-6D2B-435F-98E9-22CEF0713BEE}" type="parTrans" cxnId="{924C77A6-2A04-4EF8-81DA-F8865F88608C}">
      <dgm:prSet/>
      <dgm:spPr/>
      <dgm:t>
        <a:bodyPr/>
        <a:lstStyle/>
        <a:p>
          <a:endParaRPr lang="en-US"/>
        </a:p>
      </dgm:t>
    </dgm:pt>
    <dgm:pt modelId="{0A46A987-B05B-4212-9E8A-826EAB615474}" type="sibTrans" cxnId="{924C77A6-2A04-4EF8-81DA-F8865F88608C}">
      <dgm:prSet/>
      <dgm:spPr/>
      <dgm:t>
        <a:bodyPr/>
        <a:lstStyle/>
        <a:p>
          <a:endParaRPr lang="en-US"/>
        </a:p>
      </dgm:t>
    </dgm:pt>
    <dgm:pt modelId="{CFE87F2B-D15C-4200-A206-08DBAE76B4B0}" type="pres">
      <dgm:prSet presAssocID="{CE8FC870-BB5F-491D-81A8-74687FE3EF37}" presName="Name0" presStyleCnt="0">
        <dgm:presLayoutVars>
          <dgm:dir/>
          <dgm:animLvl val="lvl"/>
          <dgm:resizeHandles val="exact"/>
        </dgm:presLayoutVars>
      </dgm:prSet>
      <dgm:spPr/>
      <dgm:t>
        <a:bodyPr/>
        <a:lstStyle/>
        <a:p>
          <a:endParaRPr lang="en-US"/>
        </a:p>
      </dgm:t>
    </dgm:pt>
    <dgm:pt modelId="{E1990E43-D821-4DD6-B0D8-1963FECFAE01}" type="pres">
      <dgm:prSet presAssocID="{E62F1903-1664-4ADD-B13D-8AF1FD98CA6B}" presName="boxAndChildren" presStyleCnt="0"/>
      <dgm:spPr/>
    </dgm:pt>
    <dgm:pt modelId="{9CE8DAA9-78FB-43CB-A890-BB96C02CE7E3}" type="pres">
      <dgm:prSet presAssocID="{E62F1903-1664-4ADD-B13D-8AF1FD98CA6B}" presName="parentTextBox" presStyleLbl="node1" presStyleIdx="0" presStyleCnt="3"/>
      <dgm:spPr/>
      <dgm:t>
        <a:bodyPr/>
        <a:lstStyle/>
        <a:p>
          <a:endParaRPr lang="en-US"/>
        </a:p>
      </dgm:t>
    </dgm:pt>
    <dgm:pt modelId="{CB54E9FC-848D-47FB-B5FC-A9D92E4D4B2D}" type="pres">
      <dgm:prSet presAssocID="{E62F1903-1664-4ADD-B13D-8AF1FD98CA6B}" presName="entireBox" presStyleLbl="node1" presStyleIdx="0" presStyleCnt="3"/>
      <dgm:spPr/>
      <dgm:t>
        <a:bodyPr/>
        <a:lstStyle/>
        <a:p>
          <a:endParaRPr lang="en-US"/>
        </a:p>
      </dgm:t>
    </dgm:pt>
    <dgm:pt modelId="{75CA6102-4D90-4A37-925B-7EC828EA5731}" type="pres">
      <dgm:prSet presAssocID="{E62F1903-1664-4ADD-B13D-8AF1FD98CA6B}" presName="descendantBox" presStyleCnt="0"/>
      <dgm:spPr/>
    </dgm:pt>
    <dgm:pt modelId="{1EBE51C3-CB42-4B47-A3E7-93FD0CF50DE7}" type="pres">
      <dgm:prSet presAssocID="{5CD2FBC2-23F4-491F-9FBD-86349AD30FA7}" presName="childTextBox" presStyleLbl="fgAccFollowNode1" presStyleIdx="0" presStyleCnt="3">
        <dgm:presLayoutVars>
          <dgm:bulletEnabled val="1"/>
        </dgm:presLayoutVars>
      </dgm:prSet>
      <dgm:spPr/>
      <dgm:t>
        <a:bodyPr/>
        <a:lstStyle/>
        <a:p>
          <a:endParaRPr lang="en-US"/>
        </a:p>
      </dgm:t>
    </dgm:pt>
    <dgm:pt modelId="{0EA446B0-5F66-4FBC-AF0B-068D5611D143}" type="pres">
      <dgm:prSet presAssocID="{9C5130E9-9C4C-4745-8672-347E638460B4}" presName="sp" presStyleCnt="0"/>
      <dgm:spPr/>
    </dgm:pt>
    <dgm:pt modelId="{874523AD-FC45-444D-9314-F30B7D32F7B3}" type="pres">
      <dgm:prSet presAssocID="{88543BB9-08B5-4E28-9297-E1FFA1C20773}" presName="arrowAndChildren" presStyleCnt="0"/>
      <dgm:spPr/>
    </dgm:pt>
    <dgm:pt modelId="{6742AC0A-7002-41E5-B61E-6D907776E7E8}" type="pres">
      <dgm:prSet presAssocID="{88543BB9-08B5-4E28-9297-E1FFA1C20773}" presName="parentTextArrow" presStyleLbl="node1" presStyleIdx="0" presStyleCnt="3"/>
      <dgm:spPr/>
      <dgm:t>
        <a:bodyPr/>
        <a:lstStyle/>
        <a:p>
          <a:endParaRPr lang="en-US"/>
        </a:p>
      </dgm:t>
    </dgm:pt>
    <dgm:pt modelId="{3292AB97-CC5A-4DF7-9345-63F32CABB41A}" type="pres">
      <dgm:prSet presAssocID="{88543BB9-08B5-4E28-9297-E1FFA1C20773}" presName="arrow" presStyleLbl="node1" presStyleIdx="1" presStyleCnt="3"/>
      <dgm:spPr/>
      <dgm:t>
        <a:bodyPr/>
        <a:lstStyle/>
        <a:p>
          <a:endParaRPr lang="en-US"/>
        </a:p>
      </dgm:t>
    </dgm:pt>
    <dgm:pt modelId="{07A3D9E6-E059-4BC3-B049-592C2049F080}" type="pres">
      <dgm:prSet presAssocID="{88543BB9-08B5-4E28-9297-E1FFA1C20773}" presName="descendantArrow" presStyleCnt="0"/>
      <dgm:spPr/>
    </dgm:pt>
    <dgm:pt modelId="{7156B487-4A75-44AD-9D6D-EB767D9DB504}" type="pres">
      <dgm:prSet presAssocID="{BF125112-659A-4B10-AFED-89AF72A602CC}" presName="childTextArrow" presStyleLbl="fgAccFollowNode1" presStyleIdx="1" presStyleCnt="3">
        <dgm:presLayoutVars>
          <dgm:bulletEnabled val="1"/>
        </dgm:presLayoutVars>
      </dgm:prSet>
      <dgm:spPr/>
      <dgm:t>
        <a:bodyPr/>
        <a:lstStyle/>
        <a:p>
          <a:endParaRPr lang="en-US"/>
        </a:p>
      </dgm:t>
    </dgm:pt>
    <dgm:pt modelId="{69D5D8D6-09D9-444D-A4E5-D2855A00F1C0}" type="pres">
      <dgm:prSet presAssocID="{DC7C3B57-3950-4DC2-8C2D-BAB7006732BB}" presName="sp" presStyleCnt="0"/>
      <dgm:spPr/>
    </dgm:pt>
    <dgm:pt modelId="{86FC0331-BE4B-4DC2-9977-82B23C937526}" type="pres">
      <dgm:prSet presAssocID="{69D2853E-C6CD-4B54-8C53-A5B2C07A6636}" presName="arrowAndChildren" presStyleCnt="0"/>
      <dgm:spPr/>
    </dgm:pt>
    <dgm:pt modelId="{0CACC9EE-166E-4EB4-B1E5-A51B85DA9DB6}" type="pres">
      <dgm:prSet presAssocID="{69D2853E-C6CD-4B54-8C53-A5B2C07A6636}" presName="parentTextArrow" presStyleLbl="node1" presStyleIdx="1" presStyleCnt="3"/>
      <dgm:spPr/>
      <dgm:t>
        <a:bodyPr/>
        <a:lstStyle/>
        <a:p>
          <a:endParaRPr lang="en-US"/>
        </a:p>
      </dgm:t>
    </dgm:pt>
    <dgm:pt modelId="{576AD1F0-63E9-4B2E-811C-2361EBFE7918}" type="pres">
      <dgm:prSet presAssocID="{69D2853E-C6CD-4B54-8C53-A5B2C07A6636}" presName="arrow" presStyleLbl="node1" presStyleIdx="2" presStyleCnt="3"/>
      <dgm:spPr/>
      <dgm:t>
        <a:bodyPr/>
        <a:lstStyle/>
        <a:p>
          <a:endParaRPr lang="en-US"/>
        </a:p>
      </dgm:t>
    </dgm:pt>
    <dgm:pt modelId="{415A8529-0370-4E52-9F9B-B56AF030D1CD}" type="pres">
      <dgm:prSet presAssocID="{69D2853E-C6CD-4B54-8C53-A5B2C07A6636}" presName="descendantArrow" presStyleCnt="0"/>
      <dgm:spPr/>
    </dgm:pt>
    <dgm:pt modelId="{76BBC56B-727F-458C-825C-8FF6EB29A80F}" type="pres">
      <dgm:prSet presAssocID="{90CD7A43-E9A7-4FDB-9DFC-59DB5CDFFEE6}" presName="childTextArrow" presStyleLbl="fgAccFollowNode1" presStyleIdx="2" presStyleCnt="3">
        <dgm:presLayoutVars>
          <dgm:bulletEnabled val="1"/>
        </dgm:presLayoutVars>
      </dgm:prSet>
      <dgm:spPr/>
      <dgm:t>
        <a:bodyPr/>
        <a:lstStyle/>
        <a:p>
          <a:endParaRPr lang="en-US"/>
        </a:p>
      </dgm:t>
    </dgm:pt>
  </dgm:ptLst>
  <dgm:cxnLst>
    <dgm:cxn modelId="{6E5A146E-DF2B-4217-A404-F0EB0E69C0F7}" srcId="{69D2853E-C6CD-4B54-8C53-A5B2C07A6636}" destId="{90CD7A43-E9A7-4FDB-9DFC-59DB5CDFFEE6}" srcOrd="0" destOrd="0" parTransId="{FB00FAED-1652-4189-8368-E256A91B18C7}" sibTransId="{1BAF5D98-2D47-4361-BBEA-F1ECBAD13C79}"/>
    <dgm:cxn modelId="{96B57D68-0DD9-4F84-91CC-4D4EB0D393CE}" type="presOf" srcId="{BF125112-659A-4B10-AFED-89AF72A602CC}" destId="{7156B487-4A75-44AD-9D6D-EB767D9DB504}" srcOrd="0" destOrd="0" presId="urn:microsoft.com/office/officeart/2005/8/layout/process4"/>
    <dgm:cxn modelId="{2650E8BE-398C-4BC1-93D8-2F237E05F092}" srcId="{CE8FC870-BB5F-491D-81A8-74687FE3EF37}" destId="{E62F1903-1664-4ADD-B13D-8AF1FD98CA6B}" srcOrd="2" destOrd="0" parTransId="{C3486A07-52E4-4286-9278-CBB95FEEA130}" sibTransId="{2E022ED1-2955-45EB-A748-8C467D343AE8}"/>
    <dgm:cxn modelId="{F4BB7091-3EDD-4827-B0DF-06904F41DB53}" srcId="{CE8FC870-BB5F-491D-81A8-74687FE3EF37}" destId="{88543BB9-08B5-4E28-9297-E1FFA1C20773}" srcOrd="1" destOrd="0" parTransId="{59AE52F9-9218-4F37-9DA5-232D15098034}" sibTransId="{9C5130E9-9C4C-4745-8672-347E638460B4}"/>
    <dgm:cxn modelId="{4AC3F64B-25D3-48D5-A09E-9E5123D65D44}" type="presOf" srcId="{69D2853E-C6CD-4B54-8C53-A5B2C07A6636}" destId="{576AD1F0-63E9-4B2E-811C-2361EBFE7918}" srcOrd="1" destOrd="0" presId="urn:microsoft.com/office/officeart/2005/8/layout/process4"/>
    <dgm:cxn modelId="{924C77A6-2A04-4EF8-81DA-F8865F88608C}" srcId="{E62F1903-1664-4ADD-B13D-8AF1FD98CA6B}" destId="{5CD2FBC2-23F4-491F-9FBD-86349AD30FA7}" srcOrd="0" destOrd="0" parTransId="{03AD59E1-6D2B-435F-98E9-22CEF0713BEE}" sibTransId="{0A46A987-B05B-4212-9E8A-826EAB615474}"/>
    <dgm:cxn modelId="{32C1FE0A-B059-4C14-B702-D08FF3DD197C}" type="presOf" srcId="{90CD7A43-E9A7-4FDB-9DFC-59DB5CDFFEE6}" destId="{76BBC56B-727F-458C-825C-8FF6EB29A80F}" srcOrd="0" destOrd="0" presId="urn:microsoft.com/office/officeart/2005/8/layout/process4"/>
    <dgm:cxn modelId="{4C131CBE-1D2E-4D53-895F-61D33C90835E}" type="presOf" srcId="{88543BB9-08B5-4E28-9297-E1FFA1C20773}" destId="{3292AB97-CC5A-4DF7-9345-63F32CABB41A}" srcOrd="1" destOrd="0" presId="urn:microsoft.com/office/officeart/2005/8/layout/process4"/>
    <dgm:cxn modelId="{4A116FF9-5353-4497-9FD7-7B47D73B3ACA}" type="presOf" srcId="{E62F1903-1664-4ADD-B13D-8AF1FD98CA6B}" destId="{CB54E9FC-848D-47FB-B5FC-A9D92E4D4B2D}" srcOrd="1" destOrd="0" presId="urn:microsoft.com/office/officeart/2005/8/layout/process4"/>
    <dgm:cxn modelId="{B3520F7B-A644-4642-BAFC-A765D623A413}" type="presOf" srcId="{E62F1903-1664-4ADD-B13D-8AF1FD98CA6B}" destId="{9CE8DAA9-78FB-43CB-A890-BB96C02CE7E3}" srcOrd="0" destOrd="0" presId="urn:microsoft.com/office/officeart/2005/8/layout/process4"/>
    <dgm:cxn modelId="{D8BBE601-E686-4C9A-BC86-D24EDADFA354}" type="presOf" srcId="{5CD2FBC2-23F4-491F-9FBD-86349AD30FA7}" destId="{1EBE51C3-CB42-4B47-A3E7-93FD0CF50DE7}" srcOrd="0" destOrd="0" presId="urn:microsoft.com/office/officeart/2005/8/layout/process4"/>
    <dgm:cxn modelId="{DC0F3182-42EE-40E9-A462-8162FA384C7B}" srcId="{88543BB9-08B5-4E28-9297-E1FFA1C20773}" destId="{BF125112-659A-4B10-AFED-89AF72A602CC}" srcOrd="0" destOrd="0" parTransId="{24DFD364-93CA-4F20-9222-AF42141F9A01}" sibTransId="{1D9FA707-FF95-43BA-8793-5A1240FC2522}"/>
    <dgm:cxn modelId="{F98891DA-D45C-4341-B675-269D9729790B}" type="presOf" srcId="{69D2853E-C6CD-4B54-8C53-A5B2C07A6636}" destId="{0CACC9EE-166E-4EB4-B1E5-A51B85DA9DB6}" srcOrd="0" destOrd="0" presId="urn:microsoft.com/office/officeart/2005/8/layout/process4"/>
    <dgm:cxn modelId="{C7D3F89F-1008-45CB-92B2-8B57CA2DCF5D}" type="presOf" srcId="{88543BB9-08B5-4E28-9297-E1FFA1C20773}" destId="{6742AC0A-7002-41E5-B61E-6D907776E7E8}" srcOrd="0" destOrd="0" presId="urn:microsoft.com/office/officeart/2005/8/layout/process4"/>
    <dgm:cxn modelId="{54403C2F-AA6F-4D54-B4A7-64A9422EBDA3}" srcId="{CE8FC870-BB5F-491D-81A8-74687FE3EF37}" destId="{69D2853E-C6CD-4B54-8C53-A5B2C07A6636}" srcOrd="0" destOrd="0" parTransId="{451C0227-40E3-4F74-A27C-6DED4D2139E2}" sibTransId="{DC7C3B57-3950-4DC2-8C2D-BAB7006732BB}"/>
    <dgm:cxn modelId="{7031CD93-1F42-425A-801D-9C33CC2C54F4}" type="presOf" srcId="{CE8FC870-BB5F-491D-81A8-74687FE3EF37}" destId="{CFE87F2B-D15C-4200-A206-08DBAE76B4B0}" srcOrd="0" destOrd="0" presId="urn:microsoft.com/office/officeart/2005/8/layout/process4"/>
    <dgm:cxn modelId="{D1C9B59D-1ECA-484E-9517-75FABBC0A823}" type="presParOf" srcId="{CFE87F2B-D15C-4200-A206-08DBAE76B4B0}" destId="{E1990E43-D821-4DD6-B0D8-1963FECFAE01}" srcOrd="0" destOrd="0" presId="urn:microsoft.com/office/officeart/2005/8/layout/process4"/>
    <dgm:cxn modelId="{C0163BE5-9558-49A7-82F0-8E037367C011}" type="presParOf" srcId="{E1990E43-D821-4DD6-B0D8-1963FECFAE01}" destId="{9CE8DAA9-78FB-43CB-A890-BB96C02CE7E3}" srcOrd="0" destOrd="0" presId="urn:microsoft.com/office/officeart/2005/8/layout/process4"/>
    <dgm:cxn modelId="{AAB67220-EFA2-441F-81C6-0D083BC885B3}" type="presParOf" srcId="{E1990E43-D821-4DD6-B0D8-1963FECFAE01}" destId="{CB54E9FC-848D-47FB-B5FC-A9D92E4D4B2D}" srcOrd="1" destOrd="0" presId="urn:microsoft.com/office/officeart/2005/8/layout/process4"/>
    <dgm:cxn modelId="{5FECF63C-EE5E-4F7C-BB89-51AA20EDA656}" type="presParOf" srcId="{E1990E43-D821-4DD6-B0D8-1963FECFAE01}" destId="{75CA6102-4D90-4A37-925B-7EC828EA5731}" srcOrd="2" destOrd="0" presId="urn:microsoft.com/office/officeart/2005/8/layout/process4"/>
    <dgm:cxn modelId="{FD2AC53B-C6B9-4CA2-9EB9-85978B2AA88C}" type="presParOf" srcId="{75CA6102-4D90-4A37-925B-7EC828EA5731}" destId="{1EBE51C3-CB42-4B47-A3E7-93FD0CF50DE7}" srcOrd="0" destOrd="0" presId="urn:microsoft.com/office/officeart/2005/8/layout/process4"/>
    <dgm:cxn modelId="{1DD2056B-2B40-44D8-B43F-BB7BF74D3D9B}" type="presParOf" srcId="{CFE87F2B-D15C-4200-A206-08DBAE76B4B0}" destId="{0EA446B0-5F66-4FBC-AF0B-068D5611D143}" srcOrd="1" destOrd="0" presId="urn:microsoft.com/office/officeart/2005/8/layout/process4"/>
    <dgm:cxn modelId="{CB1B4249-808F-4761-8DB4-8D30B52A7BE5}" type="presParOf" srcId="{CFE87F2B-D15C-4200-A206-08DBAE76B4B0}" destId="{874523AD-FC45-444D-9314-F30B7D32F7B3}" srcOrd="2" destOrd="0" presId="urn:microsoft.com/office/officeart/2005/8/layout/process4"/>
    <dgm:cxn modelId="{E4751D26-8239-4673-9A14-4E08822906A6}" type="presParOf" srcId="{874523AD-FC45-444D-9314-F30B7D32F7B3}" destId="{6742AC0A-7002-41E5-B61E-6D907776E7E8}" srcOrd="0" destOrd="0" presId="urn:microsoft.com/office/officeart/2005/8/layout/process4"/>
    <dgm:cxn modelId="{6B842CBF-C7DF-4FBD-8E62-E4DAB1AF28C3}" type="presParOf" srcId="{874523AD-FC45-444D-9314-F30B7D32F7B3}" destId="{3292AB97-CC5A-4DF7-9345-63F32CABB41A}" srcOrd="1" destOrd="0" presId="urn:microsoft.com/office/officeart/2005/8/layout/process4"/>
    <dgm:cxn modelId="{475608A0-3E79-4170-B727-39D98E72FE1D}" type="presParOf" srcId="{874523AD-FC45-444D-9314-F30B7D32F7B3}" destId="{07A3D9E6-E059-4BC3-B049-592C2049F080}" srcOrd="2" destOrd="0" presId="urn:microsoft.com/office/officeart/2005/8/layout/process4"/>
    <dgm:cxn modelId="{D3D1AFEA-0AD9-48AA-A4CE-64B82DFE01EF}" type="presParOf" srcId="{07A3D9E6-E059-4BC3-B049-592C2049F080}" destId="{7156B487-4A75-44AD-9D6D-EB767D9DB504}" srcOrd="0" destOrd="0" presId="urn:microsoft.com/office/officeart/2005/8/layout/process4"/>
    <dgm:cxn modelId="{AA971C26-59BF-42EA-BB4C-83ADB639AF22}" type="presParOf" srcId="{CFE87F2B-D15C-4200-A206-08DBAE76B4B0}" destId="{69D5D8D6-09D9-444D-A4E5-D2855A00F1C0}" srcOrd="3" destOrd="0" presId="urn:microsoft.com/office/officeart/2005/8/layout/process4"/>
    <dgm:cxn modelId="{CEE1F15D-3C48-4A4B-A508-9E8424C320B2}" type="presParOf" srcId="{CFE87F2B-D15C-4200-A206-08DBAE76B4B0}" destId="{86FC0331-BE4B-4DC2-9977-82B23C937526}" srcOrd="4" destOrd="0" presId="urn:microsoft.com/office/officeart/2005/8/layout/process4"/>
    <dgm:cxn modelId="{8CABDBE8-D169-48F8-A727-F8368469B1D8}" type="presParOf" srcId="{86FC0331-BE4B-4DC2-9977-82B23C937526}" destId="{0CACC9EE-166E-4EB4-B1E5-A51B85DA9DB6}" srcOrd="0" destOrd="0" presId="urn:microsoft.com/office/officeart/2005/8/layout/process4"/>
    <dgm:cxn modelId="{CD56144A-D6F8-4A87-993F-3E4A53D48208}" type="presParOf" srcId="{86FC0331-BE4B-4DC2-9977-82B23C937526}" destId="{576AD1F0-63E9-4B2E-811C-2361EBFE7918}" srcOrd="1" destOrd="0" presId="urn:microsoft.com/office/officeart/2005/8/layout/process4"/>
    <dgm:cxn modelId="{2A7FD63F-E316-4E99-9AA3-9402CC051735}" type="presParOf" srcId="{86FC0331-BE4B-4DC2-9977-82B23C937526}" destId="{415A8529-0370-4E52-9F9B-B56AF030D1CD}" srcOrd="2" destOrd="0" presId="urn:microsoft.com/office/officeart/2005/8/layout/process4"/>
    <dgm:cxn modelId="{1998C8EA-BA4F-4F19-8687-B9D44BA92260}" type="presParOf" srcId="{415A8529-0370-4E52-9F9B-B56AF030D1CD}" destId="{76BBC56B-727F-458C-825C-8FF6EB29A80F}" srcOrd="0" destOrd="0" presId="urn:microsoft.com/office/officeart/2005/8/layout/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B54E9FC-848D-47FB-B5FC-A9D92E4D4B2D}">
      <dsp:nvSpPr>
        <dsp:cNvPr id="0" name=""/>
        <dsp:cNvSpPr/>
      </dsp:nvSpPr>
      <dsp:spPr>
        <a:xfrm>
          <a:off x="0" y="2351750"/>
          <a:ext cx="5867399" cy="77189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Education 3.6</a:t>
          </a:r>
          <a:endParaRPr lang="en-US" sz="2400" b="1" kern="1200" dirty="0">
            <a:solidFill>
              <a:srgbClr val="FFFF00"/>
            </a:solidFill>
          </a:endParaRPr>
        </a:p>
      </dsp:txBody>
      <dsp:txXfrm>
        <a:off x="0" y="2351750"/>
        <a:ext cx="5867399" cy="416824"/>
      </dsp:txXfrm>
    </dsp:sp>
    <dsp:sp modelId="{1EBE51C3-CB42-4B47-A3E7-93FD0CF50DE7}">
      <dsp:nvSpPr>
        <dsp:cNvPr id="0" name=""/>
        <dsp:cNvSpPr/>
      </dsp:nvSpPr>
      <dsp:spPr>
        <a:xfrm>
          <a:off x="0" y="2753137"/>
          <a:ext cx="5867399" cy="355072"/>
        </a:xfrm>
        <a:prstGeom prst="rect">
          <a:avLst/>
        </a:prstGeom>
        <a:solidFill>
          <a:schemeClr val="accent3">
            <a:lumMod val="50000"/>
            <a:alpha val="9000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Private Business 3.2</a:t>
          </a:r>
          <a:endParaRPr lang="en-US" sz="2400" b="1" kern="1200" dirty="0">
            <a:solidFill>
              <a:srgbClr val="FFFF00"/>
            </a:solidFill>
          </a:endParaRPr>
        </a:p>
      </dsp:txBody>
      <dsp:txXfrm>
        <a:off x="0" y="2753137"/>
        <a:ext cx="5867399" cy="355072"/>
      </dsp:txXfrm>
    </dsp:sp>
    <dsp:sp modelId="{3292AB97-CC5A-4DF7-9345-63F32CABB41A}">
      <dsp:nvSpPr>
        <dsp:cNvPr id="0" name=""/>
        <dsp:cNvSpPr/>
      </dsp:nvSpPr>
      <dsp:spPr>
        <a:xfrm rot="10800000">
          <a:off x="0" y="1176151"/>
          <a:ext cx="5867399" cy="1187177"/>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Customs  4.3</a:t>
          </a:r>
          <a:endParaRPr lang="en-US" sz="2400" b="1" kern="1200" dirty="0">
            <a:solidFill>
              <a:srgbClr val="FFFF00"/>
            </a:solidFill>
          </a:endParaRPr>
        </a:p>
      </dsp:txBody>
      <dsp:txXfrm>
        <a:off x="0" y="1176151"/>
        <a:ext cx="5867399" cy="416699"/>
      </dsp:txXfrm>
    </dsp:sp>
    <dsp:sp modelId="{7156B487-4A75-44AD-9D6D-EB767D9DB504}">
      <dsp:nvSpPr>
        <dsp:cNvPr id="0" name=""/>
        <dsp:cNvSpPr/>
      </dsp:nvSpPr>
      <dsp:spPr>
        <a:xfrm>
          <a:off x="0" y="1592850"/>
          <a:ext cx="5867399" cy="354966"/>
        </a:xfrm>
        <a:prstGeom prst="rect">
          <a:avLst/>
        </a:prstGeom>
        <a:solidFill>
          <a:schemeClr val="accent3">
            <a:lumMod val="50000"/>
            <a:alpha val="9000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26670" rIns="149352" bIns="26670" numCol="1" spcCol="1270" anchor="ctr" anchorCtr="0">
          <a:noAutofit/>
        </a:bodyPr>
        <a:lstStyle/>
        <a:p>
          <a:pPr lvl="0" algn="ctr" defTabSz="933450">
            <a:lnSpc>
              <a:spcPct val="90000"/>
            </a:lnSpc>
            <a:spcBef>
              <a:spcPct val="0"/>
            </a:spcBef>
            <a:spcAft>
              <a:spcPct val="35000"/>
            </a:spcAft>
          </a:pPr>
          <a:r>
            <a:rPr lang="en-US" sz="2100" b="1" kern="1200" dirty="0" smtClean="0">
              <a:solidFill>
                <a:srgbClr val="FFFF00"/>
              </a:solidFill>
            </a:rPr>
            <a:t>Revenue 3.7</a:t>
          </a:r>
          <a:endParaRPr lang="en-US" sz="2100" b="1" kern="1200" dirty="0">
            <a:solidFill>
              <a:srgbClr val="FFFF00"/>
            </a:solidFill>
          </a:endParaRPr>
        </a:p>
      </dsp:txBody>
      <dsp:txXfrm>
        <a:off x="0" y="1592850"/>
        <a:ext cx="5867399" cy="354966"/>
      </dsp:txXfrm>
    </dsp:sp>
    <dsp:sp modelId="{576AD1F0-63E9-4B2E-811C-2361EBFE7918}">
      <dsp:nvSpPr>
        <dsp:cNvPr id="0" name=""/>
        <dsp:cNvSpPr/>
      </dsp:nvSpPr>
      <dsp:spPr>
        <a:xfrm rot="10800000">
          <a:off x="0" y="552"/>
          <a:ext cx="5867399" cy="1187177"/>
        </a:xfrm>
        <a:prstGeom prst="upArrowCallou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Police  4.7</a:t>
          </a:r>
          <a:endParaRPr lang="en-US" sz="2400" b="1" kern="1200" dirty="0">
            <a:solidFill>
              <a:srgbClr val="FFFF00"/>
            </a:solidFill>
          </a:endParaRPr>
        </a:p>
      </dsp:txBody>
      <dsp:txXfrm>
        <a:off x="0" y="552"/>
        <a:ext cx="5867399" cy="416699"/>
      </dsp:txXfrm>
    </dsp:sp>
    <dsp:sp modelId="{76BBC56B-727F-458C-825C-8FF6EB29A80F}">
      <dsp:nvSpPr>
        <dsp:cNvPr id="0" name=""/>
        <dsp:cNvSpPr/>
      </dsp:nvSpPr>
      <dsp:spPr>
        <a:xfrm>
          <a:off x="0" y="417251"/>
          <a:ext cx="5867399" cy="354966"/>
        </a:xfrm>
        <a:prstGeom prst="rect">
          <a:avLst/>
        </a:prstGeom>
        <a:solidFill>
          <a:schemeClr val="accent3">
            <a:lumMod val="50000"/>
            <a:alpha val="9000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30480" rIns="170688" bIns="30480"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FFFF00"/>
              </a:solidFill>
            </a:rPr>
            <a:t>Political Parties  4.6</a:t>
          </a:r>
          <a:endParaRPr lang="en-US" sz="2400" b="1" kern="1200" dirty="0">
            <a:solidFill>
              <a:srgbClr val="FFFF00"/>
            </a:solidFill>
          </a:endParaRPr>
        </a:p>
      </dsp:txBody>
      <dsp:txXfrm>
        <a:off x="0" y="417251"/>
        <a:ext cx="5867399" cy="35496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394469-1D19-4131-AAA4-8B7BFA23C3D5}" type="datetimeFigureOut">
              <a:rPr lang="en-US" smtClean="0"/>
              <a:pPr/>
              <a:t>12/29/2013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9DEC41-F14C-4629-BA70-E316DC7EA9C1}" type="slidenum">
              <a:rPr lang="en-US" smtClean="0"/>
              <a:pPr/>
              <a:t>‹#›</a:t>
            </a:fld>
            <a:endParaRPr lang="en-US"/>
          </a:p>
        </p:txBody>
      </p:sp>
    </p:spTree>
    <p:extLst>
      <p:ext uri="{BB962C8B-B14F-4D97-AF65-F5344CB8AC3E}">
        <p14:creationId xmlns:p14="http://schemas.microsoft.com/office/powerpoint/2010/main" xmlns="" val="3883112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25F223F-53A8-48AE-8710-C358FDFB3FD6}" type="slidenum">
              <a:rPr lang="en-GB"/>
              <a:pPr eaLnBrk="1" hangingPunct="1"/>
              <a:t>12</a:t>
            </a:fld>
            <a:endParaRPr lang="en-GB"/>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B297E6C-4DE2-400F-B3FB-4568BF7C0BFC}" type="slidenum">
              <a:rPr lang="en-GB"/>
              <a:pPr eaLnBrk="1" hangingPunct="1"/>
              <a:t>13</a:t>
            </a:fld>
            <a:endParaRPr lang="en-GB"/>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8041CE8-A587-4329-9FAD-837FD768176C}" type="slidenum">
              <a:rPr lang="en-GB"/>
              <a:pPr eaLnBrk="1" hangingPunct="1"/>
              <a:t>14</a:t>
            </a:fld>
            <a:endParaRPr lang="en-GB"/>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1C581FA-9BA3-40E9-9035-2274ABBB79EE}" type="slidenum">
              <a:rPr lang="en-GB"/>
              <a:pPr eaLnBrk="1" hangingPunct="1"/>
              <a:t>15</a:t>
            </a:fld>
            <a:endParaRPr lang="en-GB"/>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92A38E0-D28B-45D5-81B4-5D8D9AAA760D}" type="slidenum">
              <a:rPr lang="en-GB"/>
              <a:pPr eaLnBrk="1" hangingPunct="1"/>
              <a:t>16</a:t>
            </a:fld>
            <a:endParaRPr lang="en-GB"/>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F2BFD76-DAB5-4635-8B5A-A6239AC0ACDD}" type="slidenum">
              <a:rPr lang="en-GB"/>
              <a:pPr eaLnBrk="1" hangingPunct="1"/>
              <a:t>17</a:t>
            </a:fld>
            <a:endParaRPr lang="en-GB"/>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1AE4A90-1109-41E6-8BAB-7A17812B99A4}" type="slidenum">
              <a:rPr lang="en-GB"/>
              <a:pPr eaLnBrk="1" hangingPunct="1"/>
              <a:t>18</a:t>
            </a:fld>
            <a:endParaRPr lang="en-GB"/>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549FA84-DBA8-45D7-964F-310C397F68C8}" type="slidenum">
              <a:rPr lang="en-GB"/>
              <a:pPr eaLnBrk="1" hangingPunct="1"/>
              <a:t>19</a:t>
            </a:fld>
            <a:endParaRPr lang="en-GB"/>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39B90D4-9212-4A75-8B5D-FAEC4E5401FE}" type="slidenum">
              <a:rPr lang="en-GB"/>
              <a:pPr eaLnBrk="1" hangingPunct="1"/>
              <a:t>20</a:t>
            </a:fld>
            <a:endParaRPr lang="en-GB"/>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0E1C5B84-1D9B-4373-B13C-50D0BAF581B0}" type="slidenum">
              <a:rPr lang="en-GB"/>
              <a:pPr eaLnBrk="1" hangingPunct="1"/>
              <a:t>21</a:t>
            </a:fld>
            <a:endParaRPr lang="en-GB"/>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558F58A-B9DF-4FCA-81C3-817D92AA5E34}" type="slidenum">
              <a:rPr lang="en-GB"/>
              <a:pPr eaLnBrk="1" hangingPunct="1"/>
              <a:t>22</a:t>
            </a:fld>
            <a:endParaRPr lang="en-GB"/>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BCA902AB-74A5-4E70-9E89-7A75F2381023}" type="slidenum">
              <a:rPr lang="en-GB"/>
              <a:pPr eaLnBrk="1" hangingPunct="1"/>
              <a:t>23</a:t>
            </a:fld>
            <a:endParaRPr lang="en-GB"/>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2F02833-473F-4F5E-8F67-96835CCD5F26}" type="slidenum">
              <a:rPr lang="en-GB"/>
              <a:pPr eaLnBrk="1" hangingPunct="1"/>
              <a:t>24</a:t>
            </a:fld>
            <a:endParaRPr lang="en-GB"/>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2206F6-6817-41B8-B874-15E9D446194D}" type="slidenum">
              <a:rPr lang="en-GB"/>
              <a:pPr eaLnBrk="1" hangingPunct="1"/>
              <a:t>25</a:t>
            </a:fld>
            <a:endParaRPr lang="en-GB"/>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1808B4BA-5CC6-4F94-B2D9-672BE1A5278F}" type="slidenum">
              <a:rPr lang="en-GB"/>
              <a:pPr eaLnBrk="1" hangingPunct="1"/>
              <a:t>26</a:t>
            </a:fld>
            <a:endParaRPr lang="en-GB"/>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A5D3F08-0127-4E3D-B822-E2A4AB140F13}" type="slidenum">
              <a:rPr lang="en-GB"/>
              <a:pPr eaLnBrk="1" hangingPunct="1"/>
              <a:t>27</a:t>
            </a:fld>
            <a:endParaRPr lang="en-GB"/>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0746597-8C3E-42C9-B8A4-5629052E7108}" type="slidenum">
              <a:rPr lang="en-GB"/>
              <a:pPr eaLnBrk="1" hangingPunct="1"/>
              <a:t>28</a:t>
            </a:fld>
            <a:endParaRPr lang="en-GB"/>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34F7F7D0-ED41-4A87-8D92-B5933CE2355C}" type="slidenum">
              <a:rPr lang="en-GB"/>
              <a:pPr eaLnBrk="1" hangingPunct="1"/>
              <a:t>29</a:t>
            </a:fld>
            <a:endParaRPr lang="en-GB"/>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193D108-9936-4C2F-9819-54DD25CA50EE}" type="slidenum">
              <a:rPr lang="en-GB"/>
              <a:pPr eaLnBrk="1" hangingPunct="1"/>
              <a:t>30</a:t>
            </a:fld>
            <a:endParaRPr lang="en-GB"/>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5A9FAB06-DDF8-49F5-B20A-C5755C6CC6B4}" type="slidenum">
              <a:rPr lang="en-GB"/>
              <a:pPr eaLnBrk="1" hangingPunct="1"/>
              <a:t>31</a:t>
            </a:fld>
            <a:endParaRPr lang="en-GB"/>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EFA1041-8241-4BD6-AA4E-FC53D186129B}" type="slidenum">
              <a:rPr lang="en-GB"/>
              <a:pPr eaLnBrk="1" hangingPunct="1"/>
              <a:t>32</a:t>
            </a:fld>
            <a:endParaRPr lang="en-GB"/>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5DDFF1D-76DC-4F98-B5D4-6E3C9704C1ED}" type="slidenum">
              <a:rPr lang="en-GB"/>
              <a:pPr eaLnBrk="1" hangingPunct="1"/>
              <a:t>33</a:t>
            </a:fld>
            <a:endParaRPr lang="en-GB"/>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72918F25-2946-434E-8947-3877B43A03A9}" type="slidenum">
              <a:rPr lang="en-GB"/>
              <a:pPr eaLnBrk="1" hangingPunct="1"/>
              <a:t>34</a:t>
            </a:fld>
            <a:endParaRPr lang="en-GB"/>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7AD336E-F88A-46EA-8CC6-AC65EC08B024}" type="slidenum">
              <a:rPr lang="en-GB"/>
              <a:pPr eaLnBrk="1" hangingPunct="1"/>
              <a:t>35</a:t>
            </a:fld>
            <a:endParaRPr lang="en-GB"/>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AB0D355B-DCD5-4FAF-9B1E-2430B09B7EDB}" type="slidenum">
              <a:rPr lang="en-GB"/>
              <a:pPr eaLnBrk="1" hangingPunct="1"/>
              <a:t>36</a:t>
            </a:fld>
            <a:endParaRPr lang="en-GB"/>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4ACDB391-9A69-4F19-89DA-4225D5F6AA7A}" type="slidenum">
              <a:rPr lang="en-GB"/>
              <a:pPr eaLnBrk="1" hangingPunct="1"/>
              <a:t>37</a:t>
            </a:fld>
            <a:endParaRPr lang="en-GB"/>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CA526380-3237-49BE-AC4E-A7B8A40E19BA}" type="slidenum">
              <a:rPr lang="en-GB"/>
              <a:pPr eaLnBrk="1" hangingPunct="1"/>
              <a:t>38</a:t>
            </a:fld>
            <a:endParaRPr lang="en-GB"/>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DC6A03E-6AC3-4E5D-87D6-76F44826353D}" type="datetimeFigureOut">
              <a:rPr lang="en-US" smtClean="0"/>
              <a:pPr/>
              <a:t>12/29/2013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CB4CA5A-541B-4EFE-9BB0-A09EA8F030B7}"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DC6A03E-6AC3-4E5D-87D6-76F44826353D}" type="datetimeFigureOut">
              <a:rPr lang="en-US" smtClean="0"/>
              <a:pPr/>
              <a:t>12/29/2013</a:t>
            </a:fld>
            <a:endParaRPr lang="en-US"/>
          </a:p>
        </p:txBody>
      </p:sp>
      <p:sp>
        <p:nvSpPr>
          <p:cNvPr id="9" name="Slide Number Placeholder 8"/>
          <p:cNvSpPr>
            <a:spLocks noGrp="1"/>
          </p:cNvSpPr>
          <p:nvPr>
            <p:ph type="sldNum" sz="quarter" idx="15"/>
          </p:nvPr>
        </p:nvSpPr>
        <p:spPr/>
        <p:txBody>
          <a:bodyPr rtlCol="0"/>
          <a:lstStyle/>
          <a:p>
            <a:fld id="{BCB4CA5A-541B-4EFE-9BB0-A09EA8F030B7}"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DC6A03E-6AC3-4E5D-87D6-76F44826353D}" type="datetimeFigureOut">
              <a:rPr lang="en-US" smtClean="0"/>
              <a:pPr/>
              <a:t>12/29/2013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CB4CA5A-541B-4EFE-9BB0-A09EA8F030B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DC6A03E-6AC3-4E5D-87D6-76F44826353D}" type="datetimeFigureOut">
              <a:rPr lang="en-US" smtClean="0"/>
              <a:pPr/>
              <a:t>12/29/2013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B4CA5A-541B-4EFE-9BB0-A09EA8F030B7}"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DC6A03E-6AC3-4E5D-87D6-76F44826353D}" type="datetimeFigureOut">
              <a:rPr lang="en-US" smtClean="0"/>
              <a:pPr/>
              <a:t>12/29/2013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B4CA5A-541B-4EFE-9BB0-A09EA8F030B7}"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DC6A03E-6AC3-4E5D-87D6-76F44826353D}" type="datetimeFigureOut">
              <a:rPr lang="en-US" smtClean="0"/>
              <a:pPr/>
              <a:t>12/29/2013</a:t>
            </a:fld>
            <a:endParaRPr lang="en-US"/>
          </a:p>
        </p:txBody>
      </p:sp>
      <p:sp>
        <p:nvSpPr>
          <p:cNvPr id="7" name="Slide Number Placeholder 6"/>
          <p:cNvSpPr>
            <a:spLocks noGrp="1"/>
          </p:cNvSpPr>
          <p:nvPr>
            <p:ph type="sldNum" sz="quarter" idx="11"/>
          </p:nvPr>
        </p:nvSpPr>
        <p:spPr/>
        <p:txBody>
          <a:bodyPr rtlCol="0"/>
          <a:lstStyle/>
          <a:p>
            <a:fld id="{BCB4CA5A-541B-4EFE-9BB0-A09EA8F030B7}"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C6A03E-6AC3-4E5D-87D6-76F44826353D}" type="datetimeFigureOut">
              <a:rPr lang="en-US" smtClean="0"/>
              <a:pPr/>
              <a:t>12/29/2013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B4CA5A-541B-4EFE-9BB0-A09EA8F030B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DC6A03E-6AC3-4E5D-87D6-76F44826353D}" type="datetimeFigureOut">
              <a:rPr lang="en-US" smtClean="0"/>
              <a:pPr/>
              <a:t>12/29/2013</a:t>
            </a:fld>
            <a:endParaRPr lang="en-US"/>
          </a:p>
        </p:txBody>
      </p:sp>
      <p:sp>
        <p:nvSpPr>
          <p:cNvPr id="22" name="Slide Number Placeholder 21"/>
          <p:cNvSpPr>
            <a:spLocks noGrp="1"/>
          </p:cNvSpPr>
          <p:nvPr>
            <p:ph type="sldNum" sz="quarter" idx="15"/>
          </p:nvPr>
        </p:nvSpPr>
        <p:spPr/>
        <p:txBody>
          <a:bodyPr rtlCol="0"/>
          <a:lstStyle/>
          <a:p>
            <a:fld id="{BCB4CA5A-541B-4EFE-9BB0-A09EA8F030B7}"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DC6A03E-6AC3-4E5D-87D6-76F44826353D}" type="datetimeFigureOut">
              <a:rPr lang="en-US" smtClean="0"/>
              <a:pPr/>
              <a:t>12/29/2013</a:t>
            </a:fld>
            <a:endParaRPr lang="en-US"/>
          </a:p>
        </p:txBody>
      </p:sp>
      <p:sp>
        <p:nvSpPr>
          <p:cNvPr id="18" name="Slide Number Placeholder 17"/>
          <p:cNvSpPr>
            <a:spLocks noGrp="1"/>
          </p:cNvSpPr>
          <p:nvPr>
            <p:ph type="sldNum" sz="quarter" idx="11"/>
          </p:nvPr>
        </p:nvSpPr>
        <p:spPr/>
        <p:txBody>
          <a:bodyPr rtlCol="0"/>
          <a:lstStyle/>
          <a:p>
            <a:fld id="{BCB4CA5A-541B-4EFE-9BB0-A09EA8F030B7}"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C6A03E-6AC3-4E5D-87D6-76F44826353D}" type="datetimeFigureOut">
              <a:rPr lang="en-US" smtClean="0"/>
              <a:pPr/>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CA5A-541B-4EFE-9BB0-A09EA8F030B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C6A03E-6AC3-4E5D-87D6-76F44826353D}" type="datetimeFigureOut">
              <a:rPr lang="en-US" smtClean="0"/>
              <a:pPr/>
              <a:t>12/29/2013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B4CA5A-541B-4EFE-9BB0-A09EA8F030B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4FD48F0-223D-44BD-BCC4-3E33100A1FEF}" type="slidenum">
              <a:rPr lang="en-GB"/>
              <a:pPr>
                <a:defRPr/>
              </a:pPr>
              <a:t>‹#›</a:t>
            </a:fld>
            <a:endParaRPr lang="en-GB"/>
          </a:p>
        </p:txBody>
      </p:sp>
    </p:spTree>
    <p:extLst>
      <p:ext uri="{BB962C8B-B14F-4D97-AF65-F5344CB8AC3E}">
        <p14:creationId xmlns:p14="http://schemas.microsoft.com/office/powerpoint/2010/main" xmlns="" val="59752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04EEA283-C9AB-47A4-A4E8-52096684A94A}" type="slidenum">
              <a:rPr lang="en-GB"/>
              <a:pPr>
                <a:defRPr/>
              </a:pPr>
              <a:t>‹#›</a:t>
            </a:fld>
            <a:endParaRPr lang="en-GB"/>
          </a:p>
        </p:txBody>
      </p:sp>
    </p:spTree>
    <p:extLst>
      <p:ext uri="{BB962C8B-B14F-4D97-AF65-F5344CB8AC3E}">
        <p14:creationId xmlns:p14="http://schemas.microsoft.com/office/powerpoint/2010/main" xmlns="" val="1153458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533DB8FF-4D39-4246-B485-F6141147F280}" type="slidenum">
              <a:rPr lang="en-GB"/>
              <a:pPr>
                <a:defRPr/>
              </a:pPr>
              <a:t>‹#›</a:t>
            </a:fld>
            <a:endParaRPr lang="en-GB"/>
          </a:p>
        </p:txBody>
      </p:sp>
    </p:spTree>
    <p:extLst>
      <p:ext uri="{BB962C8B-B14F-4D97-AF65-F5344CB8AC3E}">
        <p14:creationId xmlns:p14="http://schemas.microsoft.com/office/powerpoint/2010/main" xmlns="" val="331239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DC6A03E-6AC3-4E5D-87D6-76F44826353D}" type="datetimeFigureOut">
              <a:rPr lang="en-US" smtClean="0"/>
              <a:pPr/>
              <a:t>12/29/2013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CB4CA5A-541B-4EFE-9BB0-A09EA8F030B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truckandbarter.com/images/Oilforfood.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unodc.org/documents/treaties/UNCAC/Publications/Convention/08-50026_E.pdf"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news.bbc.co.uk/1/hi/world/americas/4550859.s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838200"/>
            <a:ext cx="6172200" cy="1894362"/>
          </a:xfrm>
        </p:spPr>
        <p:txBody>
          <a:bodyPr>
            <a:normAutofit fontScale="90000"/>
          </a:bodyPr>
          <a:lstStyle/>
          <a:p>
            <a:r>
              <a:rPr lang="en-US" dirty="0" smtClean="0"/>
              <a:t>Issues in Public Administration</a:t>
            </a:r>
            <a:br>
              <a:rPr lang="en-US" dirty="0" smtClean="0"/>
            </a:br>
            <a:r>
              <a:rPr lang="en-US" dirty="0" smtClean="0"/>
              <a:t/>
            </a:r>
            <a:br>
              <a:rPr lang="en-US" dirty="0" smtClean="0"/>
            </a:br>
            <a:r>
              <a:rPr lang="en-US" sz="3600" dirty="0" smtClean="0"/>
              <a:t>MPA 509</a:t>
            </a:r>
            <a:r>
              <a:rPr lang="en-US" dirty="0" smtClean="0"/>
              <a:t/>
            </a:r>
            <a:br>
              <a:rPr lang="en-US" dirty="0" smtClean="0"/>
            </a:br>
            <a:endParaRPr lang="en-US" dirty="0"/>
          </a:p>
        </p:txBody>
      </p:sp>
      <p:sp>
        <p:nvSpPr>
          <p:cNvPr id="3" name="Subtitle 2"/>
          <p:cNvSpPr>
            <a:spLocks noGrp="1"/>
          </p:cNvSpPr>
          <p:nvPr>
            <p:ph type="subTitle" idx="1"/>
          </p:nvPr>
        </p:nvSpPr>
        <p:spPr>
          <a:xfrm>
            <a:off x="2057400" y="3124200"/>
            <a:ext cx="6629400" cy="1371600"/>
          </a:xfrm>
        </p:spPr>
        <p:txBody>
          <a:bodyPr>
            <a:normAutofit/>
          </a:bodyPr>
          <a:lstStyle/>
          <a:p>
            <a:r>
              <a:rPr lang="en-US" sz="2800" dirty="0" smtClean="0"/>
              <a:t>Corruption in the Perspective of Pakistan  </a:t>
            </a:r>
            <a:endParaRPr lang="en-US" sz="2800" dirty="0"/>
          </a:p>
        </p:txBody>
      </p:sp>
    </p:spTree>
    <p:extLst>
      <p:ext uri="{BB962C8B-B14F-4D97-AF65-F5344CB8AC3E}">
        <p14:creationId xmlns:p14="http://schemas.microsoft.com/office/powerpoint/2010/main" xmlns="" val="922152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a:bodyPr>
          <a:lstStyle/>
          <a:p>
            <a:r>
              <a:rPr lang="en-US" dirty="0" smtClean="0"/>
              <a:t>Preview of Last Lecture</a:t>
            </a:r>
          </a:p>
          <a:p>
            <a:r>
              <a:rPr lang="en-US" dirty="0" smtClean="0"/>
              <a:t>Causes of Corruption </a:t>
            </a:r>
          </a:p>
          <a:p>
            <a:r>
              <a:rPr lang="en-US" dirty="0" smtClean="0"/>
              <a:t>Types of Corruption </a:t>
            </a:r>
          </a:p>
          <a:p>
            <a:r>
              <a:rPr lang="en-US" dirty="0" smtClean="0"/>
              <a:t> Institutional Framework for Anti Corruption </a:t>
            </a:r>
          </a:p>
          <a:p>
            <a:r>
              <a:rPr lang="en-US" dirty="0" smtClean="0"/>
              <a:t>Approaches to fight Corruption </a:t>
            </a:r>
          </a:p>
          <a:p>
            <a:r>
              <a:rPr lang="en-US" dirty="0" smtClean="0"/>
              <a:t>Contours of Corruption </a:t>
            </a:r>
          </a:p>
          <a:p>
            <a:r>
              <a:rPr lang="en-US" dirty="0" smtClean="0"/>
              <a:t>Remedies </a:t>
            </a:r>
          </a:p>
          <a:p>
            <a:r>
              <a:rPr lang="en-US" dirty="0" smtClean="0"/>
              <a:t>Conclusion </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xmlns="" val="2718206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sz="quarter" idx="1"/>
          </p:nvPr>
        </p:nvSpPr>
        <p:spPr/>
        <p:txBody>
          <a:bodyPr>
            <a:normAutofit/>
          </a:bodyPr>
          <a:lstStyle/>
          <a:p>
            <a:r>
              <a:rPr lang="en-US" dirty="0" smtClean="0"/>
              <a:t>Misuse of entrusted power for private gain or benefit. </a:t>
            </a:r>
          </a:p>
          <a:p>
            <a:r>
              <a:rPr lang="en-US" dirty="0"/>
              <a:t> </a:t>
            </a:r>
            <a:r>
              <a:rPr lang="en-US" dirty="0" smtClean="0"/>
              <a:t>The most comprehensive definition of corruption approved by Transparency International, Asian Development Bank and world bank is </a:t>
            </a:r>
          </a:p>
          <a:p>
            <a:pPr marL="0" indent="0">
              <a:buNone/>
            </a:pPr>
            <a:r>
              <a:rPr lang="en-US" dirty="0"/>
              <a:t> </a:t>
            </a:r>
            <a:r>
              <a:rPr lang="en-US" dirty="0" smtClean="0"/>
              <a:t>   “Misuse of Public office for Private profit or    political gain”. </a:t>
            </a:r>
          </a:p>
          <a:p>
            <a:pPr marL="0" indent="0">
              <a:buNone/>
            </a:pPr>
            <a:endParaRPr lang="en-US" dirty="0"/>
          </a:p>
        </p:txBody>
      </p:sp>
    </p:spTree>
    <p:extLst>
      <p:ext uri="{BB962C8B-B14F-4D97-AF65-F5344CB8AC3E}">
        <p14:creationId xmlns:p14="http://schemas.microsoft.com/office/powerpoint/2010/main" xmlns="" val="39124788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sz="quarter" idx="1"/>
          </p:nvPr>
        </p:nvSpPr>
        <p:spPr/>
        <p:txBody>
          <a:bodyPr/>
          <a:lstStyle/>
          <a:p>
            <a:pPr>
              <a:buNone/>
            </a:pPr>
            <a:r>
              <a:rPr lang="en-GB" dirty="0" smtClean="0"/>
              <a:t>“Corruption can be regarded as a form of </a:t>
            </a:r>
            <a:r>
              <a:rPr lang="en-GB" i="1" dirty="0" smtClean="0"/>
              <a:t>organisational</a:t>
            </a:r>
            <a:r>
              <a:rPr lang="en-GB" dirty="0" smtClean="0"/>
              <a:t> deviance where </a:t>
            </a:r>
            <a:endParaRPr lang="en-GB" dirty="0" smtClean="0"/>
          </a:p>
          <a:p>
            <a:pPr marL="457200" indent="-457200">
              <a:buAutoNum type="alphaLcParenBoth"/>
            </a:pPr>
            <a:r>
              <a:rPr lang="en-GB" dirty="0" smtClean="0"/>
              <a:t>it </a:t>
            </a:r>
            <a:r>
              <a:rPr lang="en-GB" dirty="0" smtClean="0"/>
              <a:t>is engaged in as a means to an organisational goal, or </a:t>
            </a:r>
            <a:endParaRPr lang="en-GB" dirty="0" smtClean="0"/>
          </a:p>
          <a:p>
            <a:pPr marL="457200" indent="-457200">
              <a:buAutoNum type="alphaLcParenBoth"/>
            </a:pPr>
            <a:r>
              <a:rPr lang="en-GB" dirty="0" smtClean="0"/>
              <a:t>(</a:t>
            </a:r>
            <a:r>
              <a:rPr lang="en-GB" dirty="0" smtClean="0"/>
              <a:t>b) the </a:t>
            </a:r>
            <a:r>
              <a:rPr lang="en-GB" dirty="0" smtClean="0"/>
              <a:t>tacit </a:t>
            </a:r>
            <a:r>
              <a:rPr lang="en-GB" dirty="0" smtClean="0"/>
              <a:t>encouragement of corruption serves organisational goals, or (c) </a:t>
            </a:r>
            <a:endParaRPr lang="en-GB" dirty="0" smtClean="0"/>
          </a:p>
          <a:p>
            <a:pPr marL="457200" indent="-457200">
              <a:buAutoNum type="alphaLcParenBoth"/>
            </a:pPr>
            <a:r>
              <a:rPr lang="en-GB" dirty="0" smtClean="0"/>
              <a:t>the </a:t>
            </a:r>
            <a:r>
              <a:rPr lang="en-GB" dirty="0" smtClean="0"/>
              <a:t>pursuit of profit through corruption itself becomes an organisational goal”. </a:t>
            </a:r>
          </a:p>
          <a:p>
            <a:pPr algn="r">
              <a:buNone/>
            </a:pPr>
            <a:r>
              <a:rPr lang="en-GB" sz="2400" dirty="0" smtClean="0"/>
              <a:t>Green &amp; Ward (2004: 13)</a:t>
            </a:r>
          </a:p>
          <a:p>
            <a:endParaRPr lang="en-US" dirty="0"/>
          </a:p>
        </p:txBody>
      </p:sp>
    </p:spTree>
    <p:extLst>
      <p:ext uri="{BB962C8B-B14F-4D97-AF65-F5344CB8AC3E}">
        <p14:creationId xmlns:p14="http://schemas.microsoft.com/office/powerpoint/2010/main" xmlns="" val="40009848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More Definitions </a:t>
            </a:r>
            <a:endParaRPr lang="en-US" dirty="0"/>
          </a:p>
        </p:txBody>
      </p:sp>
      <p:sp>
        <p:nvSpPr>
          <p:cNvPr id="3" name="Content Placeholder 2"/>
          <p:cNvSpPr>
            <a:spLocks noGrp="1"/>
          </p:cNvSpPr>
          <p:nvPr>
            <p:ph sz="quarter" idx="1"/>
          </p:nvPr>
        </p:nvSpPr>
        <p:spPr/>
        <p:txBody>
          <a:bodyPr/>
          <a:lstStyle/>
          <a:p>
            <a:pPr>
              <a:lnSpc>
                <a:spcPct val="90000"/>
              </a:lnSpc>
            </a:pPr>
            <a:r>
              <a:rPr lang="en-GB" dirty="0" smtClean="0"/>
              <a:t>More widely used definition – the abuse of public office for ‘private economic gain’ (Rose-Ackerman, 1999: 75)</a:t>
            </a:r>
          </a:p>
          <a:p>
            <a:pPr>
              <a:lnSpc>
                <a:spcPct val="90000"/>
              </a:lnSpc>
            </a:pPr>
            <a:r>
              <a:rPr lang="en-GB" dirty="0" smtClean="0"/>
              <a:t>Extrapolating from firm and household survey data, the World Bank Institute estimates that total bribes in a year are about $1 trillion.</a:t>
            </a:r>
          </a:p>
          <a:p>
            <a:pPr marL="0" indent="0">
              <a:buNone/>
            </a:pPr>
            <a:endParaRPr lang="en-US" dirty="0"/>
          </a:p>
        </p:txBody>
      </p:sp>
    </p:spTree>
    <p:extLst>
      <p:ext uri="{BB962C8B-B14F-4D97-AF65-F5344CB8AC3E}">
        <p14:creationId xmlns:p14="http://schemas.microsoft.com/office/powerpoint/2010/main" xmlns="" val="272099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Institutional Framework For </a:t>
            </a:r>
            <a:br>
              <a:rPr lang="en-US" dirty="0" smtClean="0"/>
            </a:br>
            <a:r>
              <a:rPr lang="en-US" dirty="0" smtClean="0"/>
              <a:t>Anti-Corruption in Pakistan </a:t>
            </a:r>
            <a:endParaRPr lang="en-US" dirty="0"/>
          </a:p>
        </p:txBody>
      </p:sp>
      <p:sp>
        <p:nvSpPr>
          <p:cNvPr id="3" name="Content Placeholder 2"/>
          <p:cNvSpPr>
            <a:spLocks noGrp="1"/>
          </p:cNvSpPr>
          <p:nvPr>
            <p:ph sz="quarter" idx="1"/>
          </p:nvPr>
        </p:nvSpPr>
        <p:spPr/>
        <p:txBody>
          <a:bodyPr/>
          <a:lstStyle/>
          <a:p>
            <a:r>
              <a:rPr lang="en-US" dirty="0" smtClean="0"/>
              <a:t>FIA </a:t>
            </a:r>
          </a:p>
          <a:p>
            <a:r>
              <a:rPr lang="en-US" dirty="0" smtClean="0"/>
              <a:t>Provincial Anti Corruption Establishments </a:t>
            </a:r>
          </a:p>
          <a:p>
            <a:r>
              <a:rPr lang="en-US" dirty="0" smtClean="0"/>
              <a:t>NAB</a:t>
            </a:r>
          </a:p>
          <a:p>
            <a:r>
              <a:rPr lang="en-US" dirty="0" smtClean="0"/>
              <a:t>Accountability Courts </a:t>
            </a:r>
            <a:endParaRPr lang="en-US" dirty="0"/>
          </a:p>
        </p:txBody>
      </p:sp>
    </p:spTree>
    <p:extLst>
      <p:ext uri="{BB962C8B-B14F-4D97-AF65-F5344CB8AC3E}">
        <p14:creationId xmlns:p14="http://schemas.microsoft.com/office/powerpoint/2010/main" xmlns="" val="1256741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Corruption </a:t>
            </a:r>
            <a:endParaRPr lang="en-US" dirty="0"/>
          </a:p>
        </p:txBody>
      </p:sp>
      <p:sp>
        <p:nvSpPr>
          <p:cNvPr id="3" name="Content Placeholder 2"/>
          <p:cNvSpPr>
            <a:spLocks noGrp="1"/>
          </p:cNvSpPr>
          <p:nvPr>
            <p:ph sz="quarter" idx="1"/>
          </p:nvPr>
        </p:nvSpPr>
        <p:spPr/>
        <p:txBody>
          <a:bodyPr>
            <a:normAutofit/>
          </a:bodyPr>
          <a:lstStyle/>
          <a:p>
            <a:r>
              <a:rPr lang="en-US" dirty="0" smtClean="0"/>
              <a:t>Lack of Accountability(31.68%)</a:t>
            </a:r>
          </a:p>
          <a:p>
            <a:r>
              <a:rPr lang="en-US" dirty="0" smtClean="0"/>
              <a:t>Low Salaries(16.54%)</a:t>
            </a:r>
          </a:p>
          <a:p>
            <a:r>
              <a:rPr lang="en-US" dirty="0" smtClean="0"/>
              <a:t>Monopoly of Power(16.43%)</a:t>
            </a:r>
          </a:p>
          <a:p>
            <a:r>
              <a:rPr lang="en-US" dirty="0" smtClean="0"/>
              <a:t>Discretionary Power(12.61%)</a:t>
            </a:r>
          </a:p>
          <a:p>
            <a:r>
              <a:rPr lang="en-US" dirty="0" smtClean="0"/>
              <a:t>Lack of Transparency(9.97%)</a:t>
            </a:r>
          </a:p>
          <a:p>
            <a:r>
              <a:rPr lang="en-US" dirty="0" smtClean="0"/>
              <a:t>Power of Influential People(4.59%)</a:t>
            </a:r>
          </a:p>
          <a:p>
            <a:r>
              <a:rPr lang="en-US" dirty="0" smtClean="0"/>
              <a:t>Red </a:t>
            </a:r>
            <a:r>
              <a:rPr lang="en-US" dirty="0" err="1" smtClean="0"/>
              <a:t>Tapism</a:t>
            </a:r>
            <a:r>
              <a:rPr lang="en-US" dirty="0" smtClean="0"/>
              <a:t>(4.28</a:t>
            </a:r>
            <a:r>
              <a:rPr lang="en-US" dirty="0" smtClean="0"/>
              <a:t>%)</a:t>
            </a:r>
          </a:p>
          <a:p>
            <a:r>
              <a:rPr lang="en-US" dirty="0" smtClean="0"/>
              <a:t>Others (4.9%) </a:t>
            </a:r>
          </a:p>
          <a:p>
            <a:pPr marL="0" indent="0">
              <a:buNone/>
            </a:pPr>
            <a:r>
              <a:rPr lang="en-US" dirty="0" smtClean="0"/>
              <a:t>Source NACS, NAB, Government of Pakistan. </a:t>
            </a:r>
          </a:p>
          <a:p>
            <a:endParaRPr lang="en-US" dirty="0"/>
          </a:p>
        </p:txBody>
      </p:sp>
    </p:spTree>
    <p:extLst>
      <p:ext uri="{BB962C8B-B14F-4D97-AF65-F5344CB8AC3E}">
        <p14:creationId xmlns:p14="http://schemas.microsoft.com/office/powerpoint/2010/main" xmlns="" val="2163741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chemeClr val="accent6">
              <a:lumMod val="50000"/>
            </a:schemeClr>
          </a:solidFill>
        </p:spPr>
        <p:txBody>
          <a:bodyPr>
            <a:normAutofit/>
          </a:bodyPr>
          <a:lstStyle/>
          <a:p>
            <a:pPr algn="l"/>
            <a:r>
              <a:rPr lang="en-US" dirty="0" smtClean="0">
                <a:solidFill>
                  <a:schemeClr val="bg1"/>
                </a:solidFill>
              </a:rPr>
              <a:t>Some Figures About Corruption in Pakistan </a:t>
            </a:r>
            <a:endParaRPr lang="en-US" dirty="0">
              <a:solidFill>
                <a:schemeClr val="bg1"/>
              </a:solidFill>
            </a:endParaRPr>
          </a:p>
        </p:txBody>
      </p:sp>
      <p:sp>
        <p:nvSpPr>
          <p:cNvPr id="4" name="Rectangle 3"/>
          <p:cNvSpPr/>
          <p:nvPr/>
        </p:nvSpPr>
        <p:spPr>
          <a:xfrm>
            <a:off x="152400" y="1219200"/>
            <a:ext cx="8610600" cy="1938992"/>
          </a:xfrm>
          <a:prstGeom prst="rect">
            <a:avLst/>
          </a:prstGeom>
        </p:spPr>
        <p:txBody>
          <a:bodyPr wrap="square">
            <a:spAutoFit/>
          </a:bodyPr>
          <a:lstStyle/>
          <a:p>
            <a:pPr>
              <a:buFont typeface="Wingdings" pitchFamily="2" charset="2"/>
              <a:buChar char="q"/>
            </a:pPr>
            <a:r>
              <a:rPr lang="en-US" sz="2000" dirty="0" smtClean="0">
                <a:solidFill>
                  <a:srgbClr val="FFFF00"/>
                </a:solidFill>
              </a:rPr>
              <a:t> </a:t>
            </a:r>
            <a:r>
              <a:rPr lang="en-US" sz="2000" dirty="0" smtClean="0"/>
              <a:t>Pakistan has one of the highest rates of corruption in the entire world. Bribe Payers Survey 2010 carried out by Transparency Intl. showed that the actions of the government  in </a:t>
            </a:r>
            <a:r>
              <a:rPr lang="en-US" sz="2000" b="1" dirty="0" smtClean="0"/>
              <a:t>Pakistan’s</a:t>
            </a:r>
            <a:r>
              <a:rPr lang="en-US" sz="2000" dirty="0" smtClean="0"/>
              <a:t> fight against corruption were seen as ineffective by </a:t>
            </a:r>
            <a:r>
              <a:rPr lang="en-US" sz="2000" b="1" dirty="0" smtClean="0"/>
              <a:t>72%  </a:t>
            </a:r>
            <a:r>
              <a:rPr lang="en-US" sz="2000" dirty="0" smtClean="0"/>
              <a:t>people whereas same the value for </a:t>
            </a:r>
            <a:r>
              <a:rPr lang="en-US" sz="2000" b="1" dirty="0" smtClean="0"/>
              <a:t>India</a:t>
            </a:r>
            <a:r>
              <a:rPr lang="en-US" sz="2000" dirty="0" smtClean="0"/>
              <a:t> stood at </a:t>
            </a:r>
            <a:r>
              <a:rPr lang="en-US" sz="2000" b="1" dirty="0" smtClean="0"/>
              <a:t>42%</a:t>
            </a:r>
            <a:r>
              <a:rPr lang="en-US" sz="2000" dirty="0" smtClean="0"/>
              <a:t>. The survey also revealed the institutions considered to be the most corrupt shown </a:t>
            </a:r>
            <a:endParaRPr lang="en-US" sz="2000" dirty="0"/>
          </a:p>
        </p:txBody>
      </p:sp>
      <p:graphicFrame>
        <p:nvGraphicFramePr>
          <p:cNvPr id="5" name="Diagram 4"/>
          <p:cNvGraphicFramePr/>
          <p:nvPr>
            <p:extLst>
              <p:ext uri="{D42A27DB-BD31-4B8C-83A1-F6EECF244321}">
                <p14:modId xmlns:p14="http://schemas.microsoft.com/office/powerpoint/2010/main" xmlns="" val="993515914"/>
              </p:ext>
            </p:extLst>
          </p:nvPr>
        </p:nvGraphicFramePr>
        <p:xfrm>
          <a:off x="1600200" y="3505200"/>
          <a:ext cx="5867400" cy="3124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47612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dirty="0" smtClean="0"/>
              <a:t>Grand Corruption </a:t>
            </a:r>
            <a:endParaRPr lang="en-US" dirty="0"/>
          </a:p>
        </p:txBody>
      </p:sp>
      <p:sp>
        <p:nvSpPr>
          <p:cNvPr id="3" name="Content Placeholder 2"/>
          <p:cNvSpPr>
            <a:spLocks noGrp="1"/>
          </p:cNvSpPr>
          <p:nvPr>
            <p:ph sz="quarter" idx="1"/>
          </p:nvPr>
        </p:nvSpPr>
        <p:spPr>
          <a:xfrm>
            <a:off x="457200" y="838200"/>
            <a:ext cx="7467600" cy="6019800"/>
          </a:xfrm>
        </p:spPr>
        <p:txBody>
          <a:bodyPr>
            <a:normAutofit/>
          </a:bodyPr>
          <a:lstStyle/>
          <a:p>
            <a:pPr>
              <a:lnSpc>
                <a:spcPct val="80000"/>
              </a:lnSpc>
            </a:pPr>
            <a:r>
              <a:rPr lang="en-GB" sz="2400" dirty="0" smtClean="0"/>
              <a:t>Describes cases where massive personal wealth is accrued by senior public officials using corrupt means.</a:t>
            </a:r>
          </a:p>
          <a:p>
            <a:pPr>
              <a:lnSpc>
                <a:spcPct val="80000"/>
              </a:lnSpc>
            </a:pPr>
            <a:r>
              <a:rPr lang="en-GB" sz="2400" dirty="0" smtClean="0"/>
              <a:t>Occurs at highest level of government</a:t>
            </a:r>
          </a:p>
          <a:p>
            <a:pPr>
              <a:lnSpc>
                <a:spcPct val="80000"/>
              </a:lnSpc>
            </a:pPr>
            <a:r>
              <a:rPr lang="en-GB" sz="2400" dirty="0" smtClean="0"/>
              <a:t>Involves major government projects and programmes</a:t>
            </a:r>
          </a:p>
          <a:p>
            <a:pPr>
              <a:lnSpc>
                <a:spcPct val="80000"/>
              </a:lnSpc>
            </a:pPr>
            <a:r>
              <a:rPr lang="en-GB" sz="2400" dirty="0" smtClean="0"/>
              <a:t>Two main activities – bribe payments (direct payments and/or kickbacks) and embezzlement or misappropriation of state assets. </a:t>
            </a:r>
          </a:p>
          <a:p>
            <a:pPr>
              <a:lnSpc>
                <a:spcPct val="80000"/>
              </a:lnSpc>
            </a:pPr>
            <a:r>
              <a:rPr lang="en-GB" sz="2400" dirty="0" smtClean="0"/>
              <a:t>Includes payments to obtain major contracts and concessions. Why?</a:t>
            </a:r>
          </a:p>
          <a:p>
            <a:pPr lvl="1">
              <a:lnSpc>
                <a:spcPct val="80000"/>
              </a:lnSpc>
            </a:pPr>
            <a:r>
              <a:rPr lang="en-GB" sz="2400" dirty="0" smtClean="0"/>
              <a:t>Pay to be included on the list of tenders</a:t>
            </a:r>
          </a:p>
          <a:p>
            <a:pPr lvl="1">
              <a:lnSpc>
                <a:spcPct val="80000"/>
              </a:lnSpc>
            </a:pPr>
            <a:r>
              <a:rPr lang="en-GB" sz="2400" dirty="0" smtClean="0"/>
              <a:t>Pay for inside information</a:t>
            </a:r>
          </a:p>
          <a:p>
            <a:pPr lvl="1">
              <a:lnSpc>
                <a:spcPct val="80000"/>
              </a:lnSpc>
            </a:pPr>
            <a:r>
              <a:rPr lang="en-GB" sz="2400" dirty="0" smtClean="0"/>
              <a:t>Pay to tailor the criteria so that they win contract</a:t>
            </a:r>
          </a:p>
          <a:p>
            <a:pPr lvl="1">
              <a:lnSpc>
                <a:spcPct val="80000"/>
              </a:lnSpc>
            </a:pPr>
            <a:r>
              <a:rPr lang="en-GB" sz="2400" dirty="0" smtClean="0"/>
              <a:t>Pay to increase costs or skimp on quality after winning contract.</a:t>
            </a:r>
          </a:p>
          <a:p>
            <a:pPr lvl="1">
              <a:lnSpc>
                <a:spcPct val="80000"/>
              </a:lnSpc>
            </a:pPr>
            <a:endParaRPr lang="en-GB" sz="1800" dirty="0" smtClean="0"/>
          </a:p>
          <a:p>
            <a:endParaRPr lang="en-US" dirty="0"/>
          </a:p>
        </p:txBody>
      </p:sp>
    </p:spTree>
    <p:extLst>
      <p:ext uri="{BB962C8B-B14F-4D97-AF65-F5344CB8AC3E}">
        <p14:creationId xmlns:p14="http://schemas.microsoft.com/office/powerpoint/2010/main" xmlns="" val="37238574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Petty Corruption</a:t>
            </a:r>
            <a:endParaRPr lang="en-US" dirty="0"/>
          </a:p>
        </p:txBody>
      </p:sp>
      <p:sp>
        <p:nvSpPr>
          <p:cNvPr id="3" name="Content Placeholder 2"/>
          <p:cNvSpPr>
            <a:spLocks noGrp="1"/>
          </p:cNvSpPr>
          <p:nvPr>
            <p:ph sz="quarter" idx="1"/>
          </p:nvPr>
        </p:nvSpPr>
        <p:spPr/>
        <p:txBody>
          <a:bodyPr>
            <a:normAutofit/>
          </a:bodyPr>
          <a:lstStyle/>
          <a:p>
            <a:pPr>
              <a:lnSpc>
                <a:spcPct val="90000"/>
              </a:lnSpc>
            </a:pPr>
            <a:r>
              <a:rPr lang="en-GB" dirty="0" smtClean="0"/>
              <a:t>‘Grease payments’ sought by officials for things that the public are entitled to for free of charge anyway! – e.g. to customs officers to allow good through a border crossing, to immigration officers to get a passport stamped, to avoid prosecution for traffic offences etc.</a:t>
            </a:r>
          </a:p>
          <a:p>
            <a:pPr>
              <a:lnSpc>
                <a:spcPct val="90000"/>
              </a:lnSpc>
            </a:pPr>
            <a:r>
              <a:rPr lang="en-GB" dirty="0" smtClean="0"/>
              <a:t>Element of extortion – service required would not be obtained if the payment were not made. </a:t>
            </a:r>
          </a:p>
          <a:p>
            <a:pPr>
              <a:lnSpc>
                <a:spcPct val="90000"/>
              </a:lnSpc>
            </a:pPr>
            <a:r>
              <a:rPr lang="en-GB" dirty="0" smtClean="0"/>
              <a:t>Sums involved are usually small</a:t>
            </a:r>
            <a:endParaRPr lang="en-US" dirty="0"/>
          </a:p>
        </p:txBody>
      </p:sp>
    </p:spTree>
    <p:extLst>
      <p:ext uri="{BB962C8B-B14F-4D97-AF65-F5344CB8AC3E}">
        <p14:creationId xmlns:p14="http://schemas.microsoft.com/office/powerpoint/2010/main" xmlns="" val="2084700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Systemic Corruption</a:t>
            </a:r>
            <a:endParaRPr lang="en-US" dirty="0"/>
          </a:p>
        </p:txBody>
      </p:sp>
      <p:sp>
        <p:nvSpPr>
          <p:cNvPr id="3" name="Content Placeholder 2"/>
          <p:cNvSpPr>
            <a:spLocks noGrp="1"/>
          </p:cNvSpPr>
          <p:nvPr>
            <p:ph sz="quarter" idx="1"/>
          </p:nvPr>
        </p:nvSpPr>
        <p:spPr/>
        <p:txBody>
          <a:bodyPr/>
          <a:lstStyle/>
          <a:p>
            <a:r>
              <a:rPr lang="en-GB" dirty="0" smtClean="0"/>
              <a:t>Brought about, encouraged or promoted by the state itself. </a:t>
            </a:r>
          </a:p>
          <a:p>
            <a:r>
              <a:rPr lang="en-GB" dirty="0" smtClean="0"/>
              <a:t>Permeates a country’s political and economic institutions</a:t>
            </a:r>
          </a:p>
          <a:p>
            <a:r>
              <a:rPr lang="en-GB" dirty="0" smtClean="0"/>
              <a:t>Closely related to poor governance, weak states, failed states, no independent judiciary, media and no active civil society. </a:t>
            </a:r>
          </a:p>
          <a:p>
            <a:endParaRPr lang="en-US" dirty="0"/>
          </a:p>
        </p:txBody>
      </p:sp>
    </p:spTree>
    <p:extLst>
      <p:ext uri="{BB962C8B-B14F-4D97-AF65-F5344CB8AC3E}">
        <p14:creationId xmlns:p14="http://schemas.microsoft.com/office/powerpoint/2010/main" xmlns="" val="1499213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 </a:t>
            </a:r>
            <a:br>
              <a:rPr lang="en-GB" smtClean="0"/>
            </a:br>
            <a:r>
              <a:rPr lang="en-GB" sz="2400" smtClean="0"/>
              <a:t>(see Bracking, 2007: 5-6)</a:t>
            </a:r>
          </a:p>
        </p:txBody>
      </p:sp>
      <p:graphicFrame>
        <p:nvGraphicFramePr>
          <p:cNvPr id="8232" name="Group 40"/>
          <p:cNvGraphicFramePr>
            <a:graphicFrameLocks noGrp="1"/>
          </p:cNvGraphicFramePr>
          <p:nvPr>
            <p:ph type="tbl" idx="1"/>
            <p:extLst>
              <p:ext uri="{D42A27DB-BD31-4B8C-83A1-F6EECF244321}">
                <p14:modId xmlns:p14="http://schemas.microsoft.com/office/powerpoint/2010/main" xmlns="" val="3330777508"/>
              </p:ext>
            </p:extLst>
          </p:nvPr>
        </p:nvGraphicFramePr>
        <p:xfrm>
          <a:off x="539750" y="1844675"/>
          <a:ext cx="8229600" cy="4465638"/>
        </p:xfrm>
        <a:graphic>
          <a:graphicData uri="http://schemas.openxmlformats.org/drawingml/2006/table">
            <a:tbl>
              <a:tblPr/>
              <a:tblGrid>
                <a:gridCol w="2743200"/>
                <a:gridCol w="2743200"/>
                <a:gridCol w="2743200"/>
              </a:tblGrid>
              <a:tr h="533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cs typeface="Arial" charset="0"/>
                        </a:rPr>
                        <a:t>Type 1</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32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Administrative or bureaucratic corruption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cs typeface="Arial" charset="0"/>
                        </a:rPr>
                        <a:t>Illicit payments sought from users by civil servants in the (often distorted and arbitrary) implementation of existing regulations, policies and laws.</a:t>
                      </a: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cs typeface="Arial" charset="0"/>
                        </a:rPr>
                        <a:t>Wide constituency usually involved, experienced by citizens as harassment in their efforts to obtain even small administrative goods. Companies will seek tax advantages, licences or influence in formation of rules and law.</a:t>
                      </a: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854545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23582" name="Group 30"/>
          <p:cNvGraphicFramePr>
            <a:graphicFrameLocks noGrp="1"/>
          </p:cNvGraphicFramePr>
          <p:nvPr>
            <p:ph type="tbl" idx="1"/>
            <p:extLst>
              <p:ext uri="{D42A27DB-BD31-4B8C-83A1-F6EECF244321}">
                <p14:modId xmlns:p14="http://schemas.microsoft.com/office/powerpoint/2010/main" xmlns="" val="1503257274"/>
              </p:ext>
            </p:extLst>
          </p:nvPr>
        </p:nvGraphicFramePr>
        <p:xfrm>
          <a:off x="457200" y="1981200"/>
          <a:ext cx="8229600" cy="4267200"/>
        </p:xfrm>
        <a:graphic>
          <a:graphicData uri="http://schemas.openxmlformats.org/drawingml/2006/table">
            <a:tbl>
              <a:tblPr/>
              <a:tblGrid>
                <a:gridCol w="2743200"/>
                <a:gridCol w="2743200"/>
                <a:gridCol w="2743200"/>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cs typeface="Arial" charset="0"/>
                        </a:rPr>
                        <a:t>Type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62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Petty corruption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dirty="0" smtClean="0">
                          <a:ln>
                            <a:noFill/>
                          </a:ln>
                          <a:solidFill>
                            <a:schemeClr val="tx1"/>
                          </a:solidFill>
                          <a:effectLst/>
                          <a:latin typeface="Arial" charset="0"/>
                          <a:cs typeface="Arial" charset="0"/>
                        </a:rPr>
                        <a:t>Refers to small acts , or rent-taking actions, by civil servants. Bribery, influencing and gift giving are sometimes seen as different forms of petty corruption.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Public administrator in direct contact with public, who accept bribes for expediting documents or, in case of police, not charging a suspect.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3213819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25620" name="Group 20"/>
          <p:cNvGraphicFramePr>
            <a:graphicFrameLocks noGrp="1"/>
          </p:cNvGraphicFramePr>
          <p:nvPr>
            <p:ph type="tbl" idx="1"/>
          </p:nvPr>
        </p:nvGraphicFramePr>
        <p:xfrm>
          <a:off x="457200" y="1600200"/>
          <a:ext cx="8229600" cy="5318686"/>
        </p:xfrm>
        <a:graphic>
          <a:graphicData uri="http://schemas.openxmlformats.org/drawingml/2006/table">
            <a:tbl>
              <a:tblPr/>
              <a:tblGrid>
                <a:gridCol w="2743200"/>
                <a:gridCol w="2743200"/>
                <a:gridCol w="2743200"/>
              </a:tblGrid>
              <a:tr h="5333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3</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847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Graft</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 the utilisation of public resources to serve individual or private interests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Use of resources, time or facilities by a staff member (without a transaction with an external member). Often used interchangeably with corruption.</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95193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27675" name="Group 27"/>
          <p:cNvGraphicFramePr>
            <a:graphicFrameLocks noGrp="1"/>
          </p:cNvGraphicFramePr>
          <p:nvPr>
            <p:ph type="tbl" idx="1"/>
          </p:nvPr>
        </p:nvGraphicFramePr>
        <p:xfrm>
          <a:off x="457200" y="1600200"/>
          <a:ext cx="8229600" cy="5013880"/>
        </p:xfrm>
        <a:graphic>
          <a:graphicData uri="http://schemas.openxmlformats.org/drawingml/2006/table">
            <a:tbl>
              <a:tblPr/>
              <a:tblGrid>
                <a:gridCol w="2743200"/>
                <a:gridCol w="2743200"/>
                <a:gridCol w="2743200"/>
              </a:tblGrid>
              <a:tr h="5333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4</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7999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Influencing</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Forcing a decision in one’s favour</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Political lobbying (though this is legitimate); secretive contacts or suspicion of favouritism or influence suspected to be disproportionate to public interest is considered corrupt.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486482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29717" name="Group 21"/>
          <p:cNvGraphicFramePr>
            <a:graphicFrameLocks noGrp="1"/>
          </p:cNvGraphicFramePr>
          <p:nvPr>
            <p:ph type="tbl" idx="1"/>
          </p:nvPr>
        </p:nvGraphicFramePr>
        <p:xfrm>
          <a:off x="457200" y="1981200"/>
          <a:ext cx="8229600" cy="4023332"/>
        </p:xfrm>
        <a:graphic>
          <a:graphicData uri="http://schemas.openxmlformats.org/drawingml/2006/table">
            <a:tbl>
              <a:tblPr/>
              <a:tblGrid>
                <a:gridCol w="2743200"/>
                <a:gridCol w="2743200"/>
                <a:gridCol w="2743200"/>
              </a:tblGrid>
              <a:tr h="518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5</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46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Bureaucratic corruption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cs typeface="Arial" charset="0"/>
                      </a:endParaRP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Individuals pay money to get in or get on; officials give friends and family jobs which they would not otherwise have got…</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7643581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31765" name="Group 21"/>
          <p:cNvGraphicFramePr>
            <a:graphicFrameLocks noGrp="1"/>
          </p:cNvGraphicFramePr>
          <p:nvPr>
            <p:ph type="tbl" idx="1"/>
          </p:nvPr>
        </p:nvGraphicFramePr>
        <p:xfrm>
          <a:off x="457200" y="1600200"/>
          <a:ext cx="8229600" cy="5062704"/>
        </p:xfrm>
        <a:graphic>
          <a:graphicData uri="http://schemas.openxmlformats.org/drawingml/2006/table">
            <a:tbl>
              <a:tblPr/>
              <a:tblGrid>
                <a:gridCol w="2743200"/>
                <a:gridCol w="2743200"/>
                <a:gridCol w="2743200"/>
              </a:tblGrid>
              <a:tr h="5333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6</a:t>
                      </a: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2915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Political corruption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8" marB="4571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Misuse of entrusted power by political leaders; and/or corruption within the political or electoral process.</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Vote buying; use of illicit funds for campaigning; sale of public appointments; abuse of state resources.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cs typeface="Arial" charset="0"/>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7124765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33814" name="Group 22"/>
          <p:cNvGraphicFramePr>
            <a:graphicFrameLocks noGrp="1"/>
          </p:cNvGraphicFramePr>
          <p:nvPr>
            <p:ph type="tbl" idx="1"/>
          </p:nvPr>
        </p:nvGraphicFramePr>
        <p:xfrm>
          <a:off x="457200" y="1600200"/>
          <a:ext cx="8229600" cy="5318686"/>
        </p:xfrm>
        <a:graphic>
          <a:graphicData uri="http://schemas.openxmlformats.org/drawingml/2006/table">
            <a:tbl>
              <a:tblPr/>
              <a:tblGrid>
                <a:gridCol w="2743200"/>
                <a:gridCol w="2743200"/>
                <a:gridCol w="2743200"/>
              </a:tblGrid>
              <a:tr h="5333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cs typeface="Arial" charset="0"/>
                        </a:rPr>
                        <a:t>Type 7</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8478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Political patronage (clientalism) or nepotism</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Government resources are directed to patrons, clients, family, ethnic clans of office holders.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smtClean="0">
                          <a:ln>
                            <a:noFill/>
                          </a:ln>
                          <a:solidFill>
                            <a:schemeClr val="tx1"/>
                          </a:solidFill>
                          <a:effectLst/>
                          <a:latin typeface="Arial" charset="0"/>
                          <a:cs typeface="Arial" charset="0"/>
                        </a:rPr>
                        <a:t>Patron can sometime present himself as a ‘social altruist’ – discharging an obligation to political supporters, family members etc.</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5063496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35858" name="Group 18"/>
          <p:cNvGraphicFramePr>
            <a:graphicFrameLocks noGrp="1"/>
          </p:cNvGraphicFramePr>
          <p:nvPr>
            <p:ph type="tbl" idx="1"/>
          </p:nvPr>
        </p:nvGraphicFramePr>
        <p:xfrm>
          <a:off x="457200" y="1981200"/>
          <a:ext cx="8229600" cy="4023332"/>
        </p:xfrm>
        <a:graphic>
          <a:graphicData uri="http://schemas.openxmlformats.org/drawingml/2006/table">
            <a:tbl>
              <a:tblPr/>
              <a:tblGrid>
                <a:gridCol w="2743200"/>
                <a:gridCol w="2743200"/>
                <a:gridCol w="2743200"/>
              </a:tblGrid>
              <a:tr h="5180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8</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464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High level corruption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Misuse of high public office, pubic resources or public responsibility for private, personal or group gain.</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Term is used interchangeably with grand corruption or endemic corruption.</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4156018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68313" y="260350"/>
            <a:ext cx="8229600" cy="1143000"/>
          </a:xfrm>
        </p:spPr>
        <p:txBody>
          <a:bodyPr/>
          <a:lstStyle/>
          <a:p>
            <a:pPr eaLnBrk="1" hangingPunct="1"/>
            <a:r>
              <a:rPr lang="en-GB" smtClean="0"/>
              <a:t>Types of corruption</a:t>
            </a:r>
          </a:p>
        </p:txBody>
      </p:sp>
      <p:graphicFrame>
        <p:nvGraphicFramePr>
          <p:cNvPr id="37912" name="Group 24"/>
          <p:cNvGraphicFramePr>
            <a:graphicFrameLocks noGrp="1"/>
          </p:cNvGraphicFramePr>
          <p:nvPr>
            <p:ph type="tbl" idx="1"/>
          </p:nvPr>
        </p:nvGraphicFramePr>
        <p:xfrm>
          <a:off x="457200" y="1600200"/>
          <a:ext cx="8229600" cy="4648200"/>
        </p:xfrm>
        <a:graphic>
          <a:graphicData uri="http://schemas.openxmlformats.org/drawingml/2006/table">
            <a:tbl>
              <a:tblPr/>
              <a:tblGrid>
                <a:gridCol w="2743200"/>
                <a:gridCol w="2743200"/>
                <a:gridCol w="2743200"/>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Type 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Definition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Involves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62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cs typeface="Arial" charset="0"/>
                        </a:rPr>
                        <a:t>State capture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GB" sz="28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Private payment to public officials and ‘capture’ of their area of jurisdiction in order to affect laws, rules, decrees, regulations or capture resources, for example, contracts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cs typeface="Arial" charset="0"/>
                        </a:rPr>
                        <a:t>Firms, who need to pay, and the public in general, whose interests are sidelined.</a:t>
                      </a:r>
                      <a:r>
                        <a:rPr kumimoji="0" lang="en-GB" sz="2800" b="0" i="0" u="none" strike="noStrike" cap="none" normalizeH="0" baseline="0" smtClean="0">
                          <a:ln>
                            <a:noFill/>
                          </a:ln>
                          <a:solidFill>
                            <a:schemeClr val="tx1"/>
                          </a:solidFill>
                          <a:effectLst/>
                          <a:latin typeface="Arial" charset="0"/>
                          <a:cs typeface="Arial"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26761659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fontScale="90000"/>
          </a:bodyPr>
          <a:lstStyle/>
          <a:p>
            <a:pPr eaLnBrk="1" hangingPunct="1"/>
            <a:r>
              <a:rPr lang="en-GB" sz="4000" smtClean="0"/>
              <a:t>Eight Key Questions about Public Corruption</a:t>
            </a:r>
          </a:p>
        </p:txBody>
      </p:sp>
      <p:sp>
        <p:nvSpPr>
          <p:cNvPr id="28675" name="Rectangle 3"/>
          <p:cNvSpPr>
            <a:spLocks noGrp="1" noChangeArrowheads="1"/>
          </p:cNvSpPr>
          <p:nvPr>
            <p:ph sz="quarter" idx="1"/>
          </p:nvPr>
        </p:nvSpPr>
        <p:spPr/>
        <p:txBody>
          <a:bodyPr/>
          <a:lstStyle/>
          <a:p>
            <a:pPr eaLnBrk="1" hangingPunct="1">
              <a:lnSpc>
                <a:spcPct val="80000"/>
              </a:lnSpc>
              <a:buFontTx/>
              <a:buNone/>
            </a:pPr>
            <a:r>
              <a:rPr lang="en-GB" sz="2000" smtClean="0"/>
              <a:t>1) What is corruption? </a:t>
            </a:r>
          </a:p>
          <a:p>
            <a:pPr eaLnBrk="1" hangingPunct="1">
              <a:lnSpc>
                <a:spcPct val="80000"/>
              </a:lnSpc>
              <a:buFontTx/>
              <a:buNone/>
            </a:pPr>
            <a:r>
              <a:rPr lang="en-GB" sz="2000" smtClean="0"/>
              <a:t>2) Which countries are the most corrupt? </a:t>
            </a:r>
          </a:p>
          <a:p>
            <a:pPr eaLnBrk="1" hangingPunct="1">
              <a:lnSpc>
                <a:spcPct val="80000"/>
              </a:lnSpc>
              <a:buFontTx/>
              <a:buNone/>
            </a:pPr>
            <a:r>
              <a:rPr lang="en-GB" sz="2000" smtClean="0"/>
              <a:t>3) What are the common characteristics of countries with high corruption? </a:t>
            </a:r>
          </a:p>
          <a:p>
            <a:pPr eaLnBrk="1" hangingPunct="1">
              <a:lnSpc>
                <a:spcPct val="80000"/>
              </a:lnSpc>
              <a:buFontTx/>
              <a:buNone/>
            </a:pPr>
            <a:r>
              <a:rPr lang="en-GB" sz="2000" smtClean="0"/>
              <a:t>4) What is the magnitude of corruption? </a:t>
            </a:r>
          </a:p>
          <a:p>
            <a:pPr eaLnBrk="1" hangingPunct="1">
              <a:lnSpc>
                <a:spcPct val="80000"/>
              </a:lnSpc>
              <a:buFontTx/>
              <a:buNone/>
            </a:pPr>
            <a:r>
              <a:rPr lang="en-GB" sz="2000" smtClean="0"/>
              <a:t>5) Do higher wages for bureaucrats reduce corruption?</a:t>
            </a:r>
          </a:p>
          <a:p>
            <a:pPr eaLnBrk="1" hangingPunct="1">
              <a:lnSpc>
                <a:spcPct val="80000"/>
              </a:lnSpc>
              <a:buFontTx/>
              <a:buNone/>
            </a:pPr>
            <a:r>
              <a:rPr lang="en-GB" sz="2000" smtClean="0"/>
              <a:t>6) Can competition reduce corruption? </a:t>
            </a:r>
          </a:p>
          <a:p>
            <a:pPr eaLnBrk="1" hangingPunct="1">
              <a:lnSpc>
                <a:spcPct val="80000"/>
              </a:lnSpc>
              <a:buFontTx/>
              <a:buNone/>
            </a:pPr>
            <a:r>
              <a:rPr lang="en-GB" sz="2000" smtClean="0"/>
              <a:t>7) Why have there been so few (recent) successful attempts to fight corruption? </a:t>
            </a:r>
          </a:p>
          <a:p>
            <a:pPr eaLnBrk="1" hangingPunct="1">
              <a:lnSpc>
                <a:spcPct val="80000"/>
              </a:lnSpc>
              <a:buFontTx/>
              <a:buNone/>
            </a:pPr>
            <a:r>
              <a:rPr lang="en-GB" sz="2000" smtClean="0"/>
              <a:t>8) Does corruption adversely affect growth?</a:t>
            </a:r>
          </a:p>
          <a:p>
            <a:pPr eaLnBrk="1" hangingPunct="1">
              <a:lnSpc>
                <a:spcPct val="80000"/>
              </a:lnSpc>
              <a:buFontTx/>
              <a:buNone/>
            </a:pPr>
            <a:endParaRPr lang="en-GB" sz="2000" smtClean="0"/>
          </a:p>
          <a:p>
            <a:pPr eaLnBrk="1" hangingPunct="1">
              <a:lnSpc>
                <a:spcPct val="80000"/>
              </a:lnSpc>
              <a:buFontTx/>
              <a:buNone/>
            </a:pPr>
            <a:r>
              <a:rPr lang="en-GB" sz="1400" smtClean="0"/>
              <a:t>	See Svensson, J. (2005)’ Eight key questions about public corruption’, </a:t>
            </a:r>
            <a:r>
              <a:rPr lang="en-GB" sz="1400" i="1" smtClean="0"/>
              <a:t>Journal of Economic Perspectives</a:t>
            </a:r>
            <a:r>
              <a:rPr lang="en-GB" sz="1400" smtClean="0"/>
              <a:t>, 19 (3), pp.19-42.</a:t>
            </a:r>
          </a:p>
          <a:p>
            <a:pPr eaLnBrk="1" hangingPunct="1">
              <a:lnSpc>
                <a:spcPct val="80000"/>
              </a:lnSpc>
            </a:pPr>
            <a:endParaRPr lang="en-GB" sz="1400" smtClean="0"/>
          </a:p>
        </p:txBody>
      </p:sp>
    </p:spTree>
    <p:extLst>
      <p:ext uri="{BB962C8B-B14F-4D97-AF65-F5344CB8AC3E}">
        <p14:creationId xmlns:p14="http://schemas.microsoft.com/office/powerpoint/2010/main" xmlns="" val="4640969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7467600" cy="563562"/>
          </a:xfrm>
        </p:spPr>
        <p:txBody>
          <a:bodyPr/>
          <a:lstStyle/>
          <a:p>
            <a:pPr eaLnBrk="1" hangingPunct="1"/>
            <a:r>
              <a:rPr lang="en-GB" dirty="0" smtClean="0"/>
              <a:t>What is corruption?</a:t>
            </a:r>
          </a:p>
        </p:txBody>
      </p:sp>
      <p:sp>
        <p:nvSpPr>
          <p:cNvPr id="29699" name="Rectangle 3"/>
          <p:cNvSpPr>
            <a:spLocks noGrp="1" noChangeArrowheads="1"/>
          </p:cNvSpPr>
          <p:nvPr>
            <p:ph sz="quarter" idx="1"/>
          </p:nvPr>
        </p:nvSpPr>
        <p:spPr>
          <a:xfrm>
            <a:off x="457200" y="1066800"/>
            <a:ext cx="8001000" cy="5635752"/>
          </a:xfrm>
        </p:spPr>
        <p:txBody>
          <a:bodyPr>
            <a:noAutofit/>
          </a:bodyPr>
          <a:lstStyle/>
          <a:p>
            <a:pPr eaLnBrk="1" hangingPunct="1">
              <a:lnSpc>
                <a:spcPct val="80000"/>
              </a:lnSpc>
            </a:pPr>
            <a:r>
              <a:rPr lang="en-GB" dirty="0" smtClean="0"/>
              <a:t>Not just the misuse of public office for private gain…</a:t>
            </a:r>
          </a:p>
          <a:p>
            <a:pPr eaLnBrk="1" hangingPunct="1">
              <a:lnSpc>
                <a:spcPct val="80000"/>
              </a:lnSpc>
            </a:pPr>
            <a:r>
              <a:rPr lang="en-GB" dirty="0" smtClean="0"/>
              <a:t>Corruption is also an outcome—a reflection of a country’s legal, economic, cultural and political institutions.</a:t>
            </a:r>
          </a:p>
          <a:p>
            <a:pPr eaLnBrk="1" hangingPunct="1">
              <a:lnSpc>
                <a:spcPct val="80000"/>
              </a:lnSpc>
            </a:pPr>
            <a:r>
              <a:rPr lang="en-GB" dirty="0" smtClean="0"/>
              <a:t>Corruption can be a response to either beneficial or harmful rules.</a:t>
            </a:r>
          </a:p>
          <a:p>
            <a:pPr eaLnBrk="1" hangingPunct="1">
              <a:lnSpc>
                <a:spcPct val="80000"/>
              </a:lnSpc>
            </a:pPr>
            <a:endParaRPr lang="en-GB" dirty="0" smtClean="0"/>
          </a:p>
          <a:p>
            <a:pPr eaLnBrk="1" hangingPunct="1">
              <a:lnSpc>
                <a:spcPct val="80000"/>
              </a:lnSpc>
            </a:pPr>
            <a:r>
              <a:rPr lang="en-GB" dirty="0" smtClean="0"/>
              <a:t>“Some activities will hover on a legal borderline: for example, legal payments that involve lobbying, campaign contributions or gifts can seem quite close to illegal payments that constitute bribery, or legal offers of postretirement jobs in private sector firms to officials and politicians assigned to regulate these same firms can seem quite close to illegal kickbacks”. </a:t>
            </a:r>
            <a:r>
              <a:rPr lang="en-GB" sz="1600" dirty="0" smtClean="0"/>
              <a:t>(</a:t>
            </a:r>
            <a:r>
              <a:rPr lang="en-GB" sz="1600" dirty="0" err="1" smtClean="0"/>
              <a:t>Svensson</a:t>
            </a:r>
            <a:r>
              <a:rPr lang="en-GB" sz="1600" dirty="0" smtClean="0"/>
              <a:t>, 2005: 21)</a:t>
            </a:r>
          </a:p>
        </p:txBody>
      </p:sp>
    </p:spTree>
    <p:extLst>
      <p:ext uri="{BB962C8B-B14F-4D97-AF65-F5344CB8AC3E}">
        <p14:creationId xmlns:p14="http://schemas.microsoft.com/office/powerpoint/2010/main" xmlns="" val="29377962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eaLnBrk="1" hangingPunct="1"/>
            <a:r>
              <a:rPr lang="en-GB" sz="3600" smtClean="0"/>
              <a:t>Which countries are the most corrupt? </a:t>
            </a:r>
            <a:br>
              <a:rPr lang="en-GB" sz="3600" smtClean="0"/>
            </a:br>
            <a:endParaRPr lang="en-GB" sz="3600" smtClean="0"/>
          </a:p>
        </p:txBody>
      </p:sp>
      <p:sp>
        <p:nvSpPr>
          <p:cNvPr id="30723" name="Rectangle 3"/>
          <p:cNvSpPr>
            <a:spLocks noGrp="1" noChangeArrowheads="1"/>
          </p:cNvSpPr>
          <p:nvPr>
            <p:ph sz="quarter" idx="1"/>
          </p:nvPr>
        </p:nvSpPr>
        <p:spPr>
          <a:xfrm>
            <a:off x="539750" y="2133600"/>
            <a:ext cx="8229600" cy="4525963"/>
          </a:xfrm>
        </p:spPr>
        <p:txBody>
          <a:bodyPr/>
          <a:lstStyle/>
          <a:p>
            <a:pPr marL="457200" indent="-457200" eaLnBrk="1" hangingPunct="1">
              <a:lnSpc>
                <a:spcPct val="80000"/>
              </a:lnSpc>
              <a:buFontTx/>
              <a:buNone/>
            </a:pPr>
            <a:r>
              <a:rPr lang="en-GB" sz="2000" smtClean="0"/>
              <a:t>TEN MOST CORRUPT STATES</a:t>
            </a:r>
            <a:br>
              <a:rPr lang="en-GB" sz="2000" smtClean="0"/>
            </a:br>
            <a:endParaRPr lang="en-GB" sz="2000" smtClean="0"/>
          </a:p>
          <a:p>
            <a:pPr marL="457200" indent="-457200" eaLnBrk="1" hangingPunct="1">
              <a:lnSpc>
                <a:spcPct val="80000"/>
              </a:lnSpc>
              <a:buFontTx/>
              <a:buNone/>
            </a:pPr>
            <a:r>
              <a:rPr lang="en-GB" sz="2000" smtClean="0"/>
              <a:t>	Somalia</a:t>
            </a:r>
            <a:br>
              <a:rPr lang="en-GB" sz="2000" smtClean="0"/>
            </a:br>
            <a:r>
              <a:rPr lang="en-GB" sz="2000" smtClean="0"/>
              <a:t>Burma</a:t>
            </a:r>
            <a:br>
              <a:rPr lang="en-GB" sz="2000" smtClean="0"/>
            </a:br>
            <a:r>
              <a:rPr lang="en-GB" sz="2000" smtClean="0"/>
              <a:t>Iraq</a:t>
            </a:r>
            <a:br>
              <a:rPr lang="en-GB" sz="2000" smtClean="0"/>
            </a:br>
            <a:r>
              <a:rPr lang="en-GB" sz="2000" smtClean="0"/>
              <a:t>Haiti</a:t>
            </a:r>
            <a:br>
              <a:rPr lang="en-GB" sz="2000" smtClean="0"/>
            </a:br>
            <a:r>
              <a:rPr lang="en-GB" sz="2000" smtClean="0"/>
              <a:t>Afghanistan</a:t>
            </a:r>
            <a:br>
              <a:rPr lang="en-GB" sz="2000" smtClean="0"/>
            </a:br>
            <a:r>
              <a:rPr lang="en-GB" sz="2000" smtClean="0"/>
              <a:t>Sudan</a:t>
            </a:r>
            <a:br>
              <a:rPr lang="en-GB" sz="2000" smtClean="0"/>
            </a:br>
            <a:r>
              <a:rPr lang="en-GB" sz="2000" smtClean="0"/>
              <a:t>Guinea</a:t>
            </a:r>
            <a:br>
              <a:rPr lang="en-GB" sz="2000" smtClean="0"/>
            </a:br>
            <a:r>
              <a:rPr lang="en-GB" sz="2000" smtClean="0"/>
              <a:t>Chad</a:t>
            </a:r>
            <a:br>
              <a:rPr lang="en-GB" sz="2000" smtClean="0"/>
            </a:br>
            <a:r>
              <a:rPr lang="en-GB" sz="2000" smtClean="0"/>
              <a:t>Equatorial Guinea</a:t>
            </a:r>
            <a:br>
              <a:rPr lang="en-GB" sz="2000" smtClean="0"/>
            </a:br>
            <a:r>
              <a:rPr lang="en-GB" sz="2000" smtClean="0"/>
              <a:t>DR Congo</a:t>
            </a:r>
            <a:br>
              <a:rPr lang="en-GB" sz="2000" smtClean="0"/>
            </a:br>
            <a:endParaRPr lang="en-GB" sz="2000" smtClean="0"/>
          </a:p>
          <a:p>
            <a:pPr marL="457200" indent="-457200" eaLnBrk="1" hangingPunct="1">
              <a:lnSpc>
                <a:spcPct val="80000"/>
              </a:lnSpc>
              <a:buFontTx/>
              <a:buNone/>
            </a:pPr>
            <a:endParaRPr lang="en-GB" sz="2000" smtClean="0"/>
          </a:p>
          <a:p>
            <a:pPr marL="457200" indent="-457200" eaLnBrk="1" hangingPunct="1">
              <a:lnSpc>
                <a:spcPct val="80000"/>
              </a:lnSpc>
              <a:buFontTx/>
              <a:buNone/>
            </a:pPr>
            <a:r>
              <a:rPr lang="en-GB" sz="2000" smtClean="0"/>
              <a:t>Source: Transparency International 2008</a:t>
            </a:r>
          </a:p>
        </p:txBody>
      </p:sp>
      <p:pic>
        <p:nvPicPr>
          <p:cNvPr id="30724" name="Picture 5" descr="header_in_one_ani"/>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00113" y="1125538"/>
            <a:ext cx="7172325"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032460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04800"/>
            <a:ext cx="8218487" cy="1484313"/>
          </a:xfrm>
        </p:spPr>
        <p:txBody>
          <a:bodyPr>
            <a:normAutofit fontScale="90000"/>
          </a:bodyPr>
          <a:lstStyle/>
          <a:p>
            <a:pPr eaLnBrk="1" hangingPunct="1"/>
            <a:r>
              <a:rPr lang="en-GB" sz="3600" dirty="0" smtClean="0"/>
              <a:t/>
            </a:r>
            <a:br>
              <a:rPr lang="en-GB" sz="3600" dirty="0" smtClean="0"/>
            </a:br>
            <a:r>
              <a:rPr lang="en-GB" sz="3600" dirty="0"/>
              <a:t/>
            </a:r>
            <a:br>
              <a:rPr lang="en-GB" sz="3600" dirty="0"/>
            </a:br>
            <a:r>
              <a:rPr lang="en-GB" sz="3600" dirty="0" smtClean="0"/>
              <a:t/>
            </a:r>
            <a:br>
              <a:rPr lang="en-GB" sz="3600" dirty="0" smtClean="0"/>
            </a:br>
            <a:r>
              <a:rPr lang="en-GB" sz="3600" dirty="0"/>
              <a:t/>
            </a:r>
            <a:br>
              <a:rPr lang="en-GB" sz="3600" dirty="0"/>
            </a:br>
            <a:r>
              <a:rPr lang="en-GB" sz="3600" dirty="0" smtClean="0"/>
              <a:t/>
            </a:r>
            <a:br>
              <a:rPr lang="en-GB" sz="3600" dirty="0" smtClean="0"/>
            </a:br>
            <a:r>
              <a:rPr lang="en-GB" sz="3600" dirty="0"/>
              <a:t/>
            </a:r>
            <a:br>
              <a:rPr lang="en-GB" sz="3600" dirty="0"/>
            </a:br>
            <a:r>
              <a:rPr lang="en-GB" sz="3600" dirty="0" smtClean="0"/>
              <a:t/>
            </a:r>
            <a:br>
              <a:rPr lang="en-GB" sz="3600" dirty="0" smtClean="0"/>
            </a:br>
            <a:r>
              <a:rPr lang="en-GB" sz="3600" dirty="0"/>
              <a:t/>
            </a:r>
            <a:br>
              <a:rPr lang="en-GB" sz="3600" dirty="0"/>
            </a:br>
            <a:r>
              <a:rPr lang="en-GB" sz="3600" dirty="0" smtClean="0"/>
              <a:t>What are the common characteristics of countries with high corruption? </a:t>
            </a:r>
            <a:br>
              <a:rPr lang="en-GB" sz="3600" dirty="0" smtClean="0"/>
            </a:br>
            <a:endParaRPr lang="en-GB" sz="3600" dirty="0" smtClean="0"/>
          </a:p>
        </p:txBody>
      </p:sp>
      <p:sp>
        <p:nvSpPr>
          <p:cNvPr id="31747" name="Rectangle 3"/>
          <p:cNvSpPr>
            <a:spLocks noGrp="1" noChangeArrowheads="1"/>
          </p:cNvSpPr>
          <p:nvPr>
            <p:ph sz="quarter" idx="1"/>
          </p:nvPr>
        </p:nvSpPr>
        <p:spPr/>
        <p:txBody>
          <a:bodyPr/>
          <a:lstStyle/>
          <a:p>
            <a:pPr eaLnBrk="1" hangingPunct="1"/>
            <a:endParaRPr lang="en-GB" smtClean="0"/>
          </a:p>
          <a:p>
            <a:pPr eaLnBrk="1" hangingPunct="1"/>
            <a:r>
              <a:rPr lang="en-GB" smtClean="0"/>
              <a:t>Those with the highest levels of corruption are developing or transition countries.</a:t>
            </a:r>
          </a:p>
          <a:p>
            <a:pPr eaLnBrk="1" hangingPunct="1"/>
            <a:r>
              <a:rPr lang="en-GB" smtClean="0"/>
              <a:t>Many are governed, or have recently been governed, by socialist governments.</a:t>
            </a:r>
          </a:p>
          <a:p>
            <a:pPr eaLnBrk="1" hangingPunct="1"/>
            <a:r>
              <a:rPr lang="en-GB" smtClean="0"/>
              <a:t>The most corrupt countries have low income levels.</a:t>
            </a:r>
          </a:p>
        </p:txBody>
      </p:sp>
    </p:spTree>
    <p:extLst>
      <p:ext uri="{BB962C8B-B14F-4D97-AF65-F5344CB8AC3E}">
        <p14:creationId xmlns:p14="http://schemas.microsoft.com/office/powerpoint/2010/main" xmlns="" val="20783217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pPr eaLnBrk="1" hangingPunct="1"/>
            <a:r>
              <a:rPr lang="en-GB" sz="4000" smtClean="0"/>
              <a:t>What is the magnitude of corruption?</a:t>
            </a:r>
          </a:p>
        </p:txBody>
      </p:sp>
      <p:sp>
        <p:nvSpPr>
          <p:cNvPr id="32771" name="Rectangle 3"/>
          <p:cNvSpPr>
            <a:spLocks noGrp="1" noChangeArrowheads="1"/>
          </p:cNvSpPr>
          <p:nvPr>
            <p:ph sz="quarter" idx="1"/>
          </p:nvPr>
        </p:nvSpPr>
        <p:spPr/>
        <p:txBody>
          <a:bodyPr/>
          <a:lstStyle/>
          <a:p>
            <a:pPr eaLnBrk="1" hangingPunct="1"/>
            <a:endParaRPr lang="en-GB" sz="2800" smtClean="0"/>
          </a:p>
          <a:p>
            <a:pPr eaLnBrk="1" hangingPunct="1"/>
            <a:r>
              <a:rPr lang="en-GB" sz="2800" smtClean="0"/>
              <a:t>Most studies do not claim to capture all corruption within the program or sectors.</a:t>
            </a:r>
          </a:p>
          <a:p>
            <a:pPr eaLnBrk="1" hangingPunct="1"/>
            <a:endParaRPr lang="en-GB" sz="2800" smtClean="0"/>
          </a:p>
          <a:p>
            <a:pPr eaLnBrk="1" hangingPunct="1"/>
            <a:r>
              <a:rPr lang="en-GB" sz="2800" smtClean="0"/>
              <a:t>Huge variation in corruption, ranging from a few percent in the Oil for Food Program that affected Iraq to 80 percent in the primary education program in Uganda.</a:t>
            </a:r>
          </a:p>
        </p:txBody>
      </p:sp>
    </p:spTree>
    <p:extLst>
      <p:ext uri="{BB962C8B-B14F-4D97-AF65-F5344CB8AC3E}">
        <p14:creationId xmlns:p14="http://schemas.microsoft.com/office/powerpoint/2010/main" xmlns="" val="5123497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68313" y="692150"/>
            <a:ext cx="8229600" cy="1143000"/>
          </a:xfrm>
        </p:spPr>
        <p:txBody>
          <a:bodyPr>
            <a:normAutofit fontScale="90000"/>
          </a:bodyPr>
          <a:lstStyle/>
          <a:p>
            <a:pPr eaLnBrk="1" hangingPunct="1"/>
            <a:r>
              <a:rPr lang="en-GB" sz="4000" smtClean="0"/>
              <a:t>Do higher wages for bureaucrats reduce corruption?</a:t>
            </a:r>
            <a:br>
              <a:rPr lang="en-GB" sz="4000" smtClean="0"/>
            </a:br>
            <a:endParaRPr lang="en-GB" sz="4000" smtClean="0"/>
          </a:p>
        </p:txBody>
      </p:sp>
      <p:sp>
        <p:nvSpPr>
          <p:cNvPr id="33795" name="Rectangle 3"/>
          <p:cNvSpPr>
            <a:spLocks noGrp="1" noChangeArrowheads="1"/>
          </p:cNvSpPr>
          <p:nvPr>
            <p:ph sz="quarter" idx="1"/>
          </p:nvPr>
        </p:nvSpPr>
        <p:spPr/>
        <p:txBody>
          <a:bodyPr>
            <a:normAutofit/>
          </a:bodyPr>
          <a:lstStyle/>
          <a:p>
            <a:pPr eaLnBrk="1" hangingPunct="1">
              <a:lnSpc>
                <a:spcPct val="80000"/>
              </a:lnSpc>
            </a:pPr>
            <a:endParaRPr lang="en-GB" dirty="0" smtClean="0"/>
          </a:p>
          <a:p>
            <a:pPr eaLnBrk="1" hangingPunct="1">
              <a:lnSpc>
                <a:spcPct val="80000"/>
              </a:lnSpc>
            </a:pPr>
            <a:r>
              <a:rPr lang="en-GB" dirty="0" smtClean="0"/>
              <a:t>Recommendation to fighting corruption by paying higher wages to public servants (as happened in Sweden)</a:t>
            </a:r>
          </a:p>
          <a:p>
            <a:pPr eaLnBrk="1" hangingPunct="1">
              <a:lnSpc>
                <a:spcPct val="80000"/>
              </a:lnSpc>
              <a:buFontTx/>
              <a:buNone/>
            </a:pPr>
            <a:endParaRPr lang="en-GB" dirty="0" smtClean="0"/>
          </a:p>
          <a:p>
            <a:pPr eaLnBrk="1" hangingPunct="1">
              <a:lnSpc>
                <a:spcPct val="80000"/>
              </a:lnSpc>
            </a:pPr>
            <a:r>
              <a:rPr lang="en-GB" dirty="0" smtClean="0"/>
              <a:t>“Thus, wage incentives can reduce bribery, but only under certain conditions. This strategy requires a well-functioning enforcement apparatus; the bribe being</a:t>
            </a:r>
          </a:p>
          <a:p>
            <a:pPr eaLnBrk="1" hangingPunct="1">
              <a:lnSpc>
                <a:spcPct val="80000"/>
              </a:lnSpc>
              <a:buFontTx/>
              <a:buNone/>
            </a:pPr>
            <a:r>
              <a:rPr lang="en-GB" dirty="0" smtClean="0"/>
              <a:t>	offered (or demanded) must not be a function of the official’s wage; and the cost of paying higher wages must not be too high. In many poor developing countries where corruption is institutionalized, these requirements appear unlikely to hold”. (p.33)</a:t>
            </a:r>
          </a:p>
        </p:txBody>
      </p:sp>
    </p:spTree>
    <p:extLst>
      <p:ext uri="{BB962C8B-B14F-4D97-AF65-F5344CB8AC3E}">
        <p14:creationId xmlns:p14="http://schemas.microsoft.com/office/powerpoint/2010/main" xmlns="" val="3036528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r>
              <a:rPr lang="en-GB" sz="3200" b="1" smtClean="0"/>
              <a:t>Today’s Case Study: UN Oil for Food  Programme in Iraq 1995-2003</a:t>
            </a:r>
          </a:p>
        </p:txBody>
      </p:sp>
      <p:sp>
        <p:nvSpPr>
          <p:cNvPr id="34819" name="Rectangle 3"/>
          <p:cNvSpPr>
            <a:spLocks noGrp="1" noChangeArrowheads="1"/>
          </p:cNvSpPr>
          <p:nvPr>
            <p:ph sz="quarter" idx="1"/>
          </p:nvPr>
        </p:nvSpPr>
        <p:spPr>
          <a:xfrm>
            <a:off x="468313" y="1628775"/>
            <a:ext cx="8229600" cy="4525963"/>
          </a:xfrm>
        </p:spPr>
        <p:txBody>
          <a:bodyPr/>
          <a:lstStyle/>
          <a:p>
            <a:pPr eaLnBrk="1" hangingPunct="1">
              <a:lnSpc>
                <a:spcPct val="80000"/>
              </a:lnSpc>
            </a:pPr>
            <a:r>
              <a:rPr lang="en-GB" sz="2800" smtClean="0"/>
              <a:t>A response to concerns about the economic sanctions against Iraq in the post Kuwait war era.</a:t>
            </a:r>
          </a:p>
          <a:p>
            <a:pPr eaLnBrk="1" hangingPunct="1">
              <a:lnSpc>
                <a:spcPct val="80000"/>
              </a:lnSpc>
            </a:pPr>
            <a:r>
              <a:rPr lang="en-GB" sz="2800" smtClean="0"/>
              <a:t>Ordinary people suffering as a consequence of sanction</a:t>
            </a:r>
          </a:p>
          <a:p>
            <a:pPr eaLnBrk="1" hangingPunct="1">
              <a:lnSpc>
                <a:spcPct val="80000"/>
              </a:lnSpc>
            </a:pPr>
            <a:r>
              <a:rPr lang="en-GB" sz="2800" smtClean="0"/>
              <a:t>UN initiates an oil for food programme to allow food, medicine and other ‘goods’ to be purchased by Iraq  with money from selling oil. </a:t>
            </a:r>
          </a:p>
          <a:p>
            <a:pPr eaLnBrk="1" hangingPunct="1">
              <a:lnSpc>
                <a:spcPct val="80000"/>
              </a:lnSpc>
            </a:pPr>
            <a:r>
              <a:rPr lang="en-GB" sz="2800" smtClean="0"/>
              <a:t>Terminated in 2003  after US invasion of Iraq</a:t>
            </a:r>
          </a:p>
          <a:p>
            <a:pPr eaLnBrk="1" hangingPunct="1">
              <a:lnSpc>
                <a:spcPct val="80000"/>
              </a:lnSpc>
            </a:pPr>
            <a:r>
              <a:rPr lang="en-GB" sz="2800" smtClean="0"/>
              <a:t>Revelations of corruption in fund became apparent once the programme ended.</a:t>
            </a:r>
          </a:p>
        </p:txBody>
      </p:sp>
    </p:spTree>
    <p:extLst>
      <p:ext uri="{BB962C8B-B14F-4D97-AF65-F5344CB8AC3E}">
        <p14:creationId xmlns:p14="http://schemas.microsoft.com/office/powerpoint/2010/main" xmlns="" val="24951448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pPr eaLnBrk="1" hangingPunct="1"/>
            <a:r>
              <a:rPr lang="en-GB" sz="4000" smtClean="0"/>
              <a:t>How corruption was alleged to have taken place:</a:t>
            </a:r>
          </a:p>
        </p:txBody>
      </p:sp>
      <p:sp>
        <p:nvSpPr>
          <p:cNvPr id="35843" name="Rectangle 3"/>
          <p:cNvSpPr>
            <a:spLocks noGrp="1" noChangeArrowheads="1"/>
          </p:cNvSpPr>
          <p:nvPr>
            <p:ph sz="quarter" idx="1"/>
          </p:nvPr>
        </p:nvSpPr>
        <p:spPr/>
        <p:txBody>
          <a:bodyPr/>
          <a:lstStyle/>
          <a:p>
            <a:pPr eaLnBrk="1" hangingPunct="1">
              <a:lnSpc>
                <a:spcPct val="80000"/>
              </a:lnSpc>
            </a:pPr>
            <a:r>
              <a:rPr lang="en-GB" sz="2400" smtClean="0"/>
              <a:t>Saddam sold oil at below market value to handpicked group of contractors whom he knew would give a ‘kickback’ in return for cheap oil. </a:t>
            </a:r>
          </a:p>
          <a:p>
            <a:pPr eaLnBrk="1" hangingPunct="1">
              <a:lnSpc>
                <a:spcPct val="80000"/>
              </a:lnSpc>
            </a:pPr>
            <a:r>
              <a:rPr lang="en-GB" sz="2400" smtClean="0"/>
              <a:t>Companies supplying food and medicine were charged ‘after-sales-service’ fees and inland transportation fees funnelling $1.5 billion directly back to Saddam.</a:t>
            </a:r>
          </a:p>
          <a:p>
            <a:pPr eaLnBrk="1" hangingPunct="1">
              <a:lnSpc>
                <a:spcPct val="80000"/>
              </a:lnSpc>
            </a:pPr>
            <a:r>
              <a:rPr lang="en-GB" sz="2400" smtClean="0"/>
              <a:t>+$13.6 billion generated through illegal oil sales (but everyone looked the other way because the sales went to Turkey and Jordan who were allies of the US and UK)</a:t>
            </a:r>
          </a:p>
          <a:p>
            <a:pPr eaLnBrk="1" hangingPunct="1">
              <a:lnSpc>
                <a:spcPct val="80000"/>
              </a:lnSpc>
            </a:pPr>
            <a:r>
              <a:rPr lang="en-GB" sz="2400" smtClean="0"/>
              <a:t>Also, allegations that UN officials may have profited from the programme</a:t>
            </a:r>
          </a:p>
        </p:txBody>
      </p:sp>
    </p:spTree>
    <p:extLst>
      <p:ext uri="{BB962C8B-B14F-4D97-AF65-F5344CB8AC3E}">
        <p14:creationId xmlns:p14="http://schemas.microsoft.com/office/powerpoint/2010/main" xmlns="" val="1058115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endParaRPr lang="en-US" smtClean="0"/>
          </a:p>
        </p:txBody>
      </p:sp>
      <p:sp>
        <p:nvSpPr>
          <p:cNvPr id="36867" name="Rectangle 3"/>
          <p:cNvSpPr>
            <a:spLocks noGrp="1" noChangeArrowheads="1"/>
          </p:cNvSpPr>
          <p:nvPr>
            <p:ph sz="quarter" idx="1"/>
          </p:nvPr>
        </p:nvSpPr>
        <p:spPr/>
        <p:txBody>
          <a:bodyPr/>
          <a:lstStyle/>
          <a:p>
            <a:pPr eaLnBrk="1" hangingPunct="1"/>
            <a:endParaRPr lang="en-US" smtClean="0"/>
          </a:p>
        </p:txBody>
      </p:sp>
      <p:pic>
        <p:nvPicPr>
          <p:cNvPr id="36868" name="Picture 5" descr="Oilforfood.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5288" y="304800"/>
            <a:ext cx="8510587" cy="632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205794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GB" smtClean="0"/>
              <a:t>How it was discovered:</a:t>
            </a:r>
          </a:p>
        </p:txBody>
      </p:sp>
      <p:sp>
        <p:nvSpPr>
          <p:cNvPr id="37891" name="Rectangle 3"/>
          <p:cNvSpPr>
            <a:spLocks noGrp="1" noChangeArrowheads="1"/>
          </p:cNvSpPr>
          <p:nvPr>
            <p:ph sz="quarter" idx="1"/>
          </p:nvPr>
        </p:nvSpPr>
        <p:spPr/>
        <p:txBody>
          <a:bodyPr/>
          <a:lstStyle/>
          <a:p>
            <a:pPr eaLnBrk="1" hangingPunct="1">
              <a:lnSpc>
                <a:spcPct val="90000"/>
              </a:lnSpc>
            </a:pPr>
            <a:endParaRPr lang="en-GB" sz="2400" smtClean="0"/>
          </a:p>
          <a:p>
            <a:pPr eaLnBrk="1" hangingPunct="1">
              <a:lnSpc>
                <a:spcPct val="90000"/>
              </a:lnSpc>
            </a:pPr>
            <a:r>
              <a:rPr lang="en-GB" sz="2400" smtClean="0"/>
              <a:t>Allegations of corruption surfaced with the discovery of alleged Iraqi government papers in Baghdad after US forces took control of the city in 2003</a:t>
            </a:r>
          </a:p>
          <a:p>
            <a:pPr eaLnBrk="1" hangingPunct="1">
              <a:lnSpc>
                <a:spcPct val="90000"/>
              </a:lnSpc>
            </a:pPr>
            <a:r>
              <a:rPr lang="en-GB" sz="2400" smtClean="0"/>
              <a:t>Al Mada, a daily newspaper in Iraq, published a list of individuals and organizations alleged to have received oil sales contracts via the UN's Oil-for-Food Programme. </a:t>
            </a:r>
          </a:p>
          <a:p>
            <a:pPr eaLnBrk="1" hangingPunct="1">
              <a:lnSpc>
                <a:spcPct val="90000"/>
              </a:lnSpc>
            </a:pPr>
            <a:r>
              <a:rPr lang="en-GB" sz="2400" smtClean="0"/>
              <a:t>The list came from over 15,000 documents which were reportedly found in the state-owned Iraqi oil corporation.</a:t>
            </a:r>
          </a:p>
        </p:txBody>
      </p:sp>
    </p:spTree>
    <p:extLst>
      <p:ext uri="{BB962C8B-B14F-4D97-AF65-F5344CB8AC3E}">
        <p14:creationId xmlns:p14="http://schemas.microsoft.com/office/powerpoint/2010/main" xmlns="" val="27522229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fontScale="90000"/>
          </a:bodyPr>
          <a:lstStyle/>
          <a:p>
            <a:pPr eaLnBrk="1" hangingPunct="1"/>
            <a:r>
              <a:rPr lang="en-GB" sz="4000" smtClean="0"/>
              <a:t>Establishment of Independent Inquiry Committee (IIC)</a:t>
            </a:r>
          </a:p>
        </p:txBody>
      </p:sp>
      <p:sp>
        <p:nvSpPr>
          <p:cNvPr id="38915" name="Rectangle 3"/>
          <p:cNvSpPr>
            <a:spLocks noGrp="1" noChangeArrowheads="1"/>
          </p:cNvSpPr>
          <p:nvPr>
            <p:ph type="body" sz="half" idx="1"/>
          </p:nvPr>
        </p:nvSpPr>
        <p:spPr/>
        <p:txBody>
          <a:bodyPr/>
          <a:lstStyle/>
          <a:p>
            <a:pPr eaLnBrk="1" hangingPunct="1">
              <a:lnSpc>
                <a:spcPct val="80000"/>
              </a:lnSpc>
            </a:pPr>
            <a:r>
              <a:rPr lang="en-GB" sz="2400" smtClean="0"/>
              <a:t>April 2004, Kofi Annan, announces the creation of the IIC</a:t>
            </a:r>
          </a:p>
          <a:p>
            <a:pPr eaLnBrk="1" hangingPunct="1">
              <a:lnSpc>
                <a:spcPct val="80000"/>
              </a:lnSpc>
            </a:pPr>
            <a:r>
              <a:rPr lang="en-GB" sz="2400" smtClean="0"/>
              <a:t>Tasked with investigating allegations of impropriety in the operation and management of the oil for food programme. </a:t>
            </a:r>
          </a:p>
          <a:p>
            <a:pPr eaLnBrk="1" hangingPunct="1">
              <a:lnSpc>
                <a:spcPct val="80000"/>
              </a:lnSpc>
            </a:pPr>
            <a:r>
              <a:rPr lang="en-GB" sz="2400" smtClean="0"/>
              <a:t>Provided $34 million funding for the investigation to be carried out.</a:t>
            </a:r>
          </a:p>
        </p:txBody>
      </p:sp>
      <p:sp>
        <p:nvSpPr>
          <p:cNvPr id="38916" name="Rectangle 4"/>
          <p:cNvSpPr>
            <a:spLocks noGrp="1" noChangeArrowheads="1"/>
          </p:cNvSpPr>
          <p:nvPr>
            <p:ph sz="half" idx="2"/>
          </p:nvPr>
        </p:nvSpPr>
        <p:spPr>
          <a:xfrm>
            <a:off x="4643438" y="1628775"/>
            <a:ext cx="4038600" cy="4525963"/>
          </a:xfrm>
        </p:spPr>
        <p:txBody>
          <a:bodyPr/>
          <a:lstStyle/>
          <a:p>
            <a:pPr eaLnBrk="1" hangingPunct="1">
              <a:lnSpc>
                <a:spcPct val="80000"/>
              </a:lnSpc>
            </a:pPr>
            <a:endParaRPr lang="en-US" sz="2400" smtClean="0"/>
          </a:p>
        </p:txBody>
      </p:sp>
      <p:pic>
        <p:nvPicPr>
          <p:cNvPr id="38917" name="Picture 6" descr="KofiAnnan-StateDep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32363" y="1773238"/>
            <a:ext cx="3409950"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2731062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pPr eaLnBrk="1" hangingPunct="1"/>
            <a:r>
              <a:rPr lang="en-GB" sz="4000" smtClean="0"/>
              <a:t>Who was involved </a:t>
            </a:r>
            <a:br>
              <a:rPr lang="en-GB" sz="4000" smtClean="0"/>
            </a:br>
            <a:r>
              <a:rPr lang="en-GB" sz="4000" smtClean="0"/>
              <a:t>– state and individual?</a:t>
            </a:r>
          </a:p>
        </p:txBody>
      </p:sp>
      <p:sp>
        <p:nvSpPr>
          <p:cNvPr id="39939" name="Rectangle 3"/>
          <p:cNvSpPr>
            <a:spLocks noGrp="1" noChangeArrowheads="1"/>
          </p:cNvSpPr>
          <p:nvPr>
            <p:ph sz="quarter" idx="1"/>
          </p:nvPr>
        </p:nvSpPr>
        <p:spPr/>
        <p:txBody>
          <a:bodyPr/>
          <a:lstStyle/>
          <a:p>
            <a:pPr eaLnBrk="1" hangingPunct="1">
              <a:lnSpc>
                <a:spcPct val="90000"/>
              </a:lnSpc>
            </a:pPr>
            <a:r>
              <a:rPr lang="en-GB" sz="2400" smtClean="0"/>
              <a:t>Known oil voucher recipients: the list indicates that 30% Russian; 15% French; 10% Chinese; 6% each Swiss, Malaysian, and Syrian; and 4% each were Jordanian and Egyptian. </a:t>
            </a:r>
          </a:p>
          <a:p>
            <a:pPr eaLnBrk="1" hangingPunct="1">
              <a:lnSpc>
                <a:spcPct val="90000"/>
              </a:lnSpc>
            </a:pPr>
            <a:r>
              <a:rPr lang="en-GB" sz="2400" smtClean="0"/>
              <a:t>American and German recipients were included in the approximate 20 percent of "recipients from other nations." </a:t>
            </a:r>
          </a:p>
          <a:p>
            <a:pPr eaLnBrk="1" hangingPunct="1">
              <a:lnSpc>
                <a:spcPct val="90000"/>
              </a:lnSpc>
            </a:pPr>
            <a:r>
              <a:rPr lang="en-GB" sz="2400" smtClean="0"/>
              <a:t>Benon Sevan, head of the programme, a Cypriot and career UN diplomat, was singled out for actions that were "ethically improper and seriously undermined the integrity of the UN". </a:t>
            </a:r>
          </a:p>
        </p:txBody>
      </p:sp>
    </p:spTree>
    <p:extLst>
      <p:ext uri="{BB962C8B-B14F-4D97-AF65-F5344CB8AC3E}">
        <p14:creationId xmlns:p14="http://schemas.microsoft.com/office/powerpoint/2010/main" xmlns="" val="36938500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p:cNvSpPr>
            <a:spLocks noGrp="1" noChangeArrowheads="1"/>
          </p:cNvSpPr>
          <p:nvPr>
            <p:ph type="title"/>
          </p:nvPr>
        </p:nvSpPr>
        <p:spPr/>
        <p:txBody>
          <a:bodyPr/>
          <a:lstStyle/>
          <a:p>
            <a:pPr eaLnBrk="1" hangingPunct="1"/>
            <a:endParaRPr lang="en-US" smtClean="0"/>
          </a:p>
        </p:txBody>
      </p:sp>
      <p:sp>
        <p:nvSpPr>
          <p:cNvPr id="40963" name="Rectangle 9"/>
          <p:cNvSpPr>
            <a:spLocks noGrp="1" noChangeArrowheads="1"/>
          </p:cNvSpPr>
          <p:nvPr>
            <p:ph sz="half" idx="1"/>
          </p:nvPr>
        </p:nvSpPr>
        <p:spPr/>
        <p:txBody>
          <a:bodyPr/>
          <a:lstStyle/>
          <a:p>
            <a:pPr eaLnBrk="1" hangingPunct="1"/>
            <a:endParaRPr lang="en-US" sz="2800" smtClean="0"/>
          </a:p>
        </p:txBody>
      </p:sp>
      <p:sp>
        <p:nvSpPr>
          <p:cNvPr id="40964" name="Rectangle 10"/>
          <p:cNvSpPr>
            <a:spLocks noGrp="1" noChangeArrowheads="1"/>
          </p:cNvSpPr>
          <p:nvPr>
            <p:ph type="body" sz="half" idx="2"/>
          </p:nvPr>
        </p:nvSpPr>
        <p:spPr/>
        <p:txBody>
          <a:bodyPr/>
          <a:lstStyle/>
          <a:p>
            <a:pPr algn="r" eaLnBrk="1" hangingPunct="1">
              <a:buFontTx/>
              <a:buNone/>
            </a:pPr>
            <a:r>
              <a:rPr lang="en-GB" sz="2400" smtClean="0"/>
              <a:t>Benan Sevan, </a:t>
            </a:r>
          </a:p>
          <a:p>
            <a:pPr algn="r" eaLnBrk="1" hangingPunct="1">
              <a:buFontTx/>
              <a:buNone/>
            </a:pPr>
            <a:r>
              <a:rPr lang="en-GB" sz="2400" smtClean="0"/>
              <a:t>   Head of the UN Oil for Food Programme until 2003.</a:t>
            </a:r>
          </a:p>
        </p:txBody>
      </p:sp>
      <p:pic>
        <p:nvPicPr>
          <p:cNvPr id="40965" name="Picture 7" descr="sevanc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850" y="0"/>
            <a:ext cx="5143500" cy="664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512314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pPr eaLnBrk="1" hangingPunct="1"/>
            <a:r>
              <a:rPr lang="en-GB" sz="4000" dirty="0" smtClean="0"/>
              <a:t>Outcomes </a:t>
            </a:r>
          </a:p>
        </p:txBody>
      </p:sp>
      <p:sp>
        <p:nvSpPr>
          <p:cNvPr id="41987" name="Rectangle 3"/>
          <p:cNvSpPr>
            <a:spLocks noGrp="1" noChangeArrowheads="1"/>
          </p:cNvSpPr>
          <p:nvPr>
            <p:ph sz="quarter" idx="1"/>
          </p:nvPr>
        </p:nvSpPr>
        <p:spPr/>
        <p:txBody>
          <a:bodyPr/>
          <a:lstStyle/>
          <a:p>
            <a:pPr eaLnBrk="1" hangingPunct="1">
              <a:lnSpc>
                <a:spcPct val="90000"/>
              </a:lnSpc>
            </a:pPr>
            <a:endParaRPr lang="en-GB" sz="2400" smtClean="0"/>
          </a:p>
          <a:p>
            <a:pPr eaLnBrk="1" hangingPunct="1">
              <a:lnSpc>
                <a:spcPct val="90000"/>
              </a:lnSpc>
            </a:pPr>
            <a:r>
              <a:rPr lang="en-GB" sz="2400" smtClean="0"/>
              <a:t>2,253 firms were listed by the inquiry, many of them household names, had made illegal payments totalling $1.8 billion to the Saddam regime. See: </a:t>
            </a:r>
          </a:p>
          <a:p>
            <a:pPr lvl="1" eaLnBrk="1" hangingPunct="1">
              <a:lnSpc>
                <a:spcPct val="90000"/>
              </a:lnSpc>
            </a:pPr>
            <a:r>
              <a:rPr lang="en-GB" sz="2000" smtClean="0"/>
              <a:t>Daimler Chrysler AG, Germany</a:t>
            </a:r>
          </a:p>
          <a:p>
            <a:pPr lvl="1" eaLnBrk="1" hangingPunct="1">
              <a:lnSpc>
                <a:spcPct val="90000"/>
              </a:lnSpc>
            </a:pPr>
            <a:r>
              <a:rPr lang="en-GB" sz="2000" smtClean="0"/>
              <a:t>Siemens, Germany</a:t>
            </a:r>
          </a:p>
          <a:p>
            <a:pPr lvl="1" eaLnBrk="1" hangingPunct="1">
              <a:lnSpc>
                <a:spcPct val="90000"/>
              </a:lnSpc>
            </a:pPr>
            <a:r>
              <a:rPr lang="en-GB" sz="2000" smtClean="0"/>
              <a:t>Volvo, Sweden</a:t>
            </a:r>
          </a:p>
          <a:p>
            <a:pPr lvl="1" eaLnBrk="1" hangingPunct="1">
              <a:lnSpc>
                <a:spcPct val="90000"/>
              </a:lnSpc>
            </a:pPr>
            <a:r>
              <a:rPr lang="en-GB" sz="2000" smtClean="0"/>
              <a:t>Daewoo, South Korea</a:t>
            </a:r>
          </a:p>
          <a:p>
            <a:pPr lvl="1" eaLnBrk="1" hangingPunct="1">
              <a:lnSpc>
                <a:spcPct val="90000"/>
              </a:lnSpc>
            </a:pPr>
            <a:r>
              <a:rPr lang="en-GB" sz="2000" smtClean="0"/>
              <a:t>Wier Group, UK</a:t>
            </a:r>
          </a:p>
          <a:p>
            <a:pPr lvl="1" eaLnBrk="1" hangingPunct="1">
              <a:lnSpc>
                <a:spcPct val="90000"/>
              </a:lnSpc>
            </a:pPr>
            <a:r>
              <a:rPr lang="en-GB" sz="2000" smtClean="0"/>
              <a:t>Bayoil, US</a:t>
            </a:r>
          </a:p>
        </p:txBody>
      </p:sp>
    </p:spTree>
    <p:extLst>
      <p:ext uri="{BB962C8B-B14F-4D97-AF65-F5344CB8AC3E}">
        <p14:creationId xmlns:p14="http://schemas.microsoft.com/office/powerpoint/2010/main" xmlns="" val="20337041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GB" dirty="0" smtClean="0"/>
              <a:t>Outcomes</a:t>
            </a:r>
            <a:endParaRPr lang="en-US" dirty="0" smtClean="0"/>
          </a:p>
        </p:txBody>
      </p:sp>
      <p:sp>
        <p:nvSpPr>
          <p:cNvPr id="43011" name="Rectangle 3"/>
          <p:cNvSpPr>
            <a:spLocks noGrp="1" noChangeArrowheads="1"/>
          </p:cNvSpPr>
          <p:nvPr>
            <p:ph sz="quarter" idx="1"/>
          </p:nvPr>
        </p:nvSpPr>
        <p:spPr/>
        <p:txBody>
          <a:bodyPr/>
          <a:lstStyle/>
          <a:p>
            <a:pPr eaLnBrk="1" hangingPunct="1">
              <a:lnSpc>
                <a:spcPct val="90000"/>
              </a:lnSpc>
            </a:pPr>
            <a:r>
              <a:rPr lang="en-GB" sz="2400" smtClean="0"/>
              <a:t>Five years after the scandal broke, how many beneficiaries have been tried in court and found guilty? </a:t>
            </a:r>
          </a:p>
          <a:p>
            <a:pPr eaLnBrk="1" hangingPunct="1">
              <a:lnSpc>
                <a:spcPct val="90000"/>
              </a:lnSpc>
            </a:pPr>
            <a:r>
              <a:rPr lang="en-GB" sz="2400" smtClean="0"/>
              <a:t>None in Russia, the country that won the lion's share (nearly a third) of oil deals. </a:t>
            </a:r>
          </a:p>
          <a:p>
            <a:pPr eaLnBrk="1" hangingPunct="1">
              <a:lnSpc>
                <a:spcPct val="90000"/>
              </a:lnSpc>
            </a:pPr>
            <a:r>
              <a:rPr lang="en-GB" sz="2400" smtClean="0"/>
              <a:t>As Mr Volcker (Chair of IIC) noted, the programme gave Iraq a freeish hand in choosing its oil clients. </a:t>
            </a:r>
          </a:p>
          <a:p>
            <a:pPr eaLnBrk="1" hangingPunct="1">
              <a:lnSpc>
                <a:spcPct val="90000"/>
              </a:lnSpc>
            </a:pPr>
            <a:r>
              <a:rPr lang="en-GB" sz="2400" smtClean="0"/>
              <a:t>It used oil sales to reward people, firms and countries (such as Russia) that were known to be pro-Iraqi.</a:t>
            </a:r>
          </a:p>
        </p:txBody>
      </p:sp>
    </p:spTree>
    <p:extLst>
      <p:ext uri="{BB962C8B-B14F-4D97-AF65-F5344CB8AC3E}">
        <p14:creationId xmlns:p14="http://schemas.microsoft.com/office/powerpoint/2010/main" xmlns="" val="36021769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GB" dirty="0" smtClean="0"/>
              <a:t>Outcomes</a:t>
            </a:r>
            <a:endParaRPr lang="en-US" dirty="0" smtClean="0"/>
          </a:p>
        </p:txBody>
      </p:sp>
      <p:sp>
        <p:nvSpPr>
          <p:cNvPr id="44035" name="Rectangle 3"/>
          <p:cNvSpPr>
            <a:spLocks noGrp="1" noChangeArrowheads="1"/>
          </p:cNvSpPr>
          <p:nvPr>
            <p:ph sz="quarter" idx="1"/>
          </p:nvPr>
        </p:nvSpPr>
        <p:spPr/>
        <p:txBody>
          <a:bodyPr/>
          <a:lstStyle/>
          <a:p>
            <a:pPr eaLnBrk="1" hangingPunct="1"/>
            <a:r>
              <a:rPr lang="en-GB" smtClean="0"/>
              <a:t>Other countries, including China, Cyprus, Yemen, Egypt, Vietnam, Malaysia and the United Arab Emirates, have ignored the IIC report. Of the 52 countries it named, only 28 have asked to consult the tonnes of incriminating documents assembled by Mr Volcker and his 75 investigators. </a:t>
            </a:r>
          </a:p>
        </p:txBody>
      </p:sp>
    </p:spTree>
    <p:extLst>
      <p:ext uri="{BB962C8B-B14F-4D97-AF65-F5344CB8AC3E}">
        <p14:creationId xmlns:p14="http://schemas.microsoft.com/office/powerpoint/2010/main" xmlns="" val="3362083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pPr eaLnBrk="1" hangingPunct="1"/>
            <a:r>
              <a:rPr lang="en-GB" sz="4000" smtClean="0"/>
              <a:t>Some convictions in relation to this </a:t>
            </a:r>
          </a:p>
        </p:txBody>
      </p:sp>
      <p:sp>
        <p:nvSpPr>
          <p:cNvPr id="45059" name="Rectangle 3"/>
          <p:cNvSpPr>
            <a:spLocks noGrp="1" noChangeArrowheads="1"/>
          </p:cNvSpPr>
          <p:nvPr>
            <p:ph sz="quarter" idx="1"/>
          </p:nvPr>
        </p:nvSpPr>
        <p:spPr/>
        <p:txBody>
          <a:bodyPr/>
          <a:lstStyle/>
          <a:p>
            <a:pPr eaLnBrk="1" hangingPunct="1">
              <a:lnSpc>
                <a:spcPct val="80000"/>
              </a:lnSpc>
            </a:pPr>
            <a:r>
              <a:rPr lang="en-GB" sz="2400" smtClean="0"/>
              <a:t>Of just seven people so far convicted worldwide on oil-for-food charges, all were prosecuted in America, which began its legal moves before the Volcker panel reported. </a:t>
            </a:r>
          </a:p>
          <a:p>
            <a:pPr eaLnBrk="1" hangingPunct="1">
              <a:lnSpc>
                <a:spcPct val="80000"/>
              </a:lnSpc>
            </a:pPr>
            <a:r>
              <a:rPr lang="en-GB" sz="2400" smtClean="0"/>
              <a:t>David Chalmers, the Texan head of Bayoil, was sentenced to two years in jail and ordered to repay $9m in fines and restitution. </a:t>
            </a:r>
          </a:p>
          <a:p>
            <a:pPr eaLnBrk="1" hangingPunct="1">
              <a:lnSpc>
                <a:spcPct val="80000"/>
              </a:lnSpc>
            </a:pPr>
            <a:r>
              <a:rPr lang="en-GB" sz="2400" smtClean="0"/>
              <a:t>Oscar Wyatt, another Texas oil man, was jailed in for one year and ordered to pay $11m. </a:t>
            </a:r>
          </a:p>
          <a:p>
            <a:pPr eaLnBrk="1" hangingPunct="1">
              <a:lnSpc>
                <a:spcPct val="80000"/>
              </a:lnSpc>
            </a:pPr>
            <a:r>
              <a:rPr lang="en-GB" sz="2400" smtClean="0"/>
              <a:t>Vladimir Kuznetsov, the Russian ex-chairman of the UN's budget oversight committee, is serving 51 months for money laundering. </a:t>
            </a:r>
          </a:p>
          <a:p>
            <a:pPr eaLnBrk="1" hangingPunct="1">
              <a:lnSpc>
                <a:spcPct val="80000"/>
              </a:lnSpc>
            </a:pPr>
            <a:r>
              <a:rPr lang="en-GB" sz="2400" smtClean="0"/>
              <a:t>Tongsun Park, a South Korean who lobbied for Iraq, is serving five years. </a:t>
            </a:r>
          </a:p>
        </p:txBody>
      </p:sp>
    </p:spTree>
    <p:extLst>
      <p:ext uri="{BB962C8B-B14F-4D97-AF65-F5344CB8AC3E}">
        <p14:creationId xmlns:p14="http://schemas.microsoft.com/office/powerpoint/2010/main" xmlns="" val="23613870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GB" smtClean="0"/>
              <a:t>Resources</a:t>
            </a:r>
          </a:p>
        </p:txBody>
      </p:sp>
      <p:sp>
        <p:nvSpPr>
          <p:cNvPr id="46083" name="Rectangle 3"/>
          <p:cNvSpPr>
            <a:spLocks noGrp="1" noChangeArrowheads="1"/>
          </p:cNvSpPr>
          <p:nvPr>
            <p:ph sz="quarter" idx="1"/>
          </p:nvPr>
        </p:nvSpPr>
        <p:spPr/>
        <p:txBody>
          <a:bodyPr/>
          <a:lstStyle/>
          <a:p>
            <a:pPr eaLnBrk="1" hangingPunct="1"/>
            <a:r>
              <a:rPr lang="en-GB" smtClean="0"/>
              <a:t>Transparency International</a:t>
            </a:r>
          </a:p>
          <a:p>
            <a:pPr eaLnBrk="1" hangingPunct="1"/>
            <a:endParaRPr lang="en-GB" smtClean="0"/>
          </a:p>
          <a:p>
            <a:pPr eaLnBrk="1" hangingPunct="1"/>
            <a:r>
              <a:rPr lang="en-GB" smtClean="0"/>
              <a:t>UN Convention Against Corruption</a:t>
            </a:r>
          </a:p>
          <a:p>
            <a:pPr eaLnBrk="1" hangingPunct="1">
              <a:buFontTx/>
              <a:buNone/>
            </a:pPr>
            <a:r>
              <a:rPr lang="en-GB" sz="1200" smtClean="0">
                <a:hlinkClick r:id="rId3"/>
              </a:rPr>
              <a:t>http://www.unodc.org/documents/treaties/UNCAC/Publications/Convention/08-50026_E.pdf</a:t>
            </a:r>
            <a:endParaRPr lang="en-GB" sz="1200" smtClean="0"/>
          </a:p>
          <a:p>
            <a:pPr eaLnBrk="1" hangingPunct="1"/>
            <a:endParaRPr lang="en-GB" smtClean="0"/>
          </a:p>
          <a:p>
            <a:pPr eaLnBrk="1" hangingPunct="1"/>
            <a:r>
              <a:rPr lang="en-GB" smtClean="0"/>
              <a:t>Oil for Food Scandal – Key Reports</a:t>
            </a:r>
          </a:p>
          <a:p>
            <a:pPr eaLnBrk="1" hangingPunct="1">
              <a:buFontTx/>
              <a:buNone/>
            </a:pPr>
            <a:r>
              <a:rPr lang="en-GB" sz="2400" smtClean="0">
                <a:hlinkClick r:id="rId4"/>
              </a:rPr>
              <a:t>http://news.bbc.co.uk/1/hi/world/americas/4550859.stm</a:t>
            </a:r>
            <a:endParaRPr lang="en-GB" sz="2400" smtClean="0"/>
          </a:p>
          <a:p>
            <a:pPr eaLnBrk="1" hangingPunct="1">
              <a:buFontTx/>
              <a:buNone/>
            </a:pPr>
            <a:endParaRPr lang="en-GB" smtClean="0"/>
          </a:p>
        </p:txBody>
      </p:sp>
    </p:spTree>
    <p:extLst>
      <p:ext uri="{BB962C8B-B14F-4D97-AF65-F5344CB8AC3E}">
        <p14:creationId xmlns:p14="http://schemas.microsoft.com/office/powerpoint/2010/main" xmlns="" val="3807598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189</TotalTime>
  <Words>2139</Words>
  <Application>Microsoft Office PowerPoint</Application>
  <PresentationFormat>On-screen Show (4:3)</PresentationFormat>
  <Paragraphs>280</Paragraphs>
  <Slides>38</Slides>
  <Notes>27</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Oriel</vt:lpstr>
      <vt:lpstr>Issues in Public Administration  MPA 509 </vt:lpstr>
      <vt:lpstr>Agenda </vt:lpstr>
      <vt:lpstr>Definition </vt:lpstr>
      <vt:lpstr>Definition </vt:lpstr>
      <vt:lpstr>Some More Definitions </vt:lpstr>
      <vt:lpstr>Institutional Framework For  Anti-Corruption in Pakistan </vt:lpstr>
      <vt:lpstr>Causes of Corruption </vt:lpstr>
      <vt:lpstr>Some Figures About Corruption in Pakistan </vt:lpstr>
      <vt:lpstr>Grand Corruption </vt:lpstr>
      <vt:lpstr>Petty Corruption</vt:lpstr>
      <vt:lpstr>Systemic Corruption</vt:lpstr>
      <vt:lpstr>Types of corruption  (see Bracking, 2007: 5-6)</vt:lpstr>
      <vt:lpstr>Types of corruption</vt:lpstr>
      <vt:lpstr>Types of corruption</vt:lpstr>
      <vt:lpstr>Types of corruption</vt:lpstr>
      <vt:lpstr>Types of corruption</vt:lpstr>
      <vt:lpstr>Types of corruption</vt:lpstr>
      <vt:lpstr>Types of corruption</vt:lpstr>
      <vt:lpstr>Types of corruption</vt:lpstr>
      <vt:lpstr>Types of corruption</vt:lpstr>
      <vt:lpstr>Eight Key Questions about Public Corruption</vt:lpstr>
      <vt:lpstr>What is corruption?</vt:lpstr>
      <vt:lpstr>Which countries are the most corrupt?  </vt:lpstr>
      <vt:lpstr>        What are the common characteristics of countries with high corruption?  </vt:lpstr>
      <vt:lpstr>What is the magnitude of corruption?</vt:lpstr>
      <vt:lpstr>Do higher wages for bureaucrats reduce corruption? </vt:lpstr>
      <vt:lpstr>Today’s Case Study: UN Oil for Food  Programme in Iraq 1995-2003</vt:lpstr>
      <vt:lpstr>How corruption was alleged to have taken place:</vt:lpstr>
      <vt:lpstr>Slide 29</vt:lpstr>
      <vt:lpstr>How it was discovered:</vt:lpstr>
      <vt:lpstr>Establishment of Independent Inquiry Committee (IIC)</vt:lpstr>
      <vt:lpstr>Who was involved  – state and individual?</vt:lpstr>
      <vt:lpstr>Slide 33</vt:lpstr>
      <vt:lpstr>Outcomes </vt:lpstr>
      <vt:lpstr>Outcomes</vt:lpstr>
      <vt:lpstr>Outcomes</vt:lpstr>
      <vt:lpstr>Some convictions in relation to this </vt:lpstr>
      <vt:lpstr>Resources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MPA 509</dc:title>
  <dc:creator>comsats</dc:creator>
  <cp:lastModifiedBy>Administrator</cp:lastModifiedBy>
  <cp:revision>16</cp:revision>
  <dcterms:created xsi:type="dcterms:W3CDTF">2013-12-28T19:33:21Z</dcterms:created>
  <dcterms:modified xsi:type="dcterms:W3CDTF">2013-12-29T15:12:41Z</dcterms:modified>
</cp:coreProperties>
</file>