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Lst>
  <p:notesMasterIdLst>
    <p:notesMasterId r:id="rId31"/>
  </p:notesMasterIdLst>
  <p:sldIdLst>
    <p:sldId id="256" r:id="rId2"/>
    <p:sldId id="257" r:id="rId3"/>
    <p:sldId id="354" r:id="rId4"/>
    <p:sldId id="353" r:id="rId5"/>
    <p:sldId id="259" r:id="rId6"/>
    <p:sldId id="274" r:id="rId7"/>
    <p:sldId id="366" r:id="rId8"/>
    <p:sldId id="355" r:id="rId9"/>
    <p:sldId id="358" r:id="rId10"/>
    <p:sldId id="260" r:id="rId11"/>
    <p:sldId id="359" r:id="rId12"/>
    <p:sldId id="360" r:id="rId13"/>
    <p:sldId id="361" r:id="rId14"/>
    <p:sldId id="362" r:id="rId15"/>
    <p:sldId id="365" r:id="rId16"/>
    <p:sldId id="263" r:id="rId17"/>
    <p:sldId id="264" r:id="rId18"/>
    <p:sldId id="265" r:id="rId19"/>
    <p:sldId id="275" r:id="rId20"/>
    <p:sldId id="272" r:id="rId21"/>
    <p:sldId id="277" r:id="rId22"/>
    <p:sldId id="278" r:id="rId23"/>
    <p:sldId id="281" r:id="rId24"/>
    <p:sldId id="286" r:id="rId25"/>
    <p:sldId id="287" r:id="rId26"/>
    <p:sldId id="291" r:id="rId27"/>
    <p:sldId id="299" r:id="rId28"/>
    <p:sldId id="363" r:id="rId29"/>
    <p:sldId id="282"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167" autoAdjust="0"/>
    <p:restoredTop sz="94660"/>
  </p:normalViewPr>
  <p:slideViewPr>
    <p:cSldViewPr>
      <p:cViewPr varScale="1">
        <p:scale>
          <a:sx n="50" d="100"/>
          <a:sy n="50" d="100"/>
        </p:scale>
        <p:origin x="-1234" y="-8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B4543F1-33D4-417D-B244-E31221DB796B}" type="datetimeFigureOut">
              <a:rPr lang="en-US" smtClean="0"/>
              <a:pPr/>
              <a:t>12/18/2013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46CACD3-83D5-47F8-8986-171FE4031455}" type="slidenum">
              <a:rPr lang="en-US" smtClean="0"/>
              <a:pPr/>
              <a:t>‹#›</a:t>
            </a:fld>
            <a:endParaRPr lang="en-US"/>
          </a:p>
        </p:txBody>
      </p:sp>
    </p:spTree>
    <p:extLst>
      <p:ext uri="{BB962C8B-B14F-4D97-AF65-F5344CB8AC3E}">
        <p14:creationId xmlns="" xmlns:p14="http://schemas.microsoft.com/office/powerpoint/2010/main" val="36235284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9ADADD4-8B80-4378-A403-42E417C82F26}" type="slidenum">
              <a:rPr lang="en-US"/>
              <a:pPr/>
              <a:t>8</a:t>
            </a:fld>
            <a:endParaRPr lang="en-US"/>
          </a:p>
        </p:txBody>
      </p:sp>
      <p:sp>
        <p:nvSpPr>
          <p:cNvPr id="15362" name="Rectangle 2"/>
          <p:cNvSpPr>
            <a:spLocks noGrp="1" noRot="1" noChangeAspect="1" noChangeArrowheads="1" noTextEdit="1"/>
          </p:cNvSpPr>
          <p:nvPr>
            <p:ph type="sldImg"/>
          </p:nvPr>
        </p:nvSpPr>
        <p:spPr>
          <a:xfrm>
            <a:off x="1150938" y="692150"/>
            <a:ext cx="4556125" cy="3416300"/>
          </a:xfrm>
          <a:ln w="12700" cap="flat">
            <a:solidFill>
              <a:schemeClr val="tx1"/>
            </a:solidFill>
          </a:ln>
          <a:extLst>
            <a:ext uri="{909E8E84-426E-40DD-AFC4-6F175D3DCCD1}">
              <a14:hiddenFill xmlns="" xmlns:a14="http://schemas.microsoft.com/office/drawing/2010/main">
                <a:noFill/>
              </a14:hiddenFill>
            </a:ext>
          </a:extLst>
        </p:spPr>
      </p:sp>
      <p:sp>
        <p:nvSpPr>
          <p:cNvPr id="15363" name="Rectangle 3"/>
          <p:cNvSpPr>
            <a:spLocks noGrp="1" noChangeArrowheads="1"/>
          </p:cNvSpPr>
          <p:nvPr>
            <p:ph type="body" idx="1"/>
          </p:nvPr>
        </p:nvSpPr>
        <p:spPr>
          <a:xfrm>
            <a:off x="914400" y="4343400"/>
            <a:ext cx="5029200" cy="4114800"/>
          </a:xfrm>
          <a:ln/>
          <a:extLst>
            <a:ext uri="{91240B29-F687-4F45-9708-019B960494DF}">
              <a14:hiddenLine xmlns="" xmlns:a14="http://schemas.microsoft.com/office/drawing/2010/main" w="12700">
                <a:solidFill>
                  <a:schemeClr val="tx1"/>
                </a:solidFill>
                <a:miter lim="800000"/>
                <a:headEnd/>
                <a:tailEnd/>
              </a14:hiddenLine>
            </a:ext>
          </a:extLst>
        </p:spPr>
        <p:txBody>
          <a:bodyPr lIns="90488" tIns="44450" rIns="90488" bIns="44450"/>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en-US" smtClean="0"/>
              <a:t>Click to edit Master title style</a:t>
            </a:r>
            <a:endParaRPr kumimoji="0" lang="en-US"/>
          </a:p>
        </p:txBody>
      </p:sp>
      <p:sp>
        <p:nvSpPr>
          <p:cNvPr id="9" name="Subtitle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6400800" y="6355080"/>
            <a:ext cx="2286000" cy="365760"/>
          </a:xfrm>
        </p:spPr>
        <p:txBody>
          <a:bodyPr/>
          <a:lstStyle>
            <a:lvl1pPr>
              <a:defRPr sz="1400"/>
            </a:lvl1pPr>
          </a:lstStyle>
          <a:p>
            <a:fld id="{FBE8DF20-22F3-4122-97E5-1B1E519BFBC5}" type="datetimeFigureOut">
              <a:rPr lang="en-US" smtClean="0"/>
              <a:pPr/>
              <a:t>12/18/2013</a:t>
            </a:fld>
            <a:endParaRPr lang="en-US"/>
          </a:p>
        </p:txBody>
      </p:sp>
      <p:sp>
        <p:nvSpPr>
          <p:cNvPr id="17" name="Footer Placeholder 16"/>
          <p:cNvSpPr>
            <a:spLocks noGrp="1"/>
          </p:cNvSpPr>
          <p:nvPr>
            <p:ph type="ftr" sz="quarter" idx="11"/>
          </p:nvPr>
        </p:nvSpPr>
        <p:spPr>
          <a:xfrm>
            <a:off x="2898648" y="6355080"/>
            <a:ext cx="3474720" cy="365760"/>
          </a:xfrm>
        </p:spPr>
        <p:txBody>
          <a:bodyPr/>
          <a:lstStyle/>
          <a:p>
            <a:endParaRPr lang="en-US"/>
          </a:p>
        </p:txBody>
      </p:sp>
      <p:sp>
        <p:nvSpPr>
          <p:cNvPr id="29" name="Slide Number Placeholder 28"/>
          <p:cNvSpPr>
            <a:spLocks noGrp="1"/>
          </p:cNvSpPr>
          <p:nvPr>
            <p:ph type="sldNum" sz="quarter" idx="12"/>
          </p:nvPr>
        </p:nvSpPr>
        <p:spPr>
          <a:xfrm>
            <a:off x="1216152" y="6355080"/>
            <a:ext cx="1219200" cy="365760"/>
          </a:xfrm>
        </p:spPr>
        <p:txBody>
          <a:bodyPr/>
          <a:lstStyle/>
          <a:p>
            <a:fld id="{74950F42-070E-40F7-8F0A-17AA4283DA6C}" type="slidenum">
              <a:rPr lang="en-US" smtClean="0"/>
              <a:pPr/>
              <a:t>‹#›</a:t>
            </a:fld>
            <a:endParaRPr lang="en-US"/>
          </a:p>
        </p:txBody>
      </p:sp>
      <p:sp>
        <p:nvSpPr>
          <p:cNvPr id="21" name="Rectangle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3" name="Rectangle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2" name="Rectangle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ctangle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FBE8DF20-22F3-4122-97E5-1B1E519BFBC5}" type="datetimeFigureOut">
              <a:rPr lang="en-US" smtClean="0"/>
              <a:pPr/>
              <a:t>12/18/2013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950F42-070E-40F7-8F0A-17AA4283DA6C}" type="slidenum">
              <a:rPr lang="en-US" smtClean="0"/>
              <a:pPr/>
              <a:t>‹#›</a:t>
            </a:fld>
            <a:endParaRPr lang="en-US"/>
          </a:p>
        </p:txBody>
      </p:sp>
      <p:sp>
        <p:nvSpPr>
          <p:cNvPr id="8" name="Content Placeholder 7"/>
          <p:cNvSpPr>
            <a:spLocks noGrp="1"/>
          </p:cNvSpPr>
          <p:nvPr>
            <p:ph sz="quarter" idx="1"/>
          </p:nvPr>
        </p:nvSpPr>
        <p:spPr>
          <a:xfrm>
            <a:off x="457200" y="1219200"/>
            <a:ext cx="8229600"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6400800" y="6355080"/>
            <a:ext cx="2286000" cy="365760"/>
          </a:xfrm>
        </p:spPr>
        <p:txBody>
          <a:bodyPr/>
          <a:lstStyle/>
          <a:p>
            <a:fld id="{FBE8DF20-22F3-4122-97E5-1B1E519BFBC5}" type="datetimeFigureOut">
              <a:rPr lang="en-US" smtClean="0"/>
              <a:pPr/>
              <a:t>12/18/2013</a:t>
            </a:fld>
            <a:endParaRPr lang="en-US"/>
          </a:p>
        </p:txBody>
      </p:sp>
      <p:sp>
        <p:nvSpPr>
          <p:cNvPr id="5" name="Footer Placeholder 4"/>
          <p:cNvSpPr>
            <a:spLocks noGrp="1"/>
          </p:cNvSpPr>
          <p:nvPr>
            <p:ph type="ftr" sz="quarter" idx="11"/>
          </p:nvPr>
        </p:nvSpPr>
        <p:spPr>
          <a:xfrm>
            <a:off x="2898648" y="6355080"/>
            <a:ext cx="3474720" cy="365760"/>
          </a:xfrm>
        </p:spPr>
        <p:txBody>
          <a:bodyPr/>
          <a:lstStyle/>
          <a:p>
            <a:endParaRPr lang="en-US"/>
          </a:p>
        </p:txBody>
      </p:sp>
      <p:sp>
        <p:nvSpPr>
          <p:cNvPr id="6" name="Slide Number Placeholder 5"/>
          <p:cNvSpPr>
            <a:spLocks noGrp="1"/>
          </p:cNvSpPr>
          <p:nvPr>
            <p:ph type="sldNum" sz="quarter" idx="12"/>
          </p:nvPr>
        </p:nvSpPr>
        <p:spPr>
          <a:xfrm>
            <a:off x="1069848" y="6355080"/>
            <a:ext cx="1520952" cy="365760"/>
          </a:xfrm>
        </p:spPr>
        <p:txBody>
          <a:bodyPr/>
          <a:lstStyle/>
          <a:p>
            <a:fld id="{74950F42-070E-40F7-8F0A-17AA4283DA6C}" type="slidenum">
              <a:rPr lang="en-US" smtClean="0"/>
              <a:pPr/>
              <a:t>‹#›</a:t>
            </a:fld>
            <a:endParaRPr lang="en-US"/>
          </a:p>
        </p:txBody>
      </p:sp>
      <p:sp>
        <p:nvSpPr>
          <p:cNvPr id="7" name="Rectangle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FBE8DF20-22F3-4122-97E5-1B1E519BFBC5}" type="datetimeFigureOut">
              <a:rPr lang="en-US" smtClean="0"/>
              <a:pPr/>
              <a:t>12/18/2013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4950F42-070E-40F7-8F0A-17AA4283DA6C}" type="slidenum">
              <a:rPr lang="en-US" smtClean="0"/>
              <a:pPr/>
              <a:t>‹#›</a:t>
            </a:fld>
            <a:endParaRPr lang="en-US"/>
          </a:p>
        </p:txBody>
      </p:sp>
      <p:sp>
        <p:nvSpPr>
          <p:cNvPr id="9" name="Content Placeholder 8"/>
          <p:cNvSpPr>
            <a:spLocks noGrp="1"/>
          </p:cNvSpPr>
          <p:nvPr>
            <p:ph sz="quarter" idx="1"/>
          </p:nvPr>
        </p:nvSpPr>
        <p:spPr>
          <a:xfrm>
            <a:off x="457200" y="1219200"/>
            <a:ext cx="4041648"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632198" y="1216152"/>
            <a:ext cx="4041648"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FBE8DF20-22F3-4122-97E5-1B1E519BFBC5}" type="datetimeFigureOut">
              <a:rPr lang="en-US" smtClean="0"/>
              <a:pPr/>
              <a:t>12/18/2013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4950F42-070E-40F7-8F0A-17AA4283DA6C}" type="slidenum">
              <a:rPr lang="en-US" smtClean="0"/>
              <a:pPr/>
              <a:t>‹#›</a:t>
            </a:fld>
            <a:endParaRPr lang="en-US"/>
          </a:p>
        </p:txBody>
      </p:sp>
      <p:sp>
        <p:nvSpPr>
          <p:cNvPr id="11" name="Content Placeholder 10"/>
          <p:cNvSpPr>
            <a:spLocks noGrp="1"/>
          </p:cNvSpPr>
          <p:nvPr>
            <p:ph sz="quarter" idx="2"/>
          </p:nvPr>
        </p:nvSpPr>
        <p:spPr>
          <a:xfrm>
            <a:off x="457200" y="2133600"/>
            <a:ext cx="403860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648200" y="2133600"/>
            <a:ext cx="403860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FBE8DF20-22F3-4122-97E5-1B1E519BFBC5}" type="datetimeFigureOut">
              <a:rPr lang="en-US" smtClean="0"/>
              <a:pPr/>
              <a:t>12/18/2013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4950F42-070E-40F7-8F0A-17AA4283DA6C}" type="slidenum">
              <a:rPr lang="en-US" smtClean="0"/>
              <a:pPr/>
              <a:t>‹#›</a:t>
            </a:fld>
            <a:endParaRPr lang="en-US"/>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BE8DF20-22F3-4122-97E5-1B1E519BFBC5}" type="datetimeFigureOut">
              <a:rPr lang="en-US" smtClean="0"/>
              <a:pPr/>
              <a:t>12/18/2013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4950F42-070E-40F7-8F0A-17AA4283DA6C}" type="slidenum">
              <a:rPr lang="en-US" smtClean="0"/>
              <a:pPr/>
              <a:t>‹#›</a:t>
            </a:fld>
            <a:endParaRPr lang="en-US"/>
          </a:p>
        </p:txBody>
      </p:sp>
      <p:sp>
        <p:nvSpPr>
          <p:cNvPr id="5" name="Straight Connector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FBE8DF20-22F3-4122-97E5-1B1E519BFBC5}" type="datetimeFigureOut">
              <a:rPr lang="en-US" smtClean="0"/>
              <a:pPr/>
              <a:t>12/18/2013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4950F42-070E-40F7-8F0A-17AA4283DA6C}" type="slidenum">
              <a:rPr lang="en-US" smtClean="0"/>
              <a:pPr/>
              <a:t>‹#›</a:t>
            </a:fld>
            <a:endParaRPr lang="en-US"/>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Straight Connector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Content Placeholder 11"/>
          <p:cNvSpPr>
            <a:spLocks noGrp="1"/>
          </p:cNvSpPr>
          <p:nvPr>
            <p:ph sz="quarter" idx="1"/>
          </p:nvPr>
        </p:nvSpPr>
        <p:spPr>
          <a:xfrm>
            <a:off x="304800" y="304800"/>
            <a:ext cx="57150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FBE8DF20-22F3-4122-97E5-1B1E519BFBC5}" type="datetimeFigureOut">
              <a:rPr lang="en-US" smtClean="0"/>
              <a:pPr/>
              <a:t>12/18/2013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4950F42-070E-40F7-8F0A-17AA4283DA6C}" type="slidenum">
              <a:rPr lang="en-US" smtClean="0"/>
              <a:pPr/>
              <a:t>‹#›</a:t>
            </a:fld>
            <a:endParaRPr lang="en-US"/>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BE8DF20-22F3-4122-97E5-1B1E519BFBC5}" type="datetimeFigureOut">
              <a:rPr lang="en-US" smtClean="0"/>
              <a:pPr/>
              <a:t>12/18/2013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950F42-070E-40F7-8F0A-17AA4283DA6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BE8DF20-22F3-4122-97E5-1B1E519BFBC5}" type="datetimeFigureOut">
              <a:rPr lang="en-US" smtClean="0"/>
              <a:pPr/>
              <a:t>12/18/2013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950F42-070E-40F7-8F0A-17AA4283DA6C}" type="slidenum">
              <a:rPr lang="en-US" smtClean="0"/>
              <a:pPr/>
              <a:t>‹#›</a:t>
            </a:fld>
            <a:endParaRPr lang="en-US"/>
          </a:p>
        </p:txBody>
      </p:sp>
      <p:sp>
        <p:nvSpPr>
          <p:cNvPr id="7" name="Straight Connector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8" name="Isosceles Triangle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traight Connector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152400"/>
            <a:ext cx="8229600" cy="990600"/>
          </a:xfrm>
          <a:prstGeom prst="rect">
            <a:avLst/>
          </a:prstGeom>
        </p:spPr>
        <p:txBody>
          <a:bodyPr vert="horz"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fld id="{FBE8DF20-22F3-4122-97E5-1B1E519BFBC5}" type="datetimeFigureOut">
              <a:rPr lang="en-US" smtClean="0"/>
              <a:pPr/>
              <a:t>12/18/2013</a:t>
            </a:fld>
            <a:endParaRPr lang="en-US"/>
          </a:p>
        </p:txBody>
      </p:sp>
      <p:sp>
        <p:nvSpPr>
          <p:cNvPr id="3" name="Footer Placeholder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endParaRPr lang="en-US"/>
          </a:p>
        </p:txBody>
      </p:sp>
      <p:sp>
        <p:nvSpPr>
          <p:cNvPr id="23" name="Slide Number Placeholder 22"/>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fld id="{74950F42-070E-40F7-8F0A-17AA4283DA6C}" type="slidenum">
              <a:rPr lang="en-US" smtClean="0"/>
              <a:pPr/>
              <a:t>‹#›</a:t>
            </a:fld>
            <a:endParaRPr lang="en-US"/>
          </a:p>
        </p:txBody>
      </p:sp>
      <p:sp>
        <p:nvSpPr>
          <p:cNvPr id="28" name="Straight Connector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29" name="Straight Connector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Isosceles Triangle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rtl="0" eaLnBrk="1" latinLnBrk="0" hangingPunct="1">
        <a:spcBef>
          <a:spcPct val="0"/>
        </a:spcBef>
        <a:buNone/>
        <a:defRPr kumimoji="0"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2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143000"/>
            <a:ext cx="7391400" cy="2286000"/>
          </a:xfrm>
        </p:spPr>
        <p:txBody>
          <a:bodyPr>
            <a:noAutofit/>
          </a:bodyPr>
          <a:lstStyle/>
          <a:p>
            <a:pPr algn="l"/>
            <a:r>
              <a:rPr lang="en-US" sz="3600" dirty="0" smtClean="0"/>
              <a:t>Issues in Public Administration	MPA </a:t>
            </a:r>
            <a:r>
              <a:rPr lang="en-US" sz="3600" dirty="0"/>
              <a:t>509</a:t>
            </a:r>
            <a:br>
              <a:rPr lang="en-US" sz="3600" dirty="0"/>
            </a:br>
            <a:r>
              <a:rPr lang="en-US" sz="3600" dirty="0" smtClean="0"/>
              <a:t/>
            </a:r>
            <a:br>
              <a:rPr lang="en-US" sz="3600" dirty="0" smtClean="0"/>
            </a:br>
            <a:r>
              <a:rPr lang="en-US" sz="3600" dirty="0" smtClean="0"/>
              <a:t/>
            </a:r>
            <a:br>
              <a:rPr lang="en-US" sz="3600" dirty="0" smtClean="0"/>
            </a:br>
            <a:r>
              <a:rPr lang="en-US" sz="3600" dirty="0" smtClean="0"/>
              <a:t/>
            </a:r>
            <a:br>
              <a:rPr lang="en-US" sz="3600" dirty="0" smtClean="0"/>
            </a:br>
            <a:r>
              <a:rPr lang="en-US" sz="3600" dirty="0" smtClean="0"/>
              <a:t> </a:t>
            </a:r>
            <a:endParaRPr lang="en-US" sz="3600" dirty="0"/>
          </a:p>
        </p:txBody>
      </p:sp>
      <p:sp>
        <p:nvSpPr>
          <p:cNvPr id="3" name="Subtitle 2"/>
          <p:cNvSpPr>
            <a:spLocks noGrp="1"/>
          </p:cNvSpPr>
          <p:nvPr>
            <p:ph type="subTitle" idx="1"/>
          </p:nvPr>
        </p:nvSpPr>
        <p:spPr>
          <a:xfrm>
            <a:off x="1219200" y="3657600"/>
            <a:ext cx="6858000" cy="1295400"/>
          </a:xfrm>
        </p:spPr>
        <p:txBody>
          <a:bodyPr>
            <a:normAutofit/>
          </a:bodyPr>
          <a:lstStyle/>
          <a:p>
            <a:endParaRPr lang="en-US" dirty="0" smtClean="0"/>
          </a:p>
          <a:p>
            <a:r>
              <a:rPr lang="en-US" sz="2400" dirty="0"/>
              <a:t>Lecture </a:t>
            </a:r>
            <a:r>
              <a:rPr lang="en-US" sz="2400" dirty="0" smtClean="0"/>
              <a:t>2</a:t>
            </a:r>
          </a:p>
          <a:p>
            <a:r>
              <a:rPr lang="en-US" sz="2400" dirty="0" smtClean="0"/>
              <a:t>by </a:t>
            </a:r>
            <a:r>
              <a:rPr lang="en-US" sz="2400" dirty="0" err="1">
                <a:solidFill>
                  <a:schemeClr val="tx2">
                    <a:lumMod val="50000"/>
                  </a:schemeClr>
                </a:solidFill>
              </a:rPr>
              <a:t>Khursheed</a:t>
            </a:r>
            <a:r>
              <a:rPr lang="en-US" sz="2400" dirty="0">
                <a:solidFill>
                  <a:schemeClr val="tx2">
                    <a:lumMod val="50000"/>
                  </a:schemeClr>
                </a:solidFill>
              </a:rPr>
              <a:t> </a:t>
            </a:r>
            <a:r>
              <a:rPr lang="en-US" sz="2400" dirty="0" smtClean="0">
                <a:solidFill>
                  <a:schemeClr val="tx2">
                    <a:lumMod val="50000"/>
                  </a:schemeClr>
                </a:solidFill>
              </a:rPr>
              <a:t>Yusuf </a:t>
            </a:r>
            <a:endParaRPr lang="en-US" sz="2400" dirty="0">
              <a:solidFill>
                <a:schemeClr val="tx2">
                  <a:lumMod val="50000"/>
                </a:schemeClr>
              </a:solidFill>
            </a:endParaRPr>
          </a:p>
        </p:txBody>
      </p:sp>
    </p:spTree>
    <p:extLst>
      <p:ext uri="{BB962C8B-B14F-4D97-AF65-F5344CB8AC3E}">
        <p14:creationId xmlns="" xmlns:p14="http://schemas.microsoft.com/office/powerpoint/2010/main" val="423889508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52400"/>
            <a:ext cx="8229600" cy="1143000"/>
          </a:xfrm>
        </p:spPr>
        <p:txBody>
          <a:bodyPr/>
          <a:lstStyle/>
          <a:p>
            <a:r>
              <a:rPr lang="en-US" dirty="0" smtClean="0"/>
              <a:t>AGENDA </a:t>
            </a:r>
            <a:endParaRPr lang="en-US" dirty="0"/>
          </a:p>
        </p:txBody>
      </p:sp>
      <p:sp>
        <p:nvSpPr>
          <p:cNvPr id="3" name="Content Placeholder 2"/>
          <p:cNvSpPr>
            <a:spLocks noGrp="1"/>
          </p:cNvSpPr>
          <p:nvPr>
            <p:ph sz="quarter" idx="1"/>
          </p:nvPr>
        </p:nvSpPr>
        <p:spPr>
          <a:xfrm>
            <a:off x="685800" y="1295400"/>
            <a:ext cx="7543800" cy="4419600"/>
          </a:xfrm>
        </p:spPr>
        <p:txBody>
          <a:bodyPr>
            <a:normAutofit fontScale="55000" lnSpcReduction="20000"/>
          </a:bodyPr>
          <a:lstStyle/>
          <a:p>
            <a:endParaRPr lang="en-US" dirty="0" smtClean="0"/>
          </a:p>
          <a:p>
            <a:endParaRPr lang="en-US" dirty="0"/>
          </a:p>
          <a:p>
            <a:r>
              <a:rPr lang="en-US" sz="4200" dirty="0" smtClean="0"/>
              <a:t>Preview of the Last Lecture</a:t>
            </a:r>
          </a:p>
          <a:p>
            <a:r>
              <a:rPr lang="en-US" sz="4200" dirty="0" smtClean="0"/>
              <a:t>Part 1: Meaning, Nature and Scope </a:t>
            </a:r>
          </a:p>
          <a:p>
            <a:r>
              <a:rPr lang="en-US" sz="4200" dirty="0" smtClean="0"/>
              <a:t> Views about Public Administration </a:t>
            </a:r>
          </a:p>
          <a:p>
            <a:r>
              <a:rPr lang="en-US" sz="4200" dirty="0" smtClean="0"/>
              <a:t>Views about Public Administration as a Field of Practice</a:t>
            </a:r>
          </a:p>
          <a:p>
            <a:r>
              <a:rPr lang="en-US" sz="4200" dirty="0" smtClean="0"/>
              <a:t>Views about Public Administration as a Field of Study </a:t>
            </a:r>
          </a:p>
          <a:p>
            <a:r>
              <a:rPr lang="en-US" sz="4200" dirty="0" smtClean="0"/>
              <a:t>Example about Public Administration as a Field of study </a:t>
            </a:r>
          </a:p>
          <a:p>
            <a:r>
              <a:rPr lang="en-US" sz="4200" dirty="0" smtClean="0"/>
              <a:t>An applied Discipline </a:t>
            </a:r>
          </a:p>
          <a:p>
            <a:r>
              <a:rPr lang="en-US" sz="4200" dirty="0" smtClean="0"/>
              <a:t>Views about Public Administration-As an Art and Science</a:t>
            </a:r>
          </a:p>
          <a:p>
            <a:r>
              <a:rPr lang="en-US" sz="4200" dirty="0" smtClean="0"/>
              <a:t>Definitions </a:t>
            </a:r>
          </a:p>
          <a:p>
            <a:r>
              <a:rPr lang="en-US" sz="4200" dirty="0" smtClean="0"/>
              <a:t>The Difference between Public and Private Administration</a:t>
            </a:r>
            <a:r>
              <a:rPr lang="en-US" sz="3800" dirty="0" smtClean="0"/>
              <a:t>. </a:t>
            </a:r>
          </a:p>
          <a:p>
            <a:endParaRPr lang="en-US" dirty="0" smtClean="0"/>
          </a:p>
          <a:p>
            <a:endParaRPr lang="en-US" dirty="0" smtClean="0"/>
          </a:p>
          <a:p>
            <a:endParaRPr lang="en-US" dirty="0" smtClean="0"/>
          </a:p>
          <a:p>
            <a:endParaRPr lang="en-US" dirty="0" smtClean="0"/>
          </a:p>
          <a:p>
            <a:endParaRPr lang="en-US" dirty="0" smtClean="0"/>
          </a:p>
          <a:p>
            <a:endParaRPr lang="en-US" dirty="0"/>
          </a:p>
        </p:txBody>
      </p:sp>
    </p:spTree>
    <p:extLst>
      <p:ext uri="{BB962C8B-B14F-4D97-AF65-F5344CB8AC3E}">
        <p14:creationId xmlns="" xmlns:p14="http://schemas.microsoft.com/office/powerpoint/2010/main" val="364082260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latin typeface="Calibri" pitchFamily="34" charset="0"/>
              </a:rPr>
              <a:t>Part I:</a:t>
            </a:r>
            <a:endParaRPr lang="en-US" sz="3600" dirty="0"/>
          </a:p>
        </p:txBody>
      </p:sp>
      <p:sp>
        <p:nvSpPr>
          <p:cNvPr id="3" name="Content Placeholder 2"/>
          <p:cNvSpPr>
            <a:spLocks noGrp="1"/>
          </p:cNvSpPr>
          <p:nvPr>
            <p:ph sz="quarter" idx="1"/>
          </p:nvPr>
        </p:nvSpPr>
        <p:spPr/>
        <p:txBody>
          <a:bodyPr/>
          <a:lstStyle/>
          <a:p>
            <a:r>
              <a:rPr lang="en-US" sz="3600" dirty="0">
                <a:latin typeface="Calibri" pitchFamily="34" charset="0"/>
              </a:rPr>
              <a:t>Meaning, </a:t>
            </a:r>
          </a:p>
          <a:p>
            <a:r>
              <a:rPr lang="en-US" sz="3600" dirty="0">
                <a:latin typeface="Calibri" pitchFamily="34" charset="0"/>
              </a:rPr>
              <a:t>Nature, </a:t>
            </a:r>
          </a:p>
          <a:p>
            <a:r>
              <a:rPr lang="en-US" sz="3600" dirty="0">
                <a:latin typeface="Calibri" pitchFamily="34" charset="0"/>
              </a:rPr>
              <a:t>Scope and </a:t>
            </a:r>
            <a:r>
              <a:rPr lang="en-US" sz="3600" dirty="0" smtClean="0">
                <a:latin typeface="Calibri" pitchFamily="34" charset="0"/>
              </a:rPr>
              <a:t>Significance </a:t>
            </a:r>
            <a:r>
              <a:rPr lang="en-US" sz="3600" dirty="0">
                <a:latin typeface="Calibri" pitchFamily="34" charset="0"/>
              </a:rPr>
              <a:t>of Public administration</a:t>
            </a:r>
          </a:p>
          <a:p>
            <a:endParaRPr lang="en-US" dirty="0"/>
          </a:p>
        </p:txBody>
      </p:sp>
    </p:spTree>
    <p:extLst>
      <p:ext uri="{BB962C8B-B14F-4D97-AF65-F5344CB8AC3E}">
        <p14:creationId xmlns="" xmlns:p14="http://schemas.microsoft.com/office/powerpoint/2010/main" val="204234257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Text Box 6"/>
          <p:cNvSpPr txBox="1">
            <a:spLocks noChangeArrowheads="1"/>
          </p:cNvSpPr>
          <p:nvPr/>
        </p:nvSpPr>
        <p:spPr bwMode="auto">
          <a:xfrm>
            <a:off x="381000" y="1676400"/>
            <a:ext cx="8507413" cy="443198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lvl1pPr>
              <a:defRPr sz="2200">
                <a:solidFill>
                  <a:schemeClr val="tx1"/>
                </a:solidFill>
                <a:latin typeface="Times New Roman" pitchFamily="18" charset="0"/>
              </a:defRPr>
            </a:lvl1pPr>
            <a:lvl2pPr marL="742950" indent="-285750">
              <a:defRPr sz="2200">
                <a:solidFill>
                  <a:schemeClr val="tx1"/>
                </a:solidFill>
                <a:latin typeface="Times New Roman" pitchFamily="18" charset="0"/>
              </a:defRPr>
            </a:lvl2pPr>
            <a:lvl3pPr marL="1143000" indent="-228600">
              <a:defRPr sz="2200">
                <a:solidFill>
                  <a:schemeClr val="tx1"/>
                </a:solidFill>
                <a:latin typeface="Times New Roman" pitchFamily="18" charset="0"/>
              </a:defRPr>
            </a:lvl3pPr>
            <a:lvl4pPr marL="1600200" indent="-228600">
              <a:defRPr sz="2200">
                <a:solidFill>
                  <a:schemeClr val="tx1"/>
                </a:solidFill>
                <a:latin typeface="Times New Roman" pitchFamily="18" charset="0"/>
              </a:defRPr>
            </a:lvl4pPr>
            <a:lvl5pPr marL="2057400" indent="-228600">
              <a:defRPr sz="2200">
                <a:solidFill>
                  <a:schemeClr val="tx1"/>
                </a:solidFill>
                <a:latin typeface="Times New Roman" pitchFamily="18" charset="0"/>
              </a:defRPr>
            </a:lvl5pPr>
            <a:lvl6pPr marL="2514600" indent="-228600" eaLnBrk="0" fontAlgn="base" hangingPunct="0">
              <a:spcBef>
                <a:spcPct val="0"/>
              </a:spcBef>
              <a:spcAft>
                <a:spcPct val="0"/>
              </a:spcAft>
              <a:defRPr sz="2200">
                <a:solidFill>
                  <a:schemeClr val="tx1"/>
                </a:solidFill>
                <a:latin typeface="Times New Roman" pitchFamily="18" charset="0"/>
              </a:defRPr>
            </a:lvl6pPr>
            <a:lvl7pPr marL="2971800" indent="-228600" eaLnBrk="0" fontAlgn="base" hangingPunct="0">
              <a:spcBef>
                <a:spcPct val="0"/>
              </a:spcBef>
              <a:spcAft>
                <a:spcPct val="0"/>
              </a:spcAft>
              <a:defRPr sz="2200">
                <a:solidFill>
                  <a:schemeClr val="tx1"/>
                </a:solidFill>
                <a:latin typeface="Times New Roman" pitchFamily="18" charset="0"/>
              </a:defRPr>
            </a:lvl7pPr>
            <a:lvl8pPr marL="3429000" indent="-228600" eaLnBrk="0" fontAlgn="base" hangingPunct="0">
              <a:spcBef>
                <a:spcPct val="0"/>
              </a:spcBef>
              <a:spcAft>
                <a:spcPct val="0"/>
              </a:spcAft>
              <a:defRPr sz="2200">
                <a:solidFill>
                  <a:schemeClr val="tx1"/>
                </a:solidFill>
                <a:latin typeface="Times New Roman" pitchFamily="18" charset="0"/>
              </a:defRPr>
            </a:lvl8pPr>
            <a:lvl9pPr marL="3886200" indent="-228600" eaLnBrk="0" fontAlgn="base" hangingPunct="0">
              <a:spcBef>
                <a:spcPct val="0"/>
              </a:spcBef>
              <a:spcAft>
                <a:spcPct val="0"/>
              </a:spcAft>
              <a:defRPr sz="2200">
                <a:solidFill>
                  <a:schemeClr val="tx1"/>
                </a:solidFill>
                <a:latin typeface="Times New Roman" pitchFamily="18" charset="0"/>
              </a:defRPr>
            </a:lvl9pPr>
          </a:lstStyle>
          <a:p>
            <a:r>
              <a:rPr lang="en-US" sz="2400" dirty="0">
                <a:latin typeface="Tahoma" pitchFamily="34" charset="0"/>
              </a:rPr>
              <a:t>There is, however, </a:t>
            </a:r>
            <a:r>
              <a:rPr lang="en-US" sz="2400" u="sng" dirty="0">
                <a:latin typeface="Tahoma" pitchFamily="34" charset="0"/>
              </a:rPr>
              <a:t>a core of diverse meanings</a:t>
            </a:r>
            <a:r>
              <a:rPr lang="en-US" sz="2400" dirty="0">
                <a:latin typeface="Tahoma" pitchFamily="34" charset="0"/>
              </a:rPr>
              <a:t> of terms administration and public administration, linked with </a:t>
            </a:r>
            <a:r>
              <a:rPr lang="en-US" sz="2400" b="1" dirty="0">
                <a:latin typeface="Tahoma" pitchFamily="34" charset="0"/>
              </a:rPr>
              <a:t>the origin of the word administration</a:t>
            </a:r>
            <a:r>
              <a:rPr lang="en-US" sz="2400" dirty="0">
                <a:latin typeface="Tahoma" pitchFamily="34" charset="0"/>
              </a:rPr>
              <a:t>.</a:t>
            </a:r>
          </a:p>
          <a:p>
            <a:pPr>
              <a:spcBef>
                <a:spcPct val="125000"/>
              </a:spcBef>
            </a:pPr>
            <a:r>
              <a:rPr lang="en-US" sz="2400" dirty="0">
                <a:latin typeface="Tahoma" pitchFamily="34" charset="0"/>
              </a:rPr>
              <a:t>Administration has originated from Latin verb </a:t>
            </a:r>
            <a:r>
              <a:rPr lang="en-US" sz="2400" i="1" dirty="0" err="1">
                <a:latin typeface="Tahoma" pitchFamily="34" charset="0"/>
              </a:rPr>
              <a:t>ministrare</a:t>
            </a:r>
            <a:r>
              <a:rPr lang="en-US" sz="2400" dirty="0">
                <a:latin typeface="Tahoma" pitchFamily="34" charset="0"/>
              </a:rPr>
              <a:t>, strengthened by the preposition </a:t>
            </a:r>
            <a:r>
              <a:rPr lang="en-US" sz="2400" i="1" dirty="0">
                <a:latin typeface="Tahoma" pitchFamily="34" charset="0"/>
              </a:rPr>
              <a:t>ad-</a:t>
            </a:r>
            <a:r>
              <a:rPr lang="en-US" sz="2400" dirty="0">
                <a:latin typeface="Tahoma" pitchFamily="34" charset="0"/>
              </a:rPr>
              <a:t>, meaning „to serve”. Words </a:t>
            </a:r>
            <a:r>
              <a:rPr lang="pl-PL" sz="2400" dirty="0">
                <a:latin typeface="Tahoma" pitchFamily="34" charset="0"/>
              </a:rPr>
              <a:t>„</a:t>
            </a:r>
            <a:r>
              <a:rPr lang="en-US" sz="2400" dirty="0">
                <a:latin typeface="Tahoma" pitchFamily="34" charset="0"/>
              </a:rPr>
              <a:t>minister</a:t>
            </a:r>
            <a:r>
              <a:rPr lang="pl-PL" sz="2400" dirty="0">
                <a:latin typeface="Tahoma" pitchFamily="34" charset="0"/>
              </a:rPr>
              <a:t>”</a:t>
            </a:r>
            <a:r>
              <a:rPr lang="en-US" sz="2400" dirty="0">
                <a:latin typeface="Tahoma" pitchFamily="34" charset="0"/>
              </a:rPr>
              <a:t> and </a:t>
            </a:r>
            <a:r>
              <a:rPr lang="pl-PL" sz="2400" dirty="0">
                <a:latin typeface="Tahoma" pitchFamily="34" charset="0"/>
              </a:rPr>
              <a:t>„</a:t>
            </a:r>
            <a:r>
              <a:rPr lang="en-US" sz="2400" dirty="0">
                <a:latin typeface="Tahoma" pitchFamily="34" charset="0"/>
              </a:rPr>
              <a:t>ministration</a:t>
            </a:r>
            <a:r>
              <a:rPr lang="pl-PL" sz="2400" dirty="0">
                <a:latin typeface="Tahoma" pitchFamily="34" charset="0"/>
              </a:rPr>
              <a:t>”</a:t>
            </a:r>
            <a:r>
              <a:rPr lang="en-US" sz="2400" dirty="0">
                <a:latin typeface="Tahoma" pitchFamily="34" charset="0"/>
              </a:rPr>
              <a:t> also conform that „servant” aspect of the derivatives of </a:t>
            </a:r>
            <a:r>
              <a:rPr lang="en-US" sz="2400" i="1" dirty="0" err="1">
                <a:latin typeface="Tahoma" pitchFamily="34" charset="0"/>
              </a:rPr>
              <a:t>ministrare</a:t>
            </a:r>
            <a:r>
              <a:rPr lang="en-US" sz="2400" dirty="0">
                <a:latin typeface="Tahoma" pitchFamily="34" charset="0"/>
              </a:rPr>
              <a:t>. </a:t>
            </a:r>
            <a:endParaRPr lang="pl-PL" sz="2400" dirty="0">
              <a:latin typeface="Tahoma" pitchFamily="34" charset="0"/>
            </a:endParaRPr>
          </a:p>
          <a:p>
            <a:pPr>
              <a:spcBef>
                <a:spcPct val="50000"/>
              </a:spcBef>
            </a:pPr>
            <a:r>
              <a:rPr lang="en-US" sz="2400" dirty="0">
                <a:latin typeface="Tahoma" pitchFamily="34" charset="0"/>
              </a:rPr>
              <a:t>Therefore, administration always means </a:t>
            </a:r>
            <a:r>
              <a:rPr lang="en-US" sz="2400" u="sng" dirty="0">
                <a:latin typeface="Tahoma" pitchFamily="34" charset="0"/>
              </a:rPr>
              <a:t>a certain service or executive activity</a:t>
            </a:r>
            <a:r>
              <a:rPr lang="en-US" sz="2400" dirty="0">
                <a:latin typeface="Tahoma" pitchFamily="34" charset="0"/>
              </a:rPr>
              <a:t>, carried out with respect to somebody and/or something more important. </a:t>
            </a:r>
          </a:p>
        </p:txBody>
      </p:sp>
      <p:sp>
        <p:nvSpPr>
          <p:cNvPr id="4" name="Title 3"/>
          <p:cNvSpPr>
            <a:spLocks noGrp="1"/>
          </p:cNvSpPr>
          <p:nvPr>
            <p:ph type="title"/>
          </p:nvPr>
        </p:nvSpPr>
        <p:spPr>
          <a:xfrm>
            <a:off x="228600" y="0"/>
            <a:ext cx="8534400" cy="990600"/>
          </a:xfrm>
        </p:spPr>
        <p:txBody>
          <a:bodyPr>
            <a:noAutofit/>
          </a:bodyPr>
          <a:lstStyle/>
          <a:p>
            <a:r>
              <a:rPr lang="en-US" sz="4000" dirty="0" smtClean="0"/>
              <a:t>What is Public Administration?</a:t>
            </a:r>
            <a:endParaRPr lang="en-US" sz="4000" dirty="0"/>
          </a:p>
        </p:txBody>
      </p:sp>
    </p:spTree>
    <p:extLst>
      <p:ext uri="{BB962C8B-B14F-4D97-AF65-F5344CB8AC3E}">
        <p14:creationId xmlns="" xmlns:p14="http://schemas.microsoft.com/office/powerpoint/2010/main" val="2660468079"/>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ctrTitle"/>
          </p:nvPr>
        </p:nvSpPr>
        <p:spPr/>
        <p:txBody>
          <a:bodyPr/>
          <a:lstStyle/>
          <a:p>
            <a:pPr eaLnBrk="1" hangingPunct="1"/>
            <a:endParaRPr lang="en-US" smtClean="0"/>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p>
        </p:txBody>
      </p:sp>
      <p:pic>
        <p:nvPicPr>
          <p:cNvPr id="4100" name="Picture 2" descr="http://www.christianimages.net/images/christian-powerpoint-designs.jpg"/>
          <p:cNvPicPr>
            <a:picLocks noChangeAspect="1" noChangeArrowheads="1"/>
          </p:cNvPicPr>
          <p:nvPr/>
        </p:nvPicPr>
        <p:blipFill>
          <a:blip r:embed="rId2" cstate="print">
            <a:biLevel thresh="25000"/>
            <a:extLst>
              <a:ext uri="{28A0092B-C50C-407E-A947-70E740481C1C}">
                <a14:useLocalDpi xmlns="" xmlns:a14="http://schemas.microsoft.com/office/drawing/2010/main" val="0"/>
              </a:ext>
            </a:extLst>
          </a:blip>
          <a:srcRect/>
          <a:stretch>
            <a:fillRect/>
          </a:stretch>
        </p:blipFill>
        <p:spPr bwMode="auto">
          <a:xfrm>
            <a:off x="0" y="0"/>
            <a:ext cx="9144000" cy="6858000"/>
          </a:xfrm>
          <a:prstGeom prst="rect">
            <a:avLst/>
          </a:prstGeom>
          <a:ln>
            <a:noFill/>
          </a:ln>
          <a:effectLst>
            <a:outerShdw blurRad="292100" dist="139700" dir="2700000" algn="tl" rotWithShape="0">
              <a:srgbClr val="333333">
                <a:alpha val="65000"/>
              </a:srgbClr>
            </a:outerShdw>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101" name="TextBox 4"/>
          <p:cNvSpPr txBox="1">
            <a:spLocks noChangeArrowheads="1"/>
          </p:cNvSpPr>
          <p:nvPr/>
        </p:nvSpPr>
        <p:spPr bwMode="auto">
          <a:xfrm>
            <a:off x="1219200" y="2209800"/>
            <a:ext cx="7010400" cy="15700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sz="4800" dirty="0">
                <a:latin typeface="Calibri" pitchFamily="34" charset="0"/>
              </a:rPr>
              <a:t>Views of Public Administration</a:t>
            </a:r>
          </a:p>
        </p:txBody>
      </p:sp>
    </p:spTree>
    <p:extLst>
      <p:ext uri="{BB962C8B-B14F-4D97-AF65-F5344CB8AC3E}">
        <p14:creationId xmlns="" xmlns:p14="http://schemas.microsoft.com/office/powerpoint/2010/main" val="44347985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7"/>
          <p:cNvSpPr>
            <a:spLocks noChangeArrowheads="1"/>
          </p:cNvSpPr>
          <p:nvPr/>
        </p:nvSpPr>
        <p:spPr bwMode="auto">
          <a:xfrm>
            <a:off x="0" y="4868863"/>
            <a:ext cx="9144000" cy="1296987"/>
          </a:xfrm>
          <a:prstGeom prst="rect">
            <a:avLst/>
          </a:prstGeom>
          <a:solidFill>
            <a:srgbClr val="FFFF99"/>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48" name="Rectangle 3"/>
          <p:cNvSpPr>
            <a:spLocks noChangeArrowheads="1"/>
          </p:cNvSpPr>
          <p:nvPr/>
        </p:nvSpPr>
        <p:spPr bwMode="auto">
          <a:xfrm>
            <a:off x="0" y="0"/>
            <a:ext cx="9144000" cy="549275"/>
          </a:xfrm>
          <a:prstGeom prst="rect">
            <a:avLst/>
          </a:prstGeom>
          <a:solidFill>
            <a:srgbClr val="CC0000"/>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endParaRPr lang="en-US" sz="2000"/>
          </a:p>
        </p:txBody>
      </p:sp>
      <p:sp>
        <p:nvSpPr>
          <p:cNvPr id="6149" name="Rectangle 4"/>
          <p:cNvSpPr>
            <a:spLocks noGrp="1" noChangeArrowheads="1"/>
          </p:cNvSpPr>
          <p:nvPr>
            <p:ph type="title"/>
          </p:nvPr>
        </p:nvSpPr>
        <p:spPr>
          <a:xfrm>
            <a:off x="539750" y="-38100"/>
            <a:ext cx="7777163" cy="587375"/>
          </a:xfrm>
        </p:spPr>
        <p:txBody>
          <a:bodyPr/>
          <a:lstStyle/>
          <a:p>
            <a:pPr algn="l"/>
            <a:r>
              <a:rPr lang="en-US" sz="2000" smtClean="0">
                <a:solidFill>
                  <a:schemeClr val="bg1"/>
                </a:solidFill>
                <a:latin typeface="Tahoma" pitchFamily="34" charset="0"/>
              </a:rPr>
              <a:t>The Concept of Public Administration</a:t>
            </a:r>
          </a:p>
        </p:txBody>
      </p:sp>
      <p:sp>
        <p:nvSpPr>
          <p:cNvPr id="6151" name="Text Box 6"/>
          <p:cNvSpPr txBox="1">
            <a:spLocks noChangeArrowheads="1"/>
          </p:cNvSpPr>
          <p:nvPr/>
        </p:nvSpPr>
        <p:spPr bwMode="auto">
          <a:xfrm>
            <a:off x="569428" y="1143000"/>
            <a:ext cx="7991475" cy="307007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a:defRPr sz="2200">
                <a:solidFill>
                  <a:schemeClr val="tx1"/>
                </a:solidFill>
                <a:latin typeface="Times New Roman" pitchFamily="18" charset="0"/>
              </a:defRPr>
            </a:lvl1pPr>
            <a:lvl2pPr marL="742950" indent="-285750">
              <a:defRPr sz="2200">
                <a:solidFill>
                  <a:schemeClr val="tx1"/>
                </a:solidFill>
                <a:latin typeface="Times New Roman" pitchFamily="18" charset="0"/>
              </a:defRPr>
            </a:lvl2pPr>
            <a:lvl3pPr marL="1143000" indent="-228600">
              <a:defRPr sz="2200">
                <a:solidFill>
                  <a:schemeClr val="tx1"/>
                </a:solidFill>
                <a:latin typeface="Times New Roman" pitchFamily="18" charset="0"/>
              </a:defRPr>
            </a:lvl3pPr>
            <a:lvl4pPr marL="1600200" indent="-228600">
              <a:defRPr sz="2200">
                <a:solidFill>
                  <a:schemeClr val="tx1"/>
                </a:solidFill>
                <a:latin typeface="Times New Roman" pitchFamily="18" charset="0"/>
              </a:defRPr>
            </a:lvl4pPr>
            <a:lvl5pPr marL="2057400" indent="-228600">
              <a:defRPr sz="2200">
                <a:solidFill>
                  <a:schemeClr val="tx1"/>
                </a:solidFill>
                <a:latin typeface="Times New Roman" pitchFamily="18" charset="0"/>
              </a:defRPr>
            </a:lvl5pPr>
            <a:lvl6pPr marL="2514600" indent="-228600" eaLnBrk="0" fontAlgn="base" hangingPunct="0">
              <a:spcBef>
                <a:spcPct val="0"/>
              </a:spcBef>
              <a:spcAft>
                <a:spcPct val="0"/>
              </a:spcAft>
              <a:defRPr sz="2200">
                <a:solidFill>
                  <a:schemeClr val="tx1"/>
                </a:solidFill>
                <a:latin typeface="Times New Roman" pitchFamily="18" charset="0"/>
              </a:defRPr>
            </a:lvl6pPr>
            <a:lvl7pPr marL="2971800" indent="-228600" eaLnBrk="0" fontAlgn="base" hangingPunct="0">
              <a:spcBef>
                <a:spcPct val="0"/>
              </a:spcBef>
              <a:spcAft>
                <a:spcPct val="0"/>
              </a:spcAft>
              <a:defRPr sz="2200">
                <a:solidFill>
                  <a:schemeClr val="tx1"/>
                </a:solidFill>
                <a:latin typeface="Times New Roman" pitchFamily="18" charset="0"/>
              </a:defRPr>
            </a:lvl7pPr>
            <a:lvl8pPr marL="3429000" indent="-228600" eaLnBrk="0" fontAlgn="base" hangingPunct="0">
              <a:spcBef>
                <a:spcPct val="0"/>
              </a:spcBef>
              <a:spcAft>
                <a:spcPct val="0"/>
              </a:spcAft>
              <a:defRPr sz="2200">
                <a:solidFill>
                  <a:schemeClr val="tx1"/>
                </a:solidFill>
                <a:latin typeface="Times New Roman" pitchFamily="18" charset="0"/>
              </a:defRPr>
            </a:lvl8pPr>
            <a:lvl9pPr marL="3886200" indent="-228600" eaLnBrk="0" fontAlgn="base" hangingPunct="0">
              <a:spcBef>
                <a:spcPct val="0"/>
              </a:spcBef>
              <a:spcAft>
                <a:spcPct val="0"/>
              </a:spcAft>
              <a:defRPr sz="2200">
                <a:solidFill>
                  <a:schemeClr val="tx1"/>
                </a:solidFill>
                <a:latin typeface="Times New Roman" pitchFamily="18" charset="0"/>
              </a:defRPr>
            </a:lvl9pPr>
          </a:lstStyle>
          <a:p>
            <a:pPr algn="just">
              <a:spcBef>
                <a:spcPct val="50000"/>
              </a:spcBef>
            </a:pPr>
            <a:r>
              <a:rPr lang="en-US" sz="1800" b="1" dirty="0">
                <a:latin typeface="Tahoma" pitchFamily="34" charset="0"/>
              </a:rPr>
              <a:t>Luther </a:t>
            </a:r>
            <a:r>
              <a:rPr lang="en-US" sz="1800" b="1" dirty="0" err="1">
                <a:latin typeface="Tahoma" pitchFamily="34" charset="0"/>
              </a:rPr>
              <a:t>Gulick</a:t>
            </a:r>
            <a:endParaRPr lang="en-US" sz="1800" b="1" dirty="0">
              <a:latin typeface="Tahoma" pitchFamily="34" charset="0"/>
            </a:endParaRPr>
          </a:p>
          <a:p>
            <a:pPr algn="just">
              <a:spcBef>
                <a:spcPct val="15000"/>
              </a:spcBef>
            </a:pPr>
            <a:r>
              <a:rPr lang="en-US" sz="1800" dirty="0">
                <a:latin typeface="Tahoma" pitchFamily="34" charset="0"/>
              </a:rPr>
              <a:t>Administration has to do with getting things done; with the</a:t>
            </a:r>
            <a:r>
              <a:rPr lang="pl-PL" sz="1800" dirty="0">
                <a:latin typeface="Tahoma" pitchFamily="34" charset="0"/>
              </a:rPr>
              <a:t> </a:t>
            </a:r>
            <a:r>
              <a:rPr lang="en-US" sz="1800" dirty="0">
                <a:latin typeface="Tahoma" pitchFamily="34" charset="0"/>
              </a:rPr>
              <a:t>accomplishment of defined objectives.</a:t>
            </a:r>
          </a:p>
          <a:p>
            <a:pPr algn="just">
              <a:spcBef>
                <a:spcPct val="50000"/>
              </a:spcBef>
            </a:pPr>
            <a:r>
              <a:rPr lang="en-US" sz="1800" b="1" dirty="0" smtClean="0">
                <a:latin typeface="Tahoma" pitchFamily="34" charset="0"/>
              </a:rPr>
              <a:t>George </a:t>
            </a:r>
            <a:r>
              <a:rPr lang="en-US" sz="1800" b="1" dirty="0">
                <a:latin typeface="Tahoma" pitchFamily="34" charset="0"/>
              </a:rPr>
              <a:t>E. Berkley</a:t>
            </a:r>
          </a:p>
          <a:p>
            <a:pPr algn="just">
              <a:spcBef>
                <a:spcPct val="15000"/>
              </a:spcBef>
            </a:pPr>
            <a:r>
              <a:rPr lang="en-US" sz="1800" dirty="0">
                <a:latin typeface="Tahoma" pitchFamily="34" charset="0"/>
              </a:rPr>
              <a:t>Administration is a process involving human beings jointly engaged in </a:t>
            </a:r>
            <a:endParaRPr lang="en-US" sz="1800" dirty="0" smtClean="0">
              <a:latin typeface="Tahoma" pitchFamily="34" charset="0"/>
            </a:endParaRPr>
          </a:p>
          <a:p>
            <a:pPr algn="just">
              <a:spcBef>
                <a:spcPct val="15000"/>
              </a:spcBef>
            </a:pPr>
            <a:r>
              <a:rPr lang="en-US" sz="1800" dirty="0" smtClean="0">
                <a:latin typeface="Tahoma" pitchFamily="34" charset="0"/>
              </a:rPr>
              <a:t>working </a:t>
            </a:r>
            <a:r>
              <a:rPr lang="en-US" sz="1800" dirty="0">
                <a:latin typeface="Tahoma" pitchFamily="34" charset="0"/>
              </a:rPr>
              <a:t>towards common goals.</a:t>
            </a:r>
          </a:p>
          <a:p>
            <a:pPr algn="just">
              <a:spcBef>
                <a:spcPct val="50000"/>
              </a:spcBef>
            </a:pPr>
            <a:r>
              <a:rPr lang="en-US" sz="1800" b="1" dirty="0">
                <a:latin typeface="Tahoma" pitchFamily="34" charset="0"/>
              </a:rPr>
              <a:t>Keith Henderson</a:t>
            </a:r>
          </a:p>
          <a:p>
            <a:pPr algn="just">
              <a:spcBef>
                <a:spcPct val="15000"/>
              </a:spcBef>
            </a:pPr>
            <a:r>
              <a:rPr lang="en-US" sz="1800" dirty="0">
                <a:latin typeface="Tahoma" pitchFamily="34" charset="0"/>
              </a:rPr>
              <a:t>Administration is the arrangement of men and materials in the rational </a:t>
            </a:r>
            <a:endParaRPr lang="en-US" sz="1800" dirty="0" smtClean="0">
              <a:latin typeface="Tahoma" pitchFamily="34" charset="0"/>
            </a:endParaRPr>
          </a:p>
          <a:p>
            <a:pPr algn="just">
              <a:spcBef>
                <a:spcPct val="15000"/>
              </a:spcBef>
            </a:pPr>
            <a:r>
              <a:rPr lang="en-US" sz="1800" dirty="0" smtClean="0">
                <a:latin typeface="Tahoma" pitchFamily="34" charset="0"/>
              </a:rPr>
              <a:t>carrying </a:t>
            </a:r>
            <a:r>
              <a:rPr lang="en-US" sz="1800" dirty="0">
                <a:latin typeface="Tahoma" pitchFamily="34" charset="0"/>
              </a:rPr>
              <a:t>out </a:t>
            </a:r>
            <a:r>
              <a:rPr lang="en-US" sz="1800" dirty="0" smtClean="0">
                <a:latin typeface="Tahoma" pitchFamily="34" charset="0"/>
              </a:rPr>
              <a:t>of purposes</a:t>
            </a:r>
            <a:r>
              <a:rPr lang="en-US" sz="1800" dirty="0">
                <a:latin typeface="Tahoma" pitchFamily="34" charset="0"/>
              </a:rPr>
              <a:t>.</a:t>
            </a:r>
          </a:p>
        </p:txBody>
      </p:sp>
      <p:sp>
        <p:nvSpPr>
          <p:cNvPr id="49160" name="Text Box 8"/>
          <p:cNvSpPr txBox="1">
            <a:spLocks noChangeArrowheads="1"/>
          </p:cNvSpPr>
          <p:nvPr/>
        </p:nvSpPr>
        <p:spPr bwMode="auto">
          <a:xfrm>
            <a:off x="541338" y="5008563"/>
            <a:ext cx="8207375" cy="10255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a:defRPr sz="2200">
                <a:solidFill>
                  <a:schemeClr val="tx1"/>
                </a:solidFill>
                <a:latin typeface="Times New Roman" pitchFamily="18" charset="0"/>
              </a:defRPr>
            </a:lvl1pPr>
            <a:lvl2pPr marL="742950" indent="-285750">
              <a:defRPr sz="2200">
                <a:solidFill>
                  <a:schemeClr val="tx1"/>
                </a:solidFill>
                <a:latin typeface="Times New Roman" pitchFamily="18" charset="0"/>
              </a:defRPr>
            </a:lvl2pPr>
            <a:lvl3pPr marL="1143000" indent="-228600">
              <a:defRPr sz="2200">
                <a:solidFill>
                  <a:schemeClr val="tx1"/>
                </a:solidFill>
                <a:latin typeface="Times New Roman" pitchFamily="18" charset="0"/>
              </a:defRPr>
            </a:lvl3pPr>
            <a:lvl4pPr marL="1600200" indent="-228600">
              <a:defRPr sz="2200">
                <a:solidFill>
                  <a:schemeClr val="tx1"/>
                </a:solidFill>
                <a:latin typeface="Times New Roman" pitchFamily="18" charset="0"/>
              </a:defRPr>
            </a:lvl4pPr>
            <a:lvl5pPr marL="2057400" indent="-228600">
              <a:defRPr sz="2200">
                <a:solidFill>
                  <a:schemeClr val="tx1"/>
                </a:solidFill>
                <a:latin typeface="Times New Roman" pitchFamily="18" charset="0"/>
              </a:defRPr>
            </a:lvl5pPr>
            <a:lvl6pPr marL="2514600" indent="-228600" eaLnBrk="0" fontAlgn="base" hangingPunct="0">
              <a:spcBef>
                <a:spcPct val="0"/>
              </a:spcBef>
              <a:spcAft>
                <a:spcPct val="0"/>
              </a:spcAft>
              <a:defRPr sz="2200">
                <a:solidFill>
                  <a:schemeClr val="tx1"/>
                </a:solidFill>
                <a:latin typeface="Times New Roman" pitchFamily="18" charset="0"/>
              </a:defRPr>
            </a:lvl6pPr>
            <a:lvl7pPr marL="2971800" indent="-228600" eaLnBrk="0" fontAlgn="base" hangingPunct="0">
              <a:spcBef>
                <a:spcPct val="0"/>
              </a:spcBef>
              <a:spcAft>
                <a:spcPct val="0"/>
              </a:spcAft>
              <a:defRPr sz="2200">
                <a:solidFill>
                  <a:schemeClr val="tx1"/>
                </a:solidFill>
                <a:latin typeface="Times New Roman" pitchFamily="18" charset="0"/>
              </a:defRPr>
            </a:lvl7pPr>
            <a:lvl8pPr marL="3429000" indent="-228600" eaLnBrk="0" fontAlgn="base" hangingPunct="0">
              <a:spcBef>
                <a:spcPct val="0"/>
              </a:spcBef>
              <a:spcAft>
                <a:spcPct val="0"/>
              </a:spcAft>
              <a:defRPr sz="2200">
                <a:solidFill>
                  <a:schemeClr val="tx1"/>
                </a:solidFill>
                <a:latin typeface="Times New Roman" pitchFamily="18" charset="0"/>
              </a:defRPr>
            </a:lvl8pPr>
            <a:lvl9pPr marL="3886200" indent="-228600" eaLnBrk="0" fontAlgn="base" hangingPunct="0">
              <a:spcBef>
                <a:spcPct val="0"/>
              </a:spcBef>
              <a:spcAft>
                <a:spcPct val="0"/>
              </a:spcAft>
              <a:defRPr sz="2200">
                <a:solidFill>
                  <a:schemeClr val="tx1"/>
                </a:solidFill>
                <a:latin typeface="Times New Roman" pitchFamily="18" charset="0"/>
              </a:defRPr>
            </a:lvl9pPr>
          </a:lstStyle>
          <a:p>
            <a:pPr>
              <a:spcBef>
                <a:spcPct val="50000"/>
              </a:spcBef>
            </a:pPr>
            <a:r>
              <a:rPr lang="en-US" sz="1800">
                <a:latin typeface="Tahoma" pitchFamily="34" charset="0"/>
              </a:rPr>
              <a:t>Two essential elements of administration:</a:t>
            </a:r>
          </a:p>
          <a:p>
            <a:pPr>
              <a:spcBef>
                <a:spcPct val="25000"/>
              </a:spcBef>
              <a:buFont typeface="Wingdings" pitchFamily="2" charset="2"/>
              <a:buChar char="Ü"/>
            </a:pPr>
            <a:r>
              <a:rPr lang="en-US" sz="1800">
                <a:latin typeface="Tahoma" pitchFamily="34" charset="0"/>
              </a:rPr>
              <a:t> collective effort</a:t>
            </a:r>
          </a:p>
          <a:p>
            <a:pPr>
              <a:spcBef>
                <a:spcPct val="15000"/>
              </a:spcBef>
              <a:buFont typeface="Wingdings" pitchFamily="2" charset="2"/>
              <a:buChar char="Ü"/>
            </a:pPr>
            <a:r>
              <a:rPr lang="en-US" sz="1800">
                <a:latin typeface="Tahoma" pitchFamily="34" charset="0"/>
              </a:rPr>
              <a:t> common purpose</a:t>
            </a:r>
          </a:p>
        </p:txBody>
      </p:sp>
    </p:spTree>
    <p:extLst>
      <p:ext uri="{BB962C8B-B14F-4D97-AF65-F5344CB8AC3E}">
        <p14:creationId xmlns="" xmlns:p14="http://schemas.microsoft.com/office/powerpoint/2010/main" val="1929249514"/>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49160">
                                            <p:txEl>
                                              <p:pRg st="1" end="1"/>
                                            </p:txEl>
                                          </p:spTgt>
                                        </p:tgtEl>
                                        <p:attrNameLst>
                                          <p:attrName>style.visibility</p:attrName>
                                        </p:attrNameLst>
                                      </p:cBhvr>
                                      <p:to>
                                        <p:strVal val="visible"/>
                                      </p:to>
                                    </p:set>
                                    <p:animEffect transition="in" filter="dissolve">
                                      <p:cBhvr>
                                        <p:cTn id="7" dur="500"/>
                                        <p:tgtEl>
                                          <p:spTgt spid="49160">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49160">
                                            <p:txEl>
                                              <p:pRg st="2" end="2"/>
                                            </p:txEl>
                                          </p:spTgt>
                                        </p:tgtEl>
                                        <p:attrNameLst>
                                          <p:attrName>style.visibility</p:attrName>
                                        </p:attrNameLst>
                                      </p:cBhvr>
                                      <p:to>
                                        <p:strVal val="visible"/>
                                      </p:to>
                                    </p:set>
                                    <p:animEffect transition="in" filter="dissolve">
                                      <p:cBhvr>
                                        <p:cTn id="12" dur="500"/>
                                        <p:tgtEl>
                                          <p:spTgt spid="4916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7"/>
          <p:cNvSpPr>
            <a:spLocks noChangeArrowheads="1"/>
          </p:cNvSpPr>
          <p:nvPr/>
        </p:nvSpPr>
        <p:spPr bwMode="auto">
          <a:xfrm>
            <a:off x="0" y="2781300"/>
            <a:ext cx="9144000" cy="1079500"/>
          </a:xfrm>
          <a:prstGeom prst="rect">
            <a:avLst/>
          </a:prstGeom>
          <a:gradFill rotWithShape="1">
            <a:gsLst>
              <a:gs pos="0">
                <a:srgbClr val="D1C39F"/>
              </a:gs>
              <a:gs pos="17500">
                <a:srgbClr val="F0EBD5"/>
              </a:gs>
              <a:gs pos="50000">
                <a:srgbClr val="FFEFD1"/>
              </a:gs>
              <a:gs pos="82500">
                <a:srgbClr val="F0EBD5"/>
              </a:gs>
              <a:gs pos="100000">
                <a:srgbClr val="D1C39F"/>
              </a:gs>
            </a:gsLst>
            <a:lin ang="540000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7172" name="Rectangle 3"/>
          <p:cNvSpPr>
            <a:spLocks noChangeArrowheads="1"/>
          </p:cNvSpPr>
          <p:nvPr/>
        </p:nvSpPr>
        <p:spPr bwMode="auto">
          <a:xfrm>
            <a:off x="0" y="0"/>
            <a:ext cx="9144000" cy="549275"/>
          </a:xfrm>
          <a:prstGeom prst="rect">
            <a:avLst/>
          </a:prstGeom>
          <a:solidFill>
            <a:srgbClr val="CC000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endParaRPr lang="en-US" sz="2000"/>
          </a:p>
        </p:txBody>
      </p:sp>
      <p:sp>
        <p:nvSpPr>
          <p:cNvPr id="7173" name="Rectangle 4"/>
          <p:cNvSpPr>
            <a:spLocks noGrp="1" noChangeArrowheads="1"/>
          </p:cNvSpPr>
          <p:nvPr>
            <p:ph type="title"/>
          </p:nvPr>
        </p:nvSpPr>
        <p:spPr>
          <a:xfrm>
            <a:off x="539750" y="-38100"/>
            <a:ext cx="7777163" cy="587375"/>
          </a:xfrm>
        </p:spPr>
        <p:txBody>
          <a:bodyPr/>
          <a:lstStyle/>
          <a:p>
            <a:pPr algn="l"/>
            <a:r>
              <a:rPr lang="en-US" sz="2000" smtClean="0">
                <a:solidFill>
                  <a:schemeClr val="bg1"/>
                </a:solidFill>
                <a:latin typeface="Tahoma" pitchFamily="34" charset="0"/>
              </a:rPr>
              <a:t>The Concept of Public Administration</a:t>
            </a:r>
          </a:p>
        </p:txBody>
      </p:sp>
      <p:sp>
        <p:nvSpPr>
          <p:cNvPr id="7175" name="Text Box 6"/>
          <p:cNvSpPr txBox="1">
            <a:spLocks noChangeArrowheads="1"/>
          </p:cNvSpPr>
          <p:nvPr/>
        </p:nvSpPr>
        <p:spPr bwMode="auto">
          <a:xfrm>
            <a:off x="539750" y="1412875"/>
            <a:ext cx="7991475" cy="3378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defRPr sz="2200">
                <a:solidFill>
                  <a:schemeClr val="tx1"/>
                </a:solidFill>
                <a:latin typeface="Times New Roman" pitchFamily="18" charset="0"/>
              </a:defRPr>
            </a:lvl1pPr>
            <a:lvl2pPr marL="742950" indent="-285750">
              <a:defRPr sz="2200">
                <a:solidFill>
                  <a:schemeClr val="tx1"/>
                </a:solidFill>
                <a:latin typeface="Times New Roman" pitchFamily="18" charset="0"/>
              </a:defRPr>
            </a:lvl2pPr>
            <a:lvl3pPr marL="1143000" indent="-228600">
              <a:defRPr sz="2200">
                <a:solidFill>
                  <a:schemeClr val="tx1"/>
                </a:solidFill>
                <a:latin typeface="Times New Roman" pitchFamily="18" charset="0"/>
              </a:defRPr>
            </a:lvl3pPr>
            <a:lvl4pPr marL="1600200" indent="-228600">
              <a:defRPr sz="2200">
                <a:solidFill>
                  <a:schemeClr val="tx1"/>
                </a:solidFill>
                <a:latin typeface="Times New Roman" pitchFamily="18" charset="0"/>
              </a:defRPr>
            </a:lvl4pPr>
            <a:lvl5pPr marL="2057400" indent="-228600">
              <a:defRPr sz="2200">
                <a:solidFill>
                  <a:schemeClr val="tx1"/>
                </a:solidFill>
                <a:latin typeface="Times New Roman" pitchFamily="18" charset="0"/>
              </a:defRPr>
            </a:lvl5pPr>
            <a:lvl6pPr marL="2514600" indent="-228600" eaLnBrk="0" fontAlgn="base" hangingPunct="0">
              <a:spcBef>
                <a:spcPct val="0"/>
              </a:spcBef>
              <a:spcAft>
                <a:spcPct val="0"/>
              </a:spcAft>
              <a:defRPr sz="2200">
                <a:solidFill>
                  <a:schemeClr val="tx1"/>
                </a:solidFill>
                <a:latin typeface="Times New Roman" pitchFamily="18" charset="0"/>
              </a:defRPr>
            </a:lvl6pPr>
            <a:lvl7pPr marL="2971800" indent="-228600" eaLnBrk="0" fontAlgn="base" hangingPunct="0">
              <a:spcBef>
                <a:spcPct val="0"/>
              </a:spcBef>
              <a:spcAft>
                <a:spcPct val="0"/>
              </a:spcAft>
              <a:defRPr sz="2200">
                <a:solidFill>
                  <a:schemeClr val="tx1"/>
                </a:solidFill>
                <a:latin typeface="Times New Roman" pitchFamily="18" charset="0"/>
              </a:defRPr>
            </a:lvl7pPr>
            <a:lvl8pPr marL="3429000" indent="-228600" eaLnBrk="0" fontAlgn="base" hangingPunct="0">
              <a:spcBef>
                <a:spcPct val="0"/>
              </a:spcBef>
              <a:spcAft>
                <a:spcPct val="0"/>
              </a:spcAft>
              <a:defRPr sz="2200">
                <a:solidFill>
                  <a:schemeClr val="tx1"/>
                </a:solidFill>
                <a:latin typeface="Times New Roman" pitchFamily="18" charset="0"/>
              </a:defRPr>
            </a:lvl8pPr>
            <a:lvl9pPr marL="3886200" indent="-228600" eaLnBrk="0" fontAlgn="base" hangingPunct="0">
              <a:spcBef>
                <a:spcPct val="0"/>
              </a:spcBef>
              <a:spcAft>
                <a:spcPct val="0"/>
              </a:spcAft>
              <a:defRPr sz="2200">
                <a:solidFill>
                  <a:schemeClr val="tx1"/>
                </a:solidFill>
                <a:latin typeface="Times New Roman" pitchFamily="18" charset="0"/>
              </a:defRPr>
            </a:lvl9pPr>
          </a:lstStyle>
          <a:p>
            <a:pPr algn="just">
              <a:spcBef>
                <a:spcPct val="50000"/>
              </a:spcBef>
            </a:pPr>
            <a:r>
              <a:rPr lang="en-US" sz="2400" b="1">
                <a:latin typeface="Tahoma" pitchFamily="34" charset="0"/>
              </a:rPr>
              <a:t>Administration </a:t>
            </a:r>
            <a:r>
              <a:rPr lang="en-US" sz="2400">
                <a:latin typeface="Tahoma" pitchFamily="34" charset="0"/>
              </a:rPr>
              <a:t>is an universal process and occurs in diverse institutional settings. Based on its institutional settings, administration is divided into:</a:t>
            </a:r>
          </a:p>
          <a:p>
            <a:pPr algn="just">
              <a:spcBef>
                <a:spcPct val="100000"/>
              </a:spcBef>
              <a:buSzPct val="75000"/>
              <a:buFont typeface="Wingdings" pitchFamily="2" charset="2"/>
              <a:buChar char="Ü"/>
            </a:pPr>
            <a:r>
              <a:rPr lang="en-US" sz="2400">
                <a:latin typeface="Tahoma" pitchFamily="34" charset="0"/>
              </a:rPr>
              <a:t> </a:t>
            </a:r>
            <a:r>
              <a:rPr lang="en-US" sz="2400" b="1">
                <a:latin typeface="Tahoma" pitchFamily="34" charset="0"/>
              </a:rPr>
              <a:t>public administration</a:t>
            </a:r>
            <a:r>
              <a:rPr lang="en-US" sz="2400">
                <a:latin typeface="Tahoma" pitchFamily="34" charset="0"/>
              </a:rPr>
              <a:t> (refers to the administration which operates in governmental setting)</a:t>
            </a:r>
          </a:p>
          <a:p>
            <a:pPr algn="just">
              <a:spcBef>
                <a:spcPct val="100000"/>
              </a:spcBef>
              <a:buSzPct val="75000"/>
              <a:buFont typeface="Wingdings" pitchFamily="2" charset="2"/>
              <a:buChar char="Ü"/>
            </a:pPr>
            <a:r>
              <a:rPr lang="en-US" sz="2400">
                <a:latin typeface="Tahoma" pitchFamily="34" charset="0"/>
              </a:rPr>
              <a:t> </a:t>
            </a:r>
            <a:r>
              <a:rPr lang="en-US" sz="2400" b="1">
                <a:latin typeface="Tahoma" pitchFamily="34" charset="0"/>
              </a:rPr>
              <a:t>private administration</a:t>
            </a:r>
            <a:r>
              <a:rPr lang="en-US" sz="2400">
                <a:latin typeface="Tahoma" pitchFamily="34" charset="0"/>
              </a:rPr>
              <a:t> (refers to the administration which operates in non-governmental setting</a:t>
            </a:r>
            <a:r>
              <a:rPr lang="pl-PL" sz="2400">
                <a:latin typeface="Tahoma" pitchFamily="34" charset="0"/>
              </a:rPr>
              <a:t>)</a:t>
            </a:r>
            <a:endParaRPr lang="en-US" sz="2400">
              <a:latin typeface="Tahoma" pitchFamily="34" charset="0"/>
            </a:endParaRPr>
          </a:p>
        </p:txBody>
      </p:sp>
    </p:spTree>
    <p:extLst>
      <p:ext uri="{BB962C8B-B14F-4D97-AF65-F5344CB8AC3E}">
        <p14:creationId xmlns:p14="http://schemas.microsoft.com/office/powerpoint/2010/main" xmlns="" val="96202211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9" name="Rectangle 3"/>
          <p:cNvSpPr>
            <a:spLocks noGrp="1" noChangeArrowheads="1"/>
          </p:cNvSpPr>
          <p:nvPr>
            <p:ph type="body" idx="1"/>
          </p:nvPr>
        </p:nvSpPr>
        <p:spPr>
          <a:noFill/>
          <a:ln/>
          <a:extLst>
            <a:ext uri="{91240B29-F687-4F45-9708-019B960494DF}">
              <a14:hiddenLine xmlns="" xmlns:a14="http://schemas.microsoft.com/office/drawing/2010/main" w="12700">
                <a:solidFill>
                  <a:schemeClr val="tx1"/>
                </a:solidFill>
                <a:miter lim="800000"/>
                <a:headEnd/>
                <a:tailEnd/>
              </a14:hiddenLine>
            </a:ext>
          </a:extLst>
        </p:spPr>
        <p:txBody>
          <a:bodyPr lIns="90488" tIns="44450" rIns="90488" bIns="44450"/>
          <a:lstStyle/>
          <a:p>
            <a:r>
              <a:rPr lang="en-US" dirty="0"/>
              <a:t>Woodrow Wilson</a:t>
            </a:r>
          </a:p>
          <a:p>
            <a:pPr marL="742950" lvl="1" indent="-285750"/>
            <a:r>
              <a:rPr lang="en-US" dirty="0"/>
              <a:t>Public administration is detailed and systematic execution of the law</a:t>
            </a:r>
          </a:p>
          <a:p>
            <a:pPr marL="1143000" lvl="2" indent="-228600"/>
            <a:r>
              <a:rPr lang="en-US" dirty="0"/>
              <a:t>excludes policy formulation as well as elected officials</a:t>
            </a:r>
          </a:p>
          <a:p>
            <a:r>
              <a:rPr lang="en-US" dirty="0" smtClean="0"/>
              <a:t>Russell—the </a:t>
            </a:r>
            <a:r>
              <a:rPr lang="en-US" dirty="0"/>
              <a:t>public interest</a:t>
            </a:r>
          </a:p>
          <a:p>
            <a:pPr marL="742950" lvl="1" indent="-285750"/>
            <a:r>
              <a:rPr lang="en-US" dirty="0"/>
              <a:t>Whatever governments do for good or ill.  It is public administration’s political context that makes it public--that distinguishes it from private or business administration.</a:t>
            </a:r>
          </a:p>
          <a:p>
            <a:endParaRPr lang="en-US" dirty="0"/>
          </a:p>
        </p:txBody>
      </p:sp>
      <p:sp>
        <p:nvSpPr>
          <p:cNvPr id="14340" name="Rectangle 4"/>
          <p:cNvSpPr>
            <a:spLocks noGrp="1" noChangeArrowheads="1"/>
          </p:cNvSpPr>
          <p:nvPr>
            <p:ph type="title"/>
          </p:nvPr>
        </p:nvSpPr>
        <p:spPr/>
        <p:txBody>
          <a:bodyPr/>
          <a:lstStyle/>
          <a:p>
            <a:r>
              <a:rPr lang="en-US"/>
              <a:t>Other definitions</a:t>
            </a:r>
          </a:p>
        </p:txBody>
      </p:sp>
    </p:spTree>
    <p:extLst>
      <p:ext uri="{BB962C8B-B14F-4D97-AF65-F5344CB8AC3E}">
        <p14:creationId xmlns="" xmlns:p14="http://schemas.microsoft.com/office/powerpoint/2010/main" val="2249863194"/>
      </p:ext>
    </p:extLst>
  </p:cSld>
  <p:clrMapOvr>
    <a:masterClrMapping/>
  </p:clrMapOvr>
  <p:transition>
    <p:random/>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ctrTitle"/>
          </p:nvPr>
        </p:nvSpPr>
        <p:spPr/>
        <p:txBody>
          <a:bodyPr/>
          <a:lstStyle/>
          <a:p>
            <a:pPr eaLnBrk="1" hangingPunct="1"/>
            <a:r>
              <a:rPr lang="en-US" smtClean="0"/>
              <a:t>Wlado</a:t>
            </a:r>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p>
        </p:txBody>
      </p:sp>
      <p:pic>
        <p:nvPicPr>
          <p:cNvPr id="11268" name="Picture 2" descr="http://www.christianimages.net/images/christian-powerpoint-designs.jpg"/>
          <p:cNvPicPr>
            <a:picLocks noChangeAspect="1" noChangeArrowheads="1"/>
          </p:cNvPicPr>
          <p:nvPr/>
        </p:nvPicPr>
        <p:blipFill>
          <a:blip r:embed="rId2" cstate="print">
            <a:biLevel thresh="25000"/>
            <a:extLst>
              <a:ext uri="{28A0092B-C50C-407E-A947-70E740481C1C}">
                <a14:useLocalDpi xmlns=""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1269" name="TextBox 5"/>
          <p:cNvSpPr txBox="1">
            <a:spLocks noChangeArrowheads="1"/>
          </p:cNvSpPr>
          <p:nvPr/>
        </p:nvSpPr>
        <p:spPr bwMode="auto">
          <a:xfrm>
            <a:off x="457200" y="304800"/>
            <a:ext cx="7010400" cy="1077218"/>
          </a:xfrm>
          <a:prstGeom prst="rect">
            <a:avLst/>
          </a:prstGeom>
          <a:noFill/>
          <a:ln w="9525">
            <a:solidFill>
              <a:schemeClr val="bg1"/>
            </a:solidFill>
            <a:miter lim="800000"/>
            <a:headEnd/>
            <a:tailEnd/>
          </a:ln>
          <a:extLst>
            <a:ext uri="{909E8E84-426E-40DD-AFC4-6F175D3DCCD1}">
              <a14:hiddenFill xmlns="" xmlns:a14="http://schemas.microsoft.com/office/drawing/2010/main">
                <a:solidFill>
                  <a:srgbClr val="FFFFFF"/>
                </a:solidFill>
              </a14:hiddenFill>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sz="3200" dirty="0" smtClean="0">
                <a:solidFill>
                  <a:srgbClr val="C00000"/>
                </a:solidFill>
                <a:latin typeface="Calibri" pitchFamily="34" charset="0"/>
              </a:rPr>
              <a:t>Definitions </a:t>
            </a:r>
            <a:r>
              <a:rPr lang="en-US" sz="3200" dirty="0">
                <a:solidFill>
                  <a:srgbClr val="C00000"/>
                </a:solidFill>
                <a:latin typeface="Calibri" pitchFamily="34" charset="0"/>
              </a:rPr>
              <a:t>of  Public</a:t>
            </a:r>
          </a:p>
          <a:p>
            <a:pPr eaLnBrk="1" hangingPunct="1"/>
            <a:r>
              <a:rPr lang="en-US" sz="3200" dirty="0" smtClean="0">
                <a:solidFill>
                  <a:srgbClr val="C00000"/>
                </a:solidFill>
                <a:latin typeface="Calibri" pitchFamily="34" charset="0"/>
              </a:rPr>
              <a:t>Administration</a:t>
            </a:r>
            <a:endParaRPr lang="en-US" sz="3200" dirty="0">
              <a:solidFill>
                <a:srgbClr val="C00000"/>
              </a:solidFill>
              <a:latin typeface="Calibri" pitchFamily="34" charset="0"/>
            </a:endParaRPr>
          </a:p>
        </p:txBody>
      </p:sp>
      <p:sp>
        <p:nvSpPr>
          <p:cNvPr id="7" name="Rectangle 6"/>
          <p:cNvSpPr/>
          <p:nvPr/>
        </p:nvSpPr>
        <p:spPr>
          <a:xfrm>
            <a:off x="997017" y="1981200"/>
            <a:ext cx="19812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1271" name="TextBox 8"/>
          <p:cNvSpPr txBox="1">
            <a:spLocks noChangeArrowheads="1"/>
          </p:cNvSpPr>
          <p:nvPr/>
        </p:nvSpPr>
        <p:spPr bwMode="auto">
          <a:xfrm>
            <a:off x="762000" y="1976437"/>
            <a:ext cx="2819400" cy="461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sz="2400" dirty="0" smtClean="0">
                <a:solidFill>
                  <a:schemeClr val="bg1"/>
                </a:solidFill>
                <a:latin typeface="Calibri" pitchFamily="34" charset="0"/>
              </a:rPr>
              <a:t>Waldo</a:t>
            </a:r>
            <a:r>
              <a:rPr lang="en-US" sz="2400" dirty="0">
                <a:solidFill>
                  <a:schemeClr val="bg1"/>
                </a:solidFill>
                <a:latin typeface="Calibri" pitchFamily="34" charset="0"/>
              </a:rPr>
              <a:t>, 1955</a:t>
            </a:r>
          </a:p>
        </p:txBody>
      </p:sp>
      <p:sp>
        <p:nvSpPr>
          <p:cNvPr id="11272" name="TextBox 9"/>
          <p:cNvSpPr txBox="1">
            <a:spLocks noChangeArrowheads="1"/>
          </p:cNvSpPr>
          <p:nvPr/>
        </p:nvSpPr>
        <p:spPr bwMode="auto">
          <a:xfrm>
            <a:off x="838200" y="2743200"/>
            <a:ext cx="7620000" cy="200054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buFont typeface="Wingdings" pitchFamily="2" charset="2"/>
              <a:buChar char="q"/>
            </a:pPr>
            <a:r>
              <a:rPr lang="en-US" sz="2800" dirty="0">
                <a:latin typeface="Calibri" pitchFamily="34" charset="0"/>
              </a:rPr>
              <a:t>  </a:t>
            </a:r>
            <a:r>
              <a:rPr lang="en-US" sz="2400" dirty="0">
                <a:latin typeface="Calibri" pitchFamily="34" charset="0"/>
              </a:rPr>
              <a:t>PA is the organization and management of men </a:t>
            </a:r>
          </a:p>
          <a:p>
            <a:pPr eaLnBrk="1" hangingPunct="1"/>
            <a:r>
              <a:rPr lang="en-US" sz="2400" dirty="0">
                <a:latin typeface="Calibri" pitchFamily="34" charset="0"/>
              </a:rPr>
              <a:t>      and  materials to achieve the purposes of    </a:t>
            </a:r>
          </a:p>
          <a:p>
            <a:pPr eaLnBrk="1" hangingPunct="1"/>
            <a:r>
              <a:rPr lang="en-US" sz="2400" dirty="0">
                <a:latin typeface="Calibri" pitchFamily="34" charset="0"/>
              </a:rPr>
              <a:t>      government</a:t>
            </a:r>
          </a:p>
          <a:p>
            <a:pPr eaLnBrk="1" hangingPunct="1">
              <a:buFont typeface="Wingdings" pitchFamily="2" charset="2"/>
              <a:buChar char="q"/>
            </a:pPr>
            <a:r>
              <a:rPr lang="en-US" sz="2400" dirty="0">
                <a:latin typeface="Calibri" pitchFamily="34" charset="0"/>
              </a:rPr>
              <a:t>  PA is the art and science of management as </a:t>
            </a:r>
          </a:p>
          <a:p>
            <a:pPr eaLnBrk="1" hangingPunct="1"/>
            <a:r>
              <a:rPr lang="en-US" sz="2400" dirty="0">
                <a:latin typeface="Calibri" pitchFamily="34" charset="0"/>
              </a:rPr>
              <a:t>      applied to the affairs of the state</a:t>
            </a:r>
          </a:p>
        </p:txBody>
      </p:sp>
    </p:spTree>
    <p:extLst>
      <p:ext uri="{BB962C8B-B14F-4D97-AF65-F5344CB8AC3E}">
        <p14:creationId xmlns="" xmlns:p14="http://schemas.microsoft.com/office/powerpoint/2010/main" val="415997639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p:txBody>
          <a:bodyPr/>
          <a:lstStyle/>
          <a:p>
            <a:pPr eaLnBrk="1" hangingPunct="1"/>
            <a:endParaRPr lang="en-US" smtClean="0"/>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p>
        </p:txBody>
      </p:sp>
      <p:pic>
        <p:nvPicPr>
          <p:cNvPr id="5124" name="Picture 2" descr="http://www.christianimages.net/images/christian-powerpoint-designs.jpg"/>
          <p:cNvPicPr>
            <a:picLocks noChangeAspect="1" noChangeArrowheads="1"/>
          </p:cNvPicPr>
          <p:nvPr/>
        </p:nvPicPr>
        <p:blipFill>
          <a:blip r:embed="rId2" cstate="print">
            <a:biLevel thresh="25000"/>
            <a:extLst>
              <a:ext uri="{28A0092B-C50C-407E-A947-70E740481C1C}">
                <a14:useLocalDpi xmlns="" xmlns:a14="http://schemas.microsoft.com/office/drawing/2010/main" val="0"/>
              </a:ext>
            </a:extLst>
          </a:blip>
          <a:srcRect/>
          <a:stretch>
            <a:fillRect/>
          </a:stretch>
        </p:blipFill>
        <p:spPr bwMode="auto">
          <a:xfrm>
            <a:off x="0" y="152400"/>
            <a:ext cx="9144000" cy="6858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125" name="TextBox 5"/>
          <p:cNvSpPr txBox="1">
            <a:spLocks noChangeArrowheads="1"/>
          </p:cNvSpPr>
          <p:nvPr/>
        </p:nvSpPr>
        <p:spPr bwMode="auto">
          <a:xfrm>
            <a:off x="381000" y="152400"/>
            <a:ext cx="5410200" cy="1077218"/>
          </a:xfrm>
          <a:prstGeom prst="rect">
            <a:avLst/>
          </a:prstGeom>
          <a:noFill/>
          <a:ln w="9525">
            <a:solidFill>
              <a:schemeClr val="bg1"/>
            </a:solidFill>
            <a:miter lim="800000"/>
            <a:headEnd/>
            <a:tailEnd/>
          </a:ln>
          <a:extLst>
            <a:ext uri="{909E8E84-426E-40DD-AFC4-6F175D3DCCD1}">
              <a14:hiddenFill xmlns="" xmlns:a14="http://schemas.microsoft.com/office/drawing/2010/main">
                <a:solidFill>
                  <a:srgbClr val="FFFFFF"/>
                </a:solidFill>
              </a14:hiddenFill>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sz="3200" dirty="0" smtClean="0">
                <a:latin typeface="Calibri" pitchFamily="34" charset="0"/>
              </a:rPr>
              <a:t>Definition </a:t>
            </a:r>
            <a:r>
              <a:rPr lang="en-US" sz="3200" dirty="0">
                <a:latin typeface="Calibri" pitchFamily="34" charset="0"/>
              </a:rPr>
              <a:t>of  Public</a:t>
            </a:r>
          </a:p>
          <a:p>
            <a:pPr eaLnBrk="1" hangingPunct="1"/>
            <a:r>
              <a:rPr lang="en-US" sz="3200" dirty="0" smtClean="0">
                <a:latin typeface="Calibri" pitchFamily="34" charset="0"/>
              </a:rPr>
              <a:t>Administration</a:t>
            </a:r>
            <a:endParaRPr lang="en-US" sz="3200" dirty="0">
              <a:latin typeface="Calibri" pitchFamily="34" charset="0"/>
            </a:endParaRPr>
          </a:p>
        </p:txBody>
      </p:sp>
      <p:sp>
        <p:nvSpPr>
          <p:cNvPr id="5126" name="TextBox 6"/>
          <p:cNvSpPr txBox="1">
            <a:spLocks noChangeArrowheads="1"/>
          </p:cNvSpPr>
          <p:nvPr/>
        </p:nvSpPr>
        <p:spPr bwMode="auto">
          <a:xfrm>
            <a:off x="304800" y="1600200"/>
            <a:ext cx="7924800" cy="156966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sz="2400" dirty="0">
                <a:latin typeface="Calibri" pitchFamily="34" charset="0"/>
              </a:rPr>
              <a:t>According to Waldo (1955), </a:t>
            </a:r>
            <a:r>
              <a:rPr lang="en-US" sz="2400" dirty="0" smtClean="0">
                <a:latin typeface="Calibri" pitchFamily="34" charset="0"/>
              </a:rPr>
              <a:t>Public Administration </a:t>
            </a:r>
            <a:r>
              <a:rPr lang="en-US" sz="2400" dirty="0">
                <a:latin typeface="Calibri" pitchFamily="34" charset="0"/>
              </a:rPr>
              <a:t>has dual usages:  as a field of practice and a field of study. The meaning invoked is the activity or process of administering public affairs and carrying out governmental functions.</a:t>
            </a:r>
          </a:p>
        </p:txBody>
      </p:sp>
      <p:sp>
        <p:nvSpPr>
          <p:cNvPr id="5127" name="TextBox 8"/>
          <p:cNvSpPr txBox="1">
            <a:spLocks noChangeArrowheads="1"/>
          </p:cNvSpPr>
          <p:nvPr/>
        </p:nvSpPr>
        <p:spPr bwMode="auto">
          <a:xfrm>
            <a:off x="990600" y="3505200"/>
            <a:ext cx="6858000" cy="29241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sz="2400" dirty="0">
                <a:latin typeface="Calibri" pitchFamily="34" charset="0"/>
              </a:rPr>
              <a:t>Example of </a:t>
            </a:r>
            <a:r>
              <a:rPr lang="en-US" sz="2400" dirty="0" smtClean="0">
                <a:latin typeface="Calibri" pitchFamily="34" charset="0"/>
              </a:rPr>
              <a:t>Public Administration  </a:t>
            </a:r>
            <a:r>
              <a:rPr lang="en-US" sz="2400" dirty="0">
                <a:latin typeface="Calibri" pitchFamily="34" charset="0"/>
              </a:rPr>
              <a:t>practices</a:t>
            </a:r>
          </a:p>
          <a:p>
            <a:pPr eaLnBrk="1" hangingPunct="1">
              <a:buFont typeface="Wingdings" pitchFamily="2" charset="2"/>
              <a:buChar char="q"/>
            </a:pPr>
            <a:r>
              <a:rPr lang="en-US" sz="2000" dirty="0">
                <a:latin typeface="Calibri" pitchFamily="34" charset="0"/>
              </a:rPr>
              <a:t>   Enacting a law</a:t>
            </a:r>
          </a:p>
          <a:p>
            <a:pPr eaLnBrk="1" hangingPunct="1">
              <a:buFont typeface="Wingdings" pitchFamily="2" charset="2"/>
              <a:buChar char="q"/>
            </a:pPr>
            <a:r>
              <a:rPr lang="en-US" sz="2000" dirty="0">
                <a:latin typeface="Calibri" pitchFamily="34" charset="0"/>
              </a:rPr>
              <a:t>   Making decision on the best policy concerning an issue</a:t>
            </a:r>
          </a:p>
          <a:p>
            <a:pPr eaLnBrk="1" hangingPunct="1">
              <a:buFont typeface="Wingdings" pitchFamily="2" charset="2"/>
              <a:buChar char="q"/>
            </a:pPr>
            <a:r>
              <a:rPr lang="en-US" sz="2000" dirty="0">
                <a:latin typeface="Calibri" pitchFamily="34" charset="0"/>
              </a:rPr>
              <a:t>   Formulating </a:t>
            </a:r>
            <a:r>
              <a:rPr lang="en-US" sz="2000" dirty="0" smtClean="0">
                <a:latin typeface="Calibri" pitchFamily="34" charset="0"/>
              </a:rPr>
              <a:t>the plan </a:t>
            </a:r>
            <a:endParaRPr lang="en-US" sz="2000" dirty="0">
              <a:latin typeface="Calibri" pitchFamily="34" charset="0"/>
            </a:endParaRPr>
          </a:p>
          <a:p>
            <a:pPr eaLnBrk="1" hangingPunct="1">
              <a:buFont typeface="Wingdings" pitchFamily="2" charset="2"/>
              <a:buChar char="q"/>
            </a:pPr>
            <a:r>
              <a:rPr lang="en-US" sz="2000" dirty="0">
                <a:latin typeface="Calibri" pitchFamily="34" charset="0"/>
              </a:rPr>
              <a:t>   Maintaining </a:t>
            </a:r>
            <a:r>
              <a:rPr lang="en-US" sz="2000" dirty="0" smtClean="0">
                <a:latin typeface="Calibri" pitchFamily="34" charset="0"/>
              </a:rPr>
              <a:t>law </a:t>
            </a:r>
            <a:r>
              <a:rPr lang="en-US" sz="2000" dirty="0">
                <a:latin typeface="Calibri" pitchFamily="34" charset="0"/>
              </a:rPr>
              <a:t>and order</a:t>
            </a:r>
          </a:p>
          <a:p>
            <a:pPr eaLnBrk="1" hangingPunct="1">
              <a:buFont typeface="Wingdings" pitchFamily="2" charset="2"/>
              <a:buChar char="q"/>
            </a:pPr>
            <a:r>
              <a:rPr lang="en-US" sz="2000" dirty="0">
                <a:latin typeface="Calibri" pitchFamily="34" charset="0"/>
              </a:rPr>
              <a:t>   Processing of claims</a:t>
            </a:r>
          </a:p>
          <a:p>
            <a:pPr eaLnBrk="1" hangingPunct="1">
              <a:buFont typeface="Wingdings" pitchFamily="2" charset="2"/>
              <a:buChar char="q"/>
            </a:pPr>
            <a:r>
              <a:rPr lang="en-US" sz="2000" dirty="0">
                <a:latin typeface="Calibri" pitchFamily="34" charset="0"/>
              </a:rPr>
              <a:t>   Building roads and bridges</a:t>
            </a:r>
          </a:p>
          <a:p>
            <a:pPr eaLnBrk="1" hangingPunct="1">
              <a:buFont typeface="Wingdings" pitchFamily="2" charset="2"/>
              <a:buChar char="q"/>
            </a:pPr>
            <a:r>
              <a:rPr lang="en-US" sz="2000" dirty="0">
                <a:latin typeface="Calibri" pitchFamily="34" charset="0"/>
              </a:rPr>
              <a:t>   Issuance of license</a:t>
            </a:r>
          </a:p>
          <a:p>
            <a:pPr eaLnBrk="1" hangingPunct="1">
              <a:buFont typeface="Wingdings" pitchFamily="2" charset="2"/>
              <a:buChar char="q"/>
            </a:pPr>
            <a:r>
              <a:rPr lang="en-US" sz="2000" dirty="0">
                <a:latin typeface="Calibri" pitchFamily="34" charset="0"/>
              </a:rPr>
              <a:t>   Setting standard and Processes	</a:t>
            </a:r>
          </a:p>
        </p:txBody>
      </p:sp>
    </p:spTree>
    <p:extLst>
      <p:ext uri="{BB962C8B-B14F-4D97-AF65-F5344CB8AC3E}">
        <p14:creationId xmlns="" xmlns:p14="http://schemas.microsoft.com/office/powerpoint/2010/main" val="261174536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ctrTitle"/>
          </p:nvPr>
        </p:nvSpPr>
        <p:spPr/>
        <p:txBody>
          <a:bodyPr/>
          <a:lstStyle/>
          <a:p>
            <a:pPr eaLnBrk="1" hangingPunct="1"/>
            <a:endParaRPr lang="en-US" smtClean="0"/>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p>
        </p:txBody>
      </p:sp>
      <p:pic>
        <p:nvPicPr>
          <p:cNvPr id="12292" name="Picture 2" descr="http://www.christianimages.net/images/christian-powerpoint-designs.jpg"/>
          <p:cNvPicPr>
            <a:picLocks noChangeAspect="1" noChangeArrowheads="1"/>
          </p:cNvPicPr>
          <p:nvPr/>
        </p:nvPicPr>
        <p:blipFill>
          <a:blip r:embed="rId2" cstate="print">
            <a:biLevel thresh="25000"/>
            <a:extLst>
              <a:ext uri="{28A0092B-C50C-407E-A947-70E740481C1C}">
                <a14:useLocalDpi xmlns=""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2293" name="TextBox 5"/>
          <p:cNvSpPr txBox="1">
            <a:spLocks noChangeArrowheads="1"/>
          </p:cNvSpPr>
          <p:nvPr/>
        </p:nvSpPr>
        <p:spPr bwMode="auto">
          <a:xfrm>
            <a:off x="457200" y="381000"/>
            <a:ext cx="4114800" cy="1384995"/>
          </a:xfrm>
          <a:prstGeom prst="rect">
            <a:avLst/>
          </a:prstGeom>
          <a:noFill/>
          <a:ln w="9525">
            <a:solidFill>
              <a:schemeClr val="bg1"/>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sz="2800" dirty="0" smtClean="0">
                <a:latin typeface="Calibri" pitchFamily="34" charset="0"/>
              </a:rPr>
              <a:t>Definition </a:t>
            </a:r>
            <a:r>
              <a:rPr lang="en-US" sz="2800" dirty="0">
                <a:latin typeface="Calibri" pitchFamily="34" charset="0"/>
              </a:rPr>
              <a:t>of  Public</a:t>
            </a:r>
          </a:p>
          <a:p>
            <a:pPr eaLnBrk="1" hangingPunct="1"/>
            <a:r>
              <a:rPr lang="en-US" sz="2800" dirty="0">
                <a:latin typeface="Calibri" pitchFamily="34" charset="0"/>
              </a:rPr>
              <a:t>Administration</a:t>
            </a:r>
          </a:p>
          <a:p>
            <a:pPr eaLnBrk="1" hangingPunct="1"/>
            <a:endParaRPr lang="en-US" sz="2800" dirty="0">
              <a:solidFill>
                <a:schemeClr val="bg1"/>
              </a:solidFill>
              <a:latin typeface="Calibri" pitchFamily="34" charset="0"/>
            </a:endParaRPr>
          </a:p>
        </p:txBody>
      </p:sp>
      <p:sp>
        <p:nvSpPr>
          <p:cNvPr id="7" name="Rectangle 6"/>
          <p:cNvSpPr/>
          <p:nvPr/>
        </p:nvSpPr>
        <p:spPr>
          <a:xfrm>
            <a:off x="533400" y="1676400"/>
            <a:ext cx="19812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2295" name="TextBox 7"/>
          <p:cNvSpPr txBox="1">
            <a:spLocks noChangeArrowheads="1"/>
          </p:cNvSpPr>
          <p:nvPr/>
        </p:nvSpPr>
        <p:spPr bwMode="auto">
          <a:xfrm>
            <a:off x="533400" y="1676400"/>
            <a:ext cx="2819400" cy="461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sz="2400" dirty="0" err="1">
                <a:solidFill>
                  <a:schemeClr val="bg1"/>
                </a:solidFill>
                <a:latin typeface="Calibri" pitchFamily="34" charset="0"/>
              </a:rPr>
              <a:t>Caiden</a:t>
            </a:r>
            <a:r>
              <a:rPr lang="en-US" sz="2400" dirty="0">
                <a:solidFill>
                  <a:schemeClr val="bg1"/>
                </a:solidFill>
                <a:latin typeface="Calibri" pitchFamily="34" charset="0"/>
              </a:rPr>
              <a:t>, 1971</a:t>
            </a:r>
          </a:p>
        </p:txBody>
      </p:sp>
      <p:sp>
        <p:nvSpPr>
          <p:cNvPr id="12296" name="TextBox 8"/>
          <p:cNvSpPr txBox="1">
            <a:spLocks noChangeArrowheads="1"/>
          </p:cNvSpPr>
          <p:nvPr/>
        </p:nvSpPr>
        <p:spPr bwMode="auto">
          <a:xfrm>
            <a:off x="685800" y="2362200"/>
            <a:ext cx="7848600" cy="34163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buFont typeface="Wingdings" pitchFamily="2" charset="2"/>
              <a:buChar char="q"/>
            </a:pPr>
            <a:r>
              <a:rPr lang="en-US" sz="2400" dirty="0">
                <a:latin typeface="Calibri" pitchFamily="34" charset="0"/>
              </a:rPr>
              <a:t>  is a cooperative group effort in a public setting</a:t>
            </a:r>
          </a:p>
          <a:p>
            <a:pPr eaLnBrk="1" hangingPunct="1">
              <a:buFont typeface="Wingdings" pitchFamily="2" charset="2"/>
              <a:buChar char="q"/>
            </a:pPr>
            <a:r>
              <a:rPr lang="en-US" sz="2400" dirty="0">
                <a:latin typeface="Calibri" pitchFamily="34" charset="0"/>
              </a:rPr>
              <a:t>  covers all three branches – executive, legislative and judicial and interrelationships</a:t>
            </a:r>
          </a:p>
          <a:p>
            <a:pPr eaLnBrk="1" hangingPunct="1">
              <a:buFont typeface="Wingdings" pitchFamily="2" charset="2"/>
              <a:buChar char="q"/>
            </a:pPr>
            <a:r>
              <a:rPr lang="en-US" sz="2400" dirty="0">
                <a:latin typeface="Calibri" pitchFamily="34" charset="0"/>
              </a:rPr>
              <a:t>  has important role in the formulation of public policy and is , thus, part of the political process</a:t>
            </a:r>
          </a:p>
          <a:p>
            <a:pPr eaLnBrk="1" hangingPunct="1">
              <a:buFont typeface="Wingdings" pitchFamily="2" charset="2"/>
              <a:buChar char="q"/>
            </a:pPr>
            <a:r>
              <a:rPr lang="en-US" sz="2400" dirty="0">
                <a:latin typeface="Calibri" pitchFamily="34" charset="0"/>
              </a:rPr>
              <a:t>  as a field of study and practice , it has been influenced by human relations approach</a:t>
            </a:r>
          </a:p>
          <a:p>
            <a:pPr eaLnBrk="1" hangingPunct="1">
              <a:buFont typeface="Wingdings" pitchFamily="2" charset="2"/>
              <a:buChar char="q"/>
            </a:pPr>
            <a:r>
              <a:rPr lang="en-US" sz="2400" dirty="0">
                <a:latin typeface="Calibri" pitchFamily="34" charset="0"/>
              </a:rPr>
              <a:t> is closely associated with numerous private groups and individuals in providing services to the community</a:t>
            </a:r>
          </a:p>
        </p:txBody>
      </p:sp>
    </p:spTree>
    <p:extLst>
      <p:ext uri="{BB962C8B-B14F-4D97-AF65-F5344CB8AC3E}">
        <p14:creationId xmlns="" xmlns:p14="http://schemas.microsoft.com/office/powerpoint/2010/main" val="338712995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p:txBody>
          <a:bodyPr/>
          <a:lstStyle/>
          <a:p>
            <a:pPr eaLnBrk="1" hangingPunct="1"/>
            <a:endParaRPr lang="en-US" smtClean="0"/>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p>
        </p:txBody>
      </p:sp>
      <p:pic>
        <p:nvPicPr>
          <p:cNvPr id="13316" name="Picture 2" descr="http://www.christianimages.net/images/christian-powerpoint-designs.jpg"/>
          <p:cNvPicPr>
            <a:picLocks noChangeAspect="1" noChangeArrowheads="1"/>
          </p:cNvPicPr>
          <p:nvPr/>
        </p:nvPicPr>
        <p:blipFill>
          <a:blip r:embed="rId2" cstate="print">
            <a:biLevel thresh="25000"/>
            <a:extLst>
              <a:ext uri="{28A0092B-C50C-407E-A947-70E740481C1C}">
                <a14:useLocalDpi xmlns=""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3317" name="TextBox 5"/>
          <p:cNvSpPr txBox="1">
            <a:spLocks noChangeArrowheads="1"/>
          </p:cNvSpPr>
          <p:nvPr/>
        </p:nvSpPr>
        <p:spPr bwMode="auto">
          <a:xfrm>
            <a:off x="457200" y="381000"/>
            <a:ext cx="5715000" cy="954088"/>
          </a:xfrm>
          <a:prstGeom prst="rect">
            <a:avLst/>
          </a:prstGeom>
          <a:noFill/>
          <a:ln w="9525">
            <a:solidFill>
              <a:schemeClr val="bg1"/>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sz="2800" dirty="0">
                <a:latin typeface="Calibri" pitchFamily="34" charset="0"/>
              </a:rPr>
              <a:t>Definition of  Public</a:t>
            </a:r>
          </a:p>
          <a:p>
            <a:pPr eaLnBrk="1" hangingPunct="1"/>
            <a:r>
              <a:rPr lang="en-US" sz="2800" dirty="0">
                <a:latin typeface="Calibri" pitchFamily="34" charset="0"/>
              </a:rPr>
              <a:t>Administration</a:t>
            </a:r>
          </a:p>
        </p:txBody>
      </p:sp>
      <p:sp>
        <p:nvSpPr>
          <p:cNvPr id="7" name="Rectangle 6"/>
          <p:cNvSpPr/>
          <p:nvPr/>
        </p:nvSpPr>
        <p:spPr>
          <a:xfrm>
            <a:off x="533400" y="1676400"/>
            <a:ext cx="19812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3319" name="TextBox 7"/>
          <p:cNvSpPr txBox="1">
            <a:spLocks noChangeArrowheads="1"/>
          </p:cNvSpPr>
          <p:nvPr/>
        </p:nvSpPr>
        <p:spPr bwMode="auto">
          <a:xfrm>
            <a:off x="533400" y="1676400"/>
            <a:ext cx="1981200" cy="461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en-US" sz="2400" dirty="0">
                <a:solidFill>
                  <a:schemeClr val="bg1"/>
                </a:solidFill>
                <a:latin typeface="Calibri" pitchFamily="34" charset="0"/>
              </a:rPr>
              <a:t>Fry, 1989</a:t>
            </a:r>
          </a:p>
        </p:txBody>
      </p:sp>
      <p:sp>
        <p:nvSpPr>
          <p:cNvPr id="13320" name="TextBox 8"/>
          <p:cNvSpPr txBox="1">
            <a:spLocks noChangeArrowheads="1"/>
          </p:cNvSpPr>
          <p:nvPr/>
        </p:nvSpPr>
        <p:spPr bwMode="auto">
          <a:xfrm>
            <a:off x="609600" y="2590800"/>
            <a:ext cx="7315200" cy="19383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buFont typeface="Wingdings" pitchFamily="2" charset="2"/>
              <a:buChar char="q"/>
            </a:pPr>
            <a:r>
              <a:rPr lang="en-US" sz="2400" dirty="0">
                <a:latin typeface="Calibri" pitchFamily="34" charset="0"/>
              </a:rPr>
              <a:t>  PA is policy-making.  It is not autonomous, exclusive or isolated policy making.  </a:t>
            </a:r>
          </a:p>
          <a:p>
            <a:pPr eaLnBrk="1" hangingPunct="1"/>
            <a:endParaRPr lang="en-US" sz="2400" dirty="0">
              <a:latin typeface="Calibri" pitchFamily="34" charset="0"/>
            </a:endParaRPr>
          </a:p>
          <a:p>
            <a:pPr eaLnBrk="1" hangingPunct="1">
              <a:buFont typeface="Wingdings" pitchFamily="2" charset="2"/>
              <a:buChar char="q"/>
            </a:pPr>
            <a:r>
              <a:rPr lang="en-US" sz="2400" dirty="0">
                <a:latin typeface="Calibri" pitchFamily="34" charset="0"/>
              </a:rPr>
              <a:t>  PA is one of a number of basic political processes by which this people achieves and controls governance</a:t>
            </a:r>
          </a:p>
        </p:txBody>
      </p:sp>
    </p:spTree>
    <p:extLst>
      <p:ext uri="{BB962C8B-B14F-4D97-AF65-F5344CB8AC3E}">
        <p14:creationId xmlns="" xmlns:p14="http://schemas.microsoft.com/office/powerpoint/2010/main" val="200373176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ctrTitle"/>
          </p:nvPr>
        </p:nvSpPr>
        <p:spPr/>
        <p:txBody>
          <a:bodyPr/>
          <a:lstStyle/>
          <a:p>
            <a:pPr eaLnBrk="1" hangingPunct="1"/>
            <a:endParaRPr lang="en-US" smtClean="0"/>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p>
        </p:txBody>
      </p:sp>
      <p:pic>
        <p:nvPicPr>
          <p:cNvPr id="14340" name="Picture 2" descr="http://www.christianimages.net/images/christian-powerpoint-designs.jpg"/>
          <p:cNvPicPr>
            <a:picLocks noChangeAspect="1" noChangeArrowheads="1"/>
          </p:cNvPicPr>
          <p:nvPr/>
        </p:nvPicPr>
        <p:blipFill>
          <a:blip r:embed="rId2" cstate="print">
            <a:biLevel thresh="25000"/>
            <a:extLst>
              <a:ext uri="{28A0092B-C50C-407E-A947-70E740481C1C}">
                <a14:useLocalDpi xmlns=""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Rectangle 5"/>
          <p:cNvSpPr/>
          <p:nvPr/>
        </p:nvSpPr>
        <p:spPr>
          <a:xfrm>
            <a:off x="533400" y="1676400"/>
            <a:ext cx="27432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342" name="TextBox 6"/>
          <p:cNvSpPr txBox="1">
            <a:spLocks noChangeArrowheads="1"/>
          </p:cNvSpPr>
          <p:nvPr/>
        </p:nvSpPr>
        <p:spPr bwMode="auto">
          <a:xfrm>
            <a:off x="381000" y="1676400"/>
            <a:ext cx="2971800" cy="461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en-US" sz="2400" dirty="0" err="1">
                <a:solidFill>
                  <a:schemeClr val="bg1"/>
                </a:solidFill>
                <a:latin typeface="Calibri" pitchFamily="34" charset="0"/>
              </a:rPr>
              <a:t>Rossenbloom</a:t>
            </a:r>
            <a:r>
              <a:rPr lang="en-US" sz="2400" dirty="0">
                <a:solidFill>
                  <a:schemeClr val="bg1"/>
                </a:solidFill>
                <a:latin typeface="Calibri" pitchFamily="34" charset="0"/>
              </a:rPr>
              <a:t>, 1989</a:t>
            </a:r>
          </a:p>
        </p:txBody>
      </p:sp>
      <p:sp>
        <p:nvSpPr>
          <p:cNvPr id="14343" name="TextBox 7"/>
          <p:cNvSpPr txBox="1">
            <a:spLocks noChangeArrowheads="1"/>
          </p:cNvSpPr>
          <p:nvPr/>
        </p:nvSpPr>
        <p:spPr bwMode="auto">
          <a:xfrm>
            <a:off x="457200" y="457200"/>
            <a:ext cx="4800600" cy="954107"/>
          </a:xfrm>
          <a:prstGeom prst="rect">
            <a:avLst/>
          </a:prstGeom>
          <a:noFill/>
          <a:ln w="9525">
            <a:solidFill>
              <a:schemeClr val="bg1"/>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sz="2800" dirty="0" smtClean="0">
                <a:latin typeface="Calibri" pitchFamily="34" charset="0"/>
              </a:rPr>
              <a:t>Definition </a:t>
            </a:r>
            <a:r>
              <a:rPr lang="en-US" sz="2800" dirty="0">
                <a:latin typeface="Calibri" pitchFamily="34" charset="0"/>
              </a:rPr>
              <a:t>of  Public</a:t>
            </a:r>
          </a:p>
          <a:p>
            <a:pPr eaLnBrk="1" hangingPunct="1"/>
            <a:r>
              <a:rPr lang="en-US" sz="2800" dirty="0" smtClean="0">
                <a:latin typeface="Calibri" pitchFamily="34" charset="0"/>
              </a:rPr>
              <a:t>Administration</a:t>
            </a:r>
            <a:endParaRPr lang="en-US" sz="2800" dirty="0">
              <a:latin typeface="Calibri" pitchFamily="34" charset="0"/>
            </a:endParaRPr>
          </a:p>
        </p:txBody>
      </p:sp>
      <p:sp>
        <p:nvSpPr>
          <p:cNvPr id="14344" name="TextBox 9"/>
          <p:cNvSpPr txBox="1">
            <a:spLocks noChangeArrowheads="1"/>
          </p:cNvSpPr>
          <p:nvPr/>
        </p:nvSpPr>
        <p:spPr bwMode="auto">
          <a:xfrm>
            <a:off x="609600" y="2362200"/>
            <a:ext cx="7924800" cy="41549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buFont typeface="Wingdings" pitchFamily="2" charset="2"/>
              <a:buChar char="q"/>
            </a:pPr>
            <a:r>
              <a:rPr lang="en-US" sz="2000" dirty="0">
                <a:latin typeface="Calibri" pitchFamily="34" charset="0"/>
              </a:rPr>
              <a:t>  </a:t>
            </a:r>
            <a:r>
              <a:rPr lang="en-US" sz="2400" dirty="0">
                <a:latin typeface="Calibri" pitchFamily="34" charset="0"/>
              </a:rPr>
              <a:t>PA is the action part of government. The means by which the purposes and goals of government are realized.  PA as a field is mainly concerned with the means for implementing political values</a:t>
            </a:r>
          </a:p>
          <a:p>
            <a:pPr eaLnBrk="1" hangingPunct="1">
              <a:buFont typeface="Wingdings" pitchFamily="2" charset="2"/>
              <a:buChar char="q"/>
            </a:pPr>
            <a:r>
              <a:rPr lang="en-US" sz="2400" dirty="0">
                <a:latin typeface="Calibri" pitchFamily="34" charset="0"/>
              </a:rPr>
              <a:t>  PA differs from political science in its emphasis  on bureaucratic  structure  and behavior and its methodologies</a:t>
            </a:r>
          </a:p>
          <a:p>
            <a:pPr eaLnBrk="1" hangingPunct="1">
              <a:buFont typeface="Wingdings" pitchFamily="2" charset="2"/>
              <a:buChar char="q"/>
            </a:pPr>
            <a:r>
              <a:rPr lang="en-US" sz="2400" dirty="0">
                <a:latin typeface="Calibri" pitchFamily="34" charset="0"/>
              </a:rPr>
              <a:t>   PA differs  from administrative science in the evaluative techniques used by non profit organizations because profit-seeking organizations are considerably less constrained in considering public interest in their decision-making structures and the behavior of their administrators</a:t>
            </a:r>
          </a:p>
        </p:txBody>
      </p:sp>
    </p:spTree>
    <p:extLst>
      <p:ext uri="{BB962C8B-B14F-4D97-AF65-F5344CB8AC3E}">
        <p14:creationId xmlns="" xmlns:p14="http://schemas.microsoft.com/office/powerpoint/2010/main" val="303331172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ctrTitle"/>
          </p:nvPr>
        </p:nvSpPr>
        <p:spPr/>
        <p:txBody>
          <a:bodyPr/>
          <a:lstStyle/>
          <a:p>
            <a:pPr eaLnBrk="1" hangingPunct="1"/>
            <a:endParaRPr lang="en-US" smtClean="0"/>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p>
        </p:txBody>
      </p:sp>
      <p:pic>
        <p:nvPicPr>
          <p:cNvPr id="15364" name="Picture 2" descr="http://www.christianimages.net/images/christian-powerpoint-designs.jpg"/>
          <p:cNvPicPr>
            <a:picLocks noChangeAspect="1" noChangeArrowheads="1"/>
          </p:cNvPicPr>
          <p:nvPr/>
        </p:nvPicPr>
        <p:blipFill>
          <a:blip r:embed="rId2" cstate="print">
            <a:biLevel thresh="25000"/>
            <a:extLst>
              <a:ext uri="{28A0092B-C50C-407E-A947-70E740481C1C}">
                <a14:useLocalDpi xmlns=""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5365" name="TextBox 5"/>
          <p:cNvSpPr txBox="1">
            <a:spLocks noChangeArrowheads="1"/>
          </p:cNvSpPr>
          <p:nvPr/>
        </p:nvSpPr>
        <p:spPr bwMode="auto">
          <a:xfrm>
            <a:off x="381000" y="152400"/>
            <a:ext cx="4191000" cy="1815882"/>
          </a:xfrm>
          <a:prstGeom prst="rect">
            <a:avLst/>
          </a:prstGeom>
          <a:noFill/>
          <a:ln w="9525">
            <a:solidFill>
              <a:schemeClr val="bg1"/>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sz="2800" dirty="0" smtClean="0">
                <a:latin typeface="Calibri" pitchFamily="34" charset="0"/>
              </a:rPr>
              <a:t>Definition </a:t>
            </a:r>
            <a:r>
              <a:rPr lang="en-US" sz="2800" dirty="0">
                <a:latin typeface="Calibri" pitchFamily="34" charset="0"/>
              </a:rPr>
              <a:t>of  Public</a:t>
            </a:r>
          </a:p>
          <a:p>
            <a:pPr eaLnBrk="1" hangingPunct="1"/>
            <a:r>
              <a:rPr lang="en-US" sz="2800" dirty="0">
                <a:latin typeface="Calibri" pitchFamily="34" charset="0"/>
              </a:rPr>
              <a:t>Administration</a:t>
            </a:r>
          </a:p>
          <a:p>
            <a:pPr eaLnBrk="1" hangingPunct="1"/>
            <a:r>
              <a:rPr lang="en-US" sz="2800" dirty="0" smtClean="0">
                <a:solidFill>
                  <a:schemeClr val="bg1"/>
                </a:solidFill>
                <a:latin typeface="Calibri" pitchFamily="34" charset="0"/>
              </a:rPr>
              <a:t>  </a:t>
            </a:r>
            <a:r>
              <a:rPr lang="en-US" sz="2800" dirty="0">
                <a:solidFill>
                  <a:schemeClr val="bg1"/>
                </a:solidFill>
                <a:latin typeface="Calibri" pitchFamily="34" charset="0"/>
              </a:rPr>
              <a:t>Public</a:t>
            </a:r>
          </a:p>
          <a:p>
            <a:pPr eaLnBrk="1" hangingPunct="1"/>
            <a:endParaRPr lang="en-US" sz="2800" dirty="0">
              <a:solidFill>
                <a:schemeClr val="bg1"/>
              </a:solidFill>
              <a:latin typeface="Calibri" pitchFamily="34" charset="0"/>
            </a:endParaRPr>
          </a:p>
        </p:txBody>
      </p:sp>
      <p:sp>
        <p:nvSpPr>
          <p:cNvPr id="7" name="Rectangle 6"/>
          <p:cNvSpPr/>
          <p:nvPr/>
        </p:nvSpPr>
        <p:spPr>
          <a:xfrm>
            <a:off x="533400" y="1676400"/>
            <a:ext cx="23622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5367" name="TextBox 7"/>
          <p:cNvSpPr txBox="1">
            <a:spLocks noChangeArrowheads="1"/>
          </p:cNvSpPr>
          <p:nvPr/>
        </p:nvSpPr>
        <p:spPr bwMode="auto">
          <a:xfrm>
            <a:off x="381000" y="1676400"/>
            <a:ext cx="2590800" cy="461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en-US" sz="2400" dirty="0">
                <a:solidFill>
                  <a:schemeClr val="bg1"/>
                </a:solidFill>
                <a:latin typeface="Calibri" pitchFamily="34" charset="0"/>
              </a:rPr>
              <a:t>De Guzman, 1993</a:t>
            </a:r>
          </a:p>
        </p:txBody>
      </p:sp>
      <p:sp>
        <p:nvSpPr>
          <p:cNvPr id="15368" name="TextBox 8"/>
          <p:cNvSpPr txBox="1">
            <a:spLocks noChangeArrowheads="1"/>
          </p:cNvSpPr>
          <p:nvPr/>
        </p:nvSpPr>
        <p:spPr bwMode="auto">
          <a:xfrm>
            <a:off x="609600" y="2514600"/>
            <a:ext cx="7239000" cy="30464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buFont typeface="Wingdings" pitchFamily="2" charset="2"/>
              <a:buChar char="q"/>
            </a:pPr>
            <a:r>
              <a:rPr lang="en-US" sz="2400" dirty="0">
                <a:latin typeface="Calibri" pitchFamily="34" charset="0"/>
              </a:rPr>
              <a:t>  From a very broad perspective, PA may be viewed to refer not only in activities carrying out or implementing policies and programs of the government but also to the processes and contents of these policies and programs </a:t>
            </a:r>
          </a:p>
          <a:p>
            <a:pPr eaLnBrk="1" hangingPunct="1">
              <a:buFont typeface="Wingdings" pitchFamily="2" charset="2"/>
              <a:buChar char="q"/>
            </a:pPr>
            <a:r>
              <a:rPr lang="en-US" sz="2400" dirty="0">
                <a:latin typeface="Calibri" pitchFamily="34" charset="0"/>
              </a:rPr>
              <a:t>  From a broader perspective, PA may refer to the cooperative human action whether within the public bureaucracy, the private sector or in nongovernmental organizations aimed at delivering </a:t>
            </a:r>
            <a:r>
              <a:rPr lang="en-US" sz="2400" dirty="0" smtClean="0">
                <a:latin typeface="Calibri" pitchFamily="34" charset="0"/>
              </a:rPr>
              <a:t>services </a:t>
            </a:r>
            <a:r>
              <a:rPr lang="en-US" sz="2400" dirty="0">
                <a:latin typeface="Calibri" pitchFamily="34" charset="0"/>
              </a:rPr>
              <a:t>to the people  </a:t>
            </a:r>
          </a:p>
        </p:txBody>
      </p:sp>
    </p:spTree>
    <p:extLst>
      <p:ext uri="{BB962C8B-B14F-4D97-AF65-F5344CB8AC3E}">
        <p14:creationId xmlns="" xmlns:p14="http://schemas.microsoft.com/office/powerpoint/2010/main" val="166110115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3"/>
          <p:cNvSpPr>
            <a:spLocks noChangeArrowheads="1"/>
          </p:cNvSpPr>
          <p:nvPr/>
        </p:nvSpPr>
        <p:spPr bwMode="auto">
          <a:xfrm>
            <a:off x="0" y="0"/>
            <a:ext cx="9144000" cy="549275"/>
          </a:xfrm>
          <a:prstGeom prst="rect">
            <a:avLst/>
          </a:prstGeom>
          <a:solidFill>
            <a:srgbClr val="CC000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endParaRPr lang="en-US" sz="2000"/>
          </a:p>
        </p:txBody>
      </p:sp>
      <p:sp>
        <p:nvSpPr>
          <p:cNvPr id="16388" name="Rectangle 4"/>
          <p:cNvSpPr>
            <a:spLocks noGrp="1" noChangeArrowheads="1"/>
          </p:cNvSpPr>
          <p:nvPr>
            <p:ph type="title"/>
          </p:nvPr>
        </p:nvSpPr>
        <p:spPr>
          <a:xfrm>
            <a:off x="539750" y="-38100"/>
            <a:ext cx="7777163" cy="587375"/>
          </a:xfrm>
        </p:spPr>
        <p:txBody>
          <a:bodyPr/>
          <a:lstStyle/>
          <a:p>
            <a:pPr algn="l"/>
            <a:r>
              <a:rPr lang="en-US" sz="2000" smtClean="0">
                <a:solidFill>
                  <a:schemeClr val="bg1"/>
                </a:solidFill>
                <a:latin typeface="Tahoma" pitchFamily="34" charset="0"/>
              </a:rPr>
              <a:t>The Concept of Public Administration</a:t>
            </a:r>
          </a:p>
        </p:txBody>
      </p:sp>
      <p:sp>
        <p:nvSpPr>
          <p:cNvPr id="16390" name="Text Box 6"/>
          <p:cNvSpPr txBox="1">
            <a:spLocks noChangeArrowheads="1"/>
          </p:cNvSpPr>
          <p:nvPr/>
        </p:nvSpPr>
        <p:spPr bwMode="auto">
          <a:xfrm>
            <a:off x="539750" y="650875"/>
            <a:ext cx="8135938" cy="5730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defRPr sz="2200">
                <a:solidFill>
                  <a:schemeClr val="tx1"/>
                </a:solidFill>
                <a:latin typeface="Times New Roman" pitchFamily="18" charset="0"/>
              </a:defRPr>
            </a:lvl1pPr>
            <a:lvl2pPr marL="742950" indent="-285750">
              <a:defRPr sz="2200">
                <a:solidFill>
                  <a:schemeClr val="tx1"/>
                </a:solidFill>
                <a:latin typeface="Times New Roman" pitchFamily="18" charset="0"/>
              </a:defRPr>
            </a:lvl2pPr>
            <a:lvl3pPr marL="1143000" indent="-228600">
              <a:defRPr sz="2200">
                <a:solidFill>
                  <a:schemeClr val="tx1"/>
                </a:solidFill>
                <a:latin typeface="Times New Roman" pitchFamily="18" charset="0"/>
              </a:defRPr>
            </a:lvl3pPr>
            <a:lvl4pPr marL="1600200" indent="-228600">
              <a:defRPr sz="2200">
                <a:solidFill>
                  <a:schemeClr val="tx1"/>
                </a:solidFill>
                <a:latin typeface="Times New Roman" pitchFamily="18" charset="0"/>
              </a:defRPr>
            </a:lvl4pPr>
            <a:lvl5pPr marL="2057400" indent="-228600">
              <a:defRPr sz="2200">
                <a:solidFill>
                  <a:schemeClr val="tx1"/>
                </a:solidFill>
                <a:latin typeface="Times New Roman" pitchFamily="18" charset="0"/>
              </a:defRPr>
            </a:lvl5pPr>
            <a:lvl6pPr marL="2514600" indent="-228600" eaLnBrk="0" fontAlgn="base" hangingPunct="0">
              <a:spcBef>
                <a:spcPct val="0"/>
              </a:spcBef>
              <a:spcAft>
                <a:spcPct val="0"/>
              </a:spcAft>
              <a:defRPr sz="2200">
                <a:solidFill>
                  <a:schemeClr val="tx1"/>
                </a:solidFill>
                <a:latin typeface="Times New Roman" pitchFamily="18" charset="0"/>
              </a:defRPr>
            </a:lvl6pPr>
            <a:lvl7pPr marL="2971800" indent="-228600" eaLnBrk="0" fontAlgn="base" hangingPunct="0">
              <a:spcBef>
                <a:spcPct val="0"/>
              </a:spcBef>
              <a:spcAft>
                <a:spcPct val="0"/>
              </a:spcAft>
              <a:defRPr sz="2200">
                <a:solidFill>
                  <a:schemeClr val="tx1"/>
                </a:solidFill>
                <a:latin typeface="Times New Roman" pitchFamily="18" charset="0"/>
              </a:defRPr>
            </a:lvl7pPr>
            <a:lvl8pPr marL="3429000" indent="-228600" eaLnBrk="0" fontAlgn="base" hangingPunct="0">
              <a:spcBef>
                <a:spcPct val="0"/>
              </a:spcBef>
              <a:spcAft>
                <a:spcPct val="0"/>
              </a:spcAft>
              <a:defRPr sz="2200">
                <a:solidFill>
                  <a:schemeClr val="tx1"/>
                </a:solidFill>
                <a:latin typeface="Times New Roman" pitchFamily="18" charset="0"/>
              </a:defRPr>
            </a:lvl8pPr>
            <a:lvl9pPr marL="3886200" indent="-228600" eaLnBrk="0" fontAlgn="base" hangingPunct="0">
              <a:spcBef>
                <a:spcPct val="0"/>
              </a:spcBef>
              <a:spcAft>
                <a:spcPct val="0"/>
              </a:spcAft>
              <a:defRPr sz="2200">
                <a:solidFill>
                  <a:schemeClr val="tx1"/>
                </a:solidFill>
                <a:latin typeface="Times New Roman" pitchFamily="18" charset="0"/>
              </a:defRPr>
            </a:lvl9pPr>
          </a:lstStyle>
          <a:p>
            <a:pPr algn="just"/>
            <a:r>
              <a:rPr lang="en-US" sz="2000" b="1">
                <a:latin typeface="Tahoma" pitchFamily="34" charset="0"/>
              </a:rPr>
              <a:t>David H. Rosenbloom, Robert S. Kravchuk</a:t>
            </a:r>
          </a:p>
          <a:p>
            <a:pPr algn="just">
              <a:spcBef>
                <a:spcPct val="25000"/>
              </a:spcBef>
            </a:pPr>
            <a:r>
              <a:rPr lang="en-US" sz="2000">
                <a:latin typeface="Tahoma" pitchFamily="34" charset="0"/>
              </a:rPr>
              <a:t>Public administration […] is difficult to define. […] In part, this is be</a:t>
            </a:r>
            <a:r>
              <a:rPr lang="pl-PL" sz="2000">
                <a:latin typeface="Tahoma" pitchFamily="34" charset="0"/>
              </a:rPr>
              <a:t>-</a:t>
            </a:r>
            <a:r>
              <a:rPr lang="en-US" sz="2000">
                <a:latin typeface="Tahoma" pitchFamily="34" charset="0"/>
              </a:rPr>
              <a:t>cause public administration covers such a vast amount of activity. Public administration jobs range from the exploration of outer space to sweeping the streets. Some public administrators are highly educated professionals, who may be at the forefront of their fields of specializa</a:t>
            </a:r>
            <a:r>
              <a:rPr lang="pl-PL" sz="2000">
                <a:latin typeface="Tahoma" pitchFamily="34" charset="0"/>
              </a:rPr>
              <a:t>-</a:t>
            </a:r>
            <a:r>
              <a:rPr lang="en-US" sz="2000">
                <a:latin typeface="Tahoma" pitchFamily="34" charset="0"/>
              </a:rPr>
              <a:t>tion; others possess few skills that differentiate them from the mass of the citizenry. Some public administrators make policies that</a:t>
            </a:r>
            <a:r>
              <a:rPr lang="pl-PL" sz="2000">
                <a:latin typeface="Tahoma" pitchFamily="34" charset="0"/>
              </a:rPr>
              <a:t> have</a:t>
            </a:r>
            <a:r>
              <a:rPr lang="en-US" sz="2000">
                <a:latin typeface="Tahoma" pitchFamily="34" charset="0"/>
              </a:rPr>
              <a:t> a nationwide impact and may benefit millions of people; others have virtually no responsibility for policy making and simply carry out mundane governmental tasks like word processing, filing, and record keeping. Public administrators are doctors, lawyers, scientists, engi</a:t>
            </a:r>
            <a:r>
              <a:rPr lang="pl-PL" sz="2000">
                <a:latin typeface="Tahoma" pitchFamily="34" charset="0"/>
              </a:rPr>
              <a:t>-</a:t>
            </a:r>
            <a:r>
              <a:rPr lang="en-US" sz="2000">
                <a:latin typeface="Tahoma" pitchFamily="34" charset="0"/>
              </a:rPr>
              <a:t>neers, accountants, budgeters, policy analysts, personnel officers, ma</a:t>
            </a:r>
            <a:r>
              <a:rPr lang="pl-PL" sz="2000">
                <a:latin typeface="Tahoma" pitchFamily="34" charset="0"/>
              </a:rPr>
              <a:t>-</a:t>
            </a:r>
            <a:r>
              <a:rPr lang="en-US" sz="2000">
                <a:latin typeface="Tahoma" pitchFamily="34" charset="0"/>
              </a:rPr>
              <a:t>nagers, clerks, keyboarders, manual laborers, and individuals engaged in a host of other occupations and functions.</a:t>
            </a:r>
            <a:endParaRPr lang="pl-PL" sz="2000">
              <a:latin typeface="Tahoma" pitchFamily="34" charset="0"/>
            </a:endParaRPr>
          </a:p>
          <a:p>
            <a:pPr algn="just">
              <a:spcBef>
                <a:spcPct val="25000"/>
              </a:spcBef>
            </a:pPr>
            <a:r>
              <a:rPr lang="pl-PL" sz="2000">
                <a:latin typeface="Tahoma" pitchFamily="34" charset="0"/>
              </a:rPr>
              <a:t>[…] </a:t>
            </a:r>
            <a:r>
              <a:rPr lang="en-US" sz="2000">
                <a:latin typeface="Tahoma" pitchFamily="34" charset="0"/>
              </a:rPr>
              <a:t>public administration as a category is so abstract and varied that it can only be described in vague, general, amorphous, and somewhat competing terms.</a:t>
            </a:r>
            <a:endParaRPr lang="en-US" sz="2000" b="1">
              <a:latin typeface="Tahoma" pitchFamily="34" charset="0"/>
            </a:endParaRPr>
          </a:p>
        </p:txBody>
      </p:sp>
    </p:spTree>
    <p:extLst>
      <p:ext uri="{BB962C8B-B14F-4D97-AF65-F5344CB8AC3E}">
        <p14:creationId xmlns:p14="http://schemas.microsoft.com/office/powerpoint/2010/main" xmlns="" val="393987207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ctrTitle"/>
          </p:nvPr>
        </p:nvSpPr>
        <p:spPr/>
        <p:txBody>
          <a:bodyPr/>
          <a:lstStyle/>
          <a:p>
            <a:pPr eaLnBrk="1" hangingPunct="1"/>
            <a:endParaRPr lang="en-US" smtClean="0"/>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p>
        </p:txBody>
      </p:sp>
      <p:pic>
        <p:nvPicPr>
          <p:cNvPr id="8196" name="Picture 2" descr="http://www.christianimages.net/images/christian-powerpoint-designs.jpg"/>
          <p:cNvPicPr>
            <a:picLocks noChangeAspect="1" noChangeArrowheads="1"/>
          </p:cNvPicPr>
          <p:nvPr/>
        </p:nvPicPr>
        <p:blipFill>
          <a:blip r:embed="rId2" cstate="print">
            <a:biLevel thresh="25000"/>
            <a:extLst>
              <a:ext uri="{28A0092B-C50C-407E-A947-70E740481C1C}">
                <a14:useLocalDpi xmlns=""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197" name="TextBox 5"/>
          <p:cNvSpPr txBox="1">
            <a:spLocks noChangeArrowheads="1"/>
          </p:cNvSpPr>
          <p:nvPr/>
        </p:nvSpPr>
        <p:spPr bwMode="auto">
          <a:xfrm>
            <a:off x="762000" y="381000"/>
            <a:ext cx="5334000" cy="954088"/>
          </a:xfrm>
          <a:prstGeom prst="rect">
            <a:avLst/>
          </a:prstGeom>
          <a:noFill/>
          <a:ln w="9525">
            <a:solidFill>
              <a:schemeClr val="bg1"/>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sz="2800">
                <a:solidFill>
                  <a:schemeClr val="bg1"/>
                </a:solidFill>
                <a:latin typeface="Calibri" pitchFamily="34" charset="0"/>
              </a:rPr>
              <a:t>What is also considered an applied discipline?</a:t>
            </a:r>
          </a:p>
        </p:txBody>
      </p:sp>
      <p:sp>
        <p:nvSpPr>
          <p:cNvPr id="8198" name="TextBox 6"/>
          <p:cNvSpPr txBox="1">
            <a:spLocks noChangeArrowheads="1"/>
          </p:cNvSpPr>
          <p:nvPr/>
        </p:nvSpPr>
        <p:spPr bwMode="auto">
          <a:xfrm>
            <a:off x="914400" y="1905000"/>
            <a:ext cx="6858000" cy="26781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buFont typeface="Wingdings" pitchFamily="2" charset="2"/>
              <a:buChar char="q"/>
            </a:pPr>
            <a:r>
              <a:rPr lang="en-US" sz="2800" dirty="0">
                <a:latin typeface="Calibri" pitchFamily="34" charset="0"/>
              </a:rPr>
              <a:t>  It has practical use for government, particularly  in improving government performance</a:t>
            </a:r>
          </a:p>
          <a:p>
            <a:pPr eaLnBrk="1" hangingPunct="1">
              <a:buFont typeface="Wingdings" pitchFamily="2" charset="2"/>
              <a:buChar char="q"/>
            </a:pPr>
            <a:r>
              <a:rPr lang="en-US" sz="2800" dirty="0">
                <a:latin typeface="Calibri" pitchFamily="34" charset="0"/>
              </a:rPr>
              <a:t>   it prepares persons  for careers in public service and trains them to be good public administrators</a:t>
            </a:r>
          </a:p>
        </p:txBody>
      </p:sp>
    </p:spTree>
    <p:extLst>
      <p:ext uri="{BB962C8B-B14F-4D97-AF65-F5344CB8AC3E}">
        <p14:creationId xmlns="" xmlns:p14="http://schemas.microsoft.com/office/powerpoint/2010/main" val="343977687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ctrTitle"/>
          </p:nvPr>
        </p:nvSpPr>
        <p:spPr/>
        <p:txBody>
          <a:bodyPr/>
          <a:lstStyle/>
          <a:p>
            <a:pPr eaLnBrk="1" hangingPunct="1"/>
            <a:endParaRPr lang="en-US" smtClean="0"/>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p>
        </p:txBody>
      </p:sp>
      <p:pic>
        <p:nvPicPr>
          <p:cNvPr id="9220" name="Picture 2" descr="http://www.christianimages.net/images/christian-powerpoint-designs.jpg"/>
          <p:cNvPicPr>
            <a:picLocks noChangeAspect="1" noChangeArrowheads="1"/>
          </p:cNvPicPr>
          <p:nvPr/>
        </p:nvPicPr>
        <p:blipFill>
          <a:blip r:embed="rId2" cstate="print">
            <a:biLevel thresh="25000"/>
            <a:extLst>
              <a:ext uri="{28A0092B-C50C-407E-A947-70E740481C1C}">
                <a14:useLocalDpi xmlns="" xmlns:a14="http://schemas.microsoft.com/office/drawing/2010/main" val="0"/>
              </a:ext>
            </a:extLst>
          </a:blip>
          <a:srcRect/>
          <a:stretch>
            <a:fillRect/>
          </a:stretch>
        </p:blipFill>
        <p:spPr bwMode="auto">
          <a:xfrm>
            <a:off x="0" y="0"/>
            <a:ext cx="9144000" cy="6858000"/>
          </a:xfrm>
          <a:prstGeom prst="rect">
            <a:avLst/>
          </a:prstGeom>
          <a:noFill/>
          <a:ln w="9525">
            <a:solidFill>
              <a:schemeClr val="bg1"/>
            </a:solidFill>
            <a:miter lim="800000"/>
            <a:headEnd/>
            <a:tailEnd/>
          </a:ln>
          <a:extLst>
            <a:ext uri="{909E8E84-426E-40DD-AFC4-6F175D3DCCD1}">
              <a14:hiddenFill xmlns="" xmlns:a14="http://schemas.microsoft.com/office/drawing/2010/main">
                <a:solidFill>
                  <a:srgbClr val="FFFFFF"/>
                </a:solidFill>
              </a14:hiddenFill>
            </a:ext>
          </a:extLst>
        </p:spPr>
      </p:pic>
      <p:sp>
        <p:nvSpPr>
          <p:cNvPr id="9221" name="TextBox 5"/>
          <p:cNvSpPr txBox="1">
            <a:spLocks noChangeArrowheads="1"/>
          </p:cNvSpPr>
          <p:nvPr/>
        </p:nvSpPr>
        <p:spPr bwMode="auto">
          <a:xfrm>
            <a:off x="533400" y="457200"/>
            <a:ext cx="6324600" cy="1077913"/>
          </a:xfrm>
          <a:prstGeom prst="rect">
            <a:avLst/>
          </a:prstGeom>
          <a:noFill/>
          <a:ln w="9525">
            <a:solidFill>
              <a:schemeClr val="bg1"/>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sz="3200">
                <a:solidFill>
                  <a:schemeClr val="bg1"/>
                </a:solidFill>
                <a:latin typeface="Calibri" pitchFamily="34" charset="0"/>
              </a:rPr>
              <a:t>Views of Public Administration</a:t>
            </a:r>
          </a:p>
          <a:p>
            <a:pPr eaLnBrk="1" hangingPunct="1"/>
            <a:r>
              <a:rPr lang="en-US" sz="3200">
                <a:solidFill>
                  <a:schemeClr val="bg1"/>
                </a:solidFill>
                <a:latin typeface="Calibri" pitchFamily="34" charset="0"/>
              </a:rPr>
              <a:t>As: Both an Art and a Science</a:t>
            </a:r>
          </a:p>
        </p:txBody>
      </p:sp>
      <p:sp>
        <p:nvSpPr>
          <p:cNvPr id="9222" name="TextBox 6"/>
          <p:cNvSpPr txBox="1">
            <a:spLocks noChangeArrowheads="1"/>
          </p:cNvSpPr>
          <p:nvPr/>
        </p:nvSpPr>
        <p:spPr bwMode="auto">
          <a:xfrm>
            <a:off x="838200" y="1905000"/>
            <a:ext cx="7620000" cy="206210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sz="3200" dirty="0">
                <a:latin typeface="Calibri" pitchFamily="34" charset="0"/>
              </a:rPr>
              <a:t>As an Art:</a:t>
            </a:r>
          </a:p>
          <a:p>
            <a:pPr eaLnBrk="1" hangingPunct="1"/>
            <a:endParaRPr lang="en-US" sz="3200" dirty="0">
              <a:latin typeface="Calibri" pitchFamily="34" charset="0"/>
            </a:endParaRPr>
          </a:p>
          <a:p>
            <a:pPr eaLnBrk="1" hangingPunct="1"/>
            <a:r>
              <a:rPr lang="en-US" sz="3200" dirty="0">
                <a:latin typeface="Calibri" pitchFamily="34" charset="0"/>
              </a:rPr>
              <a:t>PA involves creativity, leadership, a good sense of the intangibles in administration.  </a:t>
            </a:r>
          </a:p>
        </p:txBody>
      </p:sp>
    </p:spTree>
    <p:extLst>
      <p:ext uri="{BB962C8B-B14F-4D97-AF65-F5344CB8AC3E}">
        <p14:creationId xmlns="" xmlns:p14="http://schemas.microsoft.com/office/powerpoint/2010/main" val="24444276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ctrTitle"/>
          </p:nvPr>
        </p:nvSpPr>
        <p:spPr/>
        <p:txBody>
          <a:bodyPr/>
          <a:lstStyle/>
          <a:p>
            <a:pPr eaLnBrk="1" hangingPunct="1"/>
            <a:endParaRPr lang="en-US" smtClean="0"/>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p>
        </p:txBody>
      </p:sp>
      <p:pic>
        <p:nvPicPr>
          <p:cNvPr id="10244" name="Picture 2" descr="http://www.christianimages.net/images/christian-powerpoint-designs.jpg"/>
          <p:cNvPicPr>
            <a:picLocks noChangeAspect="1" noChangeArrowheads="1"/>
          </p:cNvPicPr>
          <p:nvPr/>
        </p:nvPicPr>
        <p:blipFill>
          <a:blip r:embed="rId2" cstate="print">
            <a:biLevel thresh="25000"/>
            <a:extLst>
              <a:ext uri="{28A0092B-C50C-407E-A947-70E740481C1C}">
                <a14:useLocalDpi xmlns=""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245" name="TextBox 5"/>
          <p:cNvSpPr txBox="1">
            <a:spLocks noChangeArrowheads="1"/>
          </p:cNvSpPr>
          <p:nvPr/>
        </p:nvSpPr>
        <p:spPr bwMode="auto">
          <a:xfrm>
            <a:off x="685800" y="533400"/>
            <a:ext cx="6324600" cy="1077913"/>
          </a:xfrm>
          <a:prstGeom prst="rect">
            <a:avLst/>
          </a:prstGeom>
          <a:noFill/>
          <a:ln w="9525">
            <a:solidFill>
              <a:schemeClr val="bg1"/>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sz="3200">
                <a:solidFill>
                  <a:schemeClr val="bg1"/>
                </a:solidFill>
                <a:latin typeface="Calibri" pitchFamily="34" charset="0"/>
              </a:rPr>
              <a:t>Views of Public Administration</a:t>
            </a:r>
          </a:p>
          <a:p>
            <a:pPr eaLnBrk="1" hangingPunct="1"/>
            <a:r>
              <a:rPr lang="en-US" sz="3200">
                <a:solidFill>
                  <a:schemeClr val="bg1"/>
                </a:solidFill>
                <a:latin typeface="Calibri" pitchFamily="34" charset="0"/>
              </a:rPr>
              <a:t>As: Both an Art and a Science</a:t>
            </a:r>
          </a:p>
        </p:txBody>
      </p:sp>
      <p:sp>
        <p:nvSpPr>
          <p:cNvPr id="10246" name="TextBox 6"/>
          <p:cNvSpPr txBox="1">
            <a:spLocks noChangeArrowheads="1"/>
          </p:cNvSpPr>
          <p:nvPr/>
        </p:nvSpPr>
        <p:spPr bwMode="auto">
          <a:xfrm>
            <a:off x="762000" y="1676400"/>
            <a:ext cx="7620000" cy="45243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sz="3600" dirty="0">
                <a:latin typeface="Calibri" pitchFamily="34" charset="0"/>
              </a:rPr>
              <a:t>As a Science:</a:t>
            </a:r>
          </a:p>
          <a:p>
            <a:pPr eaLnBrk="1" hangingPunct="1"/>
            <a:endParaRPr lang="en-US" sz="2800" dirty="0">
              <a:latin typeface="Calibri" pitchFamily="34" charset="0"/>
            </a:endParaRPr>
          </a:p>
          <a:p>
            <a:pPr eaLnBrk="1" hangingPunct="1">
              <a:buFont typeface="Wingdings" pitchFamily="2" charset="2"/>
              <a:buChar char="q"/>
            </a:pPr>
            <a:r>
              <a:rPr lang="en-US" sz="2800" dirty="0">
                <a:latin typeface="Calibri" pitchFamily="34" charset="0"/>
              </a:rPr>
              <a:t>There is a body of knowledge or theories that can explain or predict phenomenon or variables in the field of PA</a:t>
            </a:r>
          </a:p>
          <a:p>
            <a:pPr eaLnBrk="1" hangingPunct="1">
              <a:buFont typeface="Wingdings" pitchFamily="2" charset="2"/>
              <a:buChar char="q"/>
            </a:pPr>
            <a:r>
              <a:rPr lang="en-US" sz="2800" dirty="0">
                <a:latin typeface="Calibri" pitchFamily="34" charset="0"/>
              </a:rPr>
              <a:t> The PA theories and concepts are built </a:t>
            </a:r>
            <a:r>
              <a:rPr lang="en-US" sz="2800" dirty="0" smtClean="0">
                <a:latin typeface="Calibri" pitchFamily="34" charset="0"/>
              </a:rPr>
              <a:t>on </a:t>
            </a:r>
            <a:r>
              <a:rPr lang="en-US" sz="2800" dirty="0">
                <a:latin typeface="Calibri" pitchFamily="34" charset="0"/>
              </a:rPr>
              <a:t>empirical research using systematic methods</a:t>
            </a:r>
          </a:p>
          <a:p>
            <a:pPr eaLnBrk="1" hangingPunct="1">
              <a:buFont typeface="Wingdings" pitchFamily="2" charset="2"/>
              <a:buChar char="q"/>
            </a:pPr>
            <a:r>
              <a:rPr lang="en-US" sz="2800" dirty="0">
                <a:latin typeface="Calibri" pitchFamily="34" charset="0"/>
              </a:rPr>
              <a:t>  These theories can be used not only to explain but also improve the art and practice of PA (Bautista, 1990)</a:t>
            </a:r>
          </a:p>
        </p:txBody>
      </p:sp>
    </p:spTree>
    <p:extLst>
      <p:ext uri="{BB962C8B-B14F-4D97-AF65-F5344CB8AC3E}">
        <p14:creationId xmlns="" xmlns:p14="http://schemas.microsoft.com/office/powerpoint/2010/main" val="64166951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7"/>
          <p:cNvSpPr>
            <a:spLocks noChangeArrowheads="1"/>
          </p:cNvSpPr>
          <p:nvPr/>
        </p:nvSpPr>
        <p:spPr bwMode="auto">
          <a:xfrm>
            <a:off x="0" y="2781300"/>
            <a:ext cx="9144000" cy="1079500"/>
          </a:xfrm>
          <a:prstGeom prst="rect">
            <a:avLst/>
          </a:prstGeom>
          <a:gradFill rotWithShape="1">
            <a:gsLst>
              <a:gs pos="0">
                <a:srgbClr val="D1C39F"/>
              </a:gs>
              <a:gs pos="17500">
                <a:srgbClr val="F0EBD5"/>
              </a:gs>
              <a:gs pos="50000">
                <a:srgbClr val="FFEFD1"/>
              </a:gs>
              <a:gs pos="82500">
                <a:srgbClr val="F0EBD5"/>
              </a:gs>
              <a:gs pos="100000">
                <a:srgbClr val="D1C39F"/>
              </a:gs>
            </a:gsLst>
            <a:lin ang="5400000" scaled="1"/>
          </a:gra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172" name="Rectangle 3"/>
          <p:cNvSpPr>
            <a:spLocks noChangeArrowheads="1"/>
          </p:cNvSpPr>
          <p:nvPr/>
        </p:nvSpPr>
        <p:spPr bwMode="auto">
          <a:xfrm>
            <a:off x="0" y="0"/>
            <a:ext cx="9144000" cy="549275"/>
          </a:xfrm>
          <a:prstGeom prst="rect">
            <a:avLst/>
          </a:prstGeom>
          <a:solidFill>
            <a:srgbClr val="CC0000"/>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endParaRPr lang="en-US" sz="2000"/>
          </a:p>
        </p:txBody>
      </p:sp>
      <p:sp>
        <p:nvSpPr>
          <p:cNvPr id="7173" name="Rectangle 4"/>
          <p:cNvSpPr>
            <a:spLocks noGrp="1" noChangeArrowheads="1"/>
          </p:cNvSpPr>
          <p:nvPr>
            <p:ph type="title"/>
          </p:nvPr>
        </p:nvSpPr>
        <p:spPr>
          <a:xfrm>
            <a:off x="539750" y="-38100"/>
            <a:ext cx="7777163" cy="587375"/>
          </a:xfrm>
        </p:spPr>
        <p:txBody>
          <a:bodyPr/>
          <a:lstStyle/>
          <a:p>
            <a:pPr algn="l"/>
            <a:r>
              <a:rPr lang="en-US" sz="2000" smtClean="0">
                <a:solidFill>
                  <a:schemeClr val="bg1"/>
                </a:solidFill>
                <a:latin typeface="Tahoma" pitchFamily="34" charset="0"/>
              </a:rPr>
              <a:t>The Concept of Public Administration</a:t>
            </a:r>
          </a:p>
        </p:txBody>
      </p:sp>
      <p:sp>
        <p:nvSpPr>
          <p:cNvPr id="7175" name="Text Box 6"/>
          <p:cNvSpPr txBox="1">
            <a:spLocks noChangeArrowheads="1"/>
          </p:cNvSpPr>
          <p:nvPr/>
        </p:nvSpPr>
        <p:spPr bwMode="auto">
          <a:xfrm>
            <a:off x="539750" y="1412875"/>
            <a:ext cx="7991475" cy="3378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a:defRPr sz="2200">
                <a:solidFill>
                  <a:schemeClr val="tx1"/>
                </a:solidFill>
                <a:latin typeface="Times New Roman" pitchFamily="18" charset="0"/>
              </a:defRPr>
            </a:lvl1pPr>
            <a:lvl2pPr marL="742950" indent="-285750">
              <a:defRPr sz="2200">
                <a:solidFill>
                  <a:schemeClr val="tx1"/>
                </a:solidFill>
                <a:latin typeface="Times New Roman" pitchFamily="18" charset="0"/>
              </a:defRPr>
            </a:lvl2pPr>
            <a:lvl3pPr marL="1143000" indent="-228600">
              <a:defRPr sz="2200">
                <a:solidFill>
                  <a:schemeClr val="tx1"/>
                </a:solidFill>
                <a:latin typeface="Times New Roman" pitchFamily="18" charset="0"/>
              </a:defRPr>
            </a:lvl3pPr>
            <a:lvl4pPr marL="1600200" indent="-228600">
              <a:defRPr sz="2200">
                <a:solidFill>
                  <a:schemeClr val="tx1"/>
                </a:solidFill>
                <a:latin typeface="Times New Roman" pitchFamily="18" charset="0"/>
              </a:defRPr>
            </a:lvl4pPr>
            <a:lvl5pPr marL="2057400" indent="-228600">
              <a:defRPr sz="2200">
                <a:solidFill>
                  <a:schemeClr val="tx1"/>
                </a:solidFill>
                <a:latin typeface="Times New Roman" pitchFamily="18" charset="0"/>
              </a:defRPr>
            </a:lvl5pPr>
            <a:lvl6pPr marL="2514600" indent="-228600" eaLnBrk="0" fontAlgn="base" hangingPunct="0">
              <a:spcBef>
                <a:spcPct val="0"/>
              </a:spcBef>
              <a:spcAft>
                <a:spcPct val="0"/>
              </a:spcAft>
              <a:defRPr sz="2200">
                <a:solidFill>
                  <a:schemeClr val="tx1"/>
                </a:solidFill>
                <a:latin typeface="Times New Roman" pitchFamily="18" charset="0"/>
              </a:defRPr>
            </a:lvl6pPr>
            <a:lvl7pPr marL="2971800" indent="-228600" eaLnBrk="0" fontAlgn="base" hangingPunct="0">
              <a:spcBef>
                <a:spcPct val="0"/>
              </a:spcBef>
              <a:spcAft>
                <a:spcPct val="0"/>
              </a:spcAft>
              <a:defRPr sz="2200">
                <a:solidFill>
                  <a:schemeClr val="tx1"/>
                </a:solidFill>
                <a:latin typeface="Times New Roman" pitchFamily="18" charset="0"/>
              </a:defRPr>
            </a:lvl7pPr>
            <a:lvl8pPr marL="3429000" indent="-228600" eaLnBrk="0" fontAlgn="base" hangingPunct="0">
              <a:spcBef>
                <a:spcPct val="0"/>
              </a:spcBef>
              <a:spcAft>
                <a:spcPct val="0"/>
              </a:spcAft>
              <a:defRPr sz="2200">
                <a:solidFill>
                  <a:schemeClr val="tx1"/>
                </a:solidFill>
                <a:latin typeface="Times New Roman" pitchFamily="18" charset="0"/>
              </a:defRPr>
            </a:lvl8pPr>
            <a:lvl9pPr marL="3886200" indent="-228600" eaLnBrk="0" fontAlgn="base" hangingPunct="0">
              <a:spcBef>
                <a:spcPct val="0"/>
              </a:spcBef>
              <a:spcAft>
                <a:spcPct val="0"/>
              </a:spcAft>
              <a:defRPr sz="2200">
                <a:solidFill>
                  <a:schemeClr val="tx1"/>
                </a:solidFill>
                <a:latin typeface="Times New Roman" pitchFamily="18" charset="0"/>
              </a:defRPr>
            </a:lvl9pPr>
          </a:lstStyle>
          <a:p>
            <a:pPr algn="just">
              <a:spcBef>
                <a:spcPct val="50000"/>
              </a:spcBef>
            </a:pPr>
            <a:r>
              <a:rPr lang="en-US" sz="2400" b="1">
                <a:latin typeface="Tahoma" pitchFamily="34" charset="0"/>
              </a:rPr>
              <a:t>Administration </a:t>
            </a:r>
            <a:r>
              <a:rPr lang="en-US" sz="2400">
                <a:latin typeface="Tahoma" pitchFamily="34" charset="0"/>
              </a:rPr>
              <a:t>is an universal process and occurs in diverse institutional settings. Based on its institutional settings, administration is divided into:</a:t>
            </a:r>
          </a:p>
          <a:p>
            <a:pPr algn="just">
              <a:spcBef>
                <a:spcPct val="100000"/>
              </a:spcBef>
              <a:buSzPct val="75000"/>
              <a:buFont typeface="Wingdings" pitchFamily="2" charset="2"/>
              <a:buChar char="Ü"/>
            </a:pPr>
            <a:r>
              <a:rPr lang="en-US" sz="2400">
                <a:latin typeface="Tahoma" pitchFamily="34" charset="0"/>
              </a:rPr>
              <a:t> </a:t>
            </a:r>
            <a:r>
              <a:rPr lang="en-US" sz="2400" b="1">
                <a:latin typeface="Tahoma" pitchFamily="34" charset="0"/>
              </a:rPr>
              <a:t>public administration</a:t>
            </a:r>
            <a:r>
              <a:rPr lang="en-US" sz="2400">
                <a:latin typeface="Tahoma" pitchFamily="34" charset="0"/>
              </a:rPr>
              <a:t> (refers to the administration which operates in governmental setting)</a:t>
            </a:r>
          </a:p>
          <a:p>
            <a:pPr algn="just">
              <a:spcBef>
                <a:spcPct val="100000"/>
              </a:spcBef>
              <a:buSzPct val="75000"/>
              <a:buFont typeface="Wingdings" pitchFamily="2" charset="2"/>
              <a:buChar char="Ü"/>
            </a:pPr>
            <a:r>
              <a:rPr lang="en-US" sz="2400">
                <a:latin typeface="Tahoma" pitchFamily="34" charset="0"/>
              </a:rPr>
              <a:t> </a:t>
            </a:r>
            <a:r>
              <a:rPr lang="en-US" sz="2400" b="1">
                <a:latin typeface="Tahoma" pitchFamily="34" charset="0"/>
              </a:rPr>
              <a:t>private administration</a:t>
            </a:r>
            <a:r>
              <a:rPr lang="en-US" sz="2400">
                <a:latin typeface="Tahoma" pitchFamily="34" charset="0"/>
              </a:rPr>
              <a:t> (refers to the administration which operates in non-governmental setting</a:t>
            </a:r>
            <a:r>
              <a:rPr lang="pl-PL" sz="2400">
                <a:latin typeface="Tahoma" pitchFamily="34" charset="0"/>
              </a:rPr>
              <a:t>)</a:t>
            </a:r>
            <a:endParaRPr lang="en-US" sz="2400">
              <a:latin typeface="Tahoma" pitchFamily="34" charset="0"/>
            </a:endParaRPr>
          </a:p>
        </p:txBody>
      </p:sp>
    </p:spTree>
    <p:extLst>
      <p:ext uri="{BB962C8B-B14F-4D97-AF65-F5344CB8AC3E}">
        <p14:creationId xmlns="" xmlns:p14="http://schemas.microsoft.com/office/powerpoint/2010/main" val="962022114"/>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ctrTitle"/>
          </p:nvPr>
        </p:nvSpPr>
        <p:spPr/>
        <p:txBody>
          <a:bodyPr/>
          <a:lstStyle/>
          <a:p>
            <a:pPr eaLnBrk="1" hangingPunct="1"/>
            <a:endParaRPr lang="en-US" smtClean="0"/>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dirty="0" smtClean="0"/>
          </a:p>
        </p:txBody>
      </p:sp>
      <p:pic>
        <p:nvPicPr>
          <p:cNvPr id="17412" name="Picture 2" descr="http://www.christianimages.net/images/christian-powerpoint-designs.jpg"/>
          <p:cNvPicPr>
            <a:picLocks noChangeAspect="1" noChangeArrowheads="1"/>
          </p:cNvPicPr>
          <p:nvPr/>
        </p:nvPicPr>
        <p:blipFill>
          <a:blip r:embed="rId2" cstate="print">
            <a:biLevel thresh="25000"/>
            <a:extLst>
              <a:ext uri="{28A0092B-C50C-407E-A947-70E740481C1C}">
                <a14:useLocalDpi xmlns=""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aphicFrame>
        <p:nvGraphicFramePr>
          <p:cNvPr id="5" name="Table 4"/>
          <p:cNvGraphicFramePr>
            <a:graphicFrameLocks noGrp="1"/>
          </p:cNvGraphicFramePr>
          <p:nvPr>
            <p:extLst>
              <p:ext uri="{D42A27DB-BD31-4B8C-83A1-F6EECF244321}">
                <p14:modId xmlns="" xmlns:p14="http://schemas.microsoft.com/office/powerpoint/2010/main" val="42286994"/>
              </p:ext>
            </p:extLst>
          </p:nvPr>
        </p:nvGraphicFramePr>
        <p:xfrm>
          <a:off x="381000" y="1269833"/>
          <a:ext cx="8229600" cy="4576984"/>
        </p:xfrm>
        <a:graphic>
          <a:graphicData uri="http://schemas.openxmlformats.org/drawingml/2006/table">
            <a:tbl>
              <a:tblPr firstRow="1" bandRow="1">
                <a:tableStyleId>{5C22544A-7EE6-4342-B048-85BDC9FD1C3A}</a:tableStyleId>
              </a:tblPr>
              <a:tblGrid>
                <a:gridCol w="2743200"/>
                <a:gridCol w="2743200"/>
                <a:gridCol w="2743200"/>
              </a:tblGrid>
              <a:tr h="370792">
                <a:tc>
                  <a:txBody>
                    <a:bodyPr/>
                    <a:lstStyle/>
                    <a:p>
                      <a:r>
                        <a:rPr lang="en-US" sz="1800" dirty="0" smtClean="0"/>
                        <a:t>Criteria</a:t>
                      </a:r>
                      <a:endParaRPr lang="en-US" sz="1800" dirty="0"/>
                    </a:p>
                  </a:txBody>
                  <a:tcPr marT="45714" marB="45714"/>
                </a:tc>
                <a:tc>
                  <a:txBody>
                    <a:bodyPr/>
                    <a:lstStyle/>
                    <a:p>
                      <a:r>
                        <a:rPr lang="en-US" sz="1800" dirty="0" smtClean="0"/>
                        <a:t>Public Administration</a:t>
                      </a:r>
                      <a:endParaRPr lang="en-US" sz="1800" dirty="0"/>
                    </a:p>
                  </a:txBody>
                  <a:tcPr marT="45714" marB="45714"/>
                </a:tc>
                <a:tc>
                  <a:txBody>
                    <a:bodyPr/>
                    <a:lstStyle/>
                    <a:p>
                      <a:r>
                        <a:rPr lang="en-US" sz="1800" dirty="0" smtClean="0"/>
                        <a:t>Private Administration</a:t>
                      </a:r>
                      <a:endParaRPr lang="en-US" sz="1800" dirty="0"/>
                    </a:p>
                  </a:txBody>
                  <a:tcPr marT="45714" marB="45714"/>
                </a:tc>
              </a:tr>
              <a:tr h="1462949">
                <a:tc>
                  <a:txBody>
                    <a:bodyPr/>
                    <a:lstStyle/>
                    <a:p>
                      <a:r>
                        <a:rPr lang="en-US" sz="1800" dirty="0" smtClean="0"/>
                        <a:t>1.Relations to environment</a:t>
                      </a:r>
                      <a:endParaRPr lang="en-US" sz="1800" dirty="0"/>
                    </a:p>
                  </a:txBody>
                  <a:tcPr marT="45714" marB="45714"/>
                </a:tc>
                <a:tc>
                  <a:txBody>
                    <a:bodyPr/>
                    <a:lstStyle/>
                    <a:p>
                      <a:pPr>
                        <a:buFont typeface="Wingdings" pitchFamily="2" charset="2"/>
                        <a:buChar char="q"/>
                      </a:pPr>
                      <a:r>
                        <a:rPr lang="en-US" sz="1800" dirty="0" smtClean="0"/>
                        <a:t> subject to public scrutiny; public demand and expectations; political pressures</a:t>
                      </a:r>
                      <a:endParaRPr lang="en-US" sz="1800" dirty="0"/>
                    </a:p>
                  </a:txBody>
                  <a:tcPr marT="45714" marB="45714"/>
                </a:tc>
                <a:tc>
                  <a:txBody>
                    <a:bodyPr/>
                    <a:lstStyle/>
                    <a:p>
                      <a:pPr>
                        <a:buFont typeface="Wingdings" pitchFamily="2" charset="2"/>
                        <a:buChar char="q"/>
                      </a:pPr>
                      <a:r>
                        <a:rPr lang="en-US" sz="1800" dirty="0" smtClean="0"/>
                        <a:t> Less exposed to public inspection; internal processes are</a:t>
                      </a:r>
                      <a:r>
                        <a:rPr lang="en-US" sz="1800" baseline="0" dirty="0" smtClean="0"/>
                        <a:t> kept from public; response to public guided by market dynamics</a:t>
                      </a:r>
                      <a:endParaRPr lang="en-US" sz="1800" dirty="0"/>
                    </a:p>
                  </a:txBody>
                  <a:tcPr marT="45714" marB="45714"/>
                </a:tc>
              </a:tr>
              <a:tr h="914341">
                <a:tc>
                  <a:txBody>
                    <a:bodyPr/>
                    <a:lstStyle/>
                    <a:p>
                      <a:r>
                        <a:rPr lang="en-US" sz="1800" dirty="0" smtClean="0"/>
                        <a:t>2.  Accountability</a:t>
                      </a:r>
                      <a:endParaRPr lang="en-US" sz="1800" dirty="0"/>
                    </a:p>
                  </a:txBody>
                  <a:tcPr marT="45714" marB="45714"/>
                </a:tc>
                <a:tc>
                  <a:txBody>
                    <a:bodyPr/>
                    <a:lstStyle/>
                    <a:p>
                      <a:pPr>
                        <a:buFont typeface="Wingdings" pitchFamily="2" charset="2"/>
                        <a:buChar char="q"/>
                      </a:pPr>
                      <a:r>
                        <a:rPr lang="en-US" sz="1800" dirty="0" smtClean="0"/>
                        <a:t> Accountable to the public; transparency in transactions is expected</a:t>
                      </a:r>
                      <a:endParaRPr lang="en-US" sz="1800" dirty="0"/>
                    </a:p>
                  </a:txBody>
                  <a:tcPr marT="45714" marB="45714"/>
                </a:tc>
                <a:tc>
                  <a:txBody>
                    <a:bodyPr/>
                    <a:lstStyle/>
                    <a:p>
                      <a:pPr>
                        <a:buFont typeface="Wingdings" pitchFamily="2" charset="2"/>
                        <a:buChar char="q"/>
                      </a:pPr>
                      <a:r>
                        <a:rPr lang="en-US" sz="1800" dirty="0" smtClean="0"/>
                        <a:t> management accountable to owners</a:t>
                      </a:r>
                      <a:r>
                        <a:rPr lang="en-US" sz="1800" baseline="0" dirty="0" smtClean="0"/>
                        <a:t> of firms/corporations</a:t>
                      </a:r>
                      <a:endParaRPr lang="en-US" sz="1800" dirty="0"/>
                    </a:p>
                  </a:txBody>
                  <a:tcPr marT="45714" marB="45714"/>
                </a:tc>
              </a:tr>
              <a:tr h="1188645">
                <a:tc>
                  <a:txBody>
                    <a:bodyPr/>
                    <a:lstStyle/>
                    <a:p>
                      <a:r>
                        <a:rPr lang="en-US" sz="1800" dirty="0" smtClean="0"/>
                        <a:t>3.  Measure of performance</a:t>
                      </a:r>
                      <a:endParaRPr lang="en-US" sz="1800" dirty="0"/>
                    </a:p>
                  </a:txBody>
                  <a:tcPr marT="45714" marB="45714"/>
                </a:tc>
                <a:tc>
                  <a:txBody>
                    <a:bodyPr/>
                    <a:lstStyle/>
                    <a:p>
                      <a:pPr>
                        <a:buFont typeface="Wingdings" pitchFamily="2" charset="2"/>
                        <a:buChar char="q"/>
                      </a:pPr>
                      <a:r>
                        <a:rPr lang="en-US" sz="1800" dirty="0" smtClean="0"/>
                        <a:t> general public satisfaction is the</a:t>
                      </a:r>
                      <a:r>
                        <a:rPr lang="en-US" sz="1800" baseline="0" dirty="0" smtClean="0"/>
                        <a:t> gauge in the improvement in the quality of life</a:t>
                      </a:r>
                      <a:endParaRPr lang="en-US" sz="1800" dirty="0"/>
                    </a:p>
                  </a:txBody>
                  <a:tcPr marT="45714" marB="45714"/>
                </a:tc>
                <a:tc>
                  <a:txBody>
                    <a:bodyPr/>
                    <a:lstStyle/>
                    <a:p>
                      <a:pPr>
                        <a:buFont typeface="Wingdings" pitchFamily="2" charset="2"/>
                        <a:buChar char="q"/>
                      </a:pPr>
                      <a:r>
                        <a:rPr lang="en-US" sz="1800" dirty="0" smtClean="0"/>
                        <a:t> profit is bottomline</a:t>
                      </a:r>
                      <a:endParaRPr lang="en-US" sz="1800" dirty="0"/>
                    </a:p>
                  </a:txBody>
                  <a:tcPr marT="45714" marB="45714"/>
                </a:tc>
              </a:tr>
              <a:tr h="640037">
                <a:tc>
                  <a:txBody>
                    <a:bodyPr/>
                    <a:lstStyle/>
                    <a:p>
                      <a:r>
                        <a:rPr lang="en-US" sz="1800" dirty="0" smtClean="0"/>
                        <a:t>4.  Nature of goods and services</a:t>
                      </a:r>
                      <a:endParaRPr lang="en-US" sz="1800" dirty="0"/>
                    </a:p>
                  </a:txBody>
                  <a:tcPr marT="45714" marB="45714"/>
                </a:tc>
                <a:tc>
                  <a:txBody>
                    <a:bodyPr/>
                    <a:lstStyle/>
                    <a:p>
                      <a:pPr>
                        <a:buFont typeface="Wingdings" pitchFamily="2" charset="2"/>
                        <a:buChar char="q"/>
                      </a:pPr>
                      <a:r>
                        <a:rPr lang="en-US" sz="1800" dirty="0" smtClean="0"/>
                        <a:t> open to all</a:t>
                      </a:r>
                      <a:endParaRPr lang="en-US" sz="1800" dirty="0"/>
                    </a:p>
                  </a:txBody>
                  <a:tcPr marT="45714" marB="45714"/>
                </a:tc>
                <a:tc>
                  <a:txBody>
                    <a:bodyPr/>
                    <a:lstStyle/>
                    <a:p>
                      <a:pPr>
                        <a:buFont typeface="Wingdings" pitchFamily="2" charset="2"/>
                        <a:buChar char="q"/>
                      </a:pPr>
                      <a:r>
                        <a:rPr lang="en-US" sz="1800" dirty="0" smtClean="0"/>
                        <a:t> availment based on ones ability to pay</a:t>
                      </a:r>
                      <a:endParaRPr lang="en-US" sz="1800" dirty="0"/>
                    </a:p>
                  </a:txBody>
                  <a:tcPr marT="45714" marB="45714"/>
                </a:tc>
              </a:tr>
            </a:tbl>
          </a:graphicData>
        </a:graphic>
      </p:graphicFrame>
      <p:sp>
        <p:nvSpPr>
          <p:cNvPr id="17440" name="TextBox 6"/>
          <p:cNvSpPr txBox="1">
            <a:spLocks noChangeArrowheads="1"/>
          </p:cNvSpPr>
          <p:nvPr/>
        </p:nvSpPr>
        <p:spPr bwMode="auto">
          <a:xfrm>
            <a:off x="721093" y="173957"/>
            <a:ext cx="5334000" cy="523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sz="2800" dirty="0">
                <a:solidFill>
                  <a:srgbClr val="FF0000"/>
                </a:solidFill>
                <a:latin typeface="Calibri" pitchFamily="34" charset="0"/>
              </a:rPr>
              <a:t>Public and </a:t>
            </a:r>
            <a:r>
              <a:rPr lang="en-US" sz="2800" dirty="0" smtClean="0">
                <a:solidFill>
                  <a:srgbClr val="FF0000"/>
                </a:solidFill>
                <a:latin typeface="Calibri" pitchFamily="34" charset="0"/>
              </a:rPr>
              <a:t>Private </a:t>
            </a:r>
            <a:r>
              <a:rPr lang="en-US" sz="2800" dirty="0">
                <a:solidFill>
                  <a:srgbClr val="FF0000"/>
                </a:solidFill>
                <a:latin typeface="Calibri" pitchFamily="34" charset="0"/>
              </a:rPr>
              <a:t>Administration</a:t>
            </a:r>
          </a:p>
        </p:txBody>
      </p:sp>
    </p:spTree>
    <p:extLst>
      <p:ext uri="{BB962C8B-B14F-4D97-AF65-F5344CB8AC3E}">
        <p14:creationId xmlns="" xmlns:p14="http://schemas.microsoft.com/office/powerpoint/2010/main" val="136173351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3"/>
          <p:cNvSpPr>
            <a:spLocks noChangeArrowheads="1"/>
          </p:cNvSpPr>
          <p:nvPr/>
        </p:nvSpPr>
        <p:spPr bwMode="auto">
          <a:xfrm>
            <a:off x="0" y="0"/>
            <a:ext cx="9144000" cy="549275"/>
          </a:xfrm>
          <a:prstGeom prst="rect">
            <a:avLst/>
          </a:prstGeom>
          <a:solidFill>
            <a:srgbClr val="CC0000"/>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endParaRPr lang="en-US" sz="2000"/>
          </a:p>
        </p:txBody>
      </p:sp>
      <p:sp>
        <p:nvSpPr>
          <p:cNvPr id="9220" name="Rectangle 4"/>
          <p:cNvSpPr>
            <a:spLocks noGrp="1" noChangeArrowheads="1"/>
          </p:cNvSpPr>
          <p:nvPr>
            <p:ph type="title"/>
          </p:nvPr>
        </p:nvSpPr>
        <p:spPr>
          <a:xfrm>
            <a:off x="539750" y="-38100"/>
            <a:ext cx="7777163" cy="587375"/>
          </a:xfrm>
        </p:spPr>
        <p:txBody>
          <a:bodyPr/>
          <a:lstStyle/>
          <a:p>
            <a:pPr algn="l"/>
            <a:r>
              <a:rPr lang="en-US" sz="2000" smtClean="0">
                <a:solidFill>
                  <a:schemeClr val="bg1"/>
                </a:solidFill>
                <a:latin typeface="Tahoma" pitchFamily="34" charset="0"/>
              </a:rPr>
              <a:t>The Concept of Public Administration</a:t>
            </a:r>
          </a:p>
        </p:txBody>
      </p:sp>
      <p:sp>
        <p:nvSpPr>
          <p:cNvPr id="9222" name="Text Box 6"/>
          <p:cNvSpPr txBox="1">
            <a:spLocks noChangeArrowheads="1"/>
          </p:cNvSpPr>
          <p:nvPr/>
        </p:nvSpPr>
        <p:spPr bwMode="auto">
          <a:xfrm>
            <a:off x="533400" y="609600"/>
            <a:ext cx="8135938" cy="589392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a:defRPr sz="2200">
                <a:solidFill>
                  <a:schemeClr val="tx1"/>
                </a:solidFill>
                <a:latin typeface="Times New Roman" pitchFamily="18" charset="0"/>
              </a:defRPr>
            </a:lvl1pPr>
            <a:lvl2pPr marL="742950" indent="-285750">
              <a:defRPr sz="2200">
                <a:solidFill>
                  <a:schemeClr val="tx1"/>
                </a:solidFill>
                <a:latin typeface="Times New Roman" pitchFamily="18" charset="0"/>
              </a:defRPr>
            </a:lvl2pPr>
            <a:lvl3pPr marL="1143000" indent="-228600">
              <a:defRPr sz="2200">
                <a:solidFill>
                  <a:schemeClr val="tx1"/>
                </a:solidFill>
                <a:latin typeface="Times New Roman" pitchFamily="18" charset="0"/>
              </a:defRPr>
            </a:lvl3pPr>
            <a:lvl4pPr marL="1600200" indent="-228600">
              <a:defRPr sz="2200">
                <a:solidFill>
                  <a:schemeClr val="tx1"/>
                </a:solidFill>
                <a:latin typeface="Times New Roman" pitchFamily="18" charset="0"/>
              </a:defRPr>
            </a:lvl4pPr>
            <a:lvl5pPr marL="2057400" indent="-228600">
              <a:defRPr sz="2200">
                <a:solidFill>
                  <a:schemeClr val="tx1"/>
                </a:solidFill>
                <a:latin typeface="Times New Roman" pitchFamily="18" charset="0"/>
              </a:defRPr>
            </a:lvl5pPr>
            <a:lvl6pPr marL="2514600" indent="-228600" eaLnBrk="0" fontAlgn="base" hangingPunct="0">
              <a:spcBef>
                <a:spcPct val="0"/>
              </a:spcBef>
              <a:spcAft>
                <a:spcPct val="0"/>
              </a:spcAft>
              <a:defRPr sz="2200">
                <a:solidFill>
                  <a:schemeClr val="tx1"/>
                </a:solidFill>
                <a:latin typeface="Times New Roman" pitchFamily="18" charset="0"/>
              </a:defRPr>
            </a:lvl6pPr>
            <a:lvl7pPr marL="2971800" indent="-228600" eaLnBrk="0" fontAlgn="base" hangingPunct="0">
              <a:spcBef>
                <a:spcPct val="0"/>
              </a:spcBef>
              <a:spcAft>
                <a:spcPct val="0"/>
              </a:spcAft>
              <a:defRPr sz="2200">
                <a:solidFill>
                  <a:schemeClr val="tx1"/>
                </a:solidFill>
                <a:latin typeface="Times New Roman" pitchFamily="18" charset="0"/>
              </a:defRPr>
            </a:lvl7pPr>
            <a:lvl8pPr marL="3429000" indent="-228600" eaLnBrk="0" fontAlgn="base" hangingPunct="0">
              <a:spcBef>
                <a:spcPct val="0"/>
              </a:spcBef>
              <a:spcAft>
                <a:spcPct val="0"/>
              </a:spcAft>
              <a:defRPr sz="2200">
                <a:solidFill>
                  <a:schemeClr val="tx1"/>
                </a:solidFill>
                <a:latin typeface="Times New Roman" pitchFamily="18" charset="0"/>
              </a:defRPr>
            </a:lvl8pPr>
            <a:lvl9pPr marL="3886200" indent="-228600" eaLnBrk="0" fontAlgn="base" hangingPunct="0">
              <a:spcBef>
                <a:spcPct val="0"/>
              </a:spcBef>
              <a:spcAft>
                <a:spcPct val="0"/>
              </a:spcAft>
              <a:defRPr sz="2200">
                <a:solidFill>
                  <a:schemeClr val="tx1"/>
                </a:solidFill>
                <a:latin typeface="Times New Roman" pitchFamily="18" charset="0"/>
              </a:defRPr>
            </a:lvl9pPr>
          </a:lstStyle>
          <a:p>
            <a:pPr algn="just">
              <a:spcBef>
                <a:spcPct val="50000"/>
              </a:spcBef>
            </a:pPr>
            <a:endParaRPr lang="en-US" sz="1800" b="1" dirty="0" smtClean="0">
              <a:latin typeface="Tahoma" pitchFamily="34" charset="0"/>
            </a:endParaRPr>
          </a:p>
          <a:p>
            <a:pPr algn="just">
              <a:spcBef>
                <a:spcPct val="50000"/>
              </a:spcBef>
            </a:pPr>
            <a:r>
              <a:rPr lang="en-US" sz="2000" b="1" dirty="0" smtClean="0">
                <a:latin typeface="Tahoma" pitchFamily="34" charset="0"/>
              </a:rPr>
              <a:t>Woodrow </a:t>
            </a:r>
            <a:r>
              <a:rPr lang="en-US" sz="2000" b="1" dirty="0">
                <a:latin typeface="Tahoma" pitchFamily="34" charset="0"/>
              </a:rPr>
              <a:t>Wilson</a:t>
            </a:r>
          </a:p>
          <a:p>
            <a:pPr algn="just">
              <a:spcBef>
                <a:spcPct val="15000"/>
              </a:spcBef>
            </a:pPr>
            <a:r>
              <a:rPr lang="en-US" sz="2000" dirty="0">
                <a:latin typeface="Tahoma" pitchFamily="34" charset="0"/>
              </a:rPr>
              <a:t>Public administration is a detailed and systematic execution of law. Every particular application of law is an act of administration. […] Administration is the most obvious part of the government; it is the government in action; it is the executive, the operative, the most visible part of the government.</a:t>
            </a:r>
          </a:p>
          <a:p>
            <a:pPr algn="just">
              <a:spcBef>
                <a:spcPct val="50000"/>
              </a:spcBef>
            </a:pPr>
            <a:r>
              <a:rPr lang="en-US" sz="2000" b="1" dirty="0">
                <a:latin typeface="Tahoma" pitchFamily="34" charset="0"/>
              </a:rPr>
              <a:t>E</a:t>
            </a:r>
            <a:r>
              <a:rPr lang="pl-PL" sz="2000" b="1" dirty="0">
                <a:latin typeface="Tahoma" pitchFamily="34" charset="0"/>
              </a:rPr>
              <a:t>dgar</a:t>
            </a:r>
            <a:r>
              <a:rPr lang="en-US" sz="2000" b="1" dirty="0">
                <a:latin typeface="Tahoma" pitchFamily="34" charset="0"/>
              </a:rPr>
              <a:t> N. Gladden</a:t>
            </a:r>
          </a:p>
          <a:p>
            <a:pPr algn="just">
              <a:spcBef>
                <a:spcPct val="15000"/>
              </a:spcBef>
            </a:pPr>
            <a:r>
              <a:rPr lang="en-US" sz="2000" dirty="0">
                <a:latin typeface="Tahoma" pitchFamily="34" charset="0"/>
              </a:rPr>
              <a:t>Public administration is concerned with the administration of the government</a:t>
            </a:r>
            <a:r>
              <a:rPr lang="en-US" sz="2000" dirty="0" smtClean="0">
                <a:latin typeface="Tahoma" pitchFamily="34" charset="0"/>
              </a:rPr>
              <a:t>.</a:t>
            </a:r>
            <a:endParaRPr lang="en-US" sz="2000" dirty="0">
              <a:latin typeface="Tahoma" pitchFamily="34" charset="0"/>
            </a:endParaRPr>
          </a:p>
          <a:p>
            <a:pPr algn="just">
              <a:spcBef>
                <a:spcPct val="50000"/>
              </a:spcBef>
            </a:pPr>
            <a:r>
              <a:rPr lang="en-US" sz="2000" b="1" dirty="0">
                <a:latin typeface="Tahoma" pitchFamily="34" charset="0"/>
              </a:rPr>
              <a:t>M</a:t>
            </a:r>
            <a:r>
              <a:rPr lang="pl-PL" sz="2000" b="1" dirty="0">
                <a:latin typeface="Tahoma" pitchFamily="34" charset="0"/>
              </a:rPr>
              <a:t>arshall </a:t>
            </a:r>
            <a:r>
              <a:rPr lang="en-US" sz="2000" b="1" dirty="0">
                <a:latin typeface="Tahoma" pitchFamily="34" charset="0"/>
              </a:rPr>
              <a:t>E. </a:t>
            </a:r>
            <a:r>
              <a:rPr lang="en-US" sz="2000" b="1" dirty="0" err="1">
                <a:latin typeface="Tahoma" pitchFamily="34" charset="0"/>
              </a:rPr>
              <a:t>Dimock</a:t>
            </a:r>
            <a:endParaRPr lang="en-US" sz="2000" b="1" dirty="0">
              <a:latin typeface="Tahoma" pitchFamily="34" charset="0"/>
            </a:endParaRPr>
          </a:p>
          <a:p>
            <a:pPr algn="just">
              <a:spcBef>
                <a:spcPct val="15000"/>
              </a:spcBef>
            </a:pPr>
            <a:r>
              <a:rPr lang="en-US" sz="2000" dirty="0">
                <a:latin typeface="Tahoma" pitchFamily="34" charset="0"/>
              </a:rPr>
              <a:t>Public administration is the fulfillment or enforcement of public policy as </a:t>
            </a:r>
            <a:r>
              <a:rPr lang="en-US" sz="2000" dirty="0" smtClean="0">
                <a:latin typeface="Tahoma" pitchFamily="34" charset="0"/>
              </a:rPr>
              <a:t>declared </a:t>
            </a:r>
            <a:r>
              <a:rPr lang="en-US" sz="2000" dirty="0">
                <a:latin typeface="Tahoma" pitchFamily="34" charset="0"/>
              </a:rPr>
              <a:t>by the competent authorities. It deals with the problems and powers of the organizations and techniques of management involved in carrying out the law and policies formulated by the policy-making agencies of government. Public administration is the law in action. It is the executive side of a </a:t>
            </a:r>
            <a:r>
              <a:rPr lang="en-US" sz="2000" dirty="0" smtClean="0">
                <a:latin typeface="Tahoma" pitchFamily="34" charset="0"/>
              </a:rPr>
              <a:t>government</a:t>
            </a:r>
            <a:r>
              <a:rPr lang="en-US" sz="2000" dirty="0">
                <a:latin typeface="Tahoma" pitchFamily="34" charset="0"/>
              </a:rPr>
              <a:t>.</a:t>
            </a:r>
          </a:p>
        </p:txBody>
      </p:sp>
    </p:spTree>
    <p:extLst>
      <p:ext uri="{BB962C8B-B14F-4D97-AF65-F5344CB8AC3E}">
        <p14:creationId xmlns="" xmlns:p14="http://schemas.microsoft.com/office/powerpoint/2010/main" val="912741637"/>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3"/>
          <p:cNvSpPr>
            <a:spLocks noChangeArrowheads="1"/>
          </p:cNvSpPr>
          <p:nvPr/>
        </p:nvSpPr>
        <p:spPr bwMode="auto">
          <a:xfrm>
            <a:off x="0" y="0"/>
            <a:ext cx="9144000" cy="549275"/>
          </a:xfrm>
          <a:prstGeom prst="rect">
            <a:avLst/>
          </a:prstGeom>
          <a:solidFill>
            <a:srgbClr val="CC0000"/>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endParaRPr lang="en-US" sz="2000"/>
          </a:p>
        </p:txBody>
      </p:sp>
      <p:sp>
        <p:nvSpPr>
          <p:cNvPr id="10244" name="Rectangle 4"/>
          <p:cNvSpPr>
            <a:spLocks noGrp="1" noChangeArrowheads="1"/>
          </p:cNvSpPr>
          <p:nvPr>
            <p:ph type="title"/>
          </p:nvPr>
        </p:nvSpPr>
        <p:spPr>
          <a:xfrm>
            <a:off x="539750" y="-38100"/>
            <a:ext cx="7777163" cy="587375"/>
          </a:xfrm>
        </p:spPr>
        <p:txBody>
          <a:bodyPr/>
          <a:lstStyle/>
          <a:p>
            <a:pPr algn="l"/>
            <a:r>
              <a:rPr lang="en-US" sz="2000" smtClean="0">
                <a:solidFill>
                  <a:schemeClr val="bg1"/>
                </a:solidFill>
                <a:latin typeface="Tahoma" pitchFamily="34" charset="0"/>
              </a:rPr>
              <a:t>The Concept of Public Administration</a:t>
            </a:r>
          </a:p>
        </p:txBody>
      </p:sp>
      <p:sp>
        <p:nvSpPr>
          <p:cNvPr id="10246" name="Text Box 6"/>
          <p:cNvSpPr txBox="1">
            <a:spLocks noChangeArrowheads="1"/>
          </p:cNvSpPr>
          <p:nvPr/>
        </p:nvSpPr>
        <p:spPr bwMode="auto">
          <a:xfrm>
            <a:off x="527050" y="742950"/>
            <a:ext cx="8135938" cy="526759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a:defRPr sz="2200">
                <a:solidFill>
                  <a:schemeClr val="tx1"/>
                </a:solidFill>
                <a:latin typeface="Times New Roman" pitchFamily="18" charset="0"/>
              </a:defRPr>
            </a:lvl1pPr>
            <a:lvl2pPr marL="742950" indent="-285750">
              <a:defRPr sz="2200">
                <a:solidFill>
                  <a:schemeClr val="tx1"/>
                </a:solidFill>
                <a:latin typeface="Times New Roman" pitchFamily="18" charset="0"/>
              </a:defRPr>
            </a:lvl2pPr>
            <a:lvl3pPr marL="1143000" indent="-228600">
              <a:defRPr sz="2200">
                <a:solidFill>
                  <a:schemeClr val="tx1"/>
                </a:solidFill>
                <a:latin typeface="Times New Roman" pitchFamily="18" charset="0"/>
              </a:defRPr>
            </a:lvl3pPr>
            <a:lvl4pPr marL="1600200" indent="-228600">
              <a:defRPr sz="2200">
                <a:solidFill>
                  <a:schemeClr val="tx1"/>
                </a:solidFill>
                <a:latin typeface="Times New Roman" pitchFamily="18" charset="0"/>
              </a:defRPr>
            </a:lvl4pPr>
            <a:lvl5pPr marL="2057400" indent="-228600">
              <a:defRPr sz="2200">
                <a:solidFill>
                  <a:schemeClr val="tx1"/>
                </a:solidFill>
                <a:latin typeface="Times New Roman" pitchFamily="18" charset="0"/>
              </a:defRPr>
            </a:lvl5pPr>
            <a:lvl6pPr marL="2514600" indent="-228600" eaLnBrk="0" fontAlgn="base" hangingPunct="0">
              <a:spcBef>
                <a:spcPct val="0"/>
              </a:spcBef>
              <a:spcAft>
                <a:spcPct val="0"/>
              </a:spcAft>
              <a:defRPr sz="2200">
                <a:solidFill>
                  <a:schemeClr val="tx1"/>
                </a:solidFill>
                <a:latin typeface="Times New Roman" pitchFamily="18" charset="0"/>
              </a:defRPr>
            </a:lvl6pPr>
            <a:lvl7pPr marL="2971800" indent="-228600" eaLnBrk="0" fontAlgn="base" hangingPunct="0">
              <a:spcBef>
                <a:spcPct val="0"/>
              </a:spcBef>
              <a:spcAft>
                <a:spcPct val="0"/>
              </a:spcAft>
              <a:defRPr sz="2200">
                <a:solidFill>
                  <a:schemeClr val="tx1"/>
                </a:solidFill>
                <a:latin typeface="Times New Roman" pitchFamily="18" charset="0"/>
              </a:defRPr>
            </a:lvl7pPr>
            <a:lvl8pPr marL="3429000" indent="-228600" eaLnBrk="0" fontAlgn="base" hangingPunct="0">
              <a:spcBef>
                <a:spcPct val="0"/>
              </a:spcBef>
              <a:spcAft>
                <a:spcPct val="0"/>
              </a:spcAft>
              <a:defRPr sz="2200">
                <a:solidFill>
                  <a:schemeClr val="tx1"/>
                </a:solidFill>
                <a:latin typeface="Times New Roman" pitchFamily="18" charset="0"/>
              </a:defRPr>
            </a:lvl8pPr>
            <a:lvl9pPr marL="3886200" indent="-228600" eaLnBrk="0" fontAlgn="base" hangingPunct="0">
              <a:spcBef>
                <a:spcPct val="0"/>
              </a:spcBef>
              <a:spcAft>
                <a:spcPct val="0"/>
              </a:spcAft>
              <a:defRPr sz="2200">
                <a:solidFill>
                  <a:schemeClr val="tx1"/>
                </a:solidFill>
                <a:latin typeface="Times New Roman" pitchFamily="18" charset="0"/>
              </a:defRPr>
            </a:lvl9pPr>
          </a:lstStyle>
          <a:p>
            <a:pPr algn="just">
              <a:spcBef>
                <a:spcPct val="50000"/>
              </a:spcBef>
            </a:pPr>
            <a:endParaRPr lang="en-US" sz="1800" b="1" dirty="0" smtClean="0">
              <a:latin typeface="Tahoma" pitchFamily="34" charset="0"/>
            </a:endParaRPr>
          </a:p>
          <a:p>
            <a:pPr algn="just">
              <a:spcBef>
                <a:spcPct val="50000"/>
              </a:spcBef>
            </a:pPr>
            <a:r>
              <a:rPr lang="en-US" sz="2400" b="1" dirty="0" smtClean="0">
                <a:latin typeface="Tahoma" pitchFamily="34" charset="0"/>
              </a:rPr>
              <a:t>Felix </a:t>
            </a:r>
            <a:r>
              <a:rPr lang="en-US" sz="2400" b="1" dirty="0">
                <a:latin typeface="Tahoma" pitchFamily="34" charset="0"/>
              </a:rPr>
              <a:t>A. </a:t>
            </a:r>
            <a:r>
              <a:rPr lang="en-US" sz="2400" b="1" dirty="0" err="1">
                <a:latin typeface="Tahoma" pitchFamily="34" charset="0"/>
              </a:rPr>
              <a:t>Nigro</a:t>
            </a:r>
            <a:endParaRPr lang="en-US" sz="2400" b="1" dirty="0">
              <a:latin typeface="Tahoma" pitchFamily="34" charset="0"/>
            </a:endParaRPr>
          </a:p>
          <a:p>
            <a:pPr algn="just">
              <a:spcBef>
                <a:spcPct val="15000"/>
              </a:spcBef>
            </a:pPr>
            <a:endParaRPr lang="en-US" sz="1800" dirty="0" smtClean="0">
              <a:latin typeface="Tahoma" pitchFamily="34" charset="0"/>
            </a:endParaRPr>
          </a:p>
          <a:p>
            <a:pPr algn="just">
              <a:spcBef>
                <a:spcPct val="15000"/>
              </a:spcBef>
            </a:pPr>
            <a:r>
              <a:rPr lang="en-US" sz="2400" b="1" dirty="0" smtClean="0">
                <a:latin typeface="Tahoma" pitchFamily="34" charset="0"/>
              </a:rPr>
              <a:t>Public </a:t>
            </a:r>
            <a:r>
              <a:rPr lang="en-US" sz="2400" b="1" dirty="0">
                <a:latin typeface="Tahoma" pitchFamily="34" charset="0"/>
              </a:rPr>
              <a:t>administration: </a:t>
            </a:r>
            <a:endParaRPr lang="en-US" sz="2400" b="1" dirty="0" smtClean="0">
              <a:latin typeface="Tahoma" pitchFamily="34" charset="0"/>
            </a:endParaRPr>
          </a:p>
          <a:p>
            <a:pPr marL="342900" indent="-342900" algn="just">
              <a:spcBef>
                <a:spcPct val="15000"/>
              </a:spcBef>
              <a:buAutoNum type="arabicParenBoth"/>
            </a:pPr>
            <a:r>
              <a:rPr lang="en-US" sz="2400" dirty="0" smtClean="0">
                <a:latin typeface="Tahoma" pitchFamily="34" charset="0"/>
              </a:rPr>
              <a:t>is </a:t>
            </a:r>
            <a:r>
              <a:rPr lang="en-US" sz="2400" dirty="0">
                <a:latin typeface="Tahoma" pitchFamily="34" charset="0"/>
              </a:rPr>
              <a:t>a cooperative group effort in a public setting; </a:t>
            </a:r>
            <a:endParaRPr lang="en-US" sz="2400" dirty="0" smtClean="0">
              <a:latin typeface="Tahoma" pitchFamily="34" charset="0"/>
            </a:endParaRPr>
          </a:p>
          <a:p>
            <a:pPr marL="342900" indent="-342900" algn="just">
              <a:spcBef>
                <a:spcPct val="15000"/>
              </a:spcBef>
              <a:buAutoNum type="arabicParenBoth"/>
            </a:pPr>
            <a:r>
              <a:rPr lang="en-US" sz="2400" dirty="0" smtClean="0">
                <a:latin typeface="Tahoma" pitchFamily="34" charset="0"/>
              </a:rPr>
              <a:t>covers </a:t>
            </a:r>
            <a:r>
              <a:rPr lang="en-US" sz="2400" dirty="0">
                <a:latin typeface="Tahoma" pitchFamily="34" charset="0"/>
              </a:rPr>
              <a:t>all three branches – executive, legislative, and judicial – and their interrelationships; </a:t>
            </a:r>
          </a:p>
          <a:p>
            <a:pPr algn="just">
              <a:spcBef>
                <a:spcPct val="15000"/>
              </a:spcBef>
            </a:pPr>
            <a:r>
              <a:rPr lang="en-US" sz="2400" dirty="0" smtClean="0">
                <a:latin typeface="Tahoma" pitchFamily="34" charset="0"/>
              </a:rPr>
              <a:t>(</a:t>
            </a:r>
            <a:r>
              <a:rPr lang="en-US" sz="2400" dirty="0">
                <a:latin typeface="Tahoma" pitchFamily="34" charset="0"/>
              </a:rPr>
              <a:t>3) has an important role in the formulation of public policy, and is thus part of a political process; </a:t>
            </a:r>
            <a:endParaRPr lang="en-US" sz="2400" dirty="0" smtClean="0">
              <a:latin typeface="Tahoma" pitchFamily="34" charset="0"/>
            </a:endParaRPr>
          </a:p>
          <a:p>
            <a:pPr algn="just">
              <a:spcBef>
                <a:spcPct val="15000"/>
              </a:spcBef>
            </a:pPr>
            <a:r>
              <a:rPr lang="en-US" sz="2400" dirty="0" smtClean="0">
                <a:latin typeface="Tahoma" pitchFamily="34" charset="0"/>
              </a:rPr>
              <a:t>(</a:t>
            </a:r>
            <a:r>
              <a:rPr lang="en-US" sz="2400" dirty="0">
                <a:latin typeface="Tahoma" pitchFamily="34" charset="0"/>
              </a:rPr>
              <a:t>4) is different in significant ways from private administration; </a:t>
            </a:r>
            <a:r>
              <a:rPr lang="en-US" sz="2400" dirty="0" smtClean="0">
                <a:latin typeface="Tahoma" pitchFamily="34" charset="0"/>
              </a:rPr>
              <a:t>and</a:t>
            </a:r>
          </a:p>
          <a:p>
            <a:pPr algn="just">
              <a:spcBef>
                <a:spcPct val="15000"/>
              </a:spcBef>
            </a:pPr>
            <a:r>
              <a:rPr lang="en-US" sz="2400" dirty="0" smtClean="0">
                <a:latin typeface="Tahoma" pitchFamily="34" charset="0"/>
              </a:rPr>
              <a:t>(</a:t>
            </a:r>
            <a:r>
              <a:rPr lang="en-US" sz="2400" dirty="0">
                <a:latin typeface="Tahoma" pitchFamily="34" charset="0"/>
              </a:rPr>
              <a:t>5) is closely associated with numerous private groups and individuals in providing services to the community</a:t>
            </a:r>
            <a:r>
              <a:rPr lang="en-US" sz="2400" dirty="0" smtClean="0">
                <a:latin typeface="Tahoma" pitchFamily="34" charset="0"/>
              </a:rPr>
              <a:t>.</a:t>
            </a:r>
            <a:endParaRPr lang="en-US" sz="2400" dirty="0">
              <a:latin typeface="Tahoma" pitchFamily="34" charset="0"/>
            </a:endParaRPr>
          </a:p>
        </p:txBody>
      </p:sp>
    </p:spTree>
    <p:extLst>
      <p:ext uri="{BB962C8B-B14F-4D97-AF65-F5344CB8AC3E}">
        <p14:creationId xmlns="" xmlns:p14="http://schemas.microsoft.com/office/powerpoint/2010/main" val="2333713347"/>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3"/>
          <p:cNvSpPr>
            <a:spLocks noChangeArrowheads="1"/>
          </p:cNvSpPr>
          <p:nvPr/>
        </p:nvSpPr>
        <p:spPr bwMode="auto">
          <a:xfrm>
            <a:off x="0" y="0"/>
            <a:ext cx="9144000" cy="549275"/>
          </a:xfrm>
          <a:prstGeom prst="rect">
            <a:avLst/>
          </a:prstGeom>
          <a:solidFill>
            <a:srgbClr val="CC0000"/>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endParaRPr lang="en-US" sz="2000"/>
          </a:p>
        </p:txBody>
      </p:sp>
      <p:sp>
        <p:nvSpPr>
          <p:cNvPr id="13316" name="Rectangle 4"/>
          <p:cNvSpPr>
            <a:spLocks noGrp="1" noChangeArrowheads="1"/>
          </p:cNvSpPr>
          <p:nvPr>
            <p:ph type="title"/>
          </p:nvPr>
        </p:nvSpPr>
        <p:spPr>
          <a:xfrm>
            <a:off x="539750" y="-38100"/>
            <a:ext cx="7777163" cy="587375"/>
          </a:xfrm>
        </p:spPr>
        <p:txBody>
          <a:bodyPr/>
          <a:lstStyle/>
          <a:p>
            <a:pPr algn="l"/>
            <a:r>
              <a:rPr lang="en-US" sz="2000" smtClean="0">
                <a:solidFill>
                  <a:schemeClr val="bg1"/>
                </a:solidFill>
                <a:latin typeface="Tahoma" pitchFamily="34" charset="0"/>
              </a:rPr>
              <a:t>The Concept of Public Administration</a:t>
            </a:r>
          </a:p>
        </p:txBody>
      </p:sp>
      <p:sp>
        <p:nvSpPr>
          <p:cNvPr id="13318" name="Text Box 6"/>
          <p:cNvSpPr txBox="1">
            <a:spLocks noChangeArrowheads="1"/>
          </p:cNvSpPr>
          <p:nvPr/>
        </p:nvSpPr>
        <p:spPr bwMode="auto">
          <a:xfrm>
            <a:off x="539750" y="1196975"/>
            <a:ext cx="8064500" cy="43830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marL="457200" indent="-457200">
              <a:defRPr sz="2200">
                <a:solidFill>
                  <a:schemeClr val="tx1"/>
                </a:solidFill>
                <a:latin typeface="Times New Roman" pitchFamily="18" charset="0"/>
              </a:defRPr>
            </a:lvl1pPr>
            <a:lvl2pPr marL="742950" indent="-285750">
              <a:defRPr sz="2200">
                <a:solidFill>
                  <a:schemeClr val="tx1"/>
                </a:solidFill>
                <a:latin typeface="Times New Roman" pitchFamily="18" charset="0"/>
              </a:defRPr>
            </a:lvl2pPr>
            <a:lvl3pPr marL="1143000" indent="-228600">
              <a:defRPr sz="2200">
                <a:solidFill>
                  <a:schemeClr val="tx1"/>
                </a:solidFill>
                <a:latin typeface="Times New Roman" pitchFamily="18" charset="0"/>
              </a:defRPr>
            </a:lvl3pPr>
            <a:lvl4pPr marL="1600200" indent="-228600">
              <a:defRPr sz="2200">
                <a:solidFill>
                  <a:schemeClr val="tx1"/>
                </a:solidFill>
                <a:latin typeface="Times New Roman" pitchFamily="18" charset="0"/>
              </a:defRPr>
            </a:lvl4pPr>
            <a:lvl5pPr marL="2057400" indent="-228600">
              <a:defRPr sz="2200">
                <a:solidFill>
                  <a:schemeClr val="tx1"/>
                </a:solidFill>
                <a:latin typeface="Times New Roman" pitchFamily="18" charset="0"/>
              </a:defRPr>
            </a:lvl5pPr>
            <a:lvl6pPr marL="2514600" indent="-228600" eaLnBrk="0" fontAlgn="base" hangingPunct="0">
              <a:spcBef>
                <a:spcPct val="0"/>
              </a:spcBef>
              <a:spcAft>
                <a:spcPct val="0"/>
              </a:spcAft>
              <a:defRPr sz="2200">
                <a:solidFill>
                  <a:schemeClr val="tx1"/>
                </a:solidFill>
                <a:latin typeface="Times New Roman" pitchFamily="18" charset="0"/>
              </a:defRPr>
            </a:lvl6pPr>
            <a:lvl7pPr marL="2971800" indent="-228600" eaLnBrk="0" fontAlgn="base" hangingPunct="0">
              <a:spcBef>
                <a:spcPct val="0"/>
              </a:spcBef>
              <a:spcAft>
                <a:spcPct val="0"/>
              </a:spcAft>
              <a:defRPr sz="2200">
                <a:solidFill>
                  <a:schemeClr val="tx1"/>
                </a:solidFill>
                <a:latin typeface="Times New Roman" pitchFamily="18" charset="0"/>
              </a:defRPr>
            </a:lvl7pPr>
            <a:lvl8pPr marL="3429000" indent="-228600" eaLnBrk="0" fontAlgn="base" hangingPunct="0">
              <a:spcBef>
                <a:spcPct val="0"/>
              </a:spcBef>
              <a:spcAft>
                <a:spcPct val="0"/>
              </a:spcAft>
              <a:defRPr sz="2200">
                <a:solidFill>
                  <a:schemeClr val="tx1"/>
                </a:solidFill>
                <a:latin typeface="Times New Roman" pitchFamily="18" charset="0"/>
              </a:defRPr>
            </a:lvl8pPr>
            <a:lvl9pPr marL="3886200" indent="-228600" eaLnBrk="0" fontAlgn="base" hangingPunct="0">
              <a:spcBef>
                <a:spcPct val="0"/>
              </a:spcBef>
              <a:spcAft>
                <a:spcPct val="0"/>
              </a:spcAft>
              <a:defRPr sz="2200">
                <a:solidFill>
                  <a:schemeClr val="tx1"/>
                </a:solidFill>
                <a:latin typeface="Times New Roman" pitchFamily="18" charset="0"/>
              </a:defRPr>
            </a:lvl9pPr>
          </a:lstStyle>
          <a:p>
            <a:pPr algn="ctr"/>
            <a:r>
              <a:rPr lang="pl-PL" sz="2400" b="1">
                <a:latin typeface="Tahoma" pitchFamily="34" charset="0"/>
              </a:rPr>
              <a:t>T</a:t>
            </a:r>
            <a:r>
              <a:rPr lang="en-US" sz="2400" b="1">
                <a:latin typeface="Tahoma" pitchFamily="34" charset="0"/>
              </a:rPr>
              <a:t>he Constitution of the Republic of Poland</a:t>
            </a:r>
            <a:endParaRPr lang="pl-PL" sz="2400" b="1">
              <a:latin typeface="Tahoma" pitchFamily="34" charset="0"/>
            </a:endParaRPr>
          </a:p>
          <a:p>
            <a:pPr algn="ctr">
              <a:spcBef>
                <a:spcPct val="75000"/>
              </a:spcBef>
            </a:pPr>
            <a:r>
              <a:rPr lang="pl-PL" sz="2400">
                <a:latin typeface="Tahoma" pitchFamily="34" charset="0"/>
              </a:rPr>
              <a:t>A</a:t>
            </a:r>
            <a:r>
              <a:rPr lang="en-US" sz="2400">
                <a:latin typeface="Tahoma" pitchFamily="34" charset="0"/>
              </a:rPr>
              <a:t>rt. 10</a:t>
            </a:r>
          </a:p>
          <a:p>
            <a:pPr algn="just">
              <a:spcBef>
                <a:spcPct val="50000"/>
              </a:spcBef>
              <a:buFontTx/>
              <a:buAutoNum type="arabicPeriod"/>
            </a:pPr>
            <a:r>
              <a:rPr lang="en-US" sz="2400">
                <a:latin typeface="Tahoma" pitchFamily="34" charset="0"/>
              </a:rPr>
              <a:t>The system of government of the Republic of Poland shall be based on the separation of and balance be</a:t>
            </a:r>
            <a:r>
              <a:rPr lang="pl-PL" sz="2400">
                <a:latin typeface="Tahoma" pitchFamily="34" charset="0"/>
              </a:rPr>
              <a:t>-</a:t>
            </a:r>
            <a:r>
              <a:rPr lang="en-US" sz="2400">
                <a:latin typeface="Tahoma" pitchFamily="34" charset="0"/>
              </a:rPr>
              <a:t>tween the legislative, executive and judicial powers.</a:t>
            </a:r>
          </a:p>
          <a:p>
            <a:pPr algn="just">
              <a:spcBef>
                <a:spcPct val="50000"/>
              </a:spcBef>
              <a:buFontTx/>
              <a:buAutoNum type="arabicPeriod"/>
            </a:pPr>
            <a:r>
              <a:rPr lang="en-US" sz="2400">
                <a:latin typeface="Tahoma" pitchFamily="34" charset="0"/>
              </a:rPr>
              <a:t>Legislative power shall be vested in the Sejm and the Senate, executive power shall be vested in the Pre</a:t>
            </a:r>
            <a:r>
              <a:rPr lang="pl-PL" sz="2400">
                <a:latin typeface="Tahoma" pitchFamily="34" charset="0"/>
              </a:rPr>
              <a:t>-</a:t>
            </a:r>
            <a:r>
              <a:rPr lang="en-US" sz="2400">
                <a:latin typeface="Tahoma" pitchFamily="34" charset="0"/>
              </a:rPr>
              <a:t>sident of the Republic of Poland and the Council of Ministers, and the judicial power shall be vested in courts and tribunals.</a:t>
            </a:r>
          </a:p>
        </p:txBody>
      </p:sp>
    </p:spTree>
    <p:extLst>
      <p:ext uri="{BB962C8B-B14F-4D97-AF65-F5344CB8AC3E}">
        <p14:creationId xmlns="" xmlns:p14="http://schemas.microsoft.com/office/powerpoint/2010/main" val="4216655210"/>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5"/>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4149725" y="0"/>
            <a:ext cx="4994275" cy="68722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8435" name="Picture 7"/>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900113" y="476250"/>
            <a:ext cx="2081212" cy="31210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8436" name="Picture 8"/>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250825" y="3933825"/>
            <a:ext cx="3657600" cy="24384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1926833963"/>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7"/>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0" y="-26988"/>
            <a:ext cx="10333038" cy="68849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9459" name="Text Box 8"/>
          <p:cNvSpPr txBox="1">
            <a:spLocks noChangeArrowheads="1"/>
          </p:cNvSpPr>
          <p:nvPr/>
        </p:nvSpPr>
        <p:spPr bwMode="auto">
          <a:xfrm>
            <a:off x="0" y="6430963"/>
            <a:ext cx="9144000" cy="427037"/>
          </a:xfrm>
          <a:prstGeom prst="rect">
            <a:avLst/>
          </a:prstGeom>
          <a:solidFill>
            <a:schemeClr val="tx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a:defRPr sz="2200">
                <a:solidFill>
                  <a:schemeClr val="tx1"/>
                </a:solidFill>
                <a:latin typeface="Times New Roman" pitchFamily="18" charset="0"/>
              </a:defRPr>
            </a:lvl1pPr>
            <a:lvl2pPr marL="742950" indent="-285750">
              <a:defRPr sz="2200">
                <a:solidFill>
                  <a:schemeClr val="tx1"/>
                </a:solidFill>
                <a:latin typeface="Times New Roman" pitchFamily="18" charset="0"/>
              </a:defRPr>
            </a:lvl2pPr>
            <a:lvl3pPr marL="1143000" indent="-228600">
              <a:defRPr sz="2200">
                <a:solidFill>
                  <a:schemeClr val="tx1"/>
                </a:solidFill>
                <a:latin typeface="Times New Roman" pitchFamily="18" charset="0"/>
              </a:defRPr>
            </a:lvl3pPr>
            <a:lvl4pPr marL="1600200" indent="-228600">
              <a:defRPr sz="2200">
                <a:solidFill>
                  <a:schemeClr val="tx1"/>
                </a:solidFill>
                <a:latin typeface="Times New Roman" pitchFamily="18" charset="0"/>
              </a:defRPr>
            </a:lvl4pPr>
            <a:lvl5pPr marL="2057400" indent="-228600">
              <a:defRPr sz="2200">
                <a:solidFill>
                  <a:schemeClr val="tx1"/>
                </a:solidFill>
                <a:latin typeface="Times New Roman" pitchFamily="18" charset="0"/>
              </a:defRPr>
            </a:lvl5pPr>
            <a:lvl6pPr marL="2514600" indent="-228600" eaLnBrk="0" fontAlgn="base" hangingPunct="0">
              <a:spcBef>
                <a:spcPct val="0"/>
              </a:spcBef>
              <a:spcAft>
                <a:spcPct val="0"/>
              </a:spcAft>
              <a:defRPr sz="2200">
                <a:solidFill>
                  <a:schemeClr val="tx1"/>
                </a:solidFill>
                <a:latin typeface="Times New Roman" pitchFamily="18" charset="0"/>
              </a:defRPr>
            </a:lvl6pPr>
            <a:lvl7pPr marL="2971800" indent="-228600" eaLnBrk="0" fontAlgn="base" hangingPunct="0">
              <a:spcBef>
                <a:spcPct val="0"/>
              </a:spcBef>
              <a:spcAft>
                <a:spcPct val="0"/>
              </a:spcAft>
              <a:defRPr sz="2200">
                <a:solidFill>
                  <a:schemeClr val="tx1"/>
                </a:solidFill>
                <a:latin typeface="Times New Roman" pitchFamily="18" charset="0"/>
              </a:defRPr>
            </a:lvl7pPr>
            <a:lvl8pPr marL="3429000" indent="-228600" eaLnBrk="0" fontAlgn="base" hangingPunct="0">
              <a:spcBef>
                <a:spcPct val="0"/>
              </a:spcBef>
              <a:spcAft>
                <a:spcPct val="0"/>
              </a:spcAft>
              <a:defRPr sz="2200">
                <a:solidFill>
                  <a:schemeClr val="tx1"/>
                </a:solidFill>
                <a:latin typeface="Times New Roman" pitchFamily="18" charset="0"/>
              </a:defRPr>
            </a:lvl8pPr>
            <a:lvl9pPr marL="3886200" indent="-228600" eaLnBrk="0" fontAlgn="base" hangingPunct="0">
              <a:spcBef>
                <a:spcPct val="0"/>
              </a:spcBef>
              <a:spcAft>
                <a:spcPct val="0"/>
              </a:spcAft>
              <a:defRPr sz="2200">
                <a:solidFill>
                  <a:schemeClr val="tx1"/>
                </a:solidFill>
                <a:latin typeface="Times New Roman" pitchFamily="18" charset="0"/>
              </a:defRPr>
            </a:lvl9pPr>
          </a:lstStyle>
          <a:p>
            <a:pPr algn="ctr">
              <a:spcBef>
                <a:spcPct val="50000"/>
              </a:spcBef>
            </a:pPr>
            <a:r>
              <a:rPr lang="en-US" b="1">
                <a:solidFill>
                  <a:schemeClr val="bg1"/>
                </a:solidFill>
                <a:latin typeface="Tahoma" pitchFamily="34" charset="0"/>
              </a:rPr>
              <a:t>War cemetery. Lest we should dream that we may die in vain!</a:t>
            </a:r>
            <a:r>
              <a:rPr lang="en-US">
                <a:solidFill>
                  <a:schemeClr val="bg1"/>
                </a:solidFill>
                <a:latin typeface="Tahoma" pitchFamily="34" charset="0"/>
              </a:rPr>
              <a:t> </a:t>
            </a:r>
          </a:p>
        </p:txBody>
      </p:sp>
    </p:spTree>
    <p:extLst>
      <p:ext uri="{BB962C8B-B14F-4D97-AF65-F5344CB8AC3E}">
        <p14:creationId xmlns="" xmlns:p14="http://schemas.microsoft.com/office/powerpoint/2010/main" val="2130720682"/>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8"/>
          <p:cNvSpPr>
            <a:spLocks noChangeArrowheads="1"/>
          </p:cNvSpPr>
          <p:nvPr/>
        </p:nvSpPr>
        <p:spPr bwMode="auto">
          <a:xfrm>
            <a:off x="0" y="3124200"/>
            <a:ext cx="9144000" cy="935038"/>
          </a:xfrm>
          <a:prstGeom prst="rect">
            <a:avLst/>
          </a:prstGeom>
          <a:solidFill>
            <a:srgbClr val="FFFF99"/>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3556" name="Rectangle 9"/>
          <p:cNvSpPr>
            <a:spLocks noChangeArrowheads="1"/>
          </p:cNvSpPr>
          <p:nvPr/>
        </p:nvSpPr>
        <p:spPr bwMode="auto">
          <a:xfrm>
            <a:off x="0" y="5084763"/>
            <a:ext cx="9144000" cy="360362"/>
          </a:xfrm>
          <a:prstGeom prst="rect">
            <a:avLst/>
          </a:prstGeom>
          <a:solidFill>
            <a:srgbClr val="FFFF99"/>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3557" name="Rectangle 7"/>
          <p:cNvSpPr>
            <a:spLocks noChangeArrowheads="1"/>
          </p:cNvSpPr>
          <p:nvPr/>
        </p:nvSpPr>
        <p:spPr bwMode="auto">
          <a:xfrm>
            <a:off x="0" y="1755775"/>
            <a:ext cx="9144000" cy="647700"/>
          </a:xfrm>
          <a:prstGeom prst="rect">
            <a:avLst/>
          </a:prstGeom>
          <a:solidFill>
            <a:srgbClr val="FFFF99"/>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3558" name="Rectangle 3"/>
          <p:cNvSpPr>
            <a:spLocks noChangeArrowheads="1"/>
          </p:cNvSpPr>
          <p:nvPr/>
        </p:nvSpPr>
        <p:spPr bwMode="auto">
          <a:xfrm>
            <a:off x="0" y="0"/>
            <a:ext cx="9144000" cy="549275"/>
          </a:xfrm>
          <a:prstGeom prst="rect">
            <a:avLst/>
          </a:prstGeom>
          <a:solidFill>
            <a:srgbClr val="CC0000"/>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endParaRPr lang="en-US" sz="2000"/>
          </a:p>
        </p:txBody>
      </p:sp>
      <p:sp>
        <p:nvSpPr>
          <p:cNvPr id="23559" name="Rectangle 4"/>
          <p:cNvSpPr>
            <a:spLocks noGrp="1" noChangeArrowheads="1"/>
          </p:cNvSpPr>
          <p:nvPr>
            <p:ph type="title"/>
          </p:nvPr>
        </p:nvSpPr>
        <p:spPr>
          <a:xfrm>
            <a:off x="539750" y="-38100"/>
            <a:ext cx="7777163" cy="587375"/>
          </a:xfrm>
        </p:spPr>
        <p:txBody>
          <a:bodyPr/>
          <a:lstStyle/>
          <a:p>
            <a:pPr algn="l"/>
            <a:r>
              <a:rPr lang="en-US" sz="2000" smtClean="0">
                <a:solidFill>
                  <a:schemeClr val="bg1"/>
                </a:solidFill>
                <a:latin typeface="Tahoma" pitchFamily="34" charset="0"/>
              </a:rPr>
              <a:t>The Concept of Public Administration</a:t>
            </a:r>
          </a:p>
        </p:txBody>
      </p:sp>
      <p:sp>
        <p:nvSpPr>
          <p:cNvPr id="23561" name="Text Box 6"/>
          <p:cNvSpPr txBox="1">
            <a:spLocks noChangeArrowheads="1"/>
          </p:cNvSpPr>
          <p:nvPr/>
        </p:nvSpPr>
        <p:spPr bwMode="auto">
          <a:xfrm>
            <a:off x="533400" y="685800"/>
            <a:ext cx="8064500" cy="618630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a:defRPr sz="2200">
                <a:solidFill>
                  <a:schemeClr val="tx1"/>
                </a:solidFill>
                <a:latin typeface="Times New Roman" pitchFamily="18" charset="0"/>
              </a:defRPr>
            </a:lvl1pPr>
            <a:lvl2pPr marL="742950" indent="-285750">
              <a:defRPr sz="2200">
                <a:solidFill>
                  <a:schemeClr val="tx1"/>
                </a:solidFill>
                <a:latin typeface="Times New Roman" pitchFamily="18" charset="0"/>
              </a:defRPr>
            </a:lvl2pPr>
            <a:lvl3pPr marL="1143000" indent="-228600">
              <a:defRPr sz="2200">
                <a:solidFill>
                  <a:schemeClr val="tx1"/>
                </a:solidFill>
                <a:latin typeface="Times New Roman" pitchFamily="18" charset="0"/>
              </a:defRPr>
            </a:lvl3pPr>
            <a:lvl4pPr marL="1600200" indent="-228600">
              <a:defRPr sz="2200">
                <a:solidFill>
                  <a:schemeClr val="tx1"/>
                </a:solidFill>
                <a:latin typeface="Times New Roman" pitchFamily="18" charset="0"/>
              </a:defRPr>
            </a:lvl4pPr>
            <a:lvl5pPr marL="2057400" indent="-228600">
              <a:defRPr sz="2200">
                <a:solidFill>
                  <a:schemeClr val="tx1"/>
                </a:solidFill>
                <a:latin typeface="Times New Roman" pitchFamily="18" charset="0"/>
              </a:defRPr>
            </a:lvl5pPr>
            <a:lvl6pPr marL="2514600" indent="-228600" eaLnBrk="0" fontAlgn="base" hangingPunct="0">
              <a:spcBef>
                <a:spcPct val="0"/>
              </a:spcBef>
              <a:spcAft>
                <a:spcPct val="0"/>
              </a:spcAft>
              <a:defRPr sz="2200">
                <a:solidFill>
                  <a:schemeClr val="tx1"/>
                </a:solidFill>
                <a:latin typeface="Times New Roman" pitchFamily="18" charset="0"/>
              </a:defRPr>
            </a:lvl6pPr>
            <a:lvl7pPr marL="2971800" indent="-228600" eaLnBrk="0" fontAlgn="base" hangingPunct="0">
              <a:spcBef>
                <a:spcPct val="0"/>
              </a:spcBef>
              <a:spcAft>
                <a:spcPct val="0"/>
              </a:spcAft>
              <a:defRPr sz="2200">
                <a:solidFill>
                  <a:schemeClr val="tx1"/>
                </a:solidFill>
                <a:latin typeface="Times New Roman" pitchFamily="18" charset="0"/>
              </a:defRPr>
            </a:lvl7pPr>
            <a:lvl8pPr marL="3429000" indent="-228600" eaLnBrk="0" fontAlgn="base" hangingPunct="0">
              <a:spcBef>
                <a:spcPct val="0"/>
              </a:spcBef>
              <a:spcAft>
                <a:spcPct val="0"/>
              </a:spcAft>
              <a:defRPr sz="2200">
                <a:solidFill>
                  <a:schemeClr val="tx1"/>
                </a:solidFill>
                <a:latin typeface="Times New Roman" pitchFamily="18" charset="0"/>
              </a:defRPr>
            </a:lvl8pPr>
            <a:lvl9pPr marL="3886200" indent="-228600" eaLnBrk="0" fontAlgn="base" hangingPunct="0">
              <a:spcBef>
                <a:spcPct val="0"/>
              </a:spcBef>
              <a:spcAft>
                <a:spcPct val="0"/>
              </a:spcAft>
              <a:defRPr sz="2200">
                <a:solidFill>
                  <a:schemeClr val="tx1"/>
                </a:solidFill>
                <a:latin typeface="Times New Roman" pitchFamily="18" charset="0"/>
              </a:defRPr>
            </a:lvl9pPr>
          </a:lstStyle>
          <a:p>
            <a:pPr algn="just">
              <a:spcBef>
                <a:spcPct val="50000"/>
              </a:spcBef>
              <a:buSzPct val="75000"/>
            </a:pPr>
            <a:r>
              <a:rPr lang="en-US" sz="2400" b="1" u="sng" dirty="0" smtClean="0">
                <a:latin typeface="Tahoma" pitchFamily="34" charset="0"/>
              </a:rPr>
              <a:t>Characteristics </a:t>
            </a:r>
            <a:r>
              <a:rPr lang="en-US" sz="2400" b="1" u="sng" dirty="0">
                <a:latin typeface="Tahoma" pitchFamily="34" charset="0"/>
              </a:rPr>
              <a:t>of public administration</a:t>
            </a:r>
            <a:r>
              <a:rPr lang="en-US" sz="2400" b="1" dirty="0" smtClean="0">
                <a:latin typeface="Tahoma" pitchFamily="34" charset="0"/>
              </a:rPr>
              <a:t>:</a:t>
            </a:r>
          </a:p>
          <a:p>
            <a:pPr algn="just">
              <a:spcBef>
                <a:spcPct val="50000"/>
              </a:spcBef>
              <a:buSzPct val="75000"/>
              <a:buFontTx/>
              <a:buChar char="•"/>
            </a:pPr>
            <a:r>
              <a:rPr lang="en-US" sz="2400" b="1" dirty="0" smtClean="0">
                <a:latin typeface="Tahoma" pitchFamily="34" charset="0"/>
              </a:rPr>
              <a:t>acting </a:t>
            </a:r>
            <a:r>
              <a:rPr lang="en-US" sz="2400" b="1" dirty="0">
                <a:latin typeface="Tahoma" pitchFamily="34" charset="0"/>
              </a:rPr>
              <a:t>on behalf of the state or another public authority</a:t>
            </a:r>
            <a:r>
              <a:rPr lang="en-US" sz="2400" dirty="0">
                <a:latin typeface="Tahoma" pitchFamily="34" charset="0"/>
              </a:rPr>
              <a:t>, to which the state has ceded a part of its power </a:t>
            </a:r>
            <a:endParaRPr lang="en-US" sz="2400" dirty="0" smtClean="0">
              <a:latin typeface="Tahoma" pitchFamily="34" charset="0"/>
            </a:endParaRPr>
          </a:p>
          <a:p>
            <a:pPr algn="just">
              <a:spcBef>
                <a:spcPct val="50000"/>
              </a:spcBef>
              <a:buSzPct val="75000"/>
              <a:buFontTx/>
              <a:buChar char="•"/>
            </a:pPr>
            <a:r>
              <a:rPr lang="en-US" sz="2400" b="1" dirty="0">
                <a:latin typeface="Tahoma" pitchFamily="34" charset="0"/>
              </a:rPr>
              <a:t> </a:t>
            </a:r>
            <a:r>
              <a:rPr lang="en-US" sz="2400" b="1" dirty="0" smtClean="0">
                <a:latin typeface="Tahoma" pitchFamily="34" charset="0"/>
              </a:rPr>
              <a:t>administrative </a:t>
            </a:r>
            <a:r>
              <a:rPr lang="en-US" sz="2400" b="1" dirty="0">
                <a:latin typeface="Tahoma" pitchFamily="34" charset="0"/>
              </a:rPr>
              <a:t>coercion</a:t>
            </a:r>
            <a:r>
              <a:rPr lang="en-US" sz="2400" dirty="0">
                <a:latin typeface="Tahoma" pitchFamily="34" charset="0"/>
              </a:rPr>
              <a:t> – performing a function with the </a:t>
            </a:r>
            <a:r>
              <a:rPr lang="en-US" sz="2400" dirty="0" smtClean="0">
                <a:latin typeface="Tahoma" pitchFamily="34" charset="0"/>
              </a:rPr>
              <a:t>possibility </a:t>
            </a:r>
            <a:r>
              <a:rPr lang="en-US" sz="2400" dirty="0">
                <a:latin typeface="Tahoma" pitchFamily="34" charset="0"/>
              </a:rPr>
              <a:t>of applying public power to enforce decisions</a:t>
            </a:r>
          </a:p>
          <a:p>
            <a:pPr algn="just">
              <a:spcBef>
                <a:spcPct val="25000"/>
              </a:spcBef>
              <a:buSzPct val="75000"/>
              <a:buFontTx/>
              <a:buChar char="•"/>
            </a:pPr>
            <a:r>
              <a:rPr lang="en-US" sz="2400" dirty="0">
                <a:latin typeface="Tahoma" pitchFamily="34" charset="0"/>
              </a:rPr>
              <a:t> </a:t>
            </a:r>
            <a:r>
              <a:rPr lang="en-US" sz="2400" b="1" dirty="0">
                <a:latin typeface="Tahoma" pitchFamily="34" charset="0"/>
              </a:rPr>
              <a:t>political nature</a:t>
            </a:r>
            <a:r>
              <a:rPr lang="en-US" sz="2400" dirty="0">
                <a:latin typeface="Tahoma" pitchFamily="34" charset="0"/>
              </a:rPr>
              <a:t> </a:t>
            </a:r>
            <a:r>
              <a:rPr lang="en-US" sz="2400" dirty="0" smtClean="0">
                <a:latin typeface="Tahoma" pitchFamily="34" charset="0"/>
              </a:rPr>
              <a:t>in </a:t>
            </a:r>
            <a:r>
              <a:rPr lang="en-US" sz="2400" dirty="0">
                <a:latin typeface="Tahoma" pitchFamily="34" charset="0"/>
              </a:rPr>
              <a:t>Poland e</a:t>
            </a:r>
            <a:r>
              <a:rPr lang="pl-PL" sz="2400" dirty="0">
                <a:latin typeface="Tahoma" pitchFamily="34" charset="0"/>
              </a:rPr>
              <a:t>.</a:t>
            </a:r>
            <a:r>
              <a:rPr lang="en-US" sz="2400" dirty="0">
                <a:latin typeface="Tahoma" pitchFamily="34" charset="0"/>
              </a:rPr>
              <a:t>g</a:t>
            </a:r>
            <a:r>
              <a:rPr lang="pl-PL" sz="2400" dirty="0">
                <a:latin typeface="Tahoma" pitchFamily="34" charset="0"/>
              </a:rPr>
              <a:t>.</a:t>
            </a:r>
            <a:r>
              <a:rPr lang="en-US" sz="2400" dirty="0">
                <a:latin typeface="Tahoma" pitchFamily="34" charset="0"/>
              </a:rPr>
              <a:t> when the government is dismissed, the </a:t>
            </a:r>
            <a:r>
              <a:rPr lang="en-US" sz="2400" dirty="0" smtClean="0">
                <a:latin typeface="Tahoma" pitchFamily="34" charset="0"/>
              </a:rPr>
              <a:t>governors </a:t>
            </a:r>
            <a:r>
              <a:rPr lang="en-US" sz="2400" dirty="0">
                <a:latin typeface="Tahoma" pitchFamily="34" charset="0"/>
              </a:rPr>
              <a:t>of the provinces resign</a:t>
            </a:r>
          </a:p>
          <a:p>
            <a:pPr algn="just">
              <a:spcBef>
                <a:spcPct val="25000"/>
              </a:spcBef>
              <a:buSzPct val="75000"/>
              <a:buFontTx/>
              <a:buChar char="•"/>
            </a:pPr>
            <a:r>
              <a:rPr lang="en-US" sz="2400" dirty="0">
                <a:latin typeface="Tahoma" pitchFamily="34" charset="0"/>
              </a:rPr>
              <a:t> </a:t>
            </a:r>
            <a:r>
              <a:rPr lang="en-US" sz="2400" b="1" dirty="0">
                <a:latin typeface="Tahoma" pitchFamily="34" charset="0"/>
              </a:rPr>
              <a:t>acting on the basis and within the limits of law</a:t>
            </a:r>
            <a:r>
              <a:rPr lang="en-US" sz="2400" dirty="0">
                <a:latin typeface="Tahoma" pitchFamily="34" charset="0"/>
              </a:rPr>
              <a:t> </a:t>
            </a:r>
            <a:endParaRPr lang="en-US" sz="2400" dirty="0" smtClean="0">
              <a:latin typeface="Tahoma" pitchFamily="34" charset="0"/>
            </a:endParaRPr>
          </a:p>
          <a:p>
            <a:pPr algn="just">
              <a:spcBef>
                <a:spcPct val="25000"/>
              </a:spcBef>
              <a:buSzPct val="75000"/>
              <a:buFontTx/>
              <a:buChar char="•"/>
            </a:pPr>
            <a:r>
              <a:rPr lang="en-US" sz="2400" dirty="0" smtClean="0">
                <a:latin typeface="Tahoma" pitchFamily="34" charset="0"/>
              </a:rPr>
              <a:t>(</a:t>
            </a:r>
            <a:r>
              <a:rPr lang="en-US" sz="2400" dirty="0">
                <a:latin typeface="Tahoma" pitchFamily="34" charset="0"/>
              </a:rPr>
              <a:t>a rule </a:t>
            </a:r>
            <a:r>
              <a:rPr lang="en-US" sz="2400" dirty="0" smtClean="0">
                <a:latin typeface="Tahoma" pitchFamily="34" charset="0"/>
              </a:rPr>
              <a:t>applicable </a:t>
            </a:r>
            <a:r>
              <a:rPr lang="en-US" sz="2400" dirty="0">
                <a:latin typeface="Tahoma" pitchFamily="34" charset="0"/>
              </a:rPr>
              <a:t>to individuals </a:t>
            </a:r>
            <a:r>
              <a:rPr lang="en-US" sz="2400" dirty="0" smtClean="0">
                <a:latin typeface="Tahoma" pitchFamily="34" charset="0"/>
              </a:rPr>
              <a:t>)</a:t>
            </a:r>
            <a:endParaRPr lang="en-US" sz="2400" dirty="0" smtClean="0">
              <a:latin typeface="Tahoma" pitchFamily="34" charset="0"/>
            </a:endParaRPr>
          </a:p>
          <a:p>
            <a:pPr algn="just">
              <a:spcBef>
                <a:spcPct val="25000"/>
              </a:spcBef>
              <a:buSzPct val="75000"/>
              <a:buFontTx/>
              <a:buChar char="•"/>
            </a:pPr>
            <a:r>
              <a:rPr lang="en-US" sz="2400" b="1" dirty="0">
                <a:latin typeface="Tahoma" pitchFamily="34" charset="0"/>
              </a:rPr>
              <a:t> </a:t>
            </a:r>
            <a:r>
              <a:rPr lang="en-US" sz="2400" b="1" dirty="0" smtClean="0">
                <a:latin typeface="Tahoma" pitchFamily="34" charset="0"/>
              </a:rPr>
              <a:t>a </a:t>
            </a:r>
            <a:r>
              <a:rPr lang="en-US" sz="2400" b="1" dirty="0">
                <a:latin typeface="Tahoma" pitchFamily="34" charset="0"/>
              </a:rPr>
              <a:t>continuous and stable operation</a:t>
            </a:r>
          </a:p>
          <a:p>
            <a:pPr algn="just">
              <a:spcBef>
                <a:spcPct val="25000"/>
              </a:spcBef>
              <a:buSzPct val="75000"/>
              <a:buFontTx/>
              <a:buChar char="•"/>
            </a:pPr>
            <a:r>
              <a:rPr lang="en-US" sz="2400" dirty="0">
                <a:latin typeface="Tahoma" pitchFamily="34" charset="0"/>
              </a:rPr>
              <a:t> </a:t>
            </a:r>
            <a:r>
              <a:rPr lang="en-US" sz="2400" b="1" dirty="0">
                <a:latin typeface="Tahoma" pitchFamily="34" charset="0"/>
              </a:rPr>
              <a:t>employing mainly professional personnel</a:t>
            </a:r>
            <a:r>
              <a:rPr lang="en-US" sz="2400" dirty="0">
                <a:latin typeface="Tahoma" pitchFamily="34" charset="0"/>
              </a:rPr>
              <a:t> </a:t>
            </a:r>
            <a:endParaRPr lang="en-US" sz="2400" dirty="0" smtClean="0">
              <a:latin typeface="Tahoma" pitchFamily="34" charset="0"/>
            </a:endParaRPr>
          </a:p>
          <a:p>
            <a:pPr algn="just">
              <a:spcBef>
                <a:spcPct val="25000"/>
              </a:spcBef>
              <a:buSzPct val="75000"/>
              <a:buFontTx/>
              <a:buChar char="•"/>
            </a:pPr>
            <a:r>
              <a:rPr lang="en-US" sz="2400" dirty="0" smtClean="0">
                <a:latin typeface="Tahoma" pitchFamily="34" charset="0"/>
              </a:rPr>
              <a:t>(</a:t>
            </a:r>
            <a:r>
              <a:rPr lang="en-US" sz="2400" dirty="0">
                <a:latin typeface="Tahoma" pitchFamily="34" charset="0"/>
              </a:rPr>
              <a:t>in particular a </a:t>
            </a:r>
            <a:r>
              <a:rPr lang="en-US" sz="2400" dirty="0" smtClean="0">
                <a:latin typeface="Tahoma" pitchFamily="34" charset="0"/>
              </a:rPr>
              <a:t>corps </a:t>
            </a:r>
            <a:r>
              <a:rPr lang="en-US" sz="2400" dirty="0">
                <a:latin typeface="Tahoma" pitchFamily="34" charset="0"/>
              </a:rPr>
              <a:t>of civil servants) </a:t>
            </a:r>
          </a:p>
        </p:txBody>
      </p:sp>
    </p:spTree>
    <p:extLst>
      <p:ext uri="{BB962C8B-B14F-4D97-AF65-F5344CB8AC3E}">
        <p14:creationId xmlns="" xmlns:p14="http://schemas.microsoft.com/office/powerpoint/2010/main" val="1515485990"/>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3"/>
          <p:cNvSpPr>
            <a:spLocks noChangeArrowheads="1"/>
          </p:cNvSpPr>
          <p:nvPr/>
        </p:nvSpPr>
        <p:spPr bwMode="auto">
          <a:xfrm>
            <a:off x="0" y="0"/>
            <a:ext cx="9144000" cy="549275"/>
          </a:xfrm>
          <a:prstGeom prst="rect">
            <a:avLst/>
          </a:prstGeom>
          <a:solidFill>
            <a:srgbClr val="CC0000"/>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endParaRPr lang="en-US" sz="2000"/>
          </a:p>
        </p:txBody>
      </p:sp>
      <p:sp>
        <p:nvSpPr>
          <p:cNvPr id="31748" name="Rectangle 4"/>
          <p:cNvSpPr>
            <a:spLocks noGrp="1" noChangeArrowheads="1"/>
          </p:cNvSpPr>
          <p:nvPr>
            <p:ph type="title"/>
          </p:nvPr>
        </p:nvSpPr>
        <p:spPr>
          <a:xfrm>
            <a:off x="539750" y="-38100"/>
            <a:ext cx="7777163" cy="587375"/>
          </a:xfrm>
        </p:spPr>
        <p:txBody>
          <a:bodyPr/>
          <a:lstStyle/>
          <a:p>
            <a:pPr algn="l"/>
            <a:r>
              <a:rPr lang="en-US" sz="2000" smtClean="0">
                <a:solidFill>
                  <a:schemeClr val="bg1"/>
                </a:solidFill>
                <a:latin typeface="Tahoma" pitchFamily="34" charset="0"/>
              </a:rPr>
              <a:t>The Concept of Public Administration</a:t>
            </a:r>
          </a:p>
        </p:txBody>
      </p:sp>
      <p:sp>
        <p:nvSpPr>
          <p:cNvPr id="31750" name="Oval 15"/>
          <p:cNvSpPr>
            <a:spLocks noChangeArrowheads="1"/>
          </p:cNvSpPr>
          <p:nvPr/>
        </p:nvSpPr>
        <p:spPr bwMode="auto">
          <a:xfrm>
            <a:off x="2051050" y="1125538"/>
            <a:ext cx="4752975" cy="4608512"/>
          </a:xfrm>
          <a:prstGeom prst="ellipse">
            <a:avLst/>
          </a:prstGeom>
          <a:solidFill>
            <a:srgbClr val="FFFFCC"/>
          </a:solidFill>
          <a:ln w="9525">
            <a:solidFill>
              <a:schemeClr val="tx1"/>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1751" name="Rectangle 16"/>
          <p:cNvSpPr>
            <a:spLocks noChangeArrowheads="1"/>
          </p:cNvSpPr>
          <p:nvPr/>
        </p:nvSpPr>
        <p:spPr bwMode="auto">
          <a:xfrm>
            <a:off x="3348038" y="1844675"/>
            <a:ext cx="2087562" cy="431800"/>
          </a:xfrm>
          <a:prstGeom prst="rect">
            <a:avLst/>
          </a:prstGeom>
          <a:solidFill>
            <a:srgbClr val="FFFF99"/>
          </a:solidFill>
          <a:ln w="952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sz="2000">
                <a:latin typeface="Tahoma" pitchFamily="34" charset="0"/>
              </a:rPr>
              <a:t>Political</a:t>
            </a:r>
            <a:r>
              <a:rPr lang="pl-PL" sz="2000">
                <a:latin typeface="Tahoma" pitchFamily="34" charset="0"/>
              </a:rPr>
              <a:t> system</a:t>
            </a:r>
          </a:p>
        </p:txBody>
      </p:sp>
      <p:sp>
        <p:nvSpPr>
          <p:cNvPr id="31752" name="Rectangle 18"/>
          <p:cNvSpPr>
            <a:spLocks noChangeArrowheads="1"/>
          </p:cNvSpPr>
          <p:nvPr/>
        </p:nvSpPr>
        <p:spPr bwMode="auto">
          <a:xfrm>
            <a:off x="4284663" y="2708275"/>
            <a:ext cx="863600" cy="431800"/>
          </a:xfrm>
          <a:prstGeom prst="rect">
            <a:avLst/>
          </a:prstGeom>
          <a:solidFill>
            <a:srgbClr val="FFFF99"/>
          </a:solidFill>
          <a:ln w="952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pl-PL" sz="2000">
                <a:latin typeface="Tahoma" pitchFamily="34" charset="0"/>
              </a:rPr>
              <a:t>Law</a:t>
            </a:r>
          </a:p>
        </p:txBody>
      </p:sp>
      <p:sp>
        <p:nvSpPr>
          <p:cNvPr id="31753" name="Rectangle 19"/>
          <p:cNvSpPr>
            <a:spLocks noChangeArrowheads="1"/>
          </p:cNvSpPr>
          <p:nvPr/>
        </p:nvSpPr>
        <p:spPr bwMode="auto">
          <a:xfrm>
            <a:off x="5076825" y="3860800"/>
            <a:ext cx="1223963" cy="698500"/>
          </a:xfrm>
          <a:prstGeom prst="rect">
            <a:avLst/>
          </a:prstGeom>
          <a:solidFill>
            <a:srgbClr val="FFFF99"/>
          </a:solidFill>
          <a:ln w="952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sz="2000">
                <a:latin typeface="Tahoma" pitchFamily="34" charset="0"/>
              </a:rPr>
              <a:t>Market</a:t>
            </a:r>
          </a:p>
          <a:p>
            <a:pPr algn="ctr"/>
            <a:r>
              <a:rPr lang="en-US" sz="2000">
                <a:latin typeface="Tahoma" pitchFamily="34" charset="0"/>
              </a:rPr>
              <a:t>economy</a:t>
            </a:r>
          </a:p>
        </p:txBody>
      </p:sp>
      <p:sp>
        <p:nvSpPr>
          <p:cNvPr id="31754" name="Rectangle 20"/>
          <p:cNvSpPr>
            <a:spLocks noChangeArrowheads="1"/>
          </p:cNvSpPr>
          <p:nvPr/>
        </p:nvSpPr>
        <p:spPr bwMode="auto">
          <a:xfrm>
            <a:off x="2555875" y="3860800"/>
            <a:ext cx="1871663" cy="698500"/>
          </a:xfrm>
          <a:prstGeom prst="rect">
            <a:avLst/>
          </a:prstGeom>
          <a:solidFill>
            <a:srgbClr val="FFFF99"/>
          </a:solidFill>
          <a:ln w="952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sz="2000">
                <a:latin typeface="Tahoma" pitchFamily="34" charset="0"/>
              </a:rPr>
              <a:t>Public </a:t>
            </a:r>
            <a:br>
              <a:rPr lang="en-US" sz="2000">
                <a:latin typeface="Tahoma" pitchFamily="34" charset="0"/>
              </a:rPr>
            </a:br>
            <a:r>
              <a:rPr lang="en-US" sz="2000">
                <a:latin typeface="Tahoma" pitchFamily="34" charset="0"/>
              </a:rPr>
              <a:t>administration</a:t>
            </a:r>
          </a:p>
        </p:txBody>
      </p:sp>
      <p:sp>
        <p:nvSpPr>
          <p:cNvPr id="31755" name="Line 22"/>
          <p:cNvSpPr>
            <a:spLocks noChangeShapeType="1"/>
          </p:cNvSpPr>
          <p:nvPr/>
        </p:nvSpPr>
        <p:spPr bwMode="auto">
          <a:xfrm flipH="1">
            <a:off x="3059113" y="2276475"/>
            <a:ext cx="792162" cy="1584325"/>
          </a:xfrm>
          <a:prstGeom prst="line">
            <a:avLst/>
          </a:prstGeom>
          <a:noFill/>
          <a:ln w="9525">
            <a:solidFill>
              <a:schemeClr val="tx1"/>
            </a:solidFill>
            <a:round/>
            <a:headEnd type="triangle" w="med" len="me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1756" name="Line 23"/>
          <p:cNvSpPr>
            <a:spLocks noChangeShapeType="1"/>
          </p:cNvSpPr>
          <p:nvPr/>
        </p:nvSpPr>
        <p:spPr bwMode="auto">
          <a:xfrm flipH="1">
            <a:off x="4716463" y="2276475"/>
            <a:ext cx="0" cy="431800"/>
          </a:xfrm>
          <a:prstGeom prst="line">
            <a:avLst/>
          </a:prstGeom>
          <a:noFill/>
          <a:ln w="9525">
            <a:solidFill>
              <a:schemeClr val="tx1"/>
            </a:solidFill>
            <a:round/>
            <a:headEnd type="triangle" w="med" len="me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1757" name="Line 25"/>
          <p:cNvSpPr>
            <a:spLocks noChangeShapeType="1"/>
          </p:cNvSpPr>
          <p:nvPr/>
        </p:nvSpPr>
        <p:spPr bwMode="auto">
          <a:xfrm flipH="1">
            <a:off x="3708400" y="3141663"/>
            <a:ext cx="1008063" cy="719137"/>
          </a:xfrm>
          <a:prstGeom prst="line">
            <a:avLst/>
          </a:prstGeom>
          <a:noFill/>
          <a:ln w="9525">
            <a:solidFill>
              <a:schemeClr val="tx1"/>
            </a:solidFill>
            <a:round/>
            <a:headEnd type="triangle" w="med" len="me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1758" name="Line 26"/>
          <p:cNvSpPr>
            <a:spLocks noChangeShapeType="1"/>
          </p:cNvSpPr>
          <p:nvPr/>
        </p:nvSpPr>
        <p:spPr bwMode="auto">
          <a:xfrm flipH="1">
            <a:off x="4427538" y="4149725"/>
            <a:ext cx="649287" cy="0"/>
          </a:xfrm>
          <a:prstGeom prst="line">
            <a:avLst/>
          </a:prstGeom>
          <a:noFill/>
          <a:ln w="9525">
            <a:solidFill>
              <a:schemeClr val="tx1"/>
            </a:solidFill>
            <a:round/>
            <a:headEnd type="triangle" w="med" len="me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1760" name="Text Box 32"/>
          <p:cNvSpPr txBox="1">
            <a:spLocks noChangeArrowheads="1"/>
          </p:cNvSpPr>
          <p:nvPr/>
        </p:nvSpPr>
        <p:spPr bwMode="auto">
          <a:xfrm>
            <a:off x="3132138" y="5876925"/>
            <a:ext cx="2879725" cy="4270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a:defRPr sz="2200">
                <a:solidFill>
                  <a:schemeClr val="tx1"/>
                </a:solidFill>
                <a:latin typeface="Times New Roman" pitchFamily="18" charset="0"/>
              </a:defRPr>
            </a:lvl1pPr>
            <a:lvl2pPr marL="742950" indent="-285750">
              <a:defRPr sz="2200">
                <a:solidFill>
                  <a:schemeClr val="tx1"/>
                </a:solidFill>
                <a:latin typeface="Times New Roman" pitchFamily="18" charset="0"/>
              </a:defRPr>
            </a:lvl2pPr>
            <a:lvl3pPr marL="1143000" indent="-228600">
              <a:defRPr sz="2200">
                <a:solidFill>
                  <a:schemeClr val="tx1"/>
                </a:solidFill>
                <a:latin typeface="Times New Roman" pitchFamily="18" charset="0"/>
              </a:defRPr>
            </a:lvl3pPr>
            <a:lvl4pPr marL="1600200" indent="-228600">
              <a:defRPr sz="2200">
                <a:solidFill>
                  <a:schemeClr val="tx1"/>
                </a:solidFill>
                <a:latin typeface="Times New Roman" pitchFamily="18" charset="0"/>
              </a:defRPr>
            </a:lvl4pPr>
            <a:lvl5pPr marL="2057400" indent="-228600">
              <a:defRPr sz="2200">
                <a:solidFill>
                  <a:schemeClr val="tx1"/>
                </a:solidFill>
                <a:latin typeface="Times New Roman" pitchFamily="18" charset="0"/>
              </a:defRPr>
            </a:lvl5pPr>
            <a:lvl6pPr marL="2514600" indent="-228600" eaLnBrk="0" fontAlgn="base" hangingPunct="0">
              <a:spcBef>
                <a:spcPct val="0"/>
              </a:spcBef>
              <a:spcAft>
                <a:spcPct val="0"/>
              </a:spcAft>
              <a:defRPr sz="2200">
                <a:solidFill>
                  <a:schemeClr val="tx1"/>
                </a:solidFill>
                <a:latin typeface="Times New Roman" pitchFamily="18" charset="0"/>
              </a:defRPr>
            </a:lvl6pPr>
            <a:lvl7pPr marL="2971800" indent="-228600" eaLnBrk="0" fontAlgn="base" hangingPunct="0">
              <a:spcBef>
                <a:spcPct val="0"/>
              </a:spcBef>
              <a:spcAft>
                <a:spcPct val="0"/>
              </a:spcAft>
              <a:defRPr sz="2200">
                <a:solidFill>
                  <a:schemeClr val="tx1"/>
                </a:solidFill>
                <a:latin typeface="Times New Roman" pitchFamily="18" charset="0"/>
              </a:defRPr>
            </a:lvl7pPr>
            <a:lvl8pPr marL="3429000" indent="-228600" eaLnBrk="0" fontAlgn="base" hangingPunct="0">
              <a:spcBef>
                <a:spcPct val="0"/>
              </a:spcBef>
              <a:spcAft>
                <a:spcPct val="0"/>
              </a:spcAft>
              <a:defRPr sz="2200">
                <a:solidFill>
                  <a:schemeClr val="tx1"/>
                </a:solidFill>
                <a:latin typeface="Times New Roman" pitchFamily="18" charset="0"/>
              </a:defRPr>
            </a:lvl8pPr>
            <a:lvl9pPr marL="3886200" indent="-228600" eaLnBrk="0" fontAlgn="base" hangingPunct="0">
              <a:spcBef>
                <a:spcPct val="0"/>
              </a:spcBef>
              <a:spcAft>
                <a:spcPct val="0"/>
              </a:spcAft>
              <a:defRPr sz="2200">
                <a:solidFill>
                  <a:schemeClr val="tx1"/>
                </a:solidFill>
                <a:latin typeface="Times New Roman" pitchFamily="18" charset="0"/>
              </a:defRPr>
            </a:lvl9pPr>
          </a:lstStyle>
          <a:p>
            <a:pPr>
              <a:spcBef>
                <a:spcPct val="50000"/>
              </a:spcBef>
            </a:pPr>
            <a:r>
              <a:rPr lang="en-US">
                <a:latin typeface="Tahoma" pitchFamily="34" charset="0"/>
              </a:rPr>
              <a:t>Civil society (citizens)</a:t>
            </a:r>
          </a:p>
        </p:txBody>
      </p:sp>
    </p:spTree>
    <p:extLst>
      <p:ext uri="{BB962C8B-B14F-4D97-AF65-F5344CB8AC3E}">
        <p14:creationId xmlns="" xmlns:p14="http://schemas.microsoft.com/office/powerpoint/2010/main" val="550960035"/>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Summary:</a:t>
            </a:r>
            <a:br>
              <a:rPr lang="en-US" dirty="0" smtClean="0"/>
            </a:br>
            <a:r>
              <a:rPr lang="en-US" dirty="0" smtClean="0"/>
              <a:t>What is Public Administration</a:t>
            </a:r>
            <a:endParaRPr lang="en-US" dirty="0"/>
          </a:p>
        </p:txBody>
      </p:sp>
      <p:sp>
        <p:nvSpPr>
          <p:cNvPr id="3" name="Content Placeholder 2"/>
          <p:cNvSpPr>
            <a:spLocks noGrp="1"/>
          </p:cNvSpPr>
          <p:nvPr>
            <p:ph sz="quarter" idx="1"/>
          </p:nvPr>
        </p:nvSpPr>
        <p:spPr/>
        <p:txBody>
          <a:bodyPr/>
          <a:lstStyle/>
          <a:p>
            <a:r>
              <a:rPr lang="en-US" sz="2400" dirty="0"/>
              <a:t>Public administration is what government </a:t>
            </a:r>
            <a:r>
              <a:rPr lang="en-US" sz="2400" dirty="0" smtClean="0"/>
              <a:t>does.</a:t>
            </a:r>
          </a:p>
          <a:p>
            <a:r>
              <a:rPr lang="en-US" dirty="0"/>
              <a:t>Public administration is both direct and indirect.</a:t>
            </a:r>
          </a:p>
          <a:p>
            <a:r>
              <a:rPr lang="en-US" dirty="0"/>
              <a:t>Public administration is a phase in the policy-making cycle.</a:t>
            </a:r>
          </a:p>
          <a:p>
            <a:r>
              <a:rPr lang="en-US" sz="2400" dirty="0"/>
              <a:t>Public administration is implementing the public interest.</a:t>
            </a:r>
          </a:p>
          <a:p>
            <a:r>
              <a:rPr lang="en-US" sz="2400" dirty="0"/>
              <a:t>Public administration is doing collectively that which cannot be done so well individually.</a:t>
            </a:r>
          </a:p>
          <a:p>
            <a:pPr>
              <a:lnSpc>
                <a:spcPct val="90000"/>
              </a:lnSpc>
            </a:pPr>
            <a:r>
              <a:rPr lang="en-US" sz="2400" dirty="0"/>
              <a:t>Because public administration is what a state does, it is both created and bound by an instrument of the law.</a:t>
            </a:r>
          </a:p>
          <a:p>
            <a:pPr>
              <a:lnSpc>
                <a:spcPct val="90000"/>
              </a:lnSpc>
            </a:pPr>
            <a:r>
              <a:rPr lang="en-US" sz="2400" dirty="0"/>
              <a:t>Public administration is the law in action.</a:t>
            </a:r>
          </a:p>
          <a:p>
            <a:r>
              <a:rPr lang="en-US" dirty="0"/>
              <a:t>Public administration is regulation.</a:t>
            </a:r>
          </a:p>
          <a:p>
            <a:endParaRPr lang="en-US" dirty="0"/>
          </a:p>
        </p:txBody>
      </p:sp>
    </p:spTree>
    <p:extLst>
      <p:ext uri="{BB962C8B-B14F-4D97-AF65-F5344CB8AC3E}">
        <p14:creationId xmlns="" xmlns:p14="http://schemas.microsoft.com/office/powerpoint/2010/main" val="38946461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3"/>
          <p:cNvSpPr>
            <a:spLocks noChangeArrowheads="1"/>
          </p:cNvSpPr>
          <p:nvPr/>
        </p:nvSpPr>
        <p:spPr bwMode="auto">
          <a:xfrm>
            <a:off x="0" y="0"/>
            <a:ext cx="9144000" cy="549275"/>
          </a:xfrm>
          <a:prstGeom prst="rect">
            <a:avLst/>
          </a:prstGeom>
          <a:solidFill>
            <a:srgbClr val="CC0000"/>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endParaRPr lang="en-US" sz="2000"/>
          </a:p>
        </p:txBody>
      </p:sp>
      <p:sp>
        <p:nvSpPr>
          <p:cNvPr id="14340" name="Rectangle 4"/>
          <p:cNvSpPr>
            <a:spLocks noGrp="1" noChangeArrowheads="1"/>
          </p:cNvSpPr>
          <p:nvPr>
            <p:ph type="title"/>
          </p:nvPr>
        </p:nvSpPr>
        <p:spPr>
          <a:xfrm>
            <a:off x="539750" y="-38100"/>
            <a:ext cx="7777163" cy="587375"/>
          </a:xfrm>
        </p:spPr>
        <p:txBody>
          <a:bodyPr/>
          <a:lstStyle/>
          <a:p>
            <a:pPr algn="l"/>
            <a:r>
              <a:rPr lang="en-US" sz="2000" dirty="0" smtClean="0">
                <a:solidFill>
                  <a:schemeClr val="bg1"/>
                </a:solidFill>
                <a:latin typeface="Tahoma" pitchFamily="34" charset="0"/>
              </a:rPr>
              <a:t>The Quote of the Day</a:t>
            </a:r>
          </a:p>
        </p:txBody>
      </p:sp>
      <p:sp>
        <p:nvSpPr>
          <p:cNvPr id="14342" name="Text Box 6"/>
          <p:cNvSpPr txBox="1">
            <a:spLocks noChangeArrowheads="1"/>
          </p:cNvSpPr>
          <p:nvPr/>
        </p:nvSpPr>
        <p:spPr bwMode="auto">
          <a:xfrm>
            <a:off x="539750" y="1268413"/>
            <a:ext cx="4260850" cy="249299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lvl1pPr>
              <a:defRPr sz="2200">
                <a:solidFill>
                  <a:schemeClr val="tx1"/>
                </a:solidFill>
                <a:latin typeface="Times New Roman" pitchFamily="18" charset="0"/>
              </a:defRPr>
            </a:lvl1pPr>
            <a:lvl2pPr marL="742950" indent="-285750">
              <a:defRPr sz="2200">
                <a:solidFill>
                  <a:schemeClr val="tx1"/>
                </a:solidFill>
                <a:latin typeface="Times New Roman" pitchFamily="18" charset="0"/>
              </a:defRPr>
            </a:lvl2pPr>
            <a:lvl3pPr marL="1143000" indent="-228600">
              <a:defRPr sz="2200">
                <a:solidFill>
                  <a:schemeClr val="tx1"/>
                </a:solidFill>
                <a:latin typeface="Times New Roman" pitchFamily="18" charset="0"/>
              </a:defRPr>
            </a:lvl3pPr>
            <a:lvl4pPr marL="1600200" indent="-228600">
              <a:defRPr sz="2200">
                <a:solidFill>
                  <a:schemeClr val="tx1"/>
                </a:solidFill>
                <a:latin typeface="Times New Roman" pitchFamily="18" charset="0"/>
              </a:defRPr>
            </a:lvl4pPr>
            <a:lvl5pPr marL="2057400" indent="-228600">
              <a:defRPr sz="2200">
                <a:solidFill>
                  <a:schemeClr val="tx1"/>
                </a:solidFill>
                <a:latin typeface="Times New Roman" pitchFamily="18" charset="0"/>
              </a:defRPr>
            </a:lvl5pPr>
            <a:lvl6pPr marL="2514600" indent="-228600" eaLnBrk="0" fontAlgn="base" hangingPunct="0">
              <a:spcBef>
                <a:spcPct val="0"/>
              </a:spcBef>
              <a:spcAft>
                <a:spcPct val="0"/>
              </a:spcAft>
              <a:defRPr sz="2200">
                <a:solidFill>
                  <a:schemeClr val="tx1"/>
                </a:solidFill>
                <a:latin typeface="Times New Roman" pitchFamily="18" charset="0"/>
              </a:defRPr>
            </a:lvl6pPr>
            <a:lvl7pPr marL="2971800" indent="-228600" eaLnBrk="0" fontAlgn="base" hangingPunct="0">
              <a:spcBef>
                <a:spcPct val="0"/>
              </a:spcBef>
              <a:spcAft>
                <a:spcPct val="0"/>
              </a:spcAft>
              <a:defRPr sz="2200">
                <a:solidFill>
                  <a:schemeClr val="tx1"/>
                </a:solidFill>
                <a:latin typeface="Times New Roman" pitchFamily="18" charset="0"/>
              </a:defRPr>
            </a:lvl7pPr>
            <a:lvl8pPr marL="3429000" indent="-228600" eaLnBrk="0" fontAlgn="base" hangingPunct="0">
              <a:spcBef>
                <a:spcPct val="0"/>
              </a:spcBef>
              <a:spcAft>
                <a:spcPct val="0"/>
              </a:spcAft>
              <a:defRPr sz="2200">
                <a:solidFill>
                  <a:schemeClr val="tx1"/>
                </a:solidFill>
                <a:latin typeface="Times New Roman" pitchFamily="18" charset="0"/>
              </a:defRPr>
            </a:lvl8pPr>
            <a:lvl9pPr marL="3886200" indent="-228600" eaLnBrk="0" fontAlgn="base" hangingPunct="0">
              <a:spcBef>
                <a:spcPct val="0"/>
              </a:spcBef>
              <a:spcAft>
                <a:spcPct val="0"/>
              </a:spcAft>
              <a:defRPr sz="2200">
                <a:solidFill>
                  <a:schemeClr val="tx1"/>
                </a:solidFill>
                <a:latin typeface="Times New Roman" pitchFamily="18" charset="0"/>
              </a:defRPr>
            </a:lvl9pPr>
          </a:lstStyle>
          <a:p>
            <a:r>
              <a:rPr lang="en-US" sz="2400" dirty="0">
                <a:latin typeface="Tahoma" pitchFamily="34" charset="0"/>
              </a:rPr>
              <a:t>German public administration scholar </a:t>
            </a:r>
            <a:r>
              <a:rPr lang="en-US" sz="2400" dirty="0" smtClean="0">
                <a:solidFill>
                  <a:schemeClr val="accent2"/>
                </a:solidFill>
                <a:latin typeface="Tahoma" pitchFamily="34" charset="0"/>
              </a:rPr>
              <a:t>Stein</a:t>
            </a:r>
            <a:r>
              <a:rPr lang="en-US" sz="2400" dirty="0">
                <a:latin typeface="Tahoma" pitchFamily="34" charset="0"/>
              </a:rPr>
              <a:t>, </a:t>
            </a:r>
            <a:endParaRPr lang="pl-PL" sz="2400" dirty="0">
              <a:latin typeface="Tahoma" pitchFamily="34" charset="0"/>
            </a:endParaRPr>
          </a:p>
          <a:p>
            <a:pPr marL="342900" indent="-342900">
              <a:buFont typeface="Arial" pitchFamily="34" charset="0"/>
              <a:buChar char="•"/>
            </a:pPr>
            <a:r>
              <a:rPr lang="en-US" sz="2400" dirty="0" smtClean="0">
                <a:latin typeface="Tahoma" pitchFamily="34" charset="0"/>
              </a:rPr>
              <a:t>the </a:t>
            </a:r>
            <a:r>
              <a:rPr lang="en-US" sz="2400" dirty="0">
                <a:latin typeface="Tahoma" pitchFamily="34" charset="0"/>
              </a:rPr>
              <a:t>modern state </a:t>
            </a:r>
            <a:r>
              <a:rPr lang="pl-PL" sz="2400" dirty="0">
                <a:latin typeface="Tahoma" pitchFamily="34" charset="0"/>
              </a:rPr>
              <a:t/>
            </a:r>
            <a:br>
              <a:rPr lang="pl-PL" sz="2400" dirty="0">
                <a:latin typeface="Tahoma" pitchFamily="34" charset="0"/>
              </a:rPr>
            </a:br>
            <a:r>
              <a:rPr lang="en-US" sz="2400" dirty="0">
                <a:latin typeface="Tahoma" pitchFamily="34" charset="0"/>
              </a:rPr>
              <a:t>is an administrative state:</a:t>
            </a:r>
          </a:p>
          <a:p>
            <a:pPr>
              <a:spcBef>
                <a:spcPct val="50000"/>
              </a:spcBef>
            </a:pPr>
            <a:r>
              <a:rPr lang="en-US" sz="2400" b="1" dirty="0">
                <a:latin typeface="Tahoma" pitchFamily="34" charset="0"/>
              </a:rPr>
              <a:t>Administration</a:t>
            </a:r>
            <a:br>
              <a:rPr lang="en-US" sz="2400" b="1" dirty="0">
                <a:latin typeface="Tahoma" pitchFamily="34" charset="0"/>
              </a:rPr>
            </a:br>
            <a:r>
              <a:rPr lang="en-US" sz="2400" b="1" dirty="0">
                <a:latin typeface="Tahoma" pitchFamily="34" charset="0"/>
              </a:rPr>
              <a:t>is what I cannot name.</a:t>
            </a:r>
            <a:r>
              <a:rPr lang="pl-PL" sz="2400" b="1" dirty="0">
                <a:latin typeface="Tahoma" pitchFamily="34" charset="0"/>
              </a:rPr>
              <a:t> </a:t>
            </a:r>
          </a:p>
        </p:txBody>
      </p:sp>
      <p:pic>
        <p:nvPicPr>
          <p:cNvPr id="14343" name="Picture 8" descr="Image:Lorenz von Stein.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4419600" y="549275"/>
            <a:ext cx="4724400" cy="56959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3055634436"/>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gin">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237</TotalTime>
  <Words>1895</Words>
  <Application>Microsoft Office PowerPoint</Application>
  <PresentationFormat>On-screen Show (4:3)</PresentationFormat>
  <Paragraphs>193</Paragraphs>
  <Slides>29</Slides>
  <Notes>1</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Origin</vt:lpstr>
      <vt:lpstr>Issues in Public Administration MPA 509     </vt:lpstr>
      <vt:lpstr>AGENDA </vt:lpstr>
      <vt:lpstr>Part I:</vt:lpstr>
      <vt:lpstr>What is Public Administration?</vt:lpstr>
      <vt:lpstr>Slide 5</vt:lpstr>
      <vt:lpstr>The Concept of Public Administration</vt:lpstr>
      <vt:lpstr>The Concept of Public Administration</vt:lpstr>
      <vt:lpstr>Other definitions</vt:lpstr>
      <vt:lpstr>Wlado</vt:lpstr>
      <vt:lpstr>Slide 10</vt:lpstr>
      <vt:lpstr>Slide 11</vt:lpstr>
      <vt:lpstr>Slide 12</vt:lpstr>
      <vt:lpstr>Slide 13</vt:lpstr>
      <vt:lpstr>Slide 14</vt:lpstr>
      <vt:lpstr>The Concept of Public Administration</vt:lpstr>
      <vt:lpstr>Slide 16</vt:lpstr>
      <vt:lpstr>Slide 17</vt:lpstr>
      <vt:lpstr>Slide 18</vt:lpstr>
      <vt:lpstr>The Concept of Public Administration</vt:lpstr>
      <vt:lpstr>Slide 20</vt:lpstr>
      <vt:lpstr>The Concept of Public Administration</vt:lpstr>
      <vt:lpstr>The Concept of Public Administration</vt:lpstr>
      <vt:lpstr>The Concept of Public Administration</vt:lpstr>
      <vt:lpstr>Slide 24</vt:lpstr>
      <vt:lpstr>Slide 25</vt:lpstr>
      <vt:lpstr>The Concept of Public Administration</vt:lpstr>
      <vt:lpstr>The Concept of Public Administration</vt:lpstr>
      <vt:lpstr>Summary: What is Public Administration</vt:lpstr>
      <vt:lpstr>The Quote of the Day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Issues in Public Administration Lecture 2</dc:title>
  <dc:creator>comsats</dc:creator>
  <cp:lastModifiedBy>NTS</cp:lastModifiedBy>
  <cp:revision>21</cp:revision>
  <dcterms:created xsi:type="dcterms:W3CDTF">2013-12-17T19:21:07Z</dcterms:created>
  <dcterms:modified xsi:type="dcterms:W3CDTF">2013-12-18T16:09:25Z</dcterms:modified>
</cp:coreProperties>
</file>