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7" r:id="rId2"/>
    <p:sldId id="258" r:id="rId3"/>
    <p:sldId id="259"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90"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1"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70F9DD-5279-46B5-A7DC-E3646B086A20}" type="datetimeFigureOut">
              <a:rPr lang="en-US" smtClean="0"/>
              <a:t>12/29/2013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162A28-266D-406A-9DD2-945B092FE54B}"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6048074-368B-4E3D-BA51-12CBC92E41F3}" type="datetime1">
              <a:rPr lang="en-US" smtClean="0"/>
              <a:t>12/29/2013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EA7336-B3F5-43E1-9E39-FDC1388E730B}" type="slidenum">
              <a:rPr lang="en-US" smtClean="0"/>
              <a:pPr/>
              <a:t>‹#›</a:t>
            </a:fld>
            <a:endParaRPr lang="en-US"/>
          </a:p>
        </p:txBody>
      </p:sp>
    </p:spTree>
    <p:extLst>
      <p:ext uri="{BB962C8B-B14F-4D97-AF65-F5344CB8AC3E}">
        <p14:creationId xmlns:p14="http://schemas.microsoft.com/office/powerpoint/2010/main" xmlns="" val="3839739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A1BF87-A7F5-45E8-A736-487DF6597C0C}" type="datetime1">
              <a:rPr lang="en-US" smtClean="0"/>
              <a:t>12/29/2013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EA7336-B3F5-43E1-9E39-FDC1388E730B}" type="slidenum">
              <a:rPr lang="en-US" smtClean="0"/>
              <a:pPr/>
              <a:t>‹#›</a:t>
            </a:fld>
            <a:endParaRPr lang="en-US"/>
          </a:p>
        </p:txBody>
      </p:sp>
    </p:spTree>
    <p:extLst>
      <p:ext uri="{BB962C8B-B14F-4D97-AF65-F5344CB8AC3E}">
        <p14:creationId xmlns:p14="http://schemas.microsoft.com/office/powerpoint/2010/main" xmlns="" val="617116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CED24E-0EA6-4424-8F21-33BB05EAEC78}" type="datetime1">
              <a:rPr lang="en-US" smtClean="0"/>
              <a:t>12/29/2013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EA7336-B3F5-43E1-9E39-FDC1388E730B}" type="slidenum">
              <a:rPr lang="en-US" smtClean="0"/>
              <a:pPr/>
              <a:t>‹#›</a:t>
            </a:fld>
            <a:endParaRPr lang="en-US"/>
          </a:p>
        </p:txBody>
      </p:sp>
    </p:spTree>
    <p:extLst>
      <p:ext uri="{BB962C8B-B14F-4D97-AF65-F5344CB8AC3E}">
        <p14:creationId xmlns:p14="http://schemas.microsoft.com/office/powerpoint/2010/main" xmlns="" val="1482298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EC5F2A-94AB-43A7-960D-FEECAE678C77}" type="datetime1">
              <a:rPr lang="en-US" smtClean="0"/>
              <a:t>12/29/2013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EA7336-B3F5-43E1-9E39-FDC1388E730B}" type="slidenum">
              <a:rPr lang="en-US" smtClean="0"/>
              <a:pPr/>
              <a:t>‹#›</a:t>
            </a:fld>
            <a:endParaRPr lang="en-US"/>
          </a:p>
        </p:txBody>
      </p:sp>
    </p:spTree>
    <p:extLst>
      <p:ext uri="{BB962C8B-B14F-4D97-AF65-F5344CB8AC3E}">
        <p14:creationId xmlns:p14="http://schemas.microsoft.com/office/powerpoint/2010/main" xmlns="" val="2602107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EEDA50-8459-4B91-88C5-4834762608FD}" type="datetime1">
              <a:rPr lang="en-US" smtClean="0"/>
              <a:t>12/29/2013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EA7336-B3F5-43E1-9E39-FDC1388E730B}" type="slidenum">
              <a:rPr lang="en-US" smtClean="0"/>
              <a:pPr/>
              <a:t>‹#›</a:t>
            </a:fld>
            <a:endParaRPr lang="en-US"/>
          </a:p>
        </p:txBody>
      </p:sp>
    </p:spTree>
    <p:extLst>
      <p:ext uri="{BB962C8B-B14F-4D97-AF65-F5344CB8AC3E}">
        <p14:creationId xmlns:p14="http://schemas.microsoft.com/office/powerpoint/2010/main" xmlns="" val="1592593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D19FA74-2460-47B6-8E36-414F75F68F38}" type="datetime1">
              <a:rPr lang="en-US" smtClean="0"/>
              <a:t>12/29/2013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5EA7336-B3F5-43E1-9E39-FDC1388E730B}" type="slidenum">
              <a:rPr lang="en-US" smtClean="0"/>
              <a:pPr/>
              <a:t>‹#›</a:t>
            </a:fld>
            <a:endParaRPr lang="en-US"/>
          </a:p>
        </p:txBody>
      </p:sp>
    </p:spTree>
    <p:extLst>
      <p:ext uri="{BB962C8B-B14F-4D97-AF65-F5344CB8AC3E}">
        <p14:creationId xmlns:p14="http://schemas.microsoft.com/office/powerpoint/2010/main" xmlns="" val="4010515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A2868E-1F3C-4688-801B-C1DDAE214640}" type="datetime1">
              <a:rPr lang="en-US" smtClean="0"/>
              <a:t>12/29/2013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EA7336-B3F5-43E1-9E39-FDC1388E730B}" type="slidenum">
              <a:rPr lang="en-US" smtClean="0"/>
              <a:pPr/>
              <a:t>‹#›</a:t>
            </a:fld>
            <a:endParaRPr lang="en-US"/>
          </a:p>
        </p:txBody>
      </p:sp>
    </p:spTree>
    <p:extLst>
      <p:ext uri="{BB962C8B-B14F-4D97-AF65-F5344CB8AC3E}">
        <p14:creationId xmlns:p14="http://schemas.microsoft.com/office/powerpoint/2010/main" xmlns="" val="1526488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2901CA-EDB4-4EA3-AD1F-AEC8D9FD4FEF}" type="datetime1">
              <a:rPr lang="en-US" smtClean="0"/>
              <a:t>12/29/2013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EA7336-B3F5-43E1-9E39-FDC1388E730B}" type="slidenum">
              <a:rPr lang="en-US" smtClean="0"/>
              <a:pPr/>
              <a:t>‹#›</a:t>
            </a:fld>
            <a:endParaRPr lang="en-US"/>
          </a:p>
        </p:txBody>
      </p:sp>
    </p:spTree>
    <p:extLst>
      <p:ext uri="{BB962C8B-B14F-4D97-AF65-F5344CB8AC3E}">
        <p14:creationId xmlns:p14="http://schemas.microsoft.com/office/powerpoint/2010/main" xmlns="" val="2073366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C75598-D439-4DAA-A252-92E5E24AEDED}" type="datetime1">
              <a:rPr lang="en-US" smtClean="0"/>
              <a:t>12/29/2013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EA7336-B3F5-43E1-9E39-FDC1388E730B}" type="slidenum">
              <a:rPr lang="en-US" smtClean="0"/>
              <a:pPr/>
              <a:t>‹#›</a:t>
            </a:fld>
            <a:endParaRPr lang="en-US"/>
          </a:p>
        </p:txBody>
      </p:sp>
    </p:spTree>
    <p:extLst>
      <p:ext uri="{BB962C8B-B14F-4D97-AF65-F5344CB8AC3E}">
        <p14:creationId xmlns:p14="http://schemas.microsoft.com/office/powerpoint/2010/main" xmlns="" val="3168819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9E5175-4DC9-40DC-A2B6-DA1634F94616}" type="datetime1">
              <a:rPr lang="en-US" smtClean="0"/>
              <a:t>12/29/2013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EA7336-B3F5-43E1-9E39-FDC1388E730B}" type="slidenum">
              <a:rPr lang="en-US" smtClean="0"/>
              <a:pPr/>
              <a:t>‹#›</a:t>
            </a:fld>
            <a:endParaRPr lang="en-US"/>
          </a:p>
        </p:txBody>
      </p:sp>
    </p:spTree>
    <p:extLst>
      <p:ext uri="{BB962C8B-B14F-4D97-AF65-F5344CB8AC3E}">
        <p14:creationId xmlns:p14="http://schemas.microsoft.com/office/powerpoint/2010/main" xmlns="" val="3707973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0B961E-7AFA-449F-AED9-4A488743CC0B}" type="datetime1">
              <a:rPr lang="en-US" smtClean="0"/>
              <a:t>12/29/2013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EA7336-B3F5-43E1-9E39-FDC1388E730B}" type="slidenum">
              <a:rPr lang="en-US" smtClean="0"/>
              <a:pPr/>
              <a:t>‹#›</a:t>
            </a:fld>
            <a:endParaRPr lang="en-US"/>
          </a:p>
        </p:txBody>
      </p:sp>
    </p:spTree>
    <p:extLst>
      <p:ext uri="{BB962C8B-B14F-4D97-AF65-F5344CB8AC3E}">
        <p14:creationId xmlns:p14="http://schemas.microsoft.com/office/powerpoint/2010/main" xmlns="" val="1359344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F5B724-EBB2-4DED-A603-93E99401F715}" type="datetime1">
              <a:rPr lang="en-US" smtClean="0"/>
              <a:t>12/29/2013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EA7336-B3F5-43E1-9E39-FDC1388E730B}" type="slidenum">
              <a:rPr lang="en-US" smtClean="0"/>
              <a:pPr/>
              <a:t>‹#›</a:t>
            </a:fld>
            <a:endParaRPr lang="en-US"/>
          </a:p>
        </p:txBody>
      </p:sp>
    </p:spTree>
    <p:extLst>
      <p:ext uri="{BB962C8B-B14F-4D97-AF65-F5344CB8AC3E}">
        <p14:creationId xmlns:p14="http://schemas.microsoft.com/office/powerpoint/2010/main" xmlns="" val="23447143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imf.org/external/pubs/ft/fandd/2003/03/gard.htm" TargetMode="External"/><Relationship Id="rId2" Type="http://schemas.openxmlformats.org/officeDocument/2006/relationships/hyperlink" Target="http://www.time.com/time/printout/0"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1"/>
            <a:ext cx="7772400" cy="2000250"/>
          </a:xfrm>
        </p:spPr>
        <p:txBody>
          <a:bodyPr>
            <a:noAutofit/>
          </a:bodyPr>
          <a:lstStyle/>
          <a:p>
            <a:r>
              <a:rPr lang="en-US" sz="4800" dirty="0" smtClean="0"/>
              <a:t>Issues in Public Administration</a:t>
            </a:r>
            <a:br>
              <a:rPr lang="en-US" sz="4800" dirty="0" smtClean="0"/>
            </a:br>
            <a:r>
              <a:rPr lang="en-US" sz="4800" dirty="0" smtClean="0"/>
              <a:t/>
            </a:r>
            <a:br>
              <a:rPr lang="en-US" sz="4800" dirty="0" smtClean="0"/>
            </a:br>
            <a:r>
              <a:rPr lang="en-US" sz="4000" dirty="0" smtClean="0"/>
              <a:t>MPA 509</a:t>
            </a:r>
            <a:r>
              <a:rPr lang="en-US" sz="4800" dirty="0" smtClean="0"/>
              <a:t/>
            </a:r>
            <a:br>
              <a:rPr lang="en-US" sz="4800" dirty="0" smtClean="0"/>
            </a:br>
            <a:endParaRPr lang="en-US" sz="4800" dirty="0"/>
          </a:p>
        </p:txBody>
      </p:sp>
      <p:sp>
        <p:nvSpPr>
          <p:cNvPr id="3" name="Subtitle 2"/>
          <p:cNvSpPr>
            <a:spLocks noGrp="1"/>
          </p:cNvSpPr>
          <p:nvPr>
            <p:ph type="subTitle" idx="1"/>
          </p:nvPr>
        </p:nvSpPr>
        <p:spPr>
          <a:xfrm>
            <a:off x="1371600" y="4572000"/>
            <a:ext cx="6400800" cy="1752600"/>
          </a:xfrm>
        </p:spPr>
        <p:txBody>
          <a:bodyPr>
            <a:normAutofit/>
          </a:bodyPr>
          <a:lstStyle/>
          <a:p>
            <a:r>
              <a:rPr lang="en-US" sz="3600" b="1" dirty="0"/>
              <a:t>Problems of Governance in </a:t>
            </a:r>
            <a:r>
              <a:rPr lang="en-US" sz="3600" b="1" dirty="0" smtClean="0"/>
              <a:t>Pakistan (3)</a:t>
            </a:r>
            <a:endParaRPr lang="en-US" sz="3600" b="1" dirty="0"/>
          </a:p>
          <a:p>
            <a:endParaRPr lang="en-US" sz="3600" b="1" dirty="0"/>
          </a:p>
        </p:txBody>
      </p:sp>
      <p:sp>
        <p:nvSpPr>
          <p:cNvPr id="4" name="Slide Number Placeholder 3"/>
          <p:cNvSpPr>
            <a:spLocks noGrp="1"/>
          </p:cNvSpPr>
          <p:nvPr>
            <p:ph type="sldNum" sz="quarter" idx="12"/>
          </p:nvPr>
        </p:nvSpPr>
        <p:spPr/>
        <p:txBody>
          <a:bodyPr/>
          <a:lstStyle/>
          <a:p>
            <a:fld id="{95EA7336-B3F5-43E1-9E39-FDC1388E730B}" type="slidenum">
              <a:rPr lang="en-US" smtClean="0"/>
              <a:pPr/>
              <a:t>1</a:t>
            </a:fld>
            <a:endParaRPr lang="en-US"/>
          </a:p>
        </p:txBody>
      </p:sp>
    </p:spTree>
    <p:extLst>
      <p:ext uri="{BB962C8B-B14F-4D97-AF65-F5344CB8AC3E}">
        <p14:creationId xmlns:p14="http://schemas.microsoft.com/office/powerpoint/2010/main" xmlns="" val="24235196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Agenda </a:t>
            </a:r>
            <a:endParaRPr lang="en-US" dirty="0"/>
          </a:p>
        </p:txBody>
      </p:sp>
      <p:sp>
        <p:nvSpPr>
          <p:cNvPr id="3" name="Content Placeholder 2"/>
          <p:cNvSpPr>
            <a:spLocks noGrp="1"/>
          </p:cNvSpPr>
          <p:nvPr>
            <p:ph idx="1"/>
          </p:nvPr>
        </p:nvSpPr>
        <p:spPr>
          <a:xfrm>
            <a:off x="457200" y="1066800"/>
            <a:ext cx="8229600" cy="5638800"/>
          </a:xfrm>
        </p:spPr>
        <p:txBody>
          <a:bodyPr>
            <a:normAutofit lnSpcReduction="10000"/>
          </a:bodyPr>
          <a:lstStyle/>
          <a:p>
            <a:r>
              <a:rPr lang="en-US" sz="2400" dirty="0" smtClean="0">
                <a:latin typeface="Times New Roman" pitchFamily="18" charset="0"/>
                <a:cs typeface="Times New Roman" pitchFamily="18" charset="0"/>
              </a:rPr>
              <a:t>Preview of Last Lecture</a:t>
            </a:r>
          </a:p>
          <a:p>
            <a:r>
              <a:rPr lang="en-US" sz="2400" dirty="0" smtClean="0">
                <a:latin typeface="Times New Roman" pitchFamily="18" charset="0"/>
                <a:cs typeface="Times New Roman" pitchFamily="18" charset="0"/>
              </a:rPr>
              <a:t>Revising Governance in Pakistan’s perspective</a:t>
            </a:r>
          </a:p>
          <a:p>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Musharraf Paradox: The Failure of an Economic Success </a:t>
            </a:r>
            <a:r>
              <a:rPr lang="en-US" sz="2400" dirty="0" smtClean="0">
                <a:latin typeface="Times New Roman" pitchFamily="18" charset="0"/>
                <a:cs typeface="Times New Roman" pitchFamily="18" charset="0"/>
              </a:rPr>
              <a:t>Story</a:t>
            </a:r>
          </a:p>
          <a:p>
            <a:r>
              <a:rPr lang="en-US" sz="2400" dirty="0">
                <a:latin typeface="Times New Roman" pitchFamily="18" charset="0"/>
                <a:cs typeface="Times New Roman" pitchFamily="18" charset="0"/>
              </a:rPr>
              <a:t>Issues of Voters in </a:t>
            </a:r>
            <a:r>
              <a:rPr lang="en-US" sz="2400" dirty="0" smtClean="0">
                <a:latin typeface="Times New Roman" pitchFamily="18" charset="0"/>
                <a:cs typeface="Times New Roman" pitchFamily="18" charset="0"/>
              </a:rPr>
              <a:t>2008</a:t>
            </a:r>
          </a:p>
          <a:p>
            <a:r>
              <a:rPr lang="en-US" sz="2400" dirty="0"/>
              <a:t>Factors contributing to country’s  economic  </a:t>
            </a:r>
            <a:r>
              <a:rPr lang="en-US" sz="2400" dirty="0" smtClean="0"/>
              <a:t>malaise</a:t>
            </a:r>
          </a:p>
          <a:p>
            <a:r>
              <a:rPr lang="en-US" sz="2400" dirty="0" smtClean="0">
                <a:latin typeface="Times New Roman" pitchFamily="18" charset="0"/>
                <a:cs typeface="Times New Roman" pitchFamily="18" charset="0"/>
              </a:rPr>
              <a:t>Some highs of Musharraf Era</a:t>
            </a:r>
          </a:p>
          <a:p>
            <a:r>
              <a:rPr lang="en-US" sz="2400" dirty="0"/>
              <a:t>Factors contributing to country’s  economic  </a:t>
            </a:r>
            <a:r>
              <a:rPr lang="en-US" sz="2400" dirty="0" smtClean="0"/>
              <a:t>malaise</a:t>
            </a:r>
          </a:p>
          <a:p>
            <a:r>
              <a:rPr lang="en-US" sz="2400" dirty="0"/>
              <a:t>Outcomes of the </a:t>
            </a:r>
            <a:r>
              <a:rPr lang="en-US" sz="2400" dirty="0" smtClean="0"/>
              <a:t>dictatorship</a:t>
            </a:r>
          </a:p>
          <a:p>
            <a:r>
              <a:rPr lang="en-US" sz="2400" dirty="0" smtClean="0">
                <a:latin typeface="Times New Roman" pitchFamily="18" charset="0"/>
                <a:cs typeface="Times New Roman" pitchFamily="18" charset="0"/>
              </a:rPr>
              <a:t>Key breakthroughs</a:t>
            </a:r>
          </a:p>
          <a:p>
            <a:r>
              <a:rPr lang="en-US" sz="2400" dirty="0"/>
              <a:t>Frequently Asked Questions </a:t>
            </a:r>
            <a:endParaRPr lang="en-US" sz="2400" dirty="0" smtClean="0"/>
          </a:p>
          <a:p>
            <a:r>
              <a:rPr lang="en-US" sz="2400" dirty="0" smtClean="0">
                <a:latin typeface="Times New Roman" pitchFamily="18" charset="0"/>
                <a:cs typeface="Times New Roman" pitchFamily="18" charset="0"/>
              </a:rPr>
              <a:t>References</a:t>
            </a:r>
          </a:p>
          <a:p>
            <a:r>
              <a:rPr lang="en-US" sz="2400" dirty="0" smtClean="0">
                <a:latin typeface="Times New Roman" pitchFamily="18" charset="0"/>
                <a:cs typeface="Times New Roman" pitchFamily="18" charset="0"/>
              </a:rPr>
              <a:t>Quote of the Day</a:t>
            </a:r>
          </a:p>
          <a:p>
            <a:endParaRPr lang="en-US" sz="1800" b="1" dirty="0" smtClean="0">
              <a:latin typeface="Arial" pitchFamily="34" charset="0"/>
              <a:cs typeface="Arial" pitchFamily="34" charset="0"/>
            </a:endParaRPr>
          </a:p>
          <a:p>
            <a:endParaRPr lang="en-US" dirty="0"/>
          </a:p>
          <a:p>
            <a:pPr marL="0"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95EA7336-B3F5-43E1-9E39-FDC1388E730B}" type="slidenum">
              <a:rPr lang="en-US" smtClean="0"/>
              <a:pPr/>
              <a:t>2</a:t>
            </a:fld>
            <a:endParaRPr lang="en-US"/>
          </a:p>
        </p:txBody>
      </p:sp>
    </p:spTree>
    <p:extLst>
      <p:ext uri="{BB962C8B-B14F-4D97-AF65-F5344CB8AC3E}">
        <p14:creationId xmlns:p14="http://schemas.microsoft.com/office/powerpoint/2010/main" xmlns="" val="24197052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a:t>G</a:t>
            </a:r>
            <a:r>
              <a:rPr lang="en-US" dirty="0" smtClean="0"/>
              <a:t>overnance </a:t>
            </a:r>
            <a:endParaRPr lang="en-US" dirty="0"/>
          </a:p>
        </p:txBody>
      </p:sp>
      <p:sp>
        <p:nvSpPr>
          <p:cNvPr id="3" name="Content Placeholder 2"/>
          <p:cNvSpPr>
            <a:spLocks noGrp="1"/>
          </p:cNvSpPr>
          <p:nvPr>
            <p:ph idx="1"/>
          </p:nvPr>
        </p:nvSpPr>
        <p:spPr/>
        <p:txBody>
          <a:bodyPr>
            <a:normAutofit/>
          </a:bodyPr>
          <a:lstStyle/>
          <a:p>
            <a:r>
              <a:rPr lang="en-US" dirty="0" smtClean="0"/>
              <a:t>Governance may be </a:t>
            </a:r>
            <a:r>
              <a:rPr lang="en-US" dirty="0"/>
              <a:t>defined as the manner in which power is exercised in the management </a:t>
            </a:r>
            <a:r>
              <a:rPr lang="en-US" dirty="0" smtClean="0"/>
              <a:t>of a </a:t>
            </a:r>
            <a:r>
              <a:rPr lang="en-US" dirty="0"/>
              <a:t>country’s economic and social resources for development. “Good Governance” is then </a:t>
            </a:r>
            <a:r>
              <a:rPr lang="en-US" dirty="0" smtClean="0"/>
              <a:t>synonymous with </a:t>
            </a:r>
            <a:r>
              <a:rPr lang="en-US" dirty="0"/>
              <a:t>sound development practices. Vital reforms for public expenditure may flounder if accounting systems are so weak that budgetary policies cannot be implemented or even monitored; </a:t>
            </a:r>
          </a:p>
        </p:txBody>
      </p:sp>
      <p:sp>
        <p:nvSpPr>
          <p:cNvPr id="4" name="Slide Number Placeholder 3"/>
          <p:cNvSpPr>
            <a:spLocks noGrp="1"/>
          </p:cNvSpPr>
          <p:nvPr>
            <p:ph type="sldNum" sz="quarter" idx="12"/>
          </p:nvPr>
        </p:nvSpPr>
        <p:spPr/>
        <p:txBody>
          <a:bodyPr/>
          <a:lstStyle/>
          <a:p>
            <a:fld id="{95EA7336-B3F5-43E1-9E39-FDC1388E730B}" type="slidenum">
              <a:rPr lang="en-US" smtClean="0"/>
              <a:pPr/>
              <a:t>3</a:t>
            </a:fld>
            <a:endParaRPr lang="en-US"/>
          </a:p>
        </p:txBody>
      </p:sp>
    </p:spTree>
    <p:extLst>
      <p:ext uri="{BB962C8B-B14F-4D97-AF65-F5344CB8AC3E}">
        <p14:creationId xmlns:p14="http://schemas.microsoft.com/office/powerpoint/2010/main" xmlns="" val="42165227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Governance and Systems </a:t>
            </a:r>
            <a:endParaRPr lang="en-US" dirty="0"/>
          </a:p>
        </p:txBody>
      </p:sp>
      <p:sp>
        <p:nvSpPr>
          <p:cNvPr id="3" name="Content Placeholder 2"/>
          <p:cNvSpPr>
            <a:spLocks noGrp="1"/>
          </p:cNvSpPr>
          <p:nvPr>
            <p:ph idx="1"/>
          </p:nvPr>
        </p:nvSpPr>
        <p:spPr>
          <a:xfrm>
            <a:off x="152400" y="1600200"/>
            <a:ext cx="8839200" cy="4525963"/>
          </a:xfrm>
        </p:spPr>
        <p:txBody>
          <a:bodyPr>
            <a:normAutofit/>
          </a:bodyPr>
          <a:lstStyle/>
          <a:p>
            <a:r>
              <a:rPr lang="en-US" dirty="0" smtClean="0"/>
              <a:t>Poor procurement systems encourage corruption and distort public investment priorities. This only illustrates a broader point; </a:t>
            </a:r>
          </a:p>
          <a:p>
            <a:r>
              <a:rPr lang="en-US" dirty="0" smtClean="0"/>
              <a:t>Good governance is central to creating and sustaining an environment which fosters strong and equitable development. Governments play a key role in the provision of public goods. </a:t>
            </a:r>
          </a:p>
          <a:p>
            <a:endParaRPr lang="en-US" dirty="0"/>
          </a:p>
        </p:txBody>
      </p:sp>
      <p:sp>
        <p:nvSpPr>
          <p:cNvPr id="4" name="Slide Number Placeholder 3"/>
          <p:cNvSpPr>
            <a:spLocks noGrp="1"/>
          </p:cNvSpPr>
          <p:nvPr>
            <p:ph type="sldNum" sz="quarter" idx="12"/>
          </p:nvPr>
        </p:nvSpPr>
        <p:spPr/>
        <p:txBody>
          <a:bodyPr/>
          <a:lstStyle/>
          <a:p>
            <a:fld id="{95EA7336-B3F5-43E1-9E39-FDC1388E730B}" type="slidenum">
              <a:rPr lang="en-US" smtClean="0"/>
              <a:pPr/>
              <a:t>4</a:t>
            </a:fld>
            <a:endParaRPr lang="en-US"/>
          </a:p>
        </p:txBody>
      </p:sp>
    </p:spTree>
    <p:extLst>
      <p:ext uri="{BB962C8B-B14F-4D97-AF65-F5344CB8AC3E}">
        <p14:creationId xmlns:p14="http://schemas.microsoft.com/office/powerpoint/2010/main" xmlns="" val="9337043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Governance and Systems </a:t>
            </a:r>
            <a:endParaRPr lang="en-US" dirty="0"/>
          </a:p>
        </p:txBody>
      </p:sp>
      <p:sp>
        <p:nvSpPr>
          <p:cNvPr id="3" name="Content Placeholder 2"/>
          <p:cNvSpPr>
            <a:spLocks noGrp="1"/>
          </p:cNvSpPr>
          <p:nvPr>
            <p:ph idx="1"/>
          </p:nvPr>
        </p:nvSpPr>
        <p:spPr>
          <a:xfrm>
            <a:off x="152400" y="1600200"/>
            <a:ext cx="8839200" cy="4525963"/>
          </a:xfrm>
        </p:spPr>
        <p:txBody>
          <a:bodyPr>
            <a:normAutofit/>
          </a:bodyPr>
          <a:lstStyle/>
          <a:p>
            <a:r>
              <a:rPr lang="en-US" dirty="0" smtClean="0"/>
              <a:t>They establish the rules that make markets work efficiently, and they correct for market failure. In order to play this role, they need revenues, and ‘agents’ to collect these revenues. This in turn requires systems of accountability, adequate and reliable information, and further, efficiency in resource management and delivery of public services.</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95EA7336-B3F5-43E1-9E39-FDC1388E730B}" type="slidenum">
              <a:rPr lang="en-US" smtClean="0"/>
              <a:pPr/>
              <a:t>5</a:t>
            </a:fld>
            <a:endParaRPr lang="en-US"/>
          </a:p>
        </p:txBody>
      </p:sp>
    </p:spTree>
    <p:extLst>
      <p:ext uri="{BB962C8B-B14F-4D97-AF65-F5344CB8AC3E}">
        <p14:creationId xmlns:p14="http://schemas.microsoft.com/office/powerpoint/2010/main" xmlns="" val="29419431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Despite some of the more rapid rates of economic growth seen in Pakistan  in years, the government  of </a:t>
            </a:r>
            <a:r>
              <a:rPr lang="en-US" dirty="0" smtClean="0"/>
              <a:t>Pakistan’s </a:t>
            </a:r>
            <a:r>
              <a:rPr lang="en-US" dirty="0"/>
              <a:t>Pervez Musharraf was soundly rejected by voters in early 2008. To the surprise of many observers, it was the </a:t>
            </a:r>
            <a:r>
              <a:rPr lang="en-US" dirty="0" smtClean="0"/>
              <a:t>economy</a:t>
            </a:r>
            <a:r>
              <a:rPr lang="en-US" dirty="0"/>
              <a:t>, rather than increased  violence,  the war on terrorism,  or the authoritarian  nature of the regime that was the prime concern of electorate. </a:t>
            </a:r>
          </a:p>
        </p:txBody>
      </p:sp>
      <p:sp>
        <p:nvSpPr>
          <p:cNvPr id="4" name="Slide Number Placeholder 3"/>
          <p:cNvSpPr>
            <a:spLocks noGrp="1"/>
          </p:cNvSpPr>
          <p:nvPr>
            <p:ph type="sldNum" sz="quarter" idx="12"/>
          </p:nvPr>
        </p:nvSpPr>
        <p:spPr/>
        <p:txBody>
          <a:bodyPr/>
          <a:lstStyle/>
          <a:p>
            <a:fld id="{95EA7336-B3F5-43E1-9E39-FDC1388E730B}" type="slidenum">
              <a:rPr lang="en-US" smtClean="0"/>
              <a:pPr/>
              <a:t>6</a:t>
            </a:fld>
            <a:endParaRPr lang="en-US"/>
          </a:p>
        </p:txBody>
      </p:sp>
    </p:spTree>
    <p:extLst>
      <p:ext uri="{BB962C8B-B14F-4D97-AF65-F5344CB8AC3E}">
        <p14:creationId xmlns:p14="http://schemas.microsoft.com/office/powerpoint/2010/main" xmlns="" val="22051035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It appears that much of the macro-economic  successes did not trickle down very far – increased income inequalities  and regional disparities, rising inflation only added to the electorate’s  frustrations. </a:t>
            </a:r>
          </a:p>
          <a:p>
            <a:endParaRPr lang="en-US" dirty="0"/>
          </a:p>
        </p:txBody>
      </p:sp>
      <p:sp>
        <p:nvSpPr>
          <p:cNvPr id="4" name="Slide Number Placeholder 3"/>
          <p:cNvSpPr>
            <a:spLocks noGrp="1"/>
          </p:cNvSpPr>
          <p:nvPr>
            <p:ph type="sldNum" sz="quarter" idx="12"/>
          </p:nvPr>
        </p:nvSpPr>
        <p:spPr/>
        <p:txBody>
          <a:bodyPr/>
          <a:lstStyle/>
          <a:p>
            <a:fld id="{95EA7336-B3F5-43E1-9E39-FDC1388E730B}" type="slidenum">
              <a:rPr lang="en-US" smtClean="0"/>
              <a:pPr/>
              <a:t>7</a:t>
            </a:fld>
            <a:endParaRPr lang="en-US"/>
          </a:p>
        </p:txBody>
      </p:sp>
    </p:spTree>
    <p:extLst>
      <p:ext uri="{BB962C8B-B14F-4D97-AF65-F5344CB8AC3E}">
        <p14:creationId xmlns:p14="http://schemas.microsoft.com/office/powerpoint/2010/main" xmlns="" val="27559349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After examining the country’s pattern of growth and the results of Musharraf’s economic programs, a more fundamental  criticism can be made – the economic development model adopted over the last eight years is unlikely to have laid a solid foundation for further growth.</a:t>
            </a:r>
          </a:p>
          <a:p>
            <a:endParaRPr lang="en-US" dirty="0"/>
          </a:p>
        </p:txBody>
      </p:sp>
      <p:sp>
        <p:nvSpPr>
          <p:cNvPr id="4" name="Slide Number Placeholder 3"/>
          <p:cNvSpPr>
            <a:spLocks noGrp="1"/>
          </p:cNvSpPr>
          <p:nvPr>
            <p:ph type="sldNum" sz="quarter" idx="12"/>
          </p:nvPr>
        </p:nvSpPr>
        <p:spPr/>
        <p:txBody>
          <a:bodyPr/>
          <a:lstStyle/>
          <a:p>
            <a:fld id="{95EA7336-B3F5-43E1-9E39-FDC1388E730B}" type="slidenum">
              <a:rPr lang="en-US" smtClean="0"/>
              <a:pPr/>
              <a:t>8</a:t>
            </a:fld>
            <a:endParaRPr lang="en-US"/>
          </a:p>
        </p:txBody>
      </p:sp>
    </p:spTree>
    <p:extLst>
      <p:ext uri="{BB962C8B-B14F-4D97-AF65-F5344CB8AC3E}">
        <p14:creationId xmlns:p14="http://schemas.microsoft.com/office/powerpoint/2010/main" xmlns="" val="9780352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 of Voters in 2008</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a:t>(a) the deteriorating security situation evidenced by the increase in terrorist attacks over the past </a:t>
            </a:r>
            <a:r>
              <a:rPr lang="en-US" dirty="0" smtClean="0"/>
              <a:t>years, </a:t>
            </a:r>
          </a:p>
          <a:p>
            <a:pPr marL="0" indent="0">
              <a:buNone/>
            </a:pPr>
            <a:r>
              <a:rPr lang="en-US" dirty="0" smtClean="0"/>
              <a:t>(</a:t>
            </a:r>
            <a:r>
              <a:rPr lang="en-US" dirty="0"/>
              <a:t>b) the suppression  of civil  rights  through  President  Pervez  Musharraf's  heavy- handed sacking of the country's top judges</a:t>
            </a:r>
            <a:r>
              <a:rPr lang="en-US" dirty="0" smtClean="0"/>
              <a:t>,</a:t>
            </a:r>
          </a:p>
          <a:p>
            <a:pPr marL="0" indent="0">
              <a:buNone/>
            </a:pPr>
            <a:r>
              <a:rPr lang="en-US" dirty="0" smtClean="0"/>
              <a:t> </a:t>
            </a:r>
            <a:r>
              <a:rPr lang="en-US" dirty="0"/>
              <a:t>(c) the unpopular partnership  with the United  States  in the war on terrorism, </a:t>
            </a:r>
            <a:endParaRPr lang="en-US" dirty="0" smtClean="0"/>
          </a:p>
          <a:p>
            <a:pPr marL="0" indent="0">
              <a:buNone/>
            </a:pPr>
            <a:r>
              <a:rPr lang="en-US" dirty="0" smtClean="0"/>
              <a:t>(</a:t>
            </a:r>
            <a:r>
              <a:rPr lang="en-US" dirty="0"/>
              <a:t>d) the rise and spread of extremism, </a:t>
            </a:r>
            <a:r>
              <a:rPr lang="en-US" dirty="0" smtClean="0"/>
              <a:t>and</a:t>
            </a:r>
          </a:p>
          <a:p>
            <a:pPr marL="0" indent="0">
              <a:buNone/>
            </a:pPr>
            <a:r>
              <a:rPr lang="en-US" dirty="0" smtClean="0"/>
              <a:t> </a:t>
            </a:r>
            <a:r>
              <a:rPr lang="en-US" dirty="0"/>
              <a:t>(e) the suspicious assassination of former Prime Minister Benazir Bhutto.</a:t>
            </a:r>
          </a:p>
        </p:txBody>
      </p:sp>
      <p:sp>
        <p:nvSpPr>
          <p:cNvPr id="4" name="Slide Number Placeholder 3"/>
          <p:cNvSpPr>
            <a:spLocks noGrp="1"/>
          </p:cNvSpPr>
          <p:nvPr>
            <p:ph type="sldNum" sz="quarter" idx="12"/>
          </p:nvPr>
        </p:nvSpPr>
        <p:spPr/>
        <p:txBody>
          <a:bodyPr/>
          <a:lstStyle/>
          <a:p>
            <a:fld id="{95EA7336-B3F5-43E1-9E39-FDC1388E730B}" type="slidenum">
              <a:rPr lang="en-US" smtClean="0"/>
              <a:pPr/>
              <a:t>9</a:t>
            </a:fld>
            <a:endParaRPr lang="en-US"/>
          </a:p>
        </p:txBody>
      </p:sp>
    </p:spTree>
    <p:extLst>
      <p:ext uri="{BB962C8B-B14F-4D97-AF65-F5344CB8AC3E}">
        <p14:creationId xmlns:p14="http://schemas.microsoft.com/office/powerpoint/2010/main" xmlns="" val="16135841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People were angry over the fact </a:t>
            </a:r>
            <a:r>
              <a:rPr lang="en-US" dirty="0" smtClean="0"/>
              <a:t>that </a:t>
            </a:r>
            <a:r>
              <a:rPr lang="en-US" dirty="0" err="1" smtClean="0"/>
              <a:t>atta</a:t>
            </a:r>
            <a:r>
              <a:rPr lang="en-US" dirty="0" smtClean="0"/>
              <a:t> </a:t>
            </a:r>
            <a:r>
              <a:rPr lang="en-US" dirty="0"/>
              <a:t>[flour] was not </a:t>
            </a:r>
            <a:r>
              <a:rPr lang="en-US" dirty="0" smtClean="0"/>
              <a:t>available</a:t>
            </a:r>
            <a:r>
              <a:rPr lang="en-US" dirty="0"/>
              <a:t>, that food prices were high, and due to this they felt insecure. </a:t>
            </a:r>
            <a:endParaRPr lang="en-US" dirty="0" smtClean="0"/>
          </a:p>
          <a:p>
            <a:r>
              <a:rPr lang="en-US" dirty="0" smtClean="0"/>
              <a:t>It's </a:t>
            </a:r>
            <a:r>
              <a:rPr lang="en-US" dirty="0"/>
              <a:t>a familiar lament in Pakistan these </a:t>
            </a:r>
            <a:r>
              <a:rPr lang="en-US" dirty="0" smtClean="0"/>
              <a:t>days that we </a:t>
            </a:r>
            <a:r>
              <a:rPr lang="en-US" dirty="0"/>
              <a:t>are worried  about  terrorism  and  those  other  things,  but first  we  are  worried  about  basic  needs.  </a:t>
            </a:r>
            <a:endParaRPr lang="en-US" dirty="0" smtClean="0"/>
          </a:p>
          <a:p>
            <a:r>
              <a:rPr lang="en-US" dirty="0" smtClean="0"/>
              <a:t>People  wanted  </a:t>
            </a:r>
            <a:r>
              <a:rPr lang="en-US" dirty="0"/>
              <a:t>a person who can fix </a:t>
            </a:r>
            <a:r>
              <a:rPr lang="en-US" dirty="0" smtClean="0"/>
              <a:t>these problem.</a:t>
            </a:r>
            <a:endParaRPr lang="en-US" dirty="0"/>
          </a:p>
        </p:txBody>
      </p:sp>
      <p:sp>
        <p:nvSpPr>
          <p:cNvPr id="4" name="Slide Number Placeholder 3"/>
          <p:cNvSpPr>
            <a:spLocks noGrp="1"/>
          </p:cNvSpPr>
          <p:nvPr>
            <p:ph type="sldNum" sz="quarter" idx="12"/>
          </p:nvPr>
        </p:nvSpPr>
        <p:spPr/>
        <p:txBody>
          <a:bodyPr/>
          <a:lstStyle/>
          <a:p>
            <a:fld id="{95EA7336-B3F5-43E1-9E39-FDC1388E730B}" type="slidenum">
              <a:rPr lang="en-US" smtClean="0"/>
              <a:pPr/>
              <a:t>10</a:t>
            </a:fld>
            <a:endParaRPr lang="en-US"/>
          </a:p>
        </p:txBody>
      </p:sp>
    </p:spTree>
    <p:extLst>
      <p:ext uri="{BB962C8B-B14F-4D97-AF65-F5344CB8AC3E}">
        <p14:creationId xmlns:p14="http://schemas.microsoft.com/office/powerpoint/2010/main" xmlns="" val="27985430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Factors contributing to country’s  </a:t>
            </a:r>
            <a:r>
              <a:rPr lang="en-US" sz="3200" dirty="0"/>
              <a:t>economic  malaise</a:t>
            </a:r>
          </a:p>
        </p:txBody>
      </p:sp>
      <p:sp>
        <p:nvSpPr>
          <p:cNvPr id="3" name="Content Placeholder 2"/>
          <p:cNvSpPr>
            <a:spLocks noGrp="1"/>
          </p:cNvSpPr>
          <p:nvPr>
            <p:ph idx="1"/>
          </p:nvPr>
        </p:nvSpPr>
        <p:spPr/>
        <p:txBody>
          <a:bodyPr>
            <a:normAutofit/>
          </a:bodyPr>
          <a:lstStyle/>
          <a:p>
            <a:r>
              <a:rPr lang="en-US" dirty="0"/>
              <a:t>First  the  civilian  ruling  elites failed to make efficient use of public financial resources  to boost economic growth, contain poverty, and develop human resources.  </a:t>
            </a:r>
            <a:endParaRPr lang="en-US" dirty="0" smtClean="0"/>
          </a:p>
          <a:p>
            <a:r>
              <a:rPr lang="en-US" dirty="0" smtClean="0"/>
              <a:t>Second  the  </a:t>
            </a:r>
            <a:r>
              <a:rPr lang="en-US" dirty="0"/>
              <a:t>governments </a:t>
            </a:r>
            <a:r>
              <a:rPr lang="en-US" dirty="0" smtClean="0"/>
              <a:t>failed  </a:t>
            </a:r>
            <a:r>
              <a:rPr lang="en-US" dirty="0"/>
              <a:t>to check  unbridled  corruption  and  cronyism. </a:t>
            </a:r>
          </a:p>
          <a:p>
            <a:endParaRPr lang="en-US" dirty="0"/>
          </a:p>
        </p:txBody>
      </p:sp>
      <p:sp>
        <p:nvSpPr>
          <p:cNvPr id="4" name="Slide Number Placeholder 3"/>
          <p:cNvSpPr>
            <a:spLocks noGrp="1"/>
          </p:cNvSpPr>
          <p:nvPr>
            <p:ph type="sldNum" sz="quarter" idx="12"/>
          </p:nvPr>
        </p:nvSpPr>
        <p:spPr/>
        <p:txBody>
          <a:bodyPr/>
          <a:lstStyle/>
          <a:p>
            <a:fld id="{95EA7336-B3F5-43E1-9E39-FDC1388E730B}" type="slidenum">
              <a:rPr lang="en-US" smtClean="0"/>
              <a:pPr/>
              <a:t>11</a:t>
            </a:fld>
            <a:endParaRPr lang="en-US"/>
          </a:p>
        </p:txBody>
      </p:sp>
    </p:spTree>
    <p:extLst>
      <p:ext uri="{BB962C8B-B14F-4D97-AF65-F5344CB8AC3E}">
        <p14:creationId xmlns:p14="http://schemas.microsoft.com/office/powerpoint/2010/main" xmlns="" val="8257850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r>
              <a:rPr lang="en-US" dirty="0" smtClean="0"/>
              <a:t>Outcomes of the dictatorship</a:t>
            </a:r>
            <a:endParaRPr lang="en-US" dirty="0"/>
          </a:p>
        </p:txBody>
      </p:sp>
      <p:sp>
        <p:nvSpPr>
          <p:cNvPr id="3" name="Content Placeholder 2"/>
          <p:cNvSpPr>
            <a:spLocks noGrp="1"/>
          </p:cNvSpPr>
          <p:nvPr>
            <p:ph idx="1"/>
          </p:nvPr>
        </p:nvSpPr>
        <p:spPr/>
        <p:txBody>
          <a:bodyPr/>
          <a:lstStyle/>
          <a:p>
            <a:r>
              <a:rPr lang="en-US" dirty="0"/>
              <a:t>(1) high fiscal deficits; </a:t>
            </a:r>
            <a:endParaRPr lang="en-US" dirty="0" smtClean="0"/>
          </a:p>
          <a:p>
            <a:r>
              <a:rPr lang="en-US" dirty="0" smtClean="0"/>
              <a:t>(</a:t>
            </a:r>
            <a:r>
              <a:rPr lang="en-US" dirty="0"/>
              <a:t>2) an unsustainable  public debt (domestic and foreign) </a:t>
            </a:r>
          </a:p>
          <a:p>
            <a:r>
              <a:rPr lang="en-US" dirty="0" smtClean="0"/>
              <a:t>(3</a:t>
            </a:r>
            <a:r>
              <a:rPr lang="en-US" dirty="0"/>
              <a:t>) a sharp deterioration  in the distribution  of </a:t>
            </a:r>
            <a:r>
              <a:rPr lang="en-US" dirty="0" smtClean="0"/>
              <a:t>income;  </a:t>
            </a:r>
          </a:p>
          <a:p>
            <a:r>
              <a:rPr lang="en-US" dirty="0" smtClean="0"/>
              <a:t> </a:t>
            </a:r>
            <a:r>
              <a:rPr lang="en-US" dirty="0"/>
              <a:t>(4) a disturbing  rise in the level of unemployment </a:t>
            </a:r>
            <a:r>
              <a:rPr lang="en-US" dirty="0" smtClean="0"/>
              <a:t>and poverty.</a:t>
            </a:r>
            <a:endParaRPr lang="en-US" dirty="0"/>
          </a:p>
        </p:txBody>
      </p:sp>
      <p:sp>
        <p:nvSpPr>
          <p:cNvPr id="4" name="Slide Number Placeholder 3"/>
          <p:cNvSpPr>
            <a:spLocks noGrp="1"/>
          </p:cNvSpPr>
          <p:nvPr>
            <p:ph type="sldNum" sz="quarter" idx="12"/>
          </p:nvPr>
        </p:nvSpPr>
        <p:spPr/>
        <p:txBody>
          <a:bodyPr/>
          <a:lstStyle/>
          <a:p>
            <a:fld id="{95EA7336-B3F5-43E1-9E39-FDC1388E730B}" type="slidenum">
              <a:rPr lang="en-US" smtClean="0"/>
              <a:pPr/>
              <a:t>12</a:t>
            </a:fld>
            <a:endParaRPr lang="en-US"/>
          </a:p>
        </p:txBody>
      </p:sp>
    </p:spTree>
    <p:extLst>
      <p:ext uri="{BB962C8B-B14F-4D97-AF65-F5344CB8AC3E}">
        <p14:creationId xmlns:p14="http://schemas.microsoft.com/office/powerpoint/2010/main" xmlns="" val="10407946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Breakthroughs</a:t>
            </a:r>
            <a:endParaRPr lang="en-US" dirty="0"/>
          </a:p>
        </p:txBody>
      </p:sp>
      <p:sp>
        <p:nvSpPr>
          <p:cNvPr id="3" name="Content Placeholder 2"/>
          <p:cNvSpPr>
            <a:spLocks noGrp="1"/>
          </p:cNvSpPr>
          <p:nvPr>
            <p:ph idx="1"/>
          </p:nvPr>
        </p:nvSpPr>
        <p:spPr/>
        <p:txBody>
          <a:bodyPr/>
          <a:lstStyle/>
          <a:p>
            <a:r>
              <a:rPr lang="en-US" dirty="0" smtClean="0"/>
              <a:t>Musharraf's regime embraced globalization by introducing structural reforms,  opening  the country  to investment  and trade.</a:t>
            </a:r>
            <a:endParaRPr lang="en-US" dirty="0"/>
          </a:p>
        </p:txBody>
      </p:sp>
      <p:sp>
        <p:nvSpPr>
          <p:cNvPr id="4" name="Slide Number Placeholder 3"/>
          <p:cNvSpPr>
            <a:spLocks noGrp="1"/>
          </p:cNvSpPr>
          <p:nvPr>
            <p:ph type="sldNum" sz="quarter" idx="12"/>
          </p:nvPr>
        </p:nvSpPr>
        <p:spPr/>
        <p:txBody>
          <a:bodyPr/>
          <a:lstStyle/>
          <a:p>
            <a:fld id="{95EA7336-B3F5-43E1-9E39-FDC1388E730B}" type="slidenum">
              <a:rPr lang="en-US" smtClean="0"/>
              <a:pPr/>
              <a:t>13</a:t>
            </a:fld>
            <a:endParaRPr lang="en-US"/>
          </a:p>
        </p:txBody>
      </p:sp>
    </p:spTree>
    <p:extLst>
      <p:ext uri="{BB962C8B-B14F-4D97-AF65-F5344CB8AC3E}">
        <p14:creationId xmlns:p14="http://schemas.microsoft.com/office/powerpoint/2010/main" xmlns="" val="26919794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52400" y="1600200"/>
            <a:ext cx="8915400" cy="4525963"/>
          </a:xfrm>
        </p:spPr>
        <p:txBody>
          <a:bodyPr/>
          <a:lstStyle/>
          <a:p>
            <a:r>
              <a:rPr lang="en-US" dirty="0"/>
              <a:t>The results surprised even his most </a:t>
            </a:r>
            <a:r>
              <a:rPr lang="en-US" dirty="0" smtClean="0"/>
              <a:t>fierce foes  </a:t>
            </a:r>
            <a:r>
              <a:rPr lang="en-US" dirty="0"/>
              <a:t>-- the size of the  economy  increased  by almost  50 percent,  with income per-capita up by nearly 25 percent. </a:t>
            </a:r>
            <a:endParaRPr lang="en-US" dirty="0" smtClean="0"/>
          </a:p>
          <a:p>
            <a:r>
              <a:rPr lang="en-US" dirty="0" smtClean="0"/>
              <a:t>Cities </a:t>
            </a:r>
            <a:r>
              <a:rPr lang="en-US" dirty="0"/>
              <a:t>and towns </a:t>
            </a:r>
            <a:r>
              <a:rPr lang="en-US" dirty="0" smtClean="0"/>
              <a:t>seemed </a:t>
            </a:r>
            <a:r>
              <a:rPr lang="en-US" dirty="0"/>
              <a:t>to be booming. </a:t>
            </a:r>
            <a:endParaRPr lang="en-US" dirty="0" smtClean="0"/>
          </a:p>
          <a:p>
            <a:r>
              <a:rPr lang="en-US" dirty="0" smtClean="0"/>
              <a:t> </a:t>
            </a:r>
            <a:r>
              <a:rPr lang="en-US" dirty="0"/>
              <a:t>The country  managed  to recover  </a:t>
            </a:r>
            <a:r>
              <a:rPr lang="en-US" dirty="0" smtClean="0"/>
              <a:t>impressively  </a:t>
            </a:r>
            <a:r>
              <a:rPr lang="en-US" dirty="0"/>
              <a:t>from  the devastating  earthquake  in 2005</a:t>
            </a:r>
          </a:p>
        </p:txBody>
      </p:sp>
      <p:sp>
        <p:nvSpPr>
          <p:cNvPr id="4" name="Slide Number Placeholder 3"/>
          <p:cNvSpPr>
            <a:spLocks noGrp="1"/>
          </p:cNvSpPr>
          <p:nvPr>
            <p:ph type="sldNum" sz="quarter" idx="12"/>
          </p:nvPr>
        </p:nvSpPr>
        <p:spPr/>
        <p:txBody>
          <a:bodyPr/>
          <a:lstStyle/>
          <a:p>
            <a:fld id="{95EA7336-B3F5-43E1-9E39-FDC1388E730B}" type="slidenum">
              <a:rPr lang="en-US" smtClean="0"/>
              <a:pPr/>
              <a:t>14</a:t>
            </a:fld>
            <a:endParaRPr lang="en-US"/>
          </a:p>
        </p:txBody>
      </p:sp>
    </p:spTree>
    <p:extLst>
      <p:ext uri="{BB962C8B-B14F-4D97-AF65-F5344CB8AC3E}">
        <p14:creationId xmlns:p14="http://schemas.microsoft.com/office/powerpoint/2010/main" xmlns="" val="28807605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Autofit/>
          </a:bodyPr>
          <a:lstStyle/>
          <a:p>
            <a:r>
              <a:rPr lang="en-US" sz="3200" dirty="0" smtClean="0"/>
              <a:t>Economic Breakthroughs in Musharraf Regime </a:t>
            </a:r>
            <a:endParaRPr lang="en-US" sz="3200" dirty="0"/>
          </a:p>
        </p:txBody>
      </p:sp>
      <p:sp>
        <p:nvSpPr>
          <p:cNvPr id="3" name="Content Placeholder 2"/>
          <p:cNvSpPr>
            <a:spLocks noGrp="1"/>
          </p:cNvSpPr>
          <p:nvPr>
            <p:ph idx="1"/>
          </p:nvPr>
        </p:nvSpPr>
        <p:spPr>
          <a:xfrm>
            <a:off x="228600" y="990600"/>
            <a:ext cx="8763000" cy="5715000"/>
          </a:xfrm>
        </p:spPr>
        <p:txBody>
          <a:bodyPr>
            <a:noAutofit/>
          </a:bodyPr>
          <a:lstStyle/>
          <a:p>
            <a:r>
              <a:rPr lang="en-US" dirty="0"/>
              <a:t>In Musharraf’s regime,  the economy grew at rates between 7.0% and 7.5%.</a:t>
            </a:r>
          </a:p>
          <a:p>
            <a:r>
              <a:rPr lang="en-US" dirty="0"/>
              <a:t> The share of industry in GDP rose from 22.6% in 2000 to</a:t>
            </a:r>
          </a:p>
          <a:p>
            <a:r>
              <a:rPr lang="en-US" dirty="0"/>
              <a:t>       26.7% in 2006.</a:t>
            </a:r>
          </a:p>
          <a:p>
            <a:r>
              <a:rPr lang="en-US" dirty="0"/>
              <a:t>•  The annual percentage  growth  in industrial  value added was doubled.</a:t>
            </a:r>
          </a:p>
          <a:p>
            <a:endParaRPr lang="en-US" sz="1000" dirty="0"/>
          </a:p>
        </p:txBody>
      </p:sp>
      <p:sp>
        <p:nvSpPr>
          <p:cNvPr id="4" name="Slide Number Placeholder 3"/>
          <p:cNvSpPr>
            <a:spLocks noGrp="1"/>
          </p:cNvSpPr>
          <p:nvPr>
            <p:ph type="sldNum" sz="quarter" idx="12"/>
          </p:nvPr>
        </p:nvSpPr>
        <p:spPr/>
        <p:txBody>
          <a:bodyPr/>
          <a:lstStyle/>
          <a:p>
            <a:fld id="{95EA7336-B3F5-43E1-9E39-FDC1388E730B}" type="slidenum">
              <a:rPr lang="en-US" smtClean="0"/>
              <a:pPr/>
              <a:t>15</a:t>
            </a:fld>
            <a:endParaRPr lang="en-US"/>
          </a:p>
        </p:txBody>
      </p:sp>
    </p:spTree>
    <p:extLst>
      <p:ext uri="{BB962C8B-B14F-4D97-AF65-F5344CB8AC3E}">
        <p14:creationId xmlns:p14="http://schemas.microsoft.com/office/powerpoint/2010/main" xmlns="" val="11783564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the lights of Robert Hathaway</a:t>
            </a:r>
            <a:endParaRPr lang="en-US" dirty="0"/>
          </a:p>
        </p:txBody>
      </p:sp>
      <p:sp>
        <p:nvSpPr>
          <p:cNvPr id="3" name="Content Placeholder 2"/>
          <p:cNvSpPr>
            <a:spLocks noGrp="1"/>
          </p:cNvSpPr>
          <p:nvPr>
            <p:ph idx="1"/>
          </p:nvPr>
        </p:nvSpPr>
        <p:spPr/>
        <p:txBody>
          <a:bodyPr/>
          <a:lstStyle/>
          <a:p>
            <a:r>
              <a:rPr lang="en-US" dirty="0"/>
              <a:t>Robert  Hathaway  has  </a:t>
            </a:r>
            <a:r>
              <a:rPr lang="en-US" dirty="0" smtClean="0"/>
              <a:t>noted </a:t>
            </a:r>
            <a:r>
              <a:rPr lang="en-US" dirty="0"/>
              <a:t>that several recent and widely acclaimed books have “</a:t>
            </a:r>
            <a:r>
              <a:rPr lang="en-US" dirty="0" smtClean="0"/>
              <a:t>perpetuated </a:t>
            </a:r>
            <a:r>
              <a:rPr lang="en-US" dirty="0"/>
              <a:t>a stereotype of a violence-ridden, military dominated, </a:t>
            </a:r>
            <a:r>
              <a:rPr lang="en-US" dirty="0" smtClean="0"/>
              <a:t>extremist </a:t>
            </a:r>
            <a:r>
              <a:rPr lang="en-US" dirty="0"/>
              <a:t>Pakistan that does not convey the richness or vitality of the country…neither  book for instance, explains the </a:t>
            </a:r>
            <a:r>
              <a:rPr lang="en-US" dirty="0" smtClean="0"/>
              <a:t>economic confidence that this moment is </a:t>
            </a:r>
            <a:r>
              <a:rPr lang="en-US" dirty="0"/>
              <a:t>driving the </a:t>
            </a:r>
            <a:r>
              <a:rPr lang="en-US" dirty="0" smtClean="0"/>
              <a:t>construction </a:t>
            </a:r>
            <a:r>
              <a:rPr lang="en-US" dirty="0"/>
              <a:t>of three new five-star hotels in Islamabad </a:t>
            </a:r>
          </a:p>
        </p:txBody>
      </p:sp>
      <p:sp>
        <p:nvSpPr>
          <p:cNvPr id="4" name="Slide Number Placeholder 3"/>
          <p:cNvSpPr>
            <a:spLocks noGrp="1"/>
          </p:cNvSpPr>
          <p:nvPr>
            <p:ph type="sldNum" sz="quarter" idx="12"/>
          </p:nvPr>
        </p:nvSpPr>
        <p:spPr/>
        <p:txBody>
          <a:bodyPr/>
          <a:lstStyle/>
          <a:p>
            <a:fld id="{95EA7336-B3F5-43E1-9E39-FDC1388E730B}" type="slidenum">
              <a:rPr lang="en-US" smtClean="0"/>
              <a:pPr/>
              <a:t>16</a:t>
            </a:fld>
            <a:endParaRPr lang="en-US"/>
          </a:p>
        </p:txBody>
      </p:sp>
    </p:spTree>
    <p:extLst>
      <p:ext uri="{BB962C8B-B14F-4D97-AF65-F5344CB8AC3E}">
        <p14:creationId xmlns:p14="http://schemas.microsoft.com/office/powerpoint/2010/main" xmlns="" val="25582787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8686800" cy="4525963"/>
          </a:xfrm>
        </p:spPr>
        <p:txBody>
          <a:bodyPr>
            <a:normAutofit/>
          </a:bodyPr>
          <a:lstStyle/>
          <a:p>
            <a:r>
              <a:rPr lang="en-US" dirty="0"/>
              <a:t>The share  of gross fixed  capital  formation  in GDP has increased by three percentage points.</a:t>
            </a:r>
          </a:p>
          <a:p>
            <a:r>
              <a:rPr lang="en-US" dirty="0"/>
              <a:t>•  The  services  sector  has  posted  an  impressive  performance, with annual growth of the value added in services nearly doubling over the past seven years. </a:t>
            </a:r>
          </a:p>
          <a:p>
            <a:r>
              <a:rPr lang="en-US" dirty="0"/>
              <a:t>•  There  are  now  82  mobile  </a:t>
            </a:r>
            <a:r>
              <a:rPr lang="en-US" dirty="0" smtClean="0"/>
              <a:t>phone subscribers  </a:t>
            </a:r>
            <a:r>
              <a:rPr lang="en-US" dirty="0"/>
              <a:t>per  1,000 people up from two in 2000.</a:t>
            </a:r>
          </a:p>
          <a:p>
            <a:endParaRPr lang="en-US" sz="1000" dirty="0"/>
          </a:p>
          <a:p>
            <a:endParaRPr lang="en-US" dirty="0"/>
          </a:p>
        </p:txBody>
      </p:sp>
      <p:sp>
        <p:nvSpPr>
          <p:cNvPr id="4" name="Slide Number Placeholder 3"/>
          <p:cNvSpPr>
            <a:spLocks noGrp="1"/>
          </p:cNvSpPr>
          <p:nvPr>
            <p:ph type="sldNum" sz="quarter" idx="12"/>
          </p:nvPr>
        </p:nvSpPr>
        <p:spPr/>
        <p:txBody>
          <a:bodyPr/>
          <a:lstStyle/>
          <a:p>
            <a:fld id="{95EA7336-B3F5-43E1-9E39-FDC1388E730B}" type="slidenum">
              <a:rPr lang="en-US" smtClean="0"/>
              <a:pPr/>
              <a:t>17</a:t>
            </a:fld>
            <a:endParaRPr lang="en-US"/>
          </a:p>
        </p:txBody>
      </p:sp>
    </p:spTree>
    <p:extLst>
      <p:ext uri="{BB962C8B-B14F-4D97-AF65-F5344CB8AC3E}">
        <p14:creationId xmlns:p14="http://schemas.microsoft.com/office/powerpoint/2010/main" xmlns="" val="31635286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C</a:t>
            </a:r>
            <a:r>
              <a:rPr lang="en-US" sz="3200" dirty="0" smtClean="0"/>
              <a:t>ountry’s inability to sustain high growth --------factors</a:t>
            </a:r>
            <a:endParaRPr lang="en-US" sz="3200" dirty="0"/>
          </a:p>
        </p:txBody>
      </p:sp>
      <p:sp>
        <p:nvSpPr>
          <p:cNvPr id="3" name="Content Placeholder 2"/>
          <p:cNvSpPr>
            <a:spLocks noGrp="1"/>
          </p:cNvSpPr>
          <p:nvPr>
            <p:ph idx="1"/>
          </p:nvPr>
        </p:nvSpPr>
        <p:spPr>
          <a:xfrm>
            <a:off x="152400" y="1371600"/>
            <a:ext cx="8839200" cy="5943600"/>
          </a:xfrm>
        </p:spPr>
        <p:txBody>
          <a:bodyPr>
            <a:noAutofit/>
          </a:bodyPr>
          <a:lstStyle/>
          <a:p>
            <a:pPr marL="0" indent="0">
              <a:buNone/>
            </a:pPr>
            <a:r>
              <a:rPr lang="en-US" sz="2000" dirty="0" smtClean="0"/>
              <a:t>1</a:t>
            </a:r>
            <a:r>
              <a:rPr lang="en-US" sz="2800" dirty="0" smtClean="0"/>
              <a:t>. </a:t>
            </a:r>
            <a:r>
              <a:rPr lang="en-US" sz="2800" dirty="0"/>
              <a:t> </a:t>
            </a:r>
            <a:r>
              <a:rPr lang="en-US" sz="2800" dirty="0" smtClean="0"/>
              <a:t>An </a:t>
            </a:r>
            <a:r>
              <a:rPr lang="en-US" sz="2800" dirty="0"/>
              <a:t>increase in the role of the state has coincided with a </a:t>
            </a:r>
            <a:r>
              <a:rPr lang="en-US" sz="2800" dirty="0" smtClean="0"/>
              <a:t>   decline </a:t>
            </a:r>
            <a:r>
              <a:rPr lang="en-US" sz="2800" dirty="0"/>
              <a:t>in governance.</a:t>
            </a:r>
          </a:p>
          <a:p>
            <a:pPr>
              <a:buAutoNum type="arabicPeriod" startAt="2"/>
            </a:pPr>
            <a:r>
              <a:rPr lang="en-US" sz="2800" dirty="0" smtClean="0"/>
              <a:t>Non-competitive   </a:t>
            </a:r>
            <a:r>
              <a:rPr lang="en-US" sz="2800" dirty="0"/>
              <a:t>regimes  politically  and  economically have </a:t>
            </a:r>
            <a:r>
              <a:rPr lang="en-US" sz="2800" dirty="0" smtClean="0"/>
              <a:t>resulted in </a:t>
            </a:r>
            <a:r>
              <a:rPr lang="en-US" sz="2800" dirty="0"/>
              <a:t>rampant corruption and stagnation – the subversion  of </a:t>
            </a:r>
            <a:r>
              <a:rPr lang="en-US" sz="2800" dirty="0" smtClean="0"/>
              <a:t>competitiveness was the central </a:t>
            </a:r>
            <a:r>
              <a:rPr lang="en-US" sz="2800" dirty="0"/>
              <a:t>feature of Pakistani governments.</a:t>
            </a:r>
          </a:p>
          <a:p>
            <a:pPr>
              <a:buAutoNum type="arabicPeriod" startAt="3"/>
            </a:pPr>
            <a:r>
              <a:rPr lang="en-US" sz="2800" dirty="0" smtClean="0"/>
              <a:t>There </a:t>
            </a:r>
            <a:r>
              <a:rPr lang="en-US" sz="2800" dirty="0"/>
              <a:t>has been a continuous  redistribution  of wealth  in favor </a:t>
            </a:r>
            <a:r>
              <a:rPr lang="en-US" sz="2800" dirty="0" smtClean="0"/>
              <a:t>of privileged groups. </a:t>
            </a:r>
            <a:r>
              <a:rPr lang="en-US" sz="2800" dirty="0"/>
              <a:t> </a:t>
            </a:r>
          </a:p>
          <a:p>
            <a:pPr marL="0" indent="0">
              <a:buNone/>
            </a:pPr>
            <a:r>
              <a:rPr lang="en-US" sz="2800" dirty="0"/>
              <a:t>4.  A  hard  crust  of  economic  monopoly  has  stifled  new </a:t>
            </a:r>
            <a:r>
              <a:rPr lang="en-US" sz="2800" dirty="0" smtClean="0"/>
              <a:t>    growth </a:t>
            </a:r>
            <a:r>
              <a:rPr lang="en-US" sz="2800" dirty="0"/>
              <a:t>and creativity.</a:t>
            </a:r>
          </a:p>
          <a:p>
            <a:endParaRPr lang="en-US" sz="3600" dirty="0"/>
          </a:p>
          <a:p>
            <a:endParaRPr lang="en-US" sz="3600" dirty="0"/>
          </a:p>
        </p:txBody>
      </p:sp>
      <p:sp>
        <p:nvSpPr>
          <p:cNvPr id="4" name="Slide Number Placeholder 3"/>
          <p:cNvSpPr>
            <a:spLocks noGrp="1"/>
          </p:cNvSpPr>
          <p:nvPr>
            <p:ph type="sldNum" sz="quarter" idx="12"/>
          </p:nvPr>
        </p:nvSpPr>
        <p:spPr/>
        <p:txBody>
          <a:bodyPr/>
          <a:lstStyle/>
          <a:p>
            <a:fld id="{95EA7336-B3F5-43E1-9E39-FDC1388E730B}" type="slidenum">
              <a:rPr lang="en-US" smtClean="0"/>
              <a:pPr/>
              <a:t>18</a:t>
            </a:fld>
            <a:endParaRPr lang="en-US"/>
          </a:p>
        </p:txBody>
      </p:sp>
    </p:spTree>
    <p:extLst>
      <p:ext uri="{BB962C8B-B14F-4D97-AF65-F5344CB8AC3E}">
        <p14:creationId xmlns:p14="http://schemas.microsoft.com/office/powerpoint/2010/main" xmlns="" val="27270944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638800"/>
          </a:xfrm>
        </p:spPr>
        <p:txBody>
          <a:bodyPr>
            <a:normAutofit/>
          </a:bodyPr>
          <a:lstStyle/>
          <a:p>
            <a:r>
              <a:rPr lang="en-US" dirty="0" smtClean="0"/>
              <a:t>5. An  </a:t>
            </a:r>
            <a:r>
              <a:rPr lang="en-US" dirty="0"/>
              <a:t>erosion  in  the  provision  of  public  services  </a:t>
            </a:r>
            <a:r>
              <a:rPr lang="en-US" dirty="0" smtClean="0"/>
              <a:t>resulted  </a:t>
            </a:r>
            <a:r>
              <a:rPr lang="en-US" dirty="0"/>
              <a:t>in  a decline  of  the  public’s  trust  in  </a:t>
            </a:r>
            <a:r>
              <a:rPr lang="en-US" dirty="0" smtClean="0"/>
              <a:t>government. </a:t>
            </a:r>
          </a:p>
          <a:p>
            <a:r>
              <a:rPr lang="en-US" dirty="0" smtClean="0"/>
              <a:t>This</a:t>
            </a:r>
            <a:r>
              <a:rPr lang="en-US" dirty="0"/>
              <a:t>, in turn, </a:t>
            </a:r>
            <a:r>
              <a:rPr lang="en-US" dirty="0" smtClean="0"/>
              <a:t>can be </a:t>
            </a:r>
            <a:r>
              <a:rPr lang="en-US" dirty="0"/>
              <a:t>linked to non- payment  of  taxes,  the  corruption  in  tax  administration, and the massive increase in borrowing.</a:t>
            </a:r>
          </a:p>
          <a:p>
            <a:r>
              <a:rPr lang="en-US" dirty="0"/>
              <a:t>6.  The quality of the civil </a:t>
            </a:r>
            <a:r>
              <a:rPr lang="en-US" dirty="0" smtClean="0"/>
              <a:t>bureaucracy fell rapidly</a:t>
            </a:r>
            <a:r>
              <a:rPr lang="en-US" dirty="0"/>
              <a:t>. A majority of civil servants </a:t>
            </a:r>
            <a:r>
              <a:rPr lang="en-US" dirty="0" smtClean="0"/>
              <a:t>were </a:t>
            </a:r>
            <a:r>
              <a:rPr lang="en-US" dirty="0"/>
              <a:t>not even paid a living wage and this </a:t>
            </a:r>
            <a:r>
              <a:rPr lang="en-US" dirty="0" smtClean="0"/>
              <a:t>was tantamount </a:t>
            </a:r>
            <a:r>
              <a:rPr lang="en-US" dirty="0"/>
              <a:t>to an incentive to </a:t>
            </a:r>
            <a:r>
              <a:rPr lang="en-US" dirty="0" smtClean="0"/>
              <a:t>corruption.</a:t>
            </a:r>
            <a:endParaRPr lang="en-US" dirty="0"/>
          </a:p>
          <a:p>
            <a:endParaRPr lang="en-US" dirty="0"/>
          </a:p>
        </p:txBody>
      </p:sp>
      <p:sp>
        <p:nvSpPr>
          <p:cNvPr id="4" name="Slide Number Placeholder 3"/>
          <p:cNvSpPr>
            <a:spLocks noGrp="1"/>
          </p:cNvSpPr>
          <p:nvPr>
            <p:ph type="sldNum" sz="quarter" idx="12"/>
          </p:nvPr>
        </p:nvSpPr>
        <p:spPr/>
        <p:txBody>
          <a:bodyPr/>
          <a:lstStyle/>
          <a:p>
            <a:fld id="{95EA7336-B3F5-43E1-9E39-FDC1388E730B}" type="slidenum">
              <a:rPr lang="en-US" smtClean="0"/>
              <a:pPr/>
              <a:t>19</a:t>
            </a:fld>
            <a:endParaRPr lang="en-US"/>
          </a:p>
        </p:txBody>
      </p:sp>
    </p:spTree>
    <p:extLst>
      <p:ext uri="{BB962C8B-B14F-4D97-AF65-F5344CB8AC3E}">
        <p14:creationId xmlns:p14="http://schemas.microsoft.com/office/powerpoint/2010/main" xmlns="" val="39341402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7. The </a:t>
            </a:r>
            <a:r>
              <a:rPr lang="en-US" dirty="0"/>
              <a:t>irrelevance  of the state in the lives of the people </a:t>
            </a:r>
            <a:r>
              <a:rPr lang="en-US" dirty="0" smtClean="0"/>
              <a:t>was </a:t>
            </a:r>
            <a:r>
              <a:rPr lang="en-US" dirty="0"/>
              <a:t>exemplified by the total breakdown of law and order</a:t>
            </a:r>
            <a:r>
              <a:rPr lang="en-US" dirty="0" smtClean="0"/>
              <a:t>.</a:t>
            </a:r>
            <a:r>
              <a:rPr lang="en-US" dirty="0"/>
              <a:t> </a:t>
            </a:r>
          </a:p>
          <a:p>
            <a:r>
              <a:rPr lang="en-US" dirty="0"/>
              <a:t>8.  The inability and unwillingness  of the state to discharge its social </a:t>
            </a:r>
            <a:r>
              <a:rPr lang="en-US" dirty="0" smtClean="0"/>
              <a:t>services created </a:t>
            </a:r>
            <a:r>
              <a:rPr lang="en-US" dirty="0"/>
              <a:t>a vacuum in social services. Pakistan’s  literacy  rate </a:t>
            </a:r>
            <a:r>
              <a:rPr lang="en-US" dirty="0" smtClean="0"/>
              <a:t>remained  </a:t>
            </a:r>
            <a:r>
              <a:rPr lang="en-US" dirty="0"/>
              <a:t>almost  </a:t>
            </a:r>
            <a:r>
              <a:rPr lang="en-US" dirty="0" smtClean="0"/>
              <a:t>unchanged.  </a:t>
            </a:r>
            <a:r>
              <a:rPr lang="en-US" dirty="0"/>
              <a:t>The dependence on </a:t>
            </a:r>
            <a:r>
              <a:rPr lang="en-US" dirty="0" err="1"/>
              <a:t>madrassahs</a:t>
            </a:r>
            <a:r>
              <a:rPr lang="en-US" dirty="0"/>
              <a:t> </a:t>
            </a:r>
            <a:r>
              <a:rPr lang="en-US" dirty="0" smtClean="0"/>
              <a:t>(religious </a:t>
            </a:r>
            <a:r>
              <a:rPr lang="en-US" dirty="0"/>
              <a:t>schools) is hence understandable.</a:t>
            </a:r>
          </a:p>
          <a:p>
            <a:endParaRPr lang="en-US" dirty="0"/>
          </a:p>
        </p:txBody>
      </p:sp>
      <p:sp>
        <p:nvSpPr>
          <p:cNvPr id="4" name="Slide Number Placeholder 3"/>
          <p:cNvSpPr>
            <a:spLocks noGrp="1"/>
          </p:cNvSpPr>
          <p:nvPr>
            <p:ph type="sldNum" sz="quarter" idx="12"/>
          </p:nvPr>
        </p:nvSpPr>
        <p:spPr/>
        <p:txBody>
          <a:bodyPr/>
          <a:lstStyle/>
          <a:p>
            <a:fld id="{95EA7336-B3F5-43E1-9E39-FDC1388E730B}" type="slidenum">
              <a:rPr lang="en-US" smtClean="0"/>
              <a:pPr/>
              <a:t>20</a:t>
            </a:fld>
            <a:endParaRPr lang="en-US"/>
          </a:p>
        </p:txBody>
      </p:sp>
    </p:spTree>
    <p:extLst>
      <p:ext uri="{BB962C8B-B14F-4D97-AF65-F5344CB8AC3E}">
        <p14:creationId xmlns:p14="http://schemas.microsoft.com/office/powerpoint/2010/main" xmlns="" val="4571892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According to Hasain</a:t>
            </a:r>
            <a:endParaRPr lang="en-US" dirty="0"/>
          </a:p>
        </p:txBody>
      </p:sp>
      <p:sp>
        <p:nvSpPr>
          <p:cNvPr id="3" name="Content Placeholder 2"/>
          <p:cNvSpPr>
            <a:spLocks noGrp="1"/>
          </p:cNvSpPr>
          <p:nvPr>
            <p:ph idx="1"/>
          </p:nvPr>
        </p:nvSpPr>
        <p:spPr>
          <a:xfrm>
            <a:off x="457200" y="1600200"/>
            <a:ext cx="8458200" cy="4525963"/>
          </a:xfrm>
        </p:spPr>
        <p:txBody>
          <a:bodyPr>
            <a:normAutofit/>
          </a:bodyPr>
          <a:lstStyle/>
          <a:p>
            <a:r>
              <a:rPr lang="en-US" dirty="0"/>
              <a:t>Hasain  correctly  concludes  that  little  </a:t>
            </a:r>
            <a:endParaRPr lang="en-US" dirty="0" smtClean="0"/>
          </a:p>
          <a:p>
            <a:r>
              <a:rPr lang="en-US" dirty="0" smtClean="0"/>
              <a:t>economic  </a:t>
            </a:r>
            <a:r>
              <a:rPr lang="en-US" dirty="0"/>
              <a:t>progress,  not  alone  a  take-off  is  possible  until  </a:t>
            </a:r>
            <a:r>
              <a:rPr lang="en-US" dirty="0" smtClean="0"/>
              <a:t>the government  </a:t>
            </a:r>
            <a:r>
              <a:rPr lang="en-US" dirty="0"/>
              <a:t>is able to re-establish  its presence  in the </a:t>
            </a:r>
            <a:r>
              <a:rPr lang="en-US" dirty="0" smtClean="0"/>
              <a:t>political</a:t>
            </a:r>
            <a:r>
              <a:rPr lang="en-US" dirty="0"/>
              <a:t>, social, and economic lives of the people.</a:t>
            </a:r>
          </a:p>
          <a:p>
            <a:pPr marL="0" indent="0">
              <a:buNone/>
            </a:pPr>
            <a:r>
              <a:rPr lang="en-US" dirty="0"/>
              <a:t> </a:t>
            </a:r>
          </a:p>
          <a:p>
            <a:endParaRPr lang="en-US" dirty="0"/>
          </a:p>
        </p:txBody>
      </p:sp>
      <p:sp>
        <p:nvSpPr>
          <p:cNvPr id="4" name="Slide Number Placeholder 3"/>
          <p:cNvSpPr>
            <a:spLocks noGrp="1"/>
          </p:cNvSpPr>
          <p:nvPr>
            <p:ph type="sldNum" sz="quarter" idx="12"/>
          </p:nvPr>
        </p:nvSpPr>
        <p:spPr/>
        <p:txBody>
          <a:bodyPr/>
          <a:lstStyle/>
          <a:p>
            <a:fld id="{95EA7336-B3F5-43E1-9E39-FDC1388E730B}" type="slidenum">
              <a:rPr lang="en-US" smtClean="0"/>
              <a:pPr/>
              <a:t>21</a:t>
            </a:fld>
            <a:endParaRPr lang="en-US"/>
          </a:p>
        </p:txBody>
      </p:sp>
    </p:spTree>
    <p:extLst>
      <p:ext uri="{BB962C8B-B14F-4D97-AF65-F5344CB8AC3E}">
        <p14:creationId xmlns:p14="http://schemas.microsoft.com/office/powerpoint/2010/main" xmlns="" val="4283077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Empirical Evidences</a:t>
            </a:r>
            <a:endParaRPr lang="en-US" dirty="0"/>
          </a:p>
        </p:txBody>
      </p:sp>
      <p:sp>
        <p:nvSpPr>
          <p:cNvPr id="3" name="Content Placeholder 2"/>
          <p:cNvSpPr>
            <a:spLocks noGrp="1"/>
          </p:cNvSpPr>
          <p:nvPr>
            <p:ph idx="1"/>
          </p:nvPr>
        </p:nvSpPr>
        <p:spPr/>
        <p:txBody>
          <a:bodyPr/>
          <a:lstStyle/>
          <a:p>
            <a:r>
              <a:rPr lang="en-US" dirty="0" smtClean="0"/>
              <a:t>There  </a:t>
            </a:r>
            <a:r>
              <a:rPr lang="en-US" dirty="0"/>
              <a:t>is empirical  support  that the diversionary economy  suffers  from  low  productivity  capable  of  stifling long periods of high growth</a:t>
            </a:r>
            <a:r>
              <a:rPr lang="en-US" dirty="0" smtClean="0"/>
              <a:t>.</a:t>
            </a:r>
          </a:p>
          <a:p>
            <a:pPr marL="0" indent="0">
              <a:buNone/>
            </a:pPr>
            <a:endParaRPr lang="en-US" dirty="0"/>
          </a:p>
        </p:txBody>
      </p:sp>
      <p:sp>
        <p:nvSpPr>
          <p:cNvPr id="4" name="Slide Number Placeholder 3"/>
          <p:cNvSpPr>
            <a:spLocks noGrp="1"/>
          </p:cNvSpPr>
          <p:nvPr>
            <p:ph type="sldNum" sz="quarter" idx="12"/>
          </p:nvPr>
        </p:nvSpPr>
        <p:spPr/>
        <p:txBody>
          <a:bodyPr/>
          <a:lstStyle/>
          <a:p>
            <a:fld id="{95EA7336-B3F5-43E1-9E39-FDC1388E730B}" type="slidenum">
              <a:rPr lang="en-US" smtClean="0"/>
              <a:pPr/>
              <a:t>22</a:t>
            </a:fld>
            <a:endParaRPr lang="en-US"/>
          </a:p>
        </p:txBody>
      </p:sp>
    </p:spTree>
    <p:extLst>
      <p:ext uri="{BB962C8B-B14F-4D97-AF65-F5344CB8AC3E}">
        <p14:creationId xmlns:p14="http://schemas.microsoft.com/office/powerpoint/2010/main" xmlns="" val="36483567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Hall </a:t>
            </a:r>
            <a:r>
              <a:rPr lang="en-US" dirty="0"/>
              <a:t>and Jones (1996</a:t>
            </a:r>
            <a:r>
              <a:rPr lang="en-US" dirty="0" smtClean="0"/>
              <a:t>)</a:t>
            </a:r>
            <a:r>
              <a:rPr lang="en-US" dirty="0"/>
              <a:t> </a:t>
            </a:r>
            <a:r>
              <a:rPr lang="en-US" dirty="0" smtClean="0"/>
              <a:t>Anti-diversionary  </a:t>
            </a:r>
            <a:r>
              <a:rPr lang="en-US" dirty="0"/>
              <a:t>policy </a:t>
            </a:r>
          </a:p>
        </p:txBody>
      </p:sp>
      <p:sp>
        <p:nvSpPr>
          <p:cNvPr id="3" name="Content Placeholder 2"/>
          <p:cNvSpPr>
            <a:spLocks noGrp="1"/>
          </p:cNvSpPr>
          <p:nvPr>
            <p:ph idx="1"/>
          </p:nvPr>
        </p:nvSpPr>
        <p:spPr/>
        <p:txBody>
          <a:bodyPr/>
          <a:lstStyle/>
          <a:p>
            <a:r>
              <a:rPr lang="en-US" dirty="0" smtClean="0"/>
              <a:t>Five major Components </a:t>
            </a:r>
          </a:p>
          <a:p>
            <a:pPr lvl="1"/>
            <a:r>
              <a:rPr lang="en-US" dirty="0"/>
              <a:t>Two of the categories  relate  to the government’s role in protecting against private diversion: (1) law and order, and (2) bureaucratic quality</a:t>
            </a:r>
            <a:r>
              <a:rPr lang="en-US" dirty="0" smtClean="0"/>
              <a:t>.</a:t>
            </a:r>
          </a:p>
          <a:p>
            <a:pPr lvl="1"/>
            <a:r>
              <a:rPr lang="en-US" dirty="0" smtClean="0"/>
              <a:t> </a:t>
            </a:r>
            <a:r>
              <a:rPr lang="en-US" dirty="0"/>
              <a:t>Three categories relate to the government’s possible role as a diverter: (1) corruption, (2) risk of </a:t>
            </a:r>
            <a:r>
              <a:rPr lang="en-US" dirty="0" smtClean="0"/>
              <a:t>misappropriations, </a:t>
            </a:r>
            <a:r>
              <a:rPr lang="en-US" dirty="0"/>
              <a:t>and (3) government </a:t>
            </a:r>
            <a:r>
              <a:rPr lang="en-US" dirty="0" smtClean="0"/>
              <a:t>abandonment  </a:t>
            </a:r>
            <a:r>
              <a:rPr lang="en-US" dirty="0"/>
              <a:t>of contracts.</a:t>
            </a:r>
          </a:p>
        </p:txBody>
      </p:sp>
      <p:sp>
        <p:nvSpPr>
          <p:cNvPr id="4" name="Slide Number Placeholder 3"/>
          <p:cNvSpPr>
            <a:spLocks noGrp="1"/>
          </p:cNvSpPr>
          <p:nvPr>
            <p:ph type="sldNum" sz="quarter" idx="12"/>
          </p:nvPr>
        </p:nvSpPr>
        <p:spPr/>
        <p:txBody>
          <a:bodyPr/>
          <a:lstStyle/>
          <a:p>
            <a:fld id="{95EA7336-B3F5-43E1-9E39-FDC1388E730B}" type="slidenum">
              <a:rPr lang="en-US" smtClean="0"/>
              <a:pPr/>
              <a:t>23</a:t>
            </a:fld>
            <a:endParaRPr lang="en-US"/>
          </a:p>
        </p:txBody>
      </p:sp>
    </p:spTree>
    <p:extLst>
      <p:ext uri="{BB962C8B-B14F-4D97-AF65-F5344CB8AC3E}">
        <p14:creationId xmlns:p14="http://schemas.microsoft.com/office/powerpoint/2010/main" xmlns="" val="30931742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Musharraf Reforms</a:t>
            </a:r>
            <a:r>
              <a:rPr lang="en-US" dirty="0" smtClean="0"/>
              <a:t/>
            </a:r>
            <a:br>
              <a:rPr lang="en-US" dirty="0" smtClean="0"/>
            </a:br>
            <a:endParaRPr lang="en-US" dirty="0"/>
          </a:p>
        </p:txBody>
      </p:sp>
      <p:sp>
        <p:nvSpPr>
          <p:cNvPr id="3" name="Content Placeholder 2"/>
          <p:cNvSpPr>
            <a:spLocks noGrp="1"/>
          </p:cNvSpPr>
          <p:nvPr>
            <p:ph idx="1"/>
          </p:nvPr>
        </p:nvSpPr>
        <p:spPr>
          <a:xfrm>
            <a:off x="457200" y="1295400"/>
            <a:ext cx="8458200" cy="4830763"/>
          </a:xfrm>
        </p:spPr>
        <p:txBody>
          <a:bodyPr>
            <a:normAutofit lnSpcReduction="10000"/>
          </a:bodyPr>
          <a:lstStyle/>
          <a:p>
            <a:pPr marL="0" indent="0">
              <a:buNone/>
            </a:pPr>
            <a:endParaRPr lang="en-US" sz="2400" dirty="0"/>
          </a:p>
          <a:p>
            <a:pPr lvl="1"/>
            <a:r>
              <a:rPr lang="en-US" dirty="0"/>
              <a:t>Specifically the strategy envisaged four key goals:</a:t>
            </a:r>
          </a:p>
          <a:p>
            <a:pPr lvl="1"/>
            <a:r>
              <a:rPr lang="en-US" dirty="0"/>
              <a:t>Macroeconomic stability and the restoration of a   working relationship  </a:t>
            </a:r>
            <a:r>
              <a:rPr lang="en-US" dirty="0" smtClean="0"/>
              <a:t>with international  </a:t>
            </a:r>
            <a:r>
              <a:rPr lang="en-US" dirty="0"/>
              <a:t>financial  institutions (mainly  the IMF,  World  Bank  </a:t>
            </a:r>
            <a:r>
              <a:rPr lang="en-US" dirty="0" smtClean="0"/>
              <a:t>and </a:t>
            </a:r>
            <a:r>
              <a:rPr lang="en-US" dirty="0"/>
              <a:t>the Asian  Development Bank).</a:t>
            </a:r>
          </a:p>
          <a:p>
            <a:pPr lvl="1"/>
            <a:r>
              <a:rPr lang="en-US" dirty="0"/>
              <a:t>2.  Structural reforms to remove distortions in the economy.</a:t>
            </a:r>
          </a:p>
          <a:p>
            <a:pPr lvl="1"/>
            <a:r>
              <a:rPr lang="en-US" dirty="0"/>
              <a:t>3.  Improving  governance,  especially  economic,  and  reviving key national institutions.</a:t>
            </a:r>
          </a:p>
          <a:p>
            <a:pPr lvl="1"/>
            <a:r>
              <a:rPr lang="en-US" dirty="0"/>
              <a:t>4.  Poverty alleviation measures.</a:t>
            </a:r>
          </a:p>
          <a:p>
            <a:endParaRPr lang="en-US" sz="3600" dirty="0"/>
          </a:p>
        </p:txBody>
      </p:sp>
      <p:sp>
        <p:nvSpPr>
          <p:cNvPr id="4" name="Slide Number Placeholder 3"/>
          <p:cNvSpPr>
            <a:spLocks noGrp="1"/>
          </p:cNvSpPr>
          <p:nvPr>
            <p:ph type="sldNum" sz="quarter" idx="12"/>
          </p:nvPr>
        </p:nvSpPr>
        <p:spPr/>
        <p:txBody>
          <a:bodyPr/>
          <a:lstStyle/>
          <a:p>
            <a:fld id="{95EA7336-B3F5-43E1-9E39-FDC1388E730B}" type="slidenum">
              <a:rPr lang="en-US" smtClean="0"/>
              <a:pPr/>
              <a:t>24</a:t>
            </a:fld>
            <a:endParaRPr lang="en-US"/>
          </a:p>
        </p:txBody>
      </p:sp>
    </p:spTree>
    <p:extLst>
      <p:ext uri="{BB962C8B-B14F-4D97-AF65-F5344CB8AC3E}">
        <p14:creationId xmlns:p14="http://schemas.microsoft.com/office/powerpoint/2010/main" xmlns="" val="37715546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a:t>The main  thrust  of the  Musharraf  reforms  </a:t>
            </a:r>
            <a:r>
              <a:rPr lang="en-US" dirty="0" smtClean="0"/>
              <a:t>was  </a:t>
            </a:r>
            <a:r>
              <a:rPr lang="en-US" dirty="0"/>
              <a:t>to </a:t>
            </a:r>
            <a:r>
              <a:rPr lang="en-US" dirty="0" smtClean="0"/>
              <a:t>improve  </a:t>
            </a:r>
            <a:r>
              <a:rPr lang="en-US" dirty="0"/>
              <a:t>not only  the country’s  economy,  but, in addition  its governance  and key institutions.  </a:t>
            </a:r>
            <a:endParaRPr lang="en-US" dirty="0" smtClean="0"/>
          </a:p>
          <a:p>
            <a:r>
              <a:rPr lang="en-US" dirty="0" smtClean="0"/>
              <a:t>The </a:t>
            </a:r>
            <a:r>
              <a:rPr lang="en-US" dirty="0"/>
              <a:t>agenda for improving </a:t>
            </a:r>
            <a:r>
              <a:rPr lang="en-US" dirty="0" smtClean="0"/>
              <a:t>governance was </a:t>
            </a:r>
            <a:r>
              <a:rPr lang="en-US" dirty="0"/>
              <a:t>based on the devolution  of power,  improved public financial management/accountability, fighting </a:t>
            </a:r>
            <a:r>
              <a:rPr lang="en-US" dirty="0" smtClean="0"/>
              <a:t>corruption </a:t>
            </a:r>
            <a:r>
              <a:rPr lang="en-US" dirty="0"/>
              <a:t>and civil service, judicial, and police reforms.</a:t>
            </a:r>
          </a:p>
          <a:p>
            <a:endParaRPr lang="en-US" dirty="0"/>
          </a:p>
        </p:txBody>
      </p:sp>
      <p:sp>
        <p:nvSpPr>
          <p:cNvPr id="4" name="Slide Number Placeholder 3"/>
          <p:cNvSpPr>
            <a:spLocks noGrp="1"/>
          </p:cNvSpPr>
          <p:nvPr>
            <p:ph type="sldNum" sz="quarter" idx="12"/>
          </p:nvPr>
        </p:nvSpPr>
        <p:spPr/>
        <p:txBody>
          <a:bodyPr/>
          <a:lstStyle/>
          <a:p>
            <a:fld id="{95EA7336-B3F5-43E1-9E39-FDC1388E730B}" type="slidenum">
              <a:rPr lang="en-US" smtClean="0"/>
              <a:pPr/>
              <a:t>25</a:t>
            </a:fld>
            <a:endParaRPr lang="en-US"/>
          </a:p>
        </p:txBody>
      </p:sp>
    </p:spTree>
    <p:extLst>
      <p:ext uri="{BB962C8B-B14F-4D97-AF65-F5344CB8AC3E}">
        <p14:creationId xmlns:p14="http://schemas.microsoft.com/office/powerpoint/2010/main" xmlns="" val="11371203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The </a:t>
            </a:r>
            <a:r>
              <a:rPr lang="en-US" dirty="0"/>
              <a:t>Administration's  economic  strategy from the beginning </a:t>
            </a:r>
            <a:r>
              <a:rPr lang="en-US" dirty="0" smtClean="0"/>
              <a:t>was </a:t>
            </a:r>
            <a:r>
              <a:rPr lang="en-US" dirty="0"/>
              <a:t>relatively straight-forward: first stabilize the economy  and then restructure</a:t>
            </a:r>
            <a:r>
              <a:rPr lang="en-US" dirty="0" smtClean="0"/>
              <a:t>.</a:t>
            </a:r>
          </a:p>
          <a:p>
            <a:r>
              <a:rPr lang="en-US" dirty="0" smtClean="0"/>
              <a:t>It </a:t>
            </a:r>
            <a:r>
              <a:rPr lang="en-US" dirty="0"/>
              <a:t>was assumed that growth would return with stabilization. </a:t>
            </a:r>
          </a:p>
        </p:txBody>
      </p:sp>
      <p:sp>
        <p:nvSpPr>
          <p:cNvPr id="4" name="Slide Number Placeholder 3"/>
          <p:cNvSpPr>
            <a:spLocks noGrp="1"/>
          </p:cNvSpPr>
          <p:nvPr>
            <p:ph type="sldNum" sz="quarter" idx="12"/>
          </p:nvPr>
        </p:nvSpPr>
        <p:spPr/>
        <p:txBody>
          <a:bodyPr/>
          <a:lstStyle/>
          <a:p>
            <a:fld id="{95EA7336-B3F5-43E1-9E39-FDC1388E730B}" type="slidenum">
              <a:rPr lang="en-US" smtClean="0"/>
              <a:pPr/>
              <a:t>26</a:t>
            </a:fld>
            <a:endParaRPr lang="en-US"/>
          </a:p>
        </p:txBody>
      </p:sp>
    </p:spTree>
    <p:extLst>
      <p:ext uri="{BB962C8B-B14F-4D97-AF65-F5344CB8AC3E}">
        <p14:creationId xmlns:p14="http://schemas.microsoft.com/office/powerpoint/2010/main" xmlns="" val="26706059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There are several implicit assumptions here: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(1) Pakistan's tricky economic situation could not be addressed unless the donor community helped reduce the burden of debt the country carried.</a:t>
            </a:r>
          </a:p>
          <a:p>
            <a:r>
              <a:rPr lang="en-US" dirty="0" smtClean="0"/>
              <a:t>(2) to get the donors to help Pakistan, the country had to first successfully  complete  an  IMF  stabilization  program.</a:t>
            </a:r>
          </a:p>
          <a:p>
            <a:r>
              <a:rPr lang="en-US" dirty="0" smtClean="0"/>
              <a:t> (3) once the burden of debt had become lighter, Pakistan would have the resources needed to jump-start the economy.</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95EA7336-B3F5-43E1-9E39-FDC1388E730B}" type="slidenum">
              <a:rPr lang="en-US" smtClean="0"/>
              <a:pPr/>
              <a:t>27</a:t>
            </a:fld>
            <a:endParaRPr lang="en-US"/>
          </a:p>
        </p:txBody>
      </p:sp>
    </p:spTree>
    <p:extLst>
      <p:ext uri="{BB962C8B-B14F-4D97-AF65-F5344CB8AC3E}">
        <p14:creationId xmlns:p14="http://schemas.microsoft.com/office/powerpoint/2010/main" xmlns="" val="4860123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8610600" cy="4525963"/>
          </a:xfrm>
        </p:spPr>
        <p:txBody>
          <a:bodyPr>
            <a:normAutofit/>
          </a:bodyPr>
          <a:lstStyle/>
          <a:p>
            <a:r>
              <a:rPr lang="en-US" dirty="0"/>
              <a:t>Pakistan suffers from a dearth of </a:t>
            </a:r>
            <a:r>
              <a:rPr lang="en-US" dirty="0" smtClean="0"/>
              <a:t>infrastructure </a:t>
            </a:r>
            <a:r>
              <a:rPr lang="en-US" dirty="0"/>
              <a:t>in the </a:t>
            </a:r>
            <a:r>
              <a:rPr lang="en-US" dirty="0" smtClean="0"/>
              <a:t>water</a:t>
            </a:r>
            <a:r>
              <a:rPr lang="en-US" dirty="0"/>
              <a:t>, </a:t>
            </a:r>
            <a:r>
              <a:rPr lang="en-US" dirty="0" smtClean="0"/>
              <a:t>irrigation</a:t>
            </a:r>
            <a:r>
              <a:rPr lang="en-US" dirty="0"/>
              <a:t>, power, and transport sectors; infrastructure which is essential for sustained growth and </a:t>
            </a:r>
            <a:r>
              <a:rPr lang="en-US" dirty="0" smtClean="0"/>
              <a:t>competitiveness </a:t>
            </a:r>
            <a:r>
              <a:rPr lang="en-US" dirty="0"/>
              <a:t>both in the local and international markets. </a:t>
            </a:r>
            <a:endParaRPr lang="en-US" dirty="0" smtClean="0"/>
          </a:p>
          <a:p>
            <a:r>
              <a:rPr lang="en-US" dirty="0" smtClean="0"/>
              <a:t>The </a:t>
            </a:r>
            <a:r>
              <a:rPr lang="en-US" dirty="0"/>
              <a:t>gaps between  demand  and supply in these sectors </a:t>
            </a:r>
            <a:r>
              <a:rPr lang="en-US" dirty="0" smtClean="0"/>
              <a:t>have started becoming alarming.</a:t>
            </a:r>
          </a:p>
          <a:p>
            <a:endParaRPr lang="en-US" dirty="0"/>
          </a:p>
        </p:txBody>
      </p:sp>
      <p:sp>
        <p:nvSpPr>
          <p:cNvPr id="4" name="Slide Number Placeholder 3"/>
          <p:cNvSpPr>
            <a:spLocks noGrp="1"/>
          </p:cNvSpPr>
          <p:nvPr>
            <p:ph type="sldNum" sz="quarter" idx="12"/>
          </p:nvPr>
        </p:nvSpPr>
        <p:spPr/>
        <p:txBody>
          <a:bodyPr/>
          <a:lstStyle/>
          <a:p>
            <a:fld id="{95EA7336-B3F5-43E1-9E39-FDC1388E730B}" type="slidenum">
              <a:rPr lang="en-US" smtClean="0"/>
              <a:pPr/>
              <a:t>28</a:t>
            </a:fld>
            <a:endParaRPr lang="en-US"/>
          </a:p>
        </p:txBody>
      </p:sp>
    </p:spTree>
    <p:extLst>
      <p:ext uri="{BB962C8B-B14F-4D97-AF65-F5344CB8AC3E}">
        <p14:creationId xmlns:p14="http://schemas.microsoft.com/office/powerpoint/2010/main" xmlns="" val="23662444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 Unless plans are put in place urgently, these critical shortages can lead to increased social discontent and disharmony amongst the federation and the provinces.</a:t>
            </a:r>
          </a:p>
          <a:p>
            <a:pPr marL="0" indent="0">
              <a:buNone/>
            </a:pPr>
            <a:endParaRPr lang="en-US" dirty="0"/>
          </a:p>
        </p:txBody>
      </p:sp>
      <p:sp>
        <p:nvSpPr>
          <p:cNvPr id="4" name="Slide Number Placeholder 3"/>
          <p:cNvSpPr>
            <a:spLocks noGrp="1"/>
          </p:cNvSpPr>
          <p:nvPr>
            <p:ph type="sldNum" sz="quarter" idx="12"/>
          </p:nvPr>
        </p:nvSpPr>
        <p:spPr/>
        <p:txBody>
          <a:bodyPr/>
          <a:lstStyle/>
          <a:p>
            <a:fld id="{95EA7336-B3F5-43E1-9E39-FDC1388E730B}" type="slidenum">
              <a:rPr lang="en-US" smtClean="0"/>
              <a:pPr/>
              <a:t>29</a:t>
            </a:fld>
            <a:endParaRPr lang="en-US"/>
          </a:p>
        </p:txBody>
      </p:sp>
    </p:spTree>
    <p:extLst>
      <p:ext uri="{BB962C8B-B14F-4D97-AF65-F5344CB8AC3E}">
        <p14:creationId xmlns:p14="http://schemas.microsoft.com/office/powerpoint/2010/main" xmlns="" val="19984459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Conclusion</a:t>
            </a:r>
            <a:br>
              <a:rPr lang="en-US" dirty="0" smtClean="0"/>
            </a:br>
            <a:r>
              <a:rPr lang="en-US" dirty="0" smtClean="0"/>
              <a:t>Robert Looney’s Findings </a:t>
            </a:r>
            <a:endParaRPr lang="en-US" dirty="0"/>
          </a:p>
        </p:txBody>
      </p:sp>
      <p:sp>
        <p:nvSpPr>
          <p:cNvPr id="3" name="Content Placeholder 2"/>
          <p:cNvSpPr>
            <a:spLocks noGrp="1"/>
          </p:cNvSpPr>
          <p:nvPr>
            <p:ph idx="1"/>
          </p:nvPr>
        </p:nvSpPr>
        <p:spPr>
          <a:xfrm>
            <a:off x="457200" y="1219200"/>
            <a:ext cx="8229600" cy="5410200"/>
          </a:xfrm>
        </p:spPr>
        <p:txBody>
          <a:bodyPr>
            <a:normAutofit/>
          </a:bodyPr>
          <a:lstStyle/>
          <a:p>
            <a:r>
              <a:rPr lang="en-US" dirty="0" smtClean="0"/>
              <a:t>His </a:t>
            </a:r>
            <a:r>
              <a:rPr lang="en-US" dirty="0"/>
              <a:t>findings and the literature </a:t>
            </a:r>
            <a:r>
              <a:rPr lang="en-US" dirty="0" smtClean="0"/>
              <a:t>suggested </a:t>
            </a:r>
            <a:r>
              <a:rPr lang="en-US" dirty="0"/>
              <a:t>that the </a:t>
            </a:r>
            <a:r>
              <a:rPr lang="en-US" dirty="0" smtClean="0"/>
              <a:t>opportunity  </a:t>
            </a:r>
            <a:r>
              <a:rPr lang="en-US" dirty="0"/>
              <a:t>cost of these  increased  (defense)  expenditures  will be relatively  high in the long run. </a:t>
            </a:r>
            <a:endParaRPr lang="en-US" dirty="0" smtClean="0"/>
          </a:p>
          <a:p>
            <a:r>
              <a:rPr lang="en-US" dirty="0" smtClean="0"/>
              <a:t>Pakistan’s  infrastructure  </a:t>
            </a:r>
            <a:r>
              <a:rPr lang="en-US" dirty="0"/>
              <a:t>will  continue  to  deteriorate,  further  degrading  its ability  to generate  economic  growth  and increasing  </a:t>
            </a:r>
            <a:r>
              <a:rPr lang="en-US" dirty="0" smtClean="0"/>
              <a:t>domestic </a:t>
            </a:r>
            <a:r>
              <a:rPr lang="en-US" dirty="0"/>
              <a:t>instability</a:t>
            </a:r>
            <a:r>
              <a:rPr lang="en-US" dirty="0" smtClean="0"/>
              <a:t>.</a:t>
            </a:r>
          </a:p>
          <a:p>
            <a:endParaRPr lang="en-US" dirty="0"/>
          </a:p>
        </p:txBody>
      </p:sp>
      <p:sp>
        <p:nvSpPr>
          <p:cNvPr id="4" name="Slide Number Placeholder 3"/>
          <p:cNvSpPr>
            <a:spLocks noGrp="1"/>
          </p:cNvSpPr>
          <p:nvPr>
            <p:ph type="sldNum" sz="quarter" idx="12"/>
          </p:nvPr>
        </p:nvSpPr>
        <p:spPr/>
        <p:txBody>
          <a:bodyPr/>
          <a:lstStyle/>
          <a:p>
            <a:fld id="{95EA7336-B3F5-43E1-9E39-FDC1388E730B}" type="slidenum">
              <a:rPr lang="en-US" smtClean="0"/>
              <a:pPr/>
              <a:t>30</a:t>
            </a:fld>
            <a:endParaRPr lang="en-US"/>
          </a:p>
        </p:txBody>
      </p:sp>
    </p:spTree>
    <p:extLst>
      <p:ext uri="{BB962C8B-B14F-4D97-AF65-F5344CB8AC3E}">
        <p14:creationId xmlns:p14="http://schemas.microsoft.com/office/powerpoint/2010/main" xmlns="" val="26644093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endParaRPr lang="en-US" dirty="0" smtClean="0"/>
          </a:p>
          <a:p>
            <a:r>
              <a:rPr lang="en-US" dirty="0"/>
              <a:t> This destructive cycle of increased defense expenditures – reduced economic growth can be mitigated however, if Pakistan is able to increase institutional capacity and quality.</a:t>
            </a:r>
          </a:p>
          <a:p>
            <a:r>
              <a:rPr lang="en-US" dirty="0" smtClean="0"/>
              <a:t>Given </a:t>
            </a:r>
            <a:r>
              <a:rPr lang="en-US" dirty="0"/>
              <a:t>the difficulty, the country has had over the years in sustaining high rates of growth, the Musharraf programs and reforms will no doubt be ultimately judged on the quality of the institutions put in place.</a:t>
            </a:r>
          </a:p>
        </p:txBody>
      </p:sp>
      <p:sp>
        <p:nvSpPr>
          <p:cNvPr id="4" name="Slide Number Placeholder 3"/>
          <p:cNvSpPr>
            <a:spLocks noGrp="1"/>
          </p:cNvSpPr>
          <p:nvPr>
            <p:ph type="sldNum" sz="quarter" idx="12"/>
          </p:nvPr>
        </p:nvSpPr>
        <p:spPr/>
        <p:txBody>
          <a:bodyPr/>
          <a:lstStyle/>
          <a:p>
            <a:fld id="{95EA7336-B3F5-43E1-9E39-FDC1388E730B}" type="slidenum">
              <a:rPr lang="en-US" smtClean="0"/>
              <a:pPr/>
              <a:t>31</a:t>
            </a:fld>
            <a:endParaRPr lang="en-US"/>
          </a:p>
        </p:txBody>
      </p:sp>
    </p:spTree>
    <p:extLst>
      <p:ext uri="{BB962C8B-B14F-4D97-AF65-F5344CB8AC3E}">
        <p14:creationId xmlns:p14="http://schemas.microsoft.com/office/powerpoint/2010/main" xmlns="" val="7977006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Frequently Asked Questions </a:t>
            </a:r>
            <a:endParaRPr lang="en-US" dirty="0"/>
          </a:p>
        </p:txBody>
      </p:sp>
      <p:sp>
        <p:nvSpPr>
          <p:cNvPr id="3" name="Content Placeholder 2"/>
          <p:cNvSpPr>
            <a:spLocks noGrp="1"/>
          </p:cNvSpPr>
          <p:nvPr>
            <p:ph idx="1"/>
          </p:nvPr>
        </p:nvSpPr>
        <p:spPr/>
        <p:txBody>
          <a:bodyPr>
            <a:normAutofit fontScale="92500" lnSpcReduction="20000"/>
          </a:bodyPr>
          <a:lstStyle/>
          <a:p>
            <a:r>
              <a:rPr lang="en-US" dirty="0"/>
              <a:t>Are these institutions capable of fairly  resolving  many  of the conflicts  that have  repeatedly derailed  the economy? </a:t>
            </a:r>
            <a:endParaRPr lang="en-US" dirty="0" smtClean="0"/>
          </a:p>
          <a:p>
            <a:r>
              <a:rPr lang="en-US" dirty="0" smtClean="0"/>
              <a:t> </a:t>
            </a:r>
            <a:r>
              <a:rPr lang="en-US" dirty="0"/>
              <a:t>Will  they  permit  continuity  in </a:t>
            </a:r>
            <a:r>
              <a:rPr lang="en-US" dirty="0" smtClean="0"/>
              <a:t>economic </a:t>
            </a:r>
            <a:r>
              <a:rPr lang="en-US" dirty="0"/>
              <a:t>policy? </a:t>
            </a:r>
            <a:endParaRPr lang="en-US" dirty="0" smtClean="0"/>
          </a:p>
          <a:p>
            <a:r>
              <a:rPr lang="en-US" dirty="0" smtClean="0"/>
              <a:t>Will </a:t>
            </a:r>
            <a:r>
              <a:rPr lang="en-US" dirty="0"/>
              <a:t>they strengthen democracy,  enabling all segments of society better access to public services and </a:t>
            </a:r>
            <a:r>
              <a:rPr lang="en-US" dirty="0" smtClean="0"/>
              <a:t>opportunities</a:t>
            </a:r>
            <a:r>
              <a:rPr lang="en-US" dirty="0"/>
              <a:t>?  </a:t>
            </a:r>
            <a:endParaRPr lang="en-US" dirty="0" smtClean="0"/>
          </a:p>
          <a:p>
            <a:r>
              <a:rPr lang="en-US" dirty="0" smtClean="0"/>
              <a:t>Will  </a:t>
            </a:r>
            <a:r>
              <a:rPr lang="en-US" dirty="0"/>
              <a:t>they  enable  the country  to finally  have  a successful economic transition to high sustained growth?</a:t>
            </a:r>
          </a:p>
        </p:txBody>
      </p:sp>
      <p:sp>
        <p:nvSpPr>
          <p:cNvPr id="4" name="Slide Number Placeholder 3"/>
          <p:cNvSpPr>
            <a:spLocks noGrp="1"/>
          </p:cNvSpPr>
          <p:nvPr>
            <p:ph type="sldNum" sz="quarter" idx="12"/>
          </p:nvPr>
        </p:nvSpPr>
        <p:spPr/>
        <p:txBody>
          <a:bodyPr/>
          <a:lstStyle/>
          <a:p>
            <a:fld id="{95EA7336-B3F5-43E1-9E39-FDC1388E730B}" type="slidenum">
              <a:rPr lang="en-US" smtClean="0"/>
              <a:pPr/>
              <a:t>32</a:t>
            </a:fld>
            <a:endParaRPr lang="en-US"/>
          </a:p>
        </p:txBody>
      </p:sp>
    </p:spTree>
    <p:extLst>
      <p:ext uri="{BB962C8B-B14F-4D97-AF65-F5344CB8AC3E}">
        <p14:creationId xmlns:p14="http://schemas.microsoft.com/office/powerpoint/2010/main" xmlns="" val="9838402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62500" lnSpcReduction="20000"/>
          </a:bodyPr>
          <a:lstStyle/>
          <a:p>
            <a:pPr marL="0" indent="0">
              <a:buNone/>
            </a:pPr>
            <a:r>
              <a:rPr lang="en-US" dirty="0"/>
              <a:t> </a:t>
            </a:r>
          </a:p>
          <a:p>
            <a:pPr marL="0" indent="0">
              <a:buNone/>
            </a:pPr>
            <a:r>
              <a:rPr lang="en-US" dirty="0"/>
              <a:t>[</a:t>
            </a:r>
            <a:r>
              <a:rPr lang="en-US" dirty="0" smtClean="0"/>
              <a:t>1]Simon </a:t>
            </a:r>
            <a:r>
              <a:rPr lang="en-US" dirty="0"/>
              <a:t>Robinson, “Food Price Hikes Roil Pakistan,” Time, </a:t>
            </a:r>
            <a:r>
              <a:rPr lang="en-US" dirty="0" err="1"/>
              <a:t>Febru</a:t>
            </a:r>
            <a:r>
              <a:rPr lang="en-US" dirty="0"/>
              <a:t>- </a:t>
            </a:r>
            <a:r>
              <a:rPr lang="en-US" dirty="0" err="1"/>
              <a:t>ary</a:t>
            </a:r>
            <a:r>
              <a:rPr lang="en-US" dirty="0"/>
              <a:t> 27, 2008. </a:t>
            </a:r>
            <a:r>
              <a:rPr lang="en-US" dirty="0">
                <a:hlinkClick r:id="rId2"/>
              </a:rPr>
              <a:t>http://www.time.com/time/printout/</a:t>
            </a:r>
            <a:r>
              <a:rPr lang="en-US" dirty="0"/>
              <a:t>0,8816,1717596,</a:t>
            </a:r>
          </a:p>
          <a:p>
            <a:pPr marL="0" indent="0">
              <a:buNone/>
            </a:pPr>
            <a:r>
              <a:rPr lang="en-US" dirty="0"/>
              <a:t>00.html</a:t>
            </a:r>
          </a:p>
          <a:p>
            <a:pPr marL="0" indent="0">
              <a:buNone/>
            </a:pPr>
            <a:r>
              <a:rPr lang="en-US" dirty="0" smtClean="0"/>
              <a:t>[2]See </a:t>
            </a:r>
            <a:r>
              <a:rPr lang="en-US" dirty="0"/>
              <a:t>Hilton Root, “The Political Economy of State Failure,” The </a:t>
            </a:r>
            <a:r>
              <a:rPr lang="en-US" dirty="0" smtClean="0"/>
              <a:t>Milken Institute </a:t>
            </a:r>
            <a:r>
              <a:rPr lang="en-US" dirty="0"/>
              <a:t>Review Spring Quarter 2005, pp.65-74 and Robert Looney, “Pakistan’s Economy: Achievements, Progress, Con- </a:t>
            </a:r>
            <a:r>
              <a:rPr lang="en-US" dirty="0" err="1"/>
              <a:t>straints</a:t>
            </a:r>
            <a:r>
              <a:rPr lang="en-US" dirty="0"/>
              <a:t> and Prospects,” in </a:t>
            </a:r>
            <a:r>
              <a:rPr lang="en-US" dirty="0" err="1"/>
              <a:t>Hareez</a:t>
            </a:r>
            <a:r>
              <a:rPr lang="en-US" dirty="0"/>
              <a:t> Malik, Pakistan: Founder’s </a:t>
            </a:r>
            <a:r>
              <a:rPr lang="en-US" dirty="0" err="1"/>
              <a:t>Aspi</a:t>
            </a:r>
            <a:r>
              <a:rPr lang="en-US" dirty="0"/>
              <a:t>- rations and Today’s Realities (Oxford: Oxford University </a:t>
            </a:r>
            <a:r>
              <a:rPr lang="en-US" dirty="0" smtClean="0"/>
              <a:t>Press, 2001</a:t>
            </a:r>
            <a:r>
              <a:rPr lang="en-US" dirty="0"/>
              <a:t>) for a detailed description of this period.</a:t>
            </a:r>
          </a:p>
          <a:p>
            <a:pPr marL="0" indent="0">
              <a:buNone/>
            </a:pPr>
            <a:r>
              <a:rPr lang="en-US" dirty="0"/>
              <a:t>[</a:t>
            </a:r>
            <a:r>
              <a:rPr lang="en-US" dirty="0" smtClean="0"/>
              <a:t>3]Unemployment </a:t>
            </a:r>
            <a:r>
              <a:rPr lang="en-US" dirty="0"/>
              <a:t>more than doubled during the 1990s. See Edward Gardner, “Wanted More Jobs,” Finance and Development, 40:1 (</a:t>
            </a:r>
            <a:r>
              <a:rPr lang="en-US" dirty="0" smtClean="0"/>
              <a:t>March, 2003</a:t>
            </a:r>
            <a:r>
              <a:rPr lang="en-US" dirty="0"/>
              <a:t>) </a:t>
            </a:r>
            <a:r>
              <a:rPr lang="en-US" dirty="0">
                <a:hlinkClick r:id="rId3"/>
              </a:rPr>
              <a:t>http://www.imf.org/external/pubs/ft/fandd/2003/03/gard.htm</a:t>
            </a:r>
            <a:endParaRPr lang="en-US" dirty="0"/>
          </a:p>
          <a:p>
            <a:pPr marL="0" indent="0">
              <a:buNone/>
            </a:pPr>
            <a:r>
              <a:rPr lang="en-US" dirty="0"/>
              <a:t>[</a:t>
            </a:r>
            <a:r>
              <a:rPr lang="en-US" dirty="0" smtClean="0"/>
              <a:t>4]Detailed </a:t>
            </a:r>
            <a:r>
              <a:rPr lang="en-US" dirty="0"/>
              <a:t>in: Poverty in Pakistan: Vulnerabilities, Social Gaps, and</a:t>
            </a:r>
          </a:p>
          <a:p>
            <a:pPr marL="0" indent="0">
              <a:buNone/>
            </a:pPr>
            <a:r>
              <a:rPr lang="en-US" dirty="0"/>
              <a:t>Rural Dynamics (Washington: World Bank, October 28, 2002).</a:t>
            </a:r>
          </a:p>
          <a:p>
            <a:endParaRPr lang="en-US" dirty="0"/>
          </a:p>
        </p:txBody>
      </p:sp>
      <p:sp>
        <p:nvSpPr>
          <p:cNvPr id="4" name="Slide Number Placeholder 3"/>
          <p:cNvSpPr>
            <a:spLocks noGrp="1"/>
          </p:cNvSpPr>
          <p:nvPr>
            <p:ph type="sldNum" sz="quarter" idx="12"/>
          </p:nvPr>
        </p:nvSpPr>
        <p:spPr/>
        <p:txBody>
          <a:bodyPr/>
          <a:lstStyle/>
          <a:p>
            <a:fld id="{95EA7336-B3F5-43E1-9E39-FDC1388E730B}" type="slidenum">
              <a:rPr lang="en-US" smtClean="0"/>
              <a:pPr/>
              <a:t>33</a:t>
            </a:fld>
            <a:endParaRPr lang="en-US"/>
          </a:p>
        </p:txBody>
      </p:sp>
    </p:spTree>
    <p:extLst>
      <p:ext uri="{BB962C8B-B14F-4D97-AF65-F5344CB8AC3E}">
        <p14:creationId xmlns:p14="http://schemas.microsoft.com/office/powerpoint/2010/main" xmlns="" val="13489649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 of the Day</a:t>
            </a:r>
            <a:endParaRPr lang="en-US" dirty="0"/>
          </a:p>
        </p:txBody>
      </p:sp>
      <p:sp>
        <p:nvSpPr>
          <p:cNvPr id="3" name="Content Placeholder 2"/>
          <p:cNvSpPr>
            <a:spLocks noGrp="1"/>
          </p:cNvSpPr>
          <p:nvPr>
            <p:ph idx="1"/>
          </p:nvPr>
        </p:nvSpPr>
        <p:spPr/>
        <p:txBody>
          <a:bodyPr>
            <a:normAutofit fontScale="92500" lnSpcReduction="20000"/>
          </a:bodyPr>
          <a:lstStyle/>
          <a:p>
            <a:r>
              <a:rPr lang="en-US" sz="3900" dirty="0"/>
              <a:t>All the great things are simple, and many can be expressed in a single word: freedom, justice, honor, duty, mercy, hope.</a:t>
            </a:r>
          </a:p>
          <a:p>
            <a:pPr marL="0" indent="0">
              <a:buNone/>
            </a:pPr>
            <a:endParaRPr lang="en-US" sz="3900" dirty="0" smtClean="0"/>
          </a:p>
          <a:p>
            <a:pPr marL="0" indent="0">
              <a:buNone/>
            </a:pPr>
            <a:endParaRPr lang="en-US" dirty="0"/>
          </a:p>
          <a:p>
            <a:pPr marL="0" indent="0">
              <a:buNone/>
            </a:pPr>
            <a:r>
              <a:rPr lang="en-US" dirty="0" smtClean="0"/>
              <a:t>Winston </a:t>
            </a:r>
            <a:r>
              <a:rPr lang="en-US" dirty="0"/>
              <a:t>Churchill</a:t>
            </a:r>
          </a:p>
          <a:p>
            <a:pPr marL="0" indent="0">
              <a:buNone/>
            </a:pPr>
            <a:r>
              <a:rPr lang="en-US" dirty="0"/>
              <a:t/>
            </a:r>
            <a:br>
              <a:rPr lang="en-US" dirty="0"/>
            </a:br>
            <a:endParaRPr lang="en-US" dirty="0"/>
          </a:p>
        </p:txBody>
      </p:sp>
      <p:sp>
        <p:nvSpPr>
          <p:cNvPr id="4" name="Slide Number Placeholder 3"/>
          <p:cNvSpPr>
            <a:spLocks noGrp="1"/>
          </p:cNvSpPr>
          <p:nvPr>
            <p:ph type="sldNum" sz="quarter" idx="12"/>
          </p:nvPr>
        </p:nvSpPr>
        <p:spPr/>
        <p:txBody>
          <a:bodyPr/>
          <a:lstStyle/>
          <a:p>
            <a:fld id="{95EA7336-B3F5-43E1-9E39-FDC1388E730B}" type="slidenum">
              <a:rPr lang="en-US" smtClean="0"/>
              <a:pPr/>
              <a:t>34</a:t>
            </a:fld>
            <a:endParaRPr lang="en-US"/>
          </a:p>
        </p:txBody>
      </p:sp>
    </p:spTree>
    <p:extLst>
      <p:ext uri="{BB962C8B-B14F-4D97-AF65-F5344CB8AC3E}">
        <p14:creationId xmlns:p14="http://schemas.microsoft.com/office/powerpoint/2010/main" xmlns="" val="41824470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235</TotalTime>
  <Words>1674</Words>
  <Application>Microsoft Office PowerPoint</Application>
  <PresentationFormat>On-screen Show (4:3)</PresentationFormat>
  <Paragraphs>156</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Issues in Public Administration  MPA 509 </vt:lpstr>
      <vt:lpstr>Agenda </vt:lpstr>
      <vt:lpstr> Governance </vt:lpstr>
      <vt:lpstr>Governance and Systems </vt:lpstr>
      <vt:lpstr>Governance and Systems </vt:lpstr>
      <vt:lpstr>Slide 6</vt:lpstr>
      <vt:lpstr>Slide 7</vt:lpstr>
      <vt:lpstr>Slide 8</vt:lpstr>
      <vt:lpstr>Issues of Voters in 2008</vt:lpstr>
      <vt:lpstr>Slide 10</vt:lpstr>
      <vt:lpstr>Factors contributing to country’s  economic  malaise</vt:lpstr>
      <vt:lpstr>Outcomes of the dictatorship</vt:lpstr>
      <vt:lpstr>Key Breakthroughs</vt:lpstr>
      <vt:lpstr>Slide 14</vt:lpstr>
      <vt:lpstr>Economic Breakthroughs in Musharraf Regime </vt:lpstr>
      <vt:lpstr>In the lights of Robert Hathaway</vt:lpstr>
      <vt:lpstr>Slide 17</vt:lpstr>
      <vt:lpstr>Country’s inability to sustain high growth --------factors</vt:lpstr>
      <vt:lpstr>Slide 19</vt:lpstr>
      <vt:lpstr>Slide 20</vt:lpstr>
      <vt:lpstr>According to Hasain</vt:lpstr>
      <vt:lpstr>Empirical Evidences</vt:lpstr>
      <vt:lpstr>Hall and Jones (1996) Anti-diversionary  policy </vt:lpstr>
      <vt:lpstr>The Musharraf Reforms </vt:lpstr>
      <vt:lpstr>Slide 25</vt:lpstr>
      <vt:lpstr>Slide 26</vt:lpstr>
      <vt:lpstr>There are several implicit assumptions here: </vt:lpstr>
      <vt:lpstr>Slide 28</vt:lpstr>
      <vt:lpstr>Slide 29</vt:lpstr>
      <vt:lpstr>Conclusion Robert Looney’s Findings </vt:lpstr>
      <vt:lpstr>Slide 31</vt:lpstr>
      <vt:lpstr>Frequently Asked Questions </vt:lpstr>
      <vt:lpstr>References</vt:lpstr>
      <vt:lpstr>Quote of the Day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Issues in Public Administration  MPA 509</dc:title>
  <dc:creator>comsats</dc:creator>
  <cp:lastModifiedBy>NTS</cp:lastModifiedBy>
  <cp:revision>18</cp:revision>
  <dcterms:created xsi:type="dcterms:W3CDTF">2013-12-28T18:30:42Z</dcterms:created>
  <dcterms:modified xsi:type="dcterms:W3CDTF">2013-12-29T06:07:14Z</dcterms:modified>
</cp:coreProperties>
</file>