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79" r:id="rId3"/>
    <p:sldId id="257" r:id="rId4"/>
    <p:sldId id="258" r:id="rId5"/>
    <p:sldId id="280" r:id="rId6"/>
    <p:sldId id="259" r:id="rId7"/>
    <p:sldId id="260" r:id="rId8"/>
    <p:sldId id="281" r:id="rId9"/>
    <p:sldId id="261" r:id="rId10"/>
    <p:sldId id="262" r:id="rId11"/>
    <p:sldId id="282" r:id="rId12"/>
    <p:sldId id="263" r:id="rId13"/>
    <p:sldId id="264" r:id="rId14"/>
    <p:sldId id="265" r:id="rId15"/>
    <p:sldId id="283" r:id="rId16"/>
    <p:sldId id="266" r:id="rId17"/>
    <p:sldId id="267" r:id="rId18"/>
    <p:sldId id="284" r:id="rId19"/>
    <p:sldId id="268" r:id="rId20"/>
    <p:sldId id="269" r:id="rId21"/>
    <p:sldId id="285" r:id="rId22"/>
    <p:sldId id="270" r:id="rId23"/>
    <p:sldId id="286" r:id="rId24"/>
    <p:sldId id="271" r:id="rId25"/>
    <p:sldId id="272" r:id="rId26"/>
    <p:sldId id="273" r:id="rId27"/>
    <p:sldId id="274" r:id="rId28"/>
    <p:sldId id="275" r:id="rId29"/>
    <p:sldId id="287" r:id="rId30"/>
    <p:sldId id="276" r:id="rId31"/>
    <p:sldId id="277" r:id="rId32"/>
    <p:sldId id="27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BF5691-1001-4B80-8F95-1F01C6B1D890}" type="datetimeFigureOut">
              <a:rPr lang="en-US" smtClean="0"/>
              <a:pPr/>
              <a:t>12/28/2013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2188D3-C565-4BEE-B435-41B49EBE01CA}" type="slidenum">
              <a:rPr lang="en-US" smtClean="0"/>
              <a:pPr/>
              <a:t>‹#›</a:t>
            </a:fld>
            <a:endParaRPr lang="en-US"/>
          </a:p>
        </p:txBody>
      </p:sp>
    </p:spTree>
    <p:extLst>
      <p:ext uri="{BB962C8B-B14F-4D97-AF65-F5344CB8AC3E}">
        <p14:creationId xmlns:p14="http://schemas.microsoft.com/office/powerpoint/2010/main" xmlns="" val="873928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87DAA-714B-437E-9FA9-82795814D995}" type="slidenum">
              <a:rPr lang="en-US" smtClean="0"/>
              <a:pPr/>
              <a:t>10</a:t>
            </a:fld>
            <a:endParaRPr lang="en-US"/>
          </a:p>
        </p:txBody>
      </p:sp>
    </p:spTree>
    <p:extLst>
      <p:ext uri="{BB962C8B-B14F-4D97-AF65-F5344CB8AC3E}">
        <p14:creationId xmlns:p14="http://schemas.microsoft.com/office/powerpoint/2010/main" xmlns="" val="2964297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05AC3E1-E946-44DE-8B95-4AFFBC682907}" type="datetime1">
              <a:rPr lang="en-US" smtClean="0"/>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2506830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9913F2-3286-4E29-96BA-08276A64ECF7}" type="datetime1">
              <a:rPr lang="en-US" smtClean="0"/>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4104157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9919B7-BDC4-443B-973C-59FC79B84044}" type="datetime1">
              <a:rPr lang="en-US" smtClean="0"/>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1628598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D7B8C6-B8CF-4557-A2CD-D25DF4794A11}" type="datetime1">
              <a:rPr lang="en-US" smtClean="0"/>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2386916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5E0888-0D90-4617-8872-E0C079DE3728}" type="datetime1">
              <a:rPr lang="en-US" smtClean="0"/>
              <a:t>12/28/2013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3250130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9A21EA-DB70-4ECB-BA31-BEC7E9B2F0CD}" type="datetime1">
              <a:rPr lang="en-US" smtClean="0"/>
              <a:t>12/28/2013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3794564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3B6AD6-BCDD-4287-BBBA-1754CC49FDB3}" type="datetime1">
              <a:rPr lang="en-US" smtClean="0"/>
              <a:t>12/28/2013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3681859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C68133-EC3C-481E-B252-E1689C18B814}" type="datetime1">
              <a:rPr lang="en-US" smtClean="0"/>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3970643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463B8-D776-4E39-B8E8-3357A0F1C98C}" type="datetime1">
              <a:rPr lang="en-US" smtClean="0"/>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3893654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FD746-5840-4BA4-AA84-AE0DC71DA754}" type="datetime1">
              <a:rPr lang="en-US" smtClean="0"/>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1959262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AA9FC8-5FB7-4132-ADD7-FC9A6DA305EF}" type="datetime1">
              <a:rPr lang="en-US" smtClean="0"/>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994946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FE8325-4D4C-4DD6-8337-91D1A3034181}" type="datetime1">
              <a:rPr lang="en-US" smtClean="0"/>
              <a:t>12/28/2013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81AD9A-CC76-434E-84EA-9ECC8F6D668D}" type="slidenum">
              <a:rPr lang="en-US" smtClean="0"/>
              <a:pPr/>
              <a:t>‹#›</a:t>
            </a:fld>
            <a:endParaRPr lang="en-US"/>
          </a:p>
        </p:txBody>
      </p:sp>
    </p:spTree>
    <p:extLst>
      <p:ext uri="{BB962C8B-B14F-4D97-AF65-F5344CB8AC3E}">
        <p14:creationId xmlns:p14="http://schemas.microsoft.com/office/powerpoint/2010/main" xmlns="" val="4141783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1"/>
            <a:ext cx="7772400" cy="2000250"/>
          </a:xfrm>
        </p:spPr>
        <p:txBody>
          <a:bodyPr>
            <a:noAutofit/>
          </a:bodyPr>
          <a:lstStyle/>
          <a:p>
            <a:r>
              <a:rPr lang="en-US" sz="4800" dirty="0" smtClean="0"/>
              <a:t>Issues in Public Administration</a:t>
            </a:r>
            <a:br>
              <a:rPr lang="en-US" sz="4800" dirty="0" smtClean="0"/>
            </a:br>
            <a:r>
              <a:rPr lang="en-US" sz="4800" dirty="0" smtClean="0"/>
              <a:t/>
            </a:r>
            <a:br>
              <a:rPr lang="en-US" sz="4800" dirty="0" smtClean="0"/>
            </a:br>
            <a:r>
              <a:rPr lang="en-US" sz="4000" dirty="0" smtClean="0"/>
              <a:t>MPA 509</a:t>
            </a:r>
            <a:r>
              <a:rPr lang="en-US" sz="4800" dirty="0" smtClean="0"/>
              <a:t/>
            </a:r>
            <a:br>
              <a:rPr lang="en-US" sz="4800" dirty="0" smtClean="0"/>
            </a:br>
            <a:endParaRPr lang="en-US" sz="4800" dirty="0"/>
          </a:p>
        </p:txBody>
      </p:sp>
      <p:sp>
        <p:nvSpPr>
          <p:cNvPr id="3" name="Subtitle 2"/>
          <p:cNvSpPr>
            <a:spLocks noGrp="1"/>
          </p:cNvSpPr>
          <p:nvPr>
            <p:ph type="subTitle" idx="1"/>
          </p:nvPr>
        </p:nvSpPr>
        <p:spPr>
          <a:xfrm>
            <a:off x="1371600" y="4572000"/>
            <a:ext cx="6400800" cy="1752600"/>
          </a:xfrm>
        </p:spPr>
        <p:txBody>
          <a:bodyPr>
            <a:normAutofit/>
          </a:bodyPr>
          <a:lstStyle/>
          <a:p>
            <a:r>
              <a:rPr lang="en-US" sz="3600" b="1" dirty="0"/>
              <a:t>Problems of Governance in </a:t>
            </a:r>
            <a:r>
              <a:rPr lang="en-US" sz="3600" b="1" dirty="0" smtClean="0"/>
              <a:t>Pakistan 2</a:t>
            </a:r>
            <a:endParaRPr lang="en-US" sz="3600" b="1" dirty="0"/>
          </a:p>
          <a:p>
            <a:endParaRPr lang="en-US" sz="3600" b="1"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1</a:t>
            </a:fld>
            <a:endParaRPr lang="en-US"/>
          </a:p>
        </p:txBody>
      </p:sp>
    </p:spTree>
    <p:extLst>
      <p:ext uri="{BB962C8B-B14F-4D97-AF65-F5344CB8AC3E}">
        <p14:creationId xmlns:p14="http://schemas.microsoft.com/office/powerpoint/2010/main" xmlns="" val="161880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the previous lecture</a:t>
            </a:r>
            <a:endParaRPr lang="en-US" dirty="0"/>
          </a:p>
        </p:txBody>
      </p:sp>
      <p:sp>
        <p:nvSpPr>
          <p:cNvPr id="3" name="Content Placeholder 2"/>
          <p:cNvSpPr>
            <a:spLocks noGrp="1"/>
          </p:cNvSpPr>
          <p:nvPr>
            <p:ph idx="1"/>
          </p:nvPr>
        </p:nvSpPr>
        <p:spPr>
          <a:xfrm>
            <a:off x="76200" y="1600200"/>
            <a:ext cx="8991600" cy="5257800"/>
          </a:xfrm>
        </p:spPr>
        <p:txBody>
          <a:bodyPr>
            <a:normAutofit lnSpcReduction="10000"/>
          </a:bodyPr>
          <a:lstStyle/>
          <a:p>
            <a:r>
              <a:rPr lang="en-US" dirty="0"/>
              <a:t>Faced with this crisis the ruling elites over the years have been unable to grasp the problem as essentially arising from a failure to either deliver the goods to the poor, or to involve them in economic and political decision </a:t>
            </a:r>
            <a:r>
              <a:rPr lang="en-US" dirty="0" smtClean="0"/>
              <a:t>making, and </a:t>
            </a:r>
            <a:r>
              <a:rPr lang="en-US" dirty="0"/>
              <a:t>have attempted to use selective coercive force in attempting to quell it. Understandably, this response has not only intensified the ‘problem’ but has also allowed a growing importance to the security agencies in the structure of state power itself.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2</a:t>
            </a:fld>
            <a:endParaRPr lang="en-US"/>
          </a:p>
        </p:txBody>
      </p:sp>
    </p:spTree>
    <p:extLst>
      <p:ext uri="{BB962C8B-B14F-4D97-AF65-F5344CB8AC3E}">
        <p14:creationId xmlns:p14="http://schemas.microsoft.com/office/powerpoint/2010/main" xmlns="" val="3289589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867400"/>
          </a:xfrm>
        </p:spPr>
        <p:txBody>
          <a:bodyPr>
            <a:normAutofit fontScale="92500" lnSpcReduction="10000"/>
          </a:bodyPr>
          <a:lstStyle/>
          <a:p>
            <a:r>
              <a:rPr lang="en-US" dirty="0"/>
              <a:t>Thus it is that the people of Pakistan, the poor and downtrodden, in spite of the erosion of institutions of civil society have, nevertheless, demonstrated a high level of political conscious ness, and emerged as a factor to be reckoned with by those who pull the levers of power within the state structure. It is for this reason that the military, even when there was no apparent obstacle to the </a:t>
            </a:r>
            <a:r>
              <a:rPr lang="en-US" dirty="0" smtClean="0"/>
              <a:t>re-imposition </a:t>
            </a:r>
            <a:r>
              <a:rPr lang="en-US" dirty="0"/>
              <a:t>of military rule, after the death of Zia on 17 August 1988, sought a civilian dispensation within which it could exercise its power as a major (but not the sole) actor, and through which the subterranean tensions of the populace could be defused.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3</a:t>
            </a:fld>
            <a:endParaRPr lang="en-US"/>
          </a:p>
        </p:txBody>
      </p:sp>
    </p:spTree>
    <p:extLst>
      <p:ext uri="{BB962C8B-B14F-4D97-AF65-F5344CB8AC3E}">
        <p14:creationId xmlns:p14="http://schemas.microsoft.com/office/powerpoint/2010/main" xmlns="" val="14552531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3200" b="1" dirty="0"/>
              <a:t>THE </a:t>
            </a:r>
            <a:r>
              <a:rPr lang="en-US" sz="3200" b="1" dirty="0" smtClean="0"/>
              <a:t>CHANGING STRUCTURE </a:t>
            </a:r>
            <a:r>
              <a:rPr lang="en-US" sz="3200" b="1" dirty="0"/>
              <a:t>OF STATE POWER </a:t>
            </a:r>
            <a:endParaRPr lang="en-US" sz="3200" dirty="0"/>
          </a:p>
        </p:txBody>
      </p:sp>
      <p:sp>
        <p:nvSpPr>
          <p:cNvPr id="3" name="Content Placeholder 2"/>
          <p:cNvSpPr>
            <a:spLocks noGrp="1"/>
          </p:cNvSpPr>
          <p:nvPr>
            <p:ph idx="1"/>
          </p:nvPr>
        </p:nvSpPr>
        <p:spPr>
          <a:xfrm>
            <a:off x="457200" y="990600"/>
            <a:ext cx="8229600" cy="5638800"/>
          </a:xfrm>
        </p:spPr>
        <p:txBody>
          <a:bodyPr>
            <a:normAutofit/>
          </a:bodyPr>
          <a:lstStyle/>
          <a:p>
            <a:r>
              <a:rPr lang="en-US" dirty="0"/>
              <a:t>The changing relationship between the military and bureaucracy, the two vital elements of the state apparatus in Pakistan, can be understood in the context of three analytically distinct but interactive processes. </a:t>
            </a:r>
            <a:endParaRPr lang="en-US" dirty="0" smtClean="0"/>
          </a:p>
          <a:p>
            <a:r>
              <a:rPr lang="en-US" dirty="0"/>
              <a:t>1. Changes in the internal sociology of the military and bureaucracy associated with changes in the social origins of officers </a:t>
            </a:r>
            <a:r>
              <a:rPr lang="en-US" dirty="0" smtClean="0"/>
              <a:t>in </a:t>
            </a:r>
            <a:r>
              <a:rPr lang="en-US" dirty="0"/>
              <a:t>these two institutions respectively.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4</a:t>
            </a:fld>
            <a:endParaRPr lang="en-US"/>
          </a:p>
        </p:txBody>
      </p:sp>
    </p:spTree>
    <p:extLst>
      <p:ext uri="{BB962C8B-B14F-4D97-AF65-F5344CB8AC3E}">
        <p14:creationId xmlns:p14="http://schemas.microsoft.com/office/powerpoint/2010/main" xmlns="" val="27524304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THE CHANGING STRUCTURE OF STATE POWER</a:t>
            </a:r>
            <a:endParaRPr lang="en-US" sz="3200" dirty="0"/>
          </a:p>
        </p:txBody>
      </p:sp>
      <p:sp>
        <p:nvSpPr>
          <p:cNvPr id="3" name="Content Placeholder 2"/>
          <p:cNvSpPr>
            <a:spLocks noGrp="1"/>
          </p:cNvSpPr>
          <p:nvPr>
            <p:ph idx="1"/>
          </p:nvPr>
        </p:nvSpPr>
        <p:spPr/>
        <p:txBody>
          <a:bodyPr/>
          <a:lstStyle/>
          <a:p>
            <a:r>
              <a:rPr lang="en-US" dirty="0" smtClean="0"/>
              <a:t>2. Changes in the professional quality of officers and the internal cohesion of the institutions. </a:t>
            </a:r>
          </a:p>
          <a:p>
            <a:r>
              <a:rPr lang="en-US" dirty="0" smtClean="0"/>
              <a:t>3. The balance of power between the state apparatus on the one hand, and the institutions in civil society such as parliament, political parties. Media and various platforms of public expression, on the other. </a:t>
            </a:r>
          </a:p>
          <a:p>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fontScale="92500" lnSpcReduction="20000"/>
          </a:bodyPr>
          <a:lstStyle/>
          <a:p>
            <a:r>
              <a:rPr lang="en-US" dirty="0"/>
              <a:t>We </a:t>
            </a:r>
            <a:r>
              <a:rPr lang="en-US" dirty="0" smtClean="0"/>
              <a:t>shall examine </a:t>
            </a:r>
            <a:r>
              <a:rPr lang="en-US" dirty="0"/>
              <a:t>how these three processes influenced the dynamics within and between the bureaucracy and the military respectively</a:t>
            </a:r>
            <a:r>
              <a:rPr lang="en-US" dirty="0" smtClean="0"/>
              <a:t>.</a:t>
            </a:r>
          </a:p>
          <a:p>
            <a:r>
              <a:rPr lang="en-US" dirty="0"/>
              <a:t>Over the last three decades the social origins of both the bureaucracy and the army have shifted from the landed elite to a wider base in the urban middle strata and the </a:t>
            </a:r>
            <a:r>
              <a:rPr lang="en-US" dirty="0" smtClean="0"/>
              <a:t>growing </a:t>
            </a:r>
            <a:r>
              <a:rPr lang="en-US" dirty="0"/>
              <a:t>class of rural capitalist farmers</a:t>
            </a:r>
            <a:r>
              <a:rPr lang="en-US" dirty="0" smtClean="0"/>
              <a:t>.</a:t>
            </a:r>
          </a:p>
          <a:p>
            <a:r>
              <a:rPr lang="en-US" dirty="0"/>
              <a:t>While the change in the social origins of the officers in both these institutions has been in the same direction (a broadening of the social base), changes in the level of professional competence and indeed the internal institutional cohesion have moved in opposing directions with respect to the bureaucracy and military respectively. </a:t>
            </a:r>
            <a:r>
              <a:rPr lang="en-US" dirty="0" smtClean="0"/>
              <a:t> </a:t>
            </a:r>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6</a:t>
            </a:fld>
            <a:endParaRPr lang="en-US"/>
          </a:p>
        </p:txBody>
      </p:sp>
    </p:spTree>
    <p:extLst>
      <p:ext uri="{BB962C8B-B14F-4D97-AF65-F5344CB8AC3E}">
        <p14:creationId xmlns:p14="http://schemas.microsoft.com/office/powerpoint/2010/main" xmlns="" val="9225183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1. Institutional Decay of the Bureaucracy </a:t>
            </a:r>
            <a:endParaRPr lang="en-US" sz="3600" dirty="0"/>
          </a:p>
        </p:txBody>
      </p:sp>
      <p:sp>
        <p:nvSpPr>
          <p:cNvPr id="3" name="Content Placeholder 2"/>
          <p:cNvSpPr>
            <a:spLocks noGrp="1"/>
          </p:cNvSpPr>
          <p:nvPr>
            <p:ph idx="1"/>
          </p:nvPr>
        </p:nvSpPr>
        <p:spPr/>
        <p:txBody>
          <a:bodyPr>
            <a:normAutofit/>
          </a:bodyPr>
          <a:lstStyle/>
          <a:p>
            <a:r>
              <a:rPr lang="en-US" dirty="0"/>
              <a:t>During the last </a:t>
            </a:r>
            <a:r>
              <a:rPr lang="en-US" dirty="0" smtClean="0"/>
              <a:t>sixty </a:t>
            </a:r>
            <a:r>
              <a:rPr lang="en-US" dirty="0"/>
              <a:t>years, Pakistan’s bureaucracy, has under gone a gradual process of institutional </a:t>
            </a:r>
            <a:r>
              <a:rPr lang="en-US" dirty="0" smtClean="0"/>
              <a:t>decay. </a:t>
            </a:r>
            <a:r>
              <a:rPr lang="en-US" dirty="0"/>
              <a:t>Perhaps the single most important factor in the process has been a sharp decline in the intellectual caliber of the civil </a:t>
            </a:r>
            <a:r>
              <a:rPr lang="en-US" dirty="0" smtClean="0"/>
              <a:t>servant.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7</a:t>
            </a:fld>
            <a:endParaRPr lang="en-US"/>
          </a:p>
        </p:txBody>
      </p:sp>
    </p:spTree>
    <p:extLst>
      <p:ext uri="{BB962C8B-B14F-4D97-AF65-F5344CB8AC3E}">
        <p14:creationId xmlns:p14="http://schemas.microsoft.com/office/powerpoint/2010/main" xmlns="" val="36355984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1. Institutional Decay of the Bureaucracy</a:t>
            </a:r>
            <a:r>
              <a:rPr lang="en-US" b="1"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smtClean="0"/>
              <a:t>The structure of the civil service is still predicated on the now unfounded assumption that the ‘intellectual cream’ of society applies for and enters the service. Having entered the civil service, the poorly educated young officers face a future in which there is an absence of rigorous formal education to equip them professionally at each stage of their careers for the tasks they are supposed to perform. </a:t>
            </a:r>
          </a:p>
          <a:p>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400800"/>
          </a:xfrm>
        </p:spPr>
        <p:txBody>
          <a:bodyPr>
            <a:normAutofit fontScale="85000" lnSpcReduction="10000"/>
          </a:bodyPr>
          <a:lstStyle/>
          <a:p>
            <a:pPr>
              <a:buNone/>
            </a:pPr>
            <a:r>
              <a:rPr lang="en-US" dirty="0"/>
              <a:t>There are three types of institutions which purport to provide a semblance of ‘training’ to the civil servant: </a:t>
            </a:r>
            <a:endParaRPr lang="en-US" dirty="0" smtClean="0"/>
          </a:p>
          <a:p>
            <a:r>
              <a:rPr lang="en-US" dirty="0" smtClean="0"/>
              <a:t>Pakistan </a:t>
            </a:r>
            <a:r>
              <a:rPr lang="en-US" dirty="0"/>
              <a:t>Academy for Administrative Training which organizes courses for each crop of fresh entrants to the civil service; </a:t>
            </a:r>
            <a:endParaRPr lang="en-US" dirty="0" smtClean="0"/>
          </a:p>
          <a:p>
            <a:pPr>
              <a:buFont typeface="Wingdings" pitchFamily="2" charset="2"/>
              <a:buChar char="§"/>
            </a:pPr>
            <a:r>
              <a:rPr lang="en-US" dirty="0" smtClean="0"/>
              <a:t>National </a:t>
            </a:r>
            <a:r>
              <a:rPr lang="en-US" dirty="0"/>
              <a:t>Institute of Public Administration (NIPA) which runs courses for officers at the middle stage of their careers (deputy secretary level), and </a:t>
            </a:r>
            <a:endParaRPr lang="en-US" dirty="0" smtClean="0"/>
          </a:p>
          <a:p>
            <a:pPr>
              <a:buFont typeface="Wingdings" pitchFamily="2" charset="2"/>
              <a:buChar char="§"/>
            </a:pPr>
            <a:r>
              <a:rPr lang="en-US" dirty="0" smtClean="0"/>
              <a:t>Pakistan Administrative </a:t>
            </a:r>
            <a:r>
              <a:rPr lang="en-US" dirty="0"/>
              <a:t>Staff College (PASC) which imparts training to senior officers, federal joint secretaries and heads of departments. In all three categories of institutions, there is a virtual absence of a high quality faculty, and reliance is placed almost exclusively on invited speakers who lecture and then leave.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9</a:t>
            </a:fld>
            <a:endParaRPr lang="en-US"/>
          </a:p>
        </p:txBody>
      </p:sp>
    </p:spTree>
    <p:extLst>
      <p:ext uri="{BB962C8B-B14F-4D97-AF65-F5344CB8AC3E}">
        <p14:creationId xmlns:p14="http://schemas.microsoft.com/office/powerpoint/2010/main" xmlns="" val="8440320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562600"/>
          </a:xfrm>
        </p:spPr>
        <p:txBody>
          <a:bodyPr>
            <a:normAutofit/>
          </a:bodyPr>
          <a:lstStyle/>
          <a:p>
            <a:r>
              <a:rPr lang="en-US" dirty="0"/>
              <a:t>The integrity of institutional decision making is often undermined by vested interests outside the civil service. This has resulted in increasing insecurity, corruption and on </a:t>
            </a:r>
            <a:r>
              <a:rPr lang="en-US" dirty="0" smtClean="0"/>
              <a:t>occasions </a:t>
            </a:r>
            <a:r>
              <a:rPr lang="en-US" dirty="0"/>
              <a:t>demoralization of civil service officers. </a:t>
            </a:r>
            <a:endParaRPr lang="en-US" dirty="0" smtClean="0"/>
          </a:p>
          <a:p>
            <a:r>
              <a:rPr lang="en-US" dirty="0"/>
              <a:t>Such attitudes may have been reinforced by the large scale dismissals of senior officers, sometimes on flimsy charges by successive regimes.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10</a:t>
            </a:fld>
            <a:endParaRPr lang="en-US"/>
          </a:p>
        </p:txBody>
      </p:sp>
    </p:spTree>
    <p:extLst>
      <p:ext uri="{BB962C8B-B14F-4D97-AF65-F5344CB8AC3E}">
        <p14:creationId xmlns:p14="http://schemas.microsoft.com/office/powerpoint/2010/main" xmlns="" val="19206602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For example, </a:t>
            </a:r>
            <a:r>
              <a:rPr lang="en-US" dirty="0" err="1" smtClean="0"/>
              <a:t>Ayub</a:t>
            </a:r>
            <a:r>
              <a:rPr lang="en-US" dirty="0" smtClean="0"/>
              <a:t> Khan dismissed 1300 civil service officers in 1959 by a single </a:t>
            </a:r>
            <a:r>
              <a:rPr lang="en-US" dirty="0" smtClean="0"/>
              <a:t>order</a:t>
            </a:r>
          </a:p>
          <a:p>
            <a:r>
              <a:rPr lang="en-US" dirty="0" smtClean="0"/>
              <a:t>Again </a:t>
            </a:r>
            <a:r>
              <a:rPr lang="en-US" dirty="0" smtClean="0"/>
              <a:t>in 1969, 303 were dismissed by General </a:t>
            </a:r>
            <a:r>
              <a:rPr lang="en-US" dirty="0" err="1" smtClean="0"/>
              <a:t>Yahya</a:t>
            </a:r>
            <a:r>
              <a:rPr lang="en-US" dirty="0" smtClean="0"/>
              <a:t> Khan; </a:t>
            </a:r>
            <a:endParaRPr lang="en-US" dirty="0" smtClean="0"/>
          </a:p>
          <a:p>
            <a:r>
              <a:rPr lang="en-US" dirty="0" smtClean="0"/>
              <a:t>During </a:t>
            </a:r>
            <a:r>
              <a:rPr lang="en-US" dirty="0" smtClean="0"/>
              <a:t>the regime of Z.A. Bhutto, as many as 1400 were dismissed through a single order and again in 1973, 12 senior civil service officers were unceremoniously removed.</a:t>
            </a:r>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6019800"/>
          </a:xfrm>
        </p:spPr>
        <p:txBody>
          <a:bodyPr>
            <a:normAutofit fontScale="92500" lnSpcReduction="10000"/>
          </a:bodyPr>
          <a:lstStyle/>
          <a:p>
            <a:r>
              <a:rPr lang="en-US" dirty="0"/>
              <a:t>At a structural level the CSP (Civil Services of Pakistan) was the elite cadre within the civil bureaucracy and its members inherited the ICS (Indian Civil Service) tradition. The CSP cadre remained dominant in the bureaucracy and indeed over national decision making, right up to the end of the </a:t>
            </a:r>
            <a:r>
              <a:rPr lang="en-US" dirty="0" err="1"/>
              <a:t>Ayub</a:t>
            </a:r>
            <a:r>
              <a:rPr lang="en-US" dirty="0"/>
              <a:t> period. During the subsequent brief regime of General </a:t>
            </a:r>
            <a:r>
              <a:rPr lang="en-US" dirty="0" err="1"/>
              <a:t>Yahya</a:t>
            </a:r>
            <a:r>
              <a:rPr lang="en-US" dirty="0"/>
              <a:t> Khan the dominance of the CSP began to be broken by the military authorities. Subsequently, the regime of Z.A. Bhutto further eroded the internal cohesion and esprit de corps of the CSP by a policy of ‘lateral entry’ into the service.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12</a:t>
            </a:fld>
            <a:endParaRPr lang="en-US"/>
          </a:p>
        </p:txBody>
      </p:sp>
    </p:spTree>
    <p:extLst>
      <p:ext uri="{BB962C8B-B14F-4D97-AF65-F5344CB8AC3E}">
        <p14:creationId xmlns:p14="http://schemas.microsoft.com/office/powerpoint/2010/main" xmlns="" val="24416806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fontScale="92500" lnSpcReduction="10000"/>
          </a:bodyPr>
          <a:lstStyle/>
          <a:p>
            <a:r>
              <a:rPr lang="en-US" dirty="0"/>
              <a:t>In the regime of Prime Minister Benazir Bhutto new stresses were placed on the structure of the bureaucracy as a result of the growing political conflict between a PPP government at the centre and the opposition </a:t>
            </a:r>
            <a:r>
              <a:rPr lang="en-US" dirty="0" smtClean="0"/>
              <a:t>IJI</a:t>
            </a:r>
            <a:r>
              <a:rPr lang="en-US" dirty="0" smtClean="0"/>
              <a:t> </a:t>
            </a:r>
            <a:r>
              <a:rPr lang="en-US" dirty="0"/>
              <a:t>government in Punjab, the largest province. The historically unprecedented contention for power between the federal and the Punjab Provincial governments was often done by manipulating individuals or groups of civil servants. </a:t>
            </a:r>
            <a:r>
              <a:rPr lang="en-US" dirty="0" smtClean="0"/>
              <a:t>Let me share two cases:</a:t>
            </a:r>
          </a:p>
          <a:p>
            <a:pPr marL="514350" indent="-514350">
              <a:buAutoNum type="arabicPeriod"/>
            </a:pPr>
            <a:r>
              <a:rPr lang="en-US" dirty="0" smtClean="0"/>
              <a:t>Federal </a:t>
            </a:r>
            <a:r>
              <a:rPr lang="en-US" dirty="0"/>
              <a:t>Government’s decision to transfer to Islamabad five senior officers working in the Punjab provincial administration. </a:t>
            </a:r>
            <a:endParaRPr lang="en-US" dirty="0" smtClean="0"/>
          </a:p>
          <a:p>
            <a:pPr marL="514350" indent="-514350">
              <a:buAutoNum type="arabicPeriod"/>
            </a:pPr>
            <a:r>
              <a:rPr lang="en-US" dirty="0" smtClean="0"/>
              <a:t>The </a:t>
            </a:r>
            <a:r>
              <a:rPr lang="en-US" dirty="0"/>
              <a:t>implementation of the federal government’s People’s </a:t>
            </a:r>
            <a:r>
              <a:rPr lang="en-US" dirty="0" smtClean="0"/>
              <a:t>Program </a:t>
            </a:r>
            <a:r>
              <a:rPr lang="en-US" dirty="0"/>
              <a:t>for Development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13</a:t>
            </a:fld>
            <a:endParaRPr lang="en-US"/>
          </a:p>
        </p:txBody>
      </p:sp>
    </p:spTree>
    <p:extLst>
      <p:ext uri="{BB962C8B-B14F-4D97-AF65-F5344CB8AC3E}">
        <p14:creationId xmlns:p14="http://schemas.microsoft.com/office/powerpoint/2010/main" xmlns="" val="2761278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763000" cy="5257800"/>
          </a:xfrm>
        </p:spPr>
        <p:txBody>
          <a:bodyPr>
            <a:normAutofit/>
          </a:bodyPr>
          <a:lstStyle/>
          <a:p>
            <a:r>
              <a:rPr lang="en-US" dirty="0"/>
              <a:t>The typical civil servant today is faced with formidable problems of poverty, social polarization, breakdown of law and order and erosion of infrastructure. He is expected to tackle these problems in an environment where often conflicting demands from a still </a:t>
            </a:r>
            <a:r>
              <a:rPr lang="en-US" dirty="0" smtClean="0"/>
              <a:t>emerging </a:t>
            </a:r>
            <a:r>
              <a:rPr lang="en-US" dirty="0"/>
              <a:t>political system are </a:t>
            </a:r>
            <a:r>
              <a:rPr lang="en-US" dirty="0" smtClean="0"/>
              <a:t>impacting </a:t>
            </a:r>
            <a:r>
              <a:rPr lang="en-US" dirty="0"/>
              <a:t>upon an administrative institution whose internal stability and cohesion has already </a:t>
            </a:r>
            <a:r>
              <a:rPr lang="en-US" dirty="0" smtClean="0"/>
              <a:t>been undermined </a:t>
            </a:r>
            <a:r>
              <a:rPr lang="en-US" dirty="0"/>
              <a:t>by the </a:t>
            </a:r>
            <a:r>
              <a:rPr lang="en-US" dirty="0" smtClean="0"/>
              <a:t>interventions </a:t>
            </a:r>
            <a:r>
              <a:rPr lang="en-US" dirty="0"/>
              <a:t>of successive regimes. </a:t>
            </a:r>
            <a:endParaRPr lang="en-US" dirty="0" smtClean="0"/>
          </a:p>
        </p:txBody>
      </p:sp>
      <p:sp>
        <p:nvSpPr>
          <p:cNvPr id="4" name="Slide Number Placeholder 3"/>
          <p:cNvSpPr>
            <a:spLocks noGrp="1"/>
          </p:cNvSpPr>
          <p:nvPr>
            <p:ph type="sldNum" sz="quarter" idx="12"/>
          </p:nvPr>
        </p:nvSpPr>
        <p:spPr/>
        <p:txBody>
          <a:bodyPr/>
          <a:lstStyle/>
          <a:p>
            <a:fld id="{E681AD9A-CC76-434E-84EA-9ECC8F6D668D}" type="slidenum">
              <a:rPr lang="en-US" smtClean="0"/>
              <a:pPr/>
              <a:t>14</a:t>
            </a:fld>
            <a:endParaRPr lang="en-US"/>
          </a:p>
        </p:txBody>
      </p:sp>
    </p:spTree>
    <p:extLst>
      <p:ext uri="{BB962C8B-B14F-4D97-AF65-F5344CB8AC3E}">
        <p14:creationId xmlns:p14="http://schemas.microsoft.com/office/powerpoint/2010/main" xmlns="" val="34479473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To be able to function effectively in such a situation civil servants would have to be men of considerable professional acumen, integrity and initiative. Given the poverty of their education and institutional environment, they are in most cases incapable of even comprehending the nature of the problems they face, let alone conceptualize, formulate and evaluate policy interventions to overcome them. </a:t>
            </a:r>
          </a:p>
          <a:p>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2. Institutional Growth of the Military </a:t>
            </a:r>
            <a:endParaRPr lang="en-US" dirty="0"/>
          </a:p>
        </p:txBody>
      </p:sp>
      <p:sp>
        <p:nvSpPr>
          <p:cNvPr id="3" name="Content Placeholder 2"/>
          <p:cNvSpPr>
            <a:spLocks noGrp="1"/>
          </p:cNvSpPr>
          <p:nvPr>
            <p:ph idx="1"/>
          </p:nvPr>
        </p:nvSpPr>
        <p:spPr/>
        <p:txBody>
          <a:bodyPr>
            <a:normAutofit fontScale="92500" lnSpcReduction="10000"/>
          </a:bodyPr>
          <a:lstStyle/>
          <a:p>
            <a:r>
              <a:rPr lang="en-US" dirty="0"/>
              <a:t>In the military, unlike the civilian bureaucracy, the officer has to </a:t>
            </a:r>
            <a:r>
              <a:rPr lang="en-US" dirty="0" smtClean="0"/>
              <a:t>study, </a:t>
            </a:r>
            <a:r>
              <a:rPr lang="en-US" dirty="0"/>
              <a:t>acquire new skills and pass an examination at each stage of the promotion ladder. Over the last forty years the military has developed a sophisticated infrastructure of education from military public schools, through specialized colleges for professional training in various fields of engineering, electronics, and aeronautics, to high quality command and staff training institutions.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16</a:t>
            </a:fld>
            <a:endParaRPr lang="en-US"/>
          </a:p>
        </p:txBody>
      </p:sp>
    </p:spTree>
    <p:extLst>
      <p:ext uri="{BB962C8B-B14F-4D97-AF65-F5344CB8AC3E}">
        <p14:creationId xmlns:p14="http://schemas.microsoft.com/office/powerpoint/2010/main" xmlns="" val="16516529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a:bodyPr>
          <a:lstStyle/>
          <a:p>
            <a:r>
              <a:rPr lang="en-US" dirty="0"/>
              <a:t>The two institutions in the latter category, </a:t>
            </a:r>
            <a:r>
              <a:rPr lang="en-US" dirty="0" smtClean="0"/>
              <a:t>Command </a:t>
            </a:r>
            <a:r>
              <a:rPr lang="en-US" dirty="0"/>
              <a:t>and Staff College Quetta </a:t>
            </a:r>
            <a:r>
              <a:rPr lang="en-US" dirty="0" smtClean="0"/>
              <a:t>and </a:t>
            </a:r>
            <a:r>
              <a:rPr lang="en-US" dirty="0"/>
              <a:t>the National </a:t>
            </a:r>
            <a:r>
              <a:rPr lang="en-US" dirty="0" err="1"/>
              <a:t>Defence</a:t>
            </a:r>
            <a:r>
              <a:rPr lang="en-US" dirty="0"/>
              <a:t> College </a:t>
            </a:r>
            <a:r>
              <a:rPr lang="en-US" dirty="0" smtClean="0"/>
              <a:t>not </a:t>
            </a:r>
            <a:r>
              <a:rPr lang="en-US" dirty="0"/>
              <a:t>only provide training in </a:t>
            </a:r>
            <a:r>
              <a:rPr lang="en-US" dirty="0" err="1"/>
              <a:t>defence</a:t>
            </a:r>
            <a:r>
              <a:rPr lang="en-US" dirty="0"/>
              <a:t> planning and war gaming at the highest international level, but also enable officers to conduct inter-disciplinary studies in national policy analysis in the fields of foreign policy, internal security and economic policy. The quality of the teaching staff, the methods of instruction, and the intensity and </a:t>
            </a:r>
            <a:r>
              <a:rPr lang="en-US" dirty="0" smtClean="0"/>
              <a:t>rigor </a:t>
            </a:r>
            <a:r>
              <a:rPr lang="en-US" dirty="0"/>
              <a:t>of the study </a:t>
            </a:r>
            <a:r>
              <a:rPr lang="en-US" dirty="0" smtClean="0"/>
              <a:t>programs </a:t>
            </a:r>
            <a:r>
              <a:rPr lang="en-US" dirty="0"/>
              <a:t>make them into genuine </a:t>
            </a:r>
            <a:r>
              <a:rPr lang="en-US" dirty="0" err="1"/>
              <a:t>centres</a:t>
            </a:r>
            <a:r>
              <a:rPr lang="en-US" dirty="0"/>
              <a:t> of excellence. </a:t>
            </a:r>
            <a:endParaRPr lang="en-US" dirty="0" smtClean="0"/>
          </a:p>
        </p:txBody>
      </p:sp>
      <p:sp>
        <p:nvSpPr>
          <p:cNvPr id="4" name="Slide Number Placeholder 3"/>
          <p:cNvSpPr>
            <a:spLocks noGrp="1"/>
          </p:cNvSpPr>
          <p:nvPr>
            <p:ph type="sldNum" sz="quarter" idx="12"/>
          </p:nvPr>
        </p:nvSpPr>
        <p:spPr/>
        <p:txBody>
          <a:bodyPr/>
          <a:lstStyle/>
          <a:p>
            <a:fld id="{E681AD9A-CC76-434E-84EA-9ECC8F6D668D}" type="slidenum">
              <a:rPr lang="en-US" smtClean="0"/>
              <a:pPr/>
              <a:t>17</a:t>
            </a:fld>
            <a:endParaRPr lang="en-US"/>
          </a:p>
        </p:txBody>
      </p:sp>
    </p:spTree>
    <p:extLst>
      <p:ext uri="{BB962C8B-B14F-4D97-AF65-F5344CB8AC3E}">
        <p14:creationId xmlns:p14="http://schemas.microsoft.com/office/powerpoint/2010/main" xmlns="" val="42926500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One of the senior instructors at the Command and Staff College, when asked what was the guiding principle of their training program, replied: “To develop a mind that can think on its own, that does not take anything for granted.” </a:t>
            </a:r>
          </a:p>
          <a:p>
            <a:endParaRPr lang="en-US" dirty="0" smtClean="0"/>
          </a:p>
          <a:p>
            <a:r>
              <a:rPr lang="en-US" dirty="0" smtClean="0"/>
              <a:t>It is not surprising that military officers trained at such institutions develop a far more sophisticated understanding of governance than any products of civilian educational institutions in contemporary Pakistan. </a:t>
            </a:r>
          </a:p>
          <a:p>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fontScale="92500" lnSpcReduction="10000"/>
          </a:bodyPr>
          <a:lstStyle/>
          <a:p>
            <a:r>
              <a:rPr lang="en-US" dirty="0"/>
              <a:t>Apart from the quality of intellectual training imparted to the military officers, the decision making structure and coordination amongst the various services (Army, Navy, Air Force) have also improved</a:t>
            </a:r>
            <a:r>
              <a:rPr lang="en-US" dirty="0" smtClean="0"/>
              <a:t>.</a:t>
            </a:r>
          </a:p>
          <a:p>
            <a:r>
              <a:rPr lang="en-US" dirty="0" smtClean="0"/>
              <a:t> In </a:t>
            </a:r>
            <a:r>
              <a:rPr lang="en-US" dirty="0"/>
              <a:t>the bureaucracy, contrary to service rules, there is political interference in promotions, appointments and operational decisions. In sharp contrast to the bureaucracy, the military over the years has not only strengthened and professionalized its internal decision making but has also increasingly insulated itself from involvement of civilian authority at both administrative and operational </a:t>
            </a:r>
            <a:r>
              <a:rPr lang="en-US" dirty="0" smtClean="0"/>
              <a:t>levels. </a:t>
            </a:r>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19</a:t>
            </a:fld>
            <a:endParaRPr lang="en-US"/>
          </a:p>
        </p:txBody>
      </p:sp>
    </p:spTree>
    <p:extLst>
      <p:ext uri="{BB962C8B-B14F-4D97-AF65-F5344CB8AC3E}">
        <p14:creationId xmlns:p14="http://schemas.microsoft.com/office/powerpoint/2010/main" xmlns="" val="9896578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3. </a:t>
            </a:r>
            <a:r>
              <a:rPr lang="en-US" sz="3600" b="1" dirty="0"/>
              <a:t>Relations between Military and Bureaucracy </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Relations between military and bureaucracy over the last </a:t>
            </a:r>
            <a:r>
              <a:rPr lang="en-US" dirty="0" smtClean="0"/>
              <a:t>six </a:t>
            </a:r>
            <a:r>
              <a:rPr lang="en-US" dirty="0"/>
              <a:t>decades have been determined partly by the differing internal processes of change in the two institutions and partly by pressures emanating from civil society, on the one hand, and the international environment on the other.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20</a:t>
            </a:fld>
            <a:endParaRPr lang="en-US"/>
          </a:p>
        </p:txBody>
      </p:sp>
    </p:spTree>
    <p:extLst>
      <p:ext uri="{BB962C8B-B14F-4D97-AF65-F5344CB8AC3E}">
        <p14:creationId xmlns:p14="http://schemas.microsoft.com/office/powerpoint/2010/main" xmlns="" val="14057317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Relations between Military and Bureaucracy</a:t>
            </a:r>
            <a:endParaRPr lang="en-US" sz="3200" dirty="0"/>
          </a:p>
        </p:txBody>
      </p:sp>
      <p:sp>
        <p:nvSpPr>
          <p:cNvPr id="3" name="Content Placeholder 2"/>
          <p:cNvSpPr>
            <a:spLocks noGrp="1"/>
          </p:cNvSpPr>
          <p:nvPr>
            <p:ph idx="1"/>
          </p:nvPr>
        </p:nvSpPr>
        <p:spPr/>
        <p:txBody>
          <a:bodyPr>
            <a:normAutofit fontScale="92500" lnSpcReduction="10000"/>
          </a:bodyPr>
          <a:lstStyle/>
          <a:p>
            <a:r>
              <a:rPr lang="en-US" dirty="0" smtClean="0"/>
              <a:t>There have been four broad phases in relations between the military and bureaucracy: </a:t>
            </a:r>
          </a:p>
          <a:p>
            <a:r>
              <a:rPr lang="en-US" b="1" dirty="0" smtClean="0"/>
              <a:t>(1) 1951 to 1958</a:t>
            </a:r>
            <a:r>
              <a:rPr lang="en-US" dirty="0" smtClean="0"/>
              <a:t>. </a:t>
            </a:r>
          </a:p>
          <a:p>
            <a:r>
              <a:rPr lang="en-US" dirty="0" smtClean="0"/>
              <a:t>During this period there was an alliance between the bureaucracy and the army through the “gang of four” consisting of </a:t>
            </a:r>
            <a:r>
              <a:rPr lang="en-US" dirty="0" err="1" smtClean="0"/>
              <a:t>Ghulam</a:t>
            </a:r>
            <a:r>
              <a:rPr lang="en-US" dirty="0" smtClean="0"/>
              <a:t> Muhammad, </a:t>
            </a:r>
            <a:r>
              <a:rPr lang="en-US" dirty="0" err="1" smtClean="0"/>
              <a:t>Chaudhry</a:t>
            </a:r>
            <a:r>
              <a:rPr lang="en-US" dirty="0" smtClean="0"/>
              <a:t> Muhammad Ali, </a:t>
            </a:r>
            <a:r>
              <a:rPr lang="en-US" dirty="0" err="1" smtClean="0"/>
              <a:t>Iskandar</a:t>
            </a:r>
            <a:r>
              <a:rPr lang="en-US" dirty="0" smtClean="0"/>
              <a:t> </a:t>
            </a:r>
            <a:r>
              <a:rPr lang="en-US" dirty="0" err="1" smtClean="0"/>
              <a:t>Mirza</a:t>
            </a:r>
            <a:r>
              <a:rPr lang="en-US" dirty="0" smtClean="0"/>
              <a:t> and General </a:t>
            </a:r>
            <a:r>
              <a:rPr lang="en-US" dirty="0" err="1" smtClean="0"/>
              <a:t>Ayub</a:t>
            </a:r>
            <a:r>
              <a:rPr lang="en-US" dirty="0" smtClean="0"/>
              <a:t> Khan. </a:t>
            </a:r>
          </a:p>
          <a:p>
            <a:r>
              <a:rPr lang="en-US" dirty="0" smtClean="0"/>
              <a:t>The function of the Constituent Assembly was reduced merely to rubber-stamping his actions. </a:t>
            </a:r>
          </a:p>
          <a:p>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72200"/>
          </a:xfrm>
        </p:spPr>
        <p:txBody>
          <a:bodyPr>
            <a:normAutofit/>
          </a:bodyPr>
          <a:lstStyle/>
          <a:p>
            <a:r>
              <a:rPr lang="en-US" b="1" dirty="0"/>
              <a:t>(2) 1958 to 1968. </a:t>
            </a:r>
            <a:r>
              <a:rPr lang="en-US" dirty="0"/>
              <a:t>There was a formal military take over by General </a:t>
            </a:r>
            <a:r>
              <a:rPr lang="en-US" dirty="0" err="1"/>
              <a:t>Ayub</a:t>
            </a:r>
            <a:r>
              <a:rPr lang="en-US" dirty="0"/>
              <a:t> Khan in </a:t>
            </a:r>
            <a:r>
              <a:rPr lang="en-US" dirty="0" smtClean="0"/>
              <a:t>1958</a:t>
            </a:r>
          </a:p>
          <a:p>
            <a:r>
              <a:rPr lang="en-US" dirty="0" smtClean="0"/>
              <a:t>The </a:t>
            </a:r>
            <a:r>
              <a:rPr lang="en-US" dirty="0"/>
              <a:t>system of “Basic </a:t>
            </a:r>
            <a:r>
              <a:rPr lang="en-US" dirty="0" smtClean="0"/>
              <a:t>Democracy. </a:t>
            </a:r>
            <a:r>
              <a:rPr lang="en-US" dirty="0"/>
              <a:t>Under this system the President was to be elected not through direct popular vote but indirectly through an electoral college of individuals called Basic Democrats who, in turn, had been elected through local bodies elections at the village level. </a:t>
            </a:r>
            <a:r>
              <a:rPr lang="en-US" dirty="0" smtClean="0"/>
              <a:t>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22</a:t>
            </a:fld>
            <a:endParaRPr lang="en-US"/>
          </a:p>
        </p:txBody>
      </p:sp>
    </p:spTree>
    <p:extLst>
      <p:ext uri="{BB962C8B-B14F-4D97-AF65-F5344CB8AC3E}">
        <p14:creationId xmlns:p14="http://schemas.microsoft.com/office/powerpoint/2010/main" xmlns="" val="24814738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During the </a:t>
            </a:r>
            <a:r>
              <a:rPr lang="en-US" dirty="0" err="1" smtClean="0"/>
              <a:t>Ayub</a:t>
            </a:r>
            <a:r>
              <a:rPr lang="en-US" dirty="0" smtClean="0"/>
              <a:t> regime there was a power sharing arrangement between the army and bureaucracy, was that both </a:t>
            </a:r>
            <a:r>
              <a:rPr lang="en-US" dirty="0" err="1" smtClean="0"/>
              <a:t>Ayub</a:t>
            </a:r>
            <a:r>
              <a:rPr lang="en-US" dirty="0" smtClean="0"/>
              <a:t> Khan and the military behind him recognized the experience and ability of the civil bureaucracy in wielding state power. </a:t>
            </a:r>
            <a:endParaRPr lang="en-US" dirty="0" smtClean="0"/>
          </a:p>
          <a:p>
            <a:r>
              <a:rPr lang="en-US" dirty="0" smtClean="0"/>
              <a:t>(3) </a:t>
            </a:r>
            <a:r>
              <a:rPr lang="en-US" b="1" dirty="0" smtClean="0"/>
              <a:t>1971-1977. </a:t>
            </a:r>
            <a:r>
              <a:rPr lang="en-US" dirty="0" smtClean="0"/>
              <a:t>During the early period of the military regime of General </a:t>
            </a:r>
            <a:r>
              <a:rPr lang="en-US" dirty="0" err="1" smtClean="0"/>
              <a:t>Yahya</a:t>
            </a:r>
            <a:r>
              <a:rPr lang="en-US" dirty="0" smtClean="0"/>
              <a:t> Khan (1969-1971) the position of the bureaucracy had been relegated to a relatively minor role compared to the military, in the task of governance.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6019800"/>
          </a:xfrm>
        </p:spPr>
        <p:txBody>
          <a:bodyPr>
            <a:normAutofit/>
          </a:bodyPr>
          <a:lstStyle/>
          <a:p>
            <a:r>
              <a:rPr lang="en-US" dirty="0" smtClean="0"/>
              <a:t>After </a:t>
            </a:r>
            <a:r>
              <a:rPr lang="en-US" dirty="0" err="1" smtClean="0"/>
              <a:t>Yahya</a:t>
            </a:r>
            <a:r>
              <a:rPr lang="en-US" dirty="0" smtClean="0"/>
              <a:t>, the </a:t>
            </a:r>
            <a:r>
              <a:rPr lang="en-US" dirty="0"/>
              <a:t>new government of Mr. Bhutto carved out from the bureaucracy a personalized chain of command through the appointment of politically loyal individuals in key positions. At the same time, an attempt was made to reduce the power of the elite CSP (Civil Service of Pakistan) cadre of the </a:t>
            </a:r>
            <a:r>
              <a:rPr lang="en-US" dirty="0" smtClean="0"/>
              <a:t>bureaucracy</a:t>
            </a:r>
            <a:r>
              <a:rPr lang="en-US" dirty="0"/>
              <a:t> penetrating it with officers who were loyal to the </a:t>
            </a:r>
            <a:r>
              <a:rPr lang="en-US" dirty="0" smtClean="0"/>
              <a:t>PPP. </a:t>
            </a:r>
            <a:r>
              <a:rPr lang="en-US" dirty="0"/>
              <a:t>L</a:t>
            </a:r>
            <a:r>
              <a:rPr lang="en-US" dirty="0" smtClean="0"/>
              <a:t>arge </a:t>
            </a:r>
            <a:r>
              <a:rPr lang="en-US" dirty="0"/>
              <a:t>sections of the bureaucracy were politicized and made amenable for direct use by political forces. </a:t>
            </a:r>
            <a:endParaRPr lang="en-US" dirty="0" smtClean="0"/>
          </a:p>
        </p:txBody>
      </p:sp>
      <p:sp>
        <p:nvSpPr>
          <p:cNvPr id="4" name="Slide Number Placeholder 3"/>
          <p:cNvSpPr>
            <a:spLocks noGrp="1"/>
          </p:cNvSpPr>
          <p:nvPr>
            <p:ph type="sldNum" sz="quarter" idx="12"/>
          </p:nvPr>
        </p:nvSpPr>
        <p:spPr/>
        <p:txBody>
          <a:bodyPr/>
          <a:lstStyle/>
          <a:p>
            <a:fld id="{E681AD9A-CC76-434E-84EA-9ECC8F6D668D}" type="slidenum">
              <a:rPr lang="en-US" smtClean="0"/>
              <a:pPr/>
              <a:t>24</a:t>
            </a:fld>
            <a:endParaRPr lang="en-US"/>
          </a:p>
        </p:txBody>
      </p:sp>
    </p:spTree>
    <p:extLst>
      <p:ext uri="{BB962C8B-B14F-4D97-AF65-F5344CB8AC3E}">
        <p14:creationId xmlns:p14="http://schemas.microsoft.com/office/powerpoint/2010/main" xmlns="" val="41060001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(4) </a:t>
            </a:r>
            <a:r>
              <a:rPr lang="en-US" b="1" dirty="0" smtClean="0"/>
              <a:t>1977-1988. </a:t>
            </a:r>
            <a:endParaRPr lang="en-US" dirty="0" smtClean="0"/>
          </a:p>
          <a:p>
            <a:r>
              <a:rPr lang="en-US" dirty="0" smtClean="0"/>
              <a:t>During </a:t>
            </a:r>
            <a:r>
              <a:rPr lang="en-US" dirty="0"/>
              <a:t>this period President General Zia-</a:t>
            </a:r>
            <a:r>
              <a:rPr lang="en-US" dirty="0" err="1"/>
              <a:t>ul</a:t>
            </a:r>
            <a:r>
              <a:rPr lang="en-US" dirty="0"/>
              <a:t>-</a:t>
            </a:r>
            <a:r>
              <a:rPr lang="en-US" dirty="0" err="1"/>
              <a:t>Haq</a:t>
            </a:r>
            <a:r>
              <a:rPr lang="en-US" dirty="0"/>
              <a:t> stabilized and rehabilitated the bureaucracy although it was very much a junior partner to the military in the task of governance. There was a clear demarcation of roles. The military was formulator of the policy and the bureaucracy was made responsible for implementing </a:t>
            </a:r>
            <a:r>
              <a:rPr lang="en-US" dirty="0" smtClean="0"/>
              <a:t>it</a:t>
            </a:r>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25</a:t>
            </a:fld>
            <a:endParaRPr lang="en-US"/>
          </a:p>
        </p:txBody>
      </p:sp>
    </p:spTree>
    <p:extLst>
      <p:ext uri="{BB962C8B-B14F-4D97-AF65-F5344CB8AC3E}">
        <p14:creationId xmlns:p14="http://schemas.microsoft.com/office/powerpoint/2010/main" xmlns="" val="24230838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history of the changing balance of power between the army and bureaucracy shows a rapid increase in the weightage of the military relative to the bureaucracy in determining national policy in the major spheres of foreign policy, the economy, and internal security.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26</a:t>
            </a:fld>
            <a:endParaRPr lang="en-US"/>
          </a:p>
        </p:txBody>
      </p:sp>
    </p:spTree>
    <p:extLst>
      <p:ext uri="{BB962C8B-B14F-4D97-AF65-F5344CB8AC3E}">
        <p14:creationId xmlns:p14="http://schemas.microsoft.com/office/powerpoint/2010/main" xmlns="" val="38757833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72200"/>
          </a:xfrm>
        </p:spPr>
        <p:txBody>
          <a:bodyPr>
            <a:normAutofit fontScale="92500"/>
          </a:bodyPr>
          <a:lstStyle/>
          <a:p>
            <a:r>
              <a:rPr lang="en-US" dirty="0"/>
              <a:t>At the time of Independence in 1947 the bureaucracy and the army had a predominant position in the structure of state power </a:t>
            </a:r>
            <a:r>
              <a:rPr lang="en-US" dirty="0" smtClean="0"/>
              <a:t>relative </a:t>
            </a:r>
            <a:r>
              <a:rPr lang="en-US" dirty="0"/>
              <a:t>to the institutions in civil society. This was due firstly to the form of the freedom struggle on the one hand, and the nature of the Muslim League on the other. </a:t>
            </a:r>
            <a:endParaRPr lang="en-US" dirty="0" smtClean="0"/>
          </a:p>
          <a:p>
            <a:r>
              <a:rPr lang="en-US" dirty="0"/>
              <a:t>However, as we have argued earlier, the position of the military relative to the bureaucracy within the power structure became increasingly important, partly because of the different internal dynamics within each of these two institutions of the state apparatus. </a:t>
            </a:r>
          </a:p>
        </p:txBody>
      </p:sp>
      <p:sp>
        <p:nvSpPr>
          <p:cNvPr id="4" name="Slide Number Placeholder 3"/>
          <p:cNvSpPr>
            <a:spLocks noGrp="1"/>
          </p:cNvSpPr>
          <p:nvPr>
            <p:ph type="sldNum" sz="quarter" idx="12"/>
          </p:nvPr>
        </p:nvSpPr>
        <p:spPr/>
        <p:txBody>
          <a:bodyPr/>
          <a:lstStyle/>
          <a:p>
            <a:fld id="{E681AD9A-CC76-434E-84EA-9ECC8F6D668D}" type="slidenum">
              <a:rPr lang="en-US" smtClean="0"/>
              <a:pPr/>
              <a:t>27</a:t>
            </a:fld>
            <a:endParaRPr lang="en-US"/>
          </a:p>
        </p:txBody>
      </p:sp>
    </p:spTree>
    <p:extLst>
      <p:ext uri="{BB962C8B-B14F-4D97-AF65-F5344CB8AC3E}">
        <p14:creationId xmlns:p14="http://schemas.microsoft.com/office/powerpoint/2010/main" xmlns="" val="40638585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457200" y="914400"/>
            <a:ext cx="8229600" cy="5943600"/>
          </a:xfrm>
        </p:spPr>
        <p:txBody>
          <a:bodyPr>
            <a:normAutofit/>
          </a:bodyPr>
          <a:lstStyle/>
          <a:p>
            <a:r>
              <a:rPr lang="en-US" dirty="0"/>
              <a:t>The political </a:t>
            </a:r>
            <a:r>
              <a:rPr lang="en-US" dirty="0" smtClean="0"/>
              <a:t>and </a:t>
            </a:r>
            <a:r>
              <a:rPr lang="en-US" dirty="0" smtClean="0"/>
              <a:t>bureaucratic </a:t>
            </a:r>
            <a:r>
              <a:rPr lang="en-US" dirty="0" smtClean="0"/>
              <a:t>elite </a:t>
            </a:r>
            <a:r>
              <a:rPr lang="en-US" dirty="0"/>
              <a:t>in Pakistan has so far demonstrably failed in fulfilling its historical role of building a modem democratic polity marked with social justice within the state of Pakistan, as envisaged by the founding father, Quaid-e-</a:t>
            </a:r>
            <a:r>
              <a:rPr lang="en-US" dirty="0" err="1"/>
              <a:t>Azam</a:t>
            </a:r>
            <a:r>
              <a:rPr lang="en-US" dirty="0"/>
              <a:t> Muhammad </a:t>
            </a:r>
            <a:r>
              <a:rPr lang="en-US" dirty="0" smtClean="0"/>
              <a:t>Ali Jinnah. </a:t>
            </a:r>
            <a:r>
              <a:rPr lang="en-US" dirty="0"/>
              <a:t>Fulfilling this role would have meant building institutions through which the will of the people could become operative within the power structure, developing a political culture which could strengthen and sustain these </a:t>
            </a:r>
            <a:r>
              <a:rPr lang="en-US" dirty="0" smtClean="0"/>
              <a:t>institutions. </a:t>
            </a:r>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28</a:t>
            </a:fld>
            <a:endParaRPr lang="en-US"/>
          </a:p>
        </p:txBody>
      </p:sp>
    </p:spTree>
    <p:extLst>
      <p:ext uri="{BB962C8B-B14F-4D97-AF65-F5344CB8AC3E}">
        <p14:creationId xmlns:p14="http://schemas.microsoft.com/office/powerpoint/2010/main" xmlns="" val="24591735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228600" y="1600200"/>
            <a:ext cx="8610600" cy="4525963"/>
          </a:xfrm>
        </p:spPr>
        <p:txBody>
          <a:bodyPr>
            <a:normAutofit lnSpcReduction="10000"/>
          </a:bodyPr>
          <a:lstStyle/>
          <a:p>
            <a:r>
              <a:rPr lang="en-US" dirty="0" smtClean="0"/>
              <a:t>And </a:t>
            </a:r>
            <a:r>
              <a:rPr lang="en-US" dirty="0" smtClean="0"/>
              <a:t>finally, in initiating an industrialization process through which the people of Pakistan could make a contribution to </a:t>
            </a:r>
            <a:r>
              <a:rPr lang="en-US" dirty="0" smtClean="0"/>
              <a:t>the contemporary </a:t>
            </a:r>
            <a:r>
              <a:rPr lang="en-US" dirty="0" smtClean="0"/>
              <a:t>world. </a:t>
            </a:r>
          </a:p>
          <a:p>
            <a:r>
              <a:rPr lang="en-US" dirty="0" smtClean="0"/>
              <a:t>it is remarkable that whenever the people, as a whole, have intervened, they have shown not only a high level of political consciousness but, in fact, it can be argued that their political maturity has grown over time. </a:t>
            </a:r>
          </a:p>
          <a:p>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r>
              <a:rPr lang="en-US" dirty="0" err="1" smtClean="0"/>
              <a:t>Hamza</a:t>
            </a:r>
            <a:r>
              <a:rPr lang="en-US" dirty="0" smtClean="0"/>
              <a:t> </a:t>
            </a:r>
            <a:r>
              <a:rPr lang="en-US" dirty="0" err="1"/>
              <a:t>Alavi</a:t>
            </a:r>
            <a:r>
              <a:rPr lang="en-US" dirty="0"/>
              <a:t>, “Class and State in Pakistan”, in H. Garden and J. Rashid (eds.) 1983: The Unstable State. Vanguard, Lahore. </a:t>
            </a:r>
            <a:endParaRPr lang="en-US" dirty="0" smtClean="0"/>
          </a:p>
          <a:p>
            <a:r>
              <a:rPr lang="en-US" dirty="0" err="1"/>
              <a:t>Akrnal</a:t>
            </a:r>
            <a:r>
              <a:rPr lang="en-US" dirty="0"/>
              <a:t> </a:t>
            </a:r>
            <a:r>
              <a:rPr lang="en-US" dirty="0" err="1"/>
              <a:t>Hussain</a:t>
            </a:r>
            <a:r>
              <a:rPr lang="en-US" dirty="0"/>
              <a:t>, Civil Society Undermine” Chapter 1st Strategic is sues in Pakistan’s Economic Policy. </a:t>
            </a:r>
            <a:endParaRPr lang="en-US" dirty="0" smtClean="0"/>
          </a:p>
          <a:p>
            <a:r>
              <a:rPr lang="en-US" dirty="0"/>
              <a:t>N. Hamid: “The Burden of Capitalist Growth: A study of Real Wages in Pakistan”, Pakistan Economic and Social Review. </a:t>
            </a:r>
            <a:endParaRPr lang="en-US" dirty="0" smtClean="0"/>
          </a:p>
          <a:p>
            <a:r>
              <a:rPr lang="en-US" dirty="0" err="1"/>
              <a:t>Akmal</a:t>
            </a:r>
            <a:r>
              <a:rPr lang="en-US" dirty="0"/>
              <a:t> </a:t>
            </a:r>
            <a:r>
              <a:rPr lang="en-US" dirty="0" err="1"/>
              <a:t>Hussain</a:t>
            </a:r>
            <a:r>
              <a:rPr lang="en-US" dirty="0"/>
              <a:t>, Strategic issues in Pakistan’s Economic Policy. </a:t>
            </a:r>
            <a:endParaRPr lang="en-US" dirty="0" smtClean="0"/>
          </a:p>
          <a:p>
            <a:endParaRPr lang="en-US" dirty="0"/>
          </a:p>
          <a:p>
            <a:r>
              <a:rPr lang="en-US" dirty="0"/>
              <a:t>Pakistan: Problems of Governance by </a:t>
            </a:r>
            <a:r>
              <a:rPr lang="en-US" dirty="0" err="1"/>
              <a:t>Mushahid</a:t>
            </a:r>
            <a:r>
              <a:rPr lang="en-US" dirty="0"/>
              <a:t> </a:t>
            </a:r>
            <a:r>
              <a:rPr lang="en-US" dirty="0" err="1"/>
              <a:t>Hussain</a:t>
            </a:r>
            <a:r>
              <a:rPr lang="en-US" dirty="0"/>
              <a:t>, </a:t>
            </a:r>
          </a:p>
          <a:p>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30</a:t>
            </a:fld>
            <a:endParaRPr lang="en-US"/>
          </a:p>
        </p:txBody>
      </p:sp>
    </p:spTree>
    <p:extLst>
      <p:ext uri="{BB962C8B-B14F-4D97-AF65-F5344CB8AC3E}">
        <p14:creationId xmlns:p14="http://schemas.microsoft.com/office/powerpoint/2010/main" xmlns="" val="30753698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of the Day</a:t>
            </a:r>
            <a:endParaRPr lang="en-US" dirty="0"/>
          </a:p>
        </p:txBody>
      </p:sp>
      <p:sp>
        <p:nvSpPr>
          <p:cNvPr id="3" name="Content Placeholder 2"/>
          <p:cNvSpPr>
            <a:spLocks noGrp="1"/>
          </p:cNvSpPr>
          <p:nvPr>
            <p:ph idx="1"/>
          </p:nvPr>
        </p:nvSpPr>
        <p:spPr/>
        <p:txBody>
          <a:bodyPr/>
          <a:lstStyle/>
          <a:p>
            <a:r>
              <a:rPr lang="en-US" dirty="0"/>
              <a:t>Our country is not the only thing to which we owe our allegiance.  It is also owed to justice and to humanity.  Patriotism consists not in waving the flag, but in striving that our country shall be righteous as well as strong.  </a:t>
            </a:r>
            <a:endParaRPr lang="en-US" dirty="0" smtClean="0"/>
          </a:p>
          <a:p>
            <a:endParaRPr lang="en-US" dirty="0"/>
          </a:p>
          <a:p>
            <a:pPr marL="0" indent="0">
              <a:buNone/>
            </a:pPr>
            <a:r>
              <a:rPr lang="en-US" dirty="0" smtClean="0"/>
              <a:t>James </a:t>
            </a:r>
            <a:r>
              <a:rPr lang="en-US" dirty="0"/>
              <a:t>Bryce</a:t>
            </a: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E681AD9A-CC76-434E-84EA-9ECC8F6D668D}" type="slidenum">
              <a:rPr lang="en-US" smtClean="0"/>
              <a:pPr/>
              <a:t>31</a:t>
            </a:fld>
            <a:endParaRPr lang="en-US"/>
          </a:p>
        </p:txBody>
      </p:sp>
    </p:spTree>
    <p:extLst>
      <p:ext uri="{BB962C8B-B14F-4D97-AF65-F5344CB8AC3E}">
        <p14:creationId xmlns:p14="http://schemas.microsoft.com/office/powerpoint/2010/main" xmlns="" val="21251616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of the Day</a:t>
            </a:r>
            <a:endParaRPr lang="en-US" dirty="0"/>
          </a:p>
        </p:txBody>
      </p:sp>
      <p:sp>
        <p:nvSpPr>
          <p:cNvPr id="3" name="Content Placeholder 2"/>
          <p:cNvSpPr>
            <a:spLocks noGrp="1"/>
          </p:cNvSpPr>
          <p:nvPr>
            <p:ph idx="1"/>
          </p:nvPr>
        </p:nvSpPr>
        <p:spPr/>
        <p:txBody>
          <a:bodyPr/>
          <a:lstStyle/>
          <a:p>
            <a:r>
              <a:rPr lang="en-US" dirty="0"/>
              <a:t>I like to see a man proud of the place in which he lives.  I like to see a man live so that his place will be proud of him.  </a:t>
            </a:r>
            <a:endParaRPr lang="en-US" dirty="0" smtClean="0"/>
          </a:p>
          <a:p>
            <a:endParaRPr lang="en-US" dirty="0"/>
          </a:p>
          <a:p>
            <a:pPr marL="0" indent="0">
              <a:buNone/>
            </a:pPr>
            <a:r>
              <a:rPr lang="en-US" dirty="0" smtClean="0"/>
              <a:t>Abraham </a:t>
            </a:r>
            <a:r>
              <a:rPr lang="en-US" dirty="0"/>
              <a:t>Lincoln</a:t>
            </a:r>
          </a:p>
        </p:txBody>
      </p:sp>
      <p:sp>
        <p:nvSpPr>
          <p:cNvPr id="4" name="Slide Number Placeholder 3"/>
          <p:cNvSpPr>
            <a:spLocks noGrp="1"/>
          </p:cNvSpPr>
          <p:nvPr>
            <p:ph type="sldNum" sz="quarter" idx="12"/>
          </p:nvPr>
        </p:nvSpPr>
        <p:spPr/>
        <p:txBody>
          <a:bodyPr/>
          <a:lstStyle/>
          <a:p>
            <a:fld id="{E681AD9A-CC76-434E-84EA-9ECC8F6D668D}" type="slidenum">
              <a:rPr lang="en-US" smtClean="0"/>
              <a:pPr/>
              <a:t>32</a:t>
            </a:fld>
            <a:endParaRPr lang="en-US"/>
          </a:p>
        </p:txBody>
      </p:sp>
    </p:spTree>
    <p:extLst>
      <p:ext uri="{BB962C8B-B14F-4D97-AF65-F5344CB8AC3E}">
        <p14:creationId xmlns:p14="http://schemas.microsoft.com/office/powerpoint/2010/main" xmlns="" val="27290412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2417</Words>
  <Application>Microsoft Office PowerPoint</Application>
  <PresentationFormat>On-screen Show (4:3)</PresentationFormat>
  <Paragraphs>111</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Issues in Public Administration  MPA 509 </vt:lpstr>
      <vt:lpstr>From the previous lecture</vt:lpstr>
      <vt:lpstr>Slide 3</vt:lpstr>
      <vt:lpstr>THE CHANGING STRUCTURE OF STATE POWER </vt:lpstr>
      <vt:lpstr>THE CHANGING STRUCTURE OF STATE POWER</vt:lpstr>
      <vt:lpstr>Slide 6</vt:lpstr>
      <vt:lpstr>1. Institutional Decay of the Bureaucracy </vt:lpstr>
      <vt:lpstr>1. Institutional Decay of the Bureaucracy </vt:lpstr>
      <vt:lpstr>Slide 9</vt:lpstr>
      <vt:lpstr>Slide 10</vt:lpstr>
      <vt:lpstr>Slide 11</vt:lpstr>
      <vt:lpstr>Slide 12</vt:lpstr>
      <vt:lpstr>Slide 13</vt:lpstr>
      <vt:lpstr>Slide 14</vt:lpstr>
      <vt:lpstr>Slide 15</vt:lpstr>
      <vt:lpstr>2. Institutional Growth of the Military </vt:lpstr>
      <vt:lpstr>Slide 17</vt:lpstr>
      <vt:lpstr>Slide 18</vt:lpstr>
      <vt:lpstr>Slide 19</vt:lpstr>
      <vt:lpstr>3. Relations between Military and Bureaucracy </vt:lpstr>
      <vt:lpstr>Relations between Military and Bureaucracy</vt:lpstr>
      <vt:lpstr>Slide 22</vt:lpstr>
      <vt:lpstr>Slide 23</vt:lpstr>
      <vt:lpstr>Slide 24</vt:lpstr>
      <vt:lpstr>Slide 25</vt:lpstr>
      <vt:lpstr>Slide 26</vt:lpstr>
      <vt:lpstr>Slide 27</vt:lpstr>
      <vt:lpstr>Conclusion</vt:lpstr>
      <vt:lpstr>Conclusion</vt:lpstr>
      <vt:lpstr>References</vt:lpstr>
      <vt:lpstr>Quote of the Day</vt:lpstr>
      <vt:lpstr>Quote of the Day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  MPA 509</dc:title>
  <dc:creator>MyUserName</dc:creator>
  <cp:lastModifiedBy>Administrator</cp:lastModifiedBy>
  <cp:revision>8</cp:revision>
  <dcterms:created xsi:type="dcterms:W3CDTF">2013-12-28T11:00:58Z</dcterms:created>
  <dcterms:modified xsi:type="dcterms:W3CDTF">2013-12-28T15:09:23Z</dcterms:modified>
</cp:coreProperties>
</file>