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302" r:id="rId2"/>
    <p:sldId id="272" r:id="rId3"/>
    <p:sldId id="256" r:id="rId4"/>
    <p:sldId id="257" r:id="rId5"/>
    <p:sldId id="261" r:id="rId6"/>
    <p:sldId id="259" r:id="rId7"/>
    <p:sldId id="260" r:id="rId8"/>
    <p:sldId id="262" r:id="rId9"/>
    <p:sldId id="263" r:id="rId10"/>
    <p:sldId id="264" r:id="rId11"/>
    <p:sldId id="265" r:id="rId12"/>
    <p:sldId id="303" r:id="rId13"/>
    <p:sldId id="266" r:id="rId14"/>
    <p:sldId id="267" r:id="rId15"/>
    <p:sldId id="268" r:id="rId16"/>
    <p:sldId id="269" r:id="rId17"/>
    <p:sldId id="270" r:id="rId18"/>
    <p:sldId id="271" r:id="rId19"/>
    <p:sldId id="273" r:id="rId20"/>
    <p:sldId id="274" r:id="rId21"/>
    <p:sldId id="275" r:id="rId22"/>
    <p:sldId id="276" r:id="rId23"/>
    <p:sldId id="277" r:id="rId24"/>
    <p:sldId id="304" r:id="rId25"/>
    <p:sldId id="27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9326A5-2300-4CCE-BD52-9D2B36EAED1E}" type="datetimeFigureOut">
              <a:rPr lang="en-US" smtClean="0"/>
              <a:pPr/>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687DAA-714B-437E-9FA9-82795814D995}" type="slidenum">
              <a:rPr lang="en-US" smtClean="0"/>
              <a:pPr/>
              <a:t>‹#›</a:t>
            </a:fld>
            <a:endParaRPr lang="en-US"/>
          </a:p>
        </p:txBody>
      </p:sp>
    </p:spTree>
    <p:extLst>
      <p:ext uri="{BB962C8B-B14F-4D97-AF65-F5344CB8AC3E}">
        <p14:creationId xmlns:p14="http://schemas.microsoft.com/office/powerpoint/2010/main" xmlns="" val="3033568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BA2451-BE4A-4ACA-AD73-DC20B9A24131}" type="datetimeFigureOut">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FFFFD-80FB-49F2-9373-EBF952646E1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A2451-BE4A-4ACA-AD73-DC20B9A24131}" type="datetimeFigureOut">
              <a:rPr lang="en-US" smtClean="0"/>
              <a:pPr/>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0FFFFD-80FB-49F2-9373-EBF952646E1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752601"/>
            <a:ext cx="8534400" cy="1829761"/>
          </a:xfrm>
        </p:spPr>
        <p:txBody>
          <a:bodyPr>
            <a:normAutofit fontScale="90000"/>
          </a:bodyPr>
          <a:lstStyle/>
          <a:p>
            <a:pPr algn="ctr"/>
            <a:r>
              <a:rPr lang="en-US" dirty="0" smtClean="0"/>
              <a:t>Issues in Public Administration</a:t>
            </a:r>
            <a:br>
              <a:rPr lang="en-US" dirty="0" smtClean="0"/>
            </a:br>
            <a:r>
              <a:rPr lang="en-US" dirty="0" smtClean="0"/>
              <a:t/>
            </a:r>
            <a:br>
              <a:rPr lang="en-US" dirty="0" smtClean="0"/>
            </a:br>
            <a:r>
              <a:rPr lang="en-US" sz="3600" dirty="0" smtClean="0"/>
              <a:t>MPA </a:t>
            </a:r>
            <a:r>
              <a:rPr lang="en-US" sz="3600" dirty="0"/>
              <a:t>509</a:t>
            </a:r>
            <a:r>
              <a:rPr lang="en-US" dirty="0"/>
              <a:t/>
            </a:r>
            <a:br>
              <a:rPr lang="en-US" dirty="0"/>
            </a:br>
            <a:endParaRPr lang="en-US" dirty="0"/>
          </a:p>
        </p:txBody>
      </p:sp>
      <p:sp>
        <p:nvSpPr>
          <p:cNvPr id="3" name="Subtitle 2"/>
          <p:cNvSpPr>
            <a:spLocks noGrp="1"/>
          </p:cNvSpPr>
          <p:nvPr>
            <p:ph type="subTitle" idx="1"/>
          </p:nvPr>
        </p:nvSpPr>
        <p:spPr>
          <a:xfrm>
            <a:off x="685800" y="3886200"/>
            <a:ext cx="7772400" cy="1199704"/>
          </a:xfrm>
        </p:spPr>
        <p:txBody>
          <a:bodyPr>
            <a:normAutofit/>
          </a:bodyPr>
          <a:lstStyle/>
          <a:p>
            <a:r>
              <a:rPr lang="en-US" sz="3200" dirty="0" smtClean="0"/>
              <a:t>Problems of Governance in Pakistan</a:t>
            </a:r>
          </a:p>
        </p:txBody>
      </p:sp>
    </p:spTree>
    <p:extLst>
      <p:ext uri="{BB962C8B-B14F-4D97-AF65-F5344CB8AC3E}">
        <p14:creationId xmlns:p14="http://schemas.microsoft.com/office/powerpoint/2010/main" xmlns="" val="2171392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Challenges </a:t>
            </a:r>
            <a:endParaRPr lang="en-US" dirty="0"/>
          </a:p>
        </p:txBody>
      </p:sp>
      <p:sp>
        <p:nvSpPr>
          <p:cNvPr id="3" name="Content Placeholder 2"/>
          <p:cNvSpPr>
            <a:spLocks noGrp="1"/>
          </p:cNvSpPr>
          <p:nvPr>
            <p:ph idx="1"/>
          </p:nvPr>
        </p:nvSpPr>
        <p:spPr>
          <a:xfrm>
            <a:off x="152400" y="1481328"/>
            <a:ext cx="8839200" cy="4525963"/>
          </a:xfrm>
        </p:spPr>
        <p:txBody>
          <a:bodyPr/>
          <a:lstStyle/>
          <a:p>
            <a:r>
              <a:rPr lang="en-US" sz="3200" dirty="0"/>
              <a:t>The task of governing diverse, often seething large populations is no longer easy or simple. “A King is history’s slave</a:t>
            </a:r>
            <a:r>
              <a:rPr lang="en-US" sz="3200" dirty="0" smtClean="0"/>
              <a:t>”. </a:t>
            </a:r>
            <a:r>
              <a:rPr lang="en-US" sz="3200" dirty="0"/>
              <a:t>In that vein, all governments and their leaders </a:t>
            </a:r>
            <a:r>
              <a:rPr lang="en-US" sz="3200" dirty="0" smtClean="0"/>
              <a:t>are </a:t>
            </a:r>
            <a:r>
              <a:rPr lang="en-US" sz="3200" dirty="0"/>
              <a:t>slaves of </a:t>
            </a:r>
            <a:r>
              <a:rPr lang="en-US" sz="3200" dirty="0" smtClean="0"/>
              <a:t>the </a:t>
            </a:r>
            <a:r>
              <a:rPr lang="en-US" sz="3200" dirty="0"/>
              <a:t>time that loom over and before them. </a:t>
            </a:r>
            <a:endParaRPr lang="en-US" sz="3200" dirty="0" smtClean="0"/>
          </a:p>
          <a:p>
            <a:endParaRPr lang="en-US" dirty="0"/>
          </a:p>
          <a:p>
            <a:pPr marL="109728" indent="0">
              <a:buNone/>
            </a:pPr>
            <a:r>
              <a:rPr lang="en-US" dirty="0"/>
              <a:t>Tolstoy</a:t>
            </a:r>
          </a:p>
        </p:txBody>
      </p:sp>
    </p:spTree>
    <p:extLst>
      <p:ext uri="{BB962C8B-B14F-4D97-AF65-F5344CB8AC3E}">
        <p14:creationId xmlns:p14="http://schemas.microsoft.com/office/powerpoint/2010/main" xmlns="" val="3011047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0"/>
            <a:ext cx="7772400" cy="1447800"/>
          </a:xfrm>
        </p:spPr>
        <p:txBody>
          <a:bodyPr>
            <a:normAutofit fontScale="90000"/>
          </a:bodyPr>
          <a:lstStyle/>
          <a:p>
            <a:r>
              <a:rPr lang="en-US" sz="3200" dirty="0" smtClean="0"/>
              <a:t/>
            </a:r>
            <a:br>
              <a:rPr lang="en-US" sz="3200" dirty="0" smtClean="0"/>
            </a:br>
            <a:r>
              <a:rPr lang="en-US" sz="3200" dirty="0"/>
              <a:t/>
            </a:r>
            <a:br>
              <a:rPr lang="en-US" sz="3200" dirty="0"/>
            </a:br>
            <a:r>
              <a:rPr lang="en-US" sz="3600" b="1" dirty="0" smtClean="0"/>
              <a:t>Problems </a:t>
            </a:r>
            <a:r>
              <a:rPr lang="en-US" sz="3600" b="1" dirty="0"/>
              <a:t>of Governance in Pakistan</a:t>
            </a:r>
            <a:r>
              <a:rPr lang="en-US" dirty="0"/>
              <a:t/>
            </a:r>
            <a:br>
              <a:rPr lang="en-US" dirty="0"/>
            </a:br>
            <a:endParaRPr lang="en-US" dirty="0"/>
          </a:p>
        </p:txBody>
      </p:sp>
      <p:sp>
        <p:nvSpPr>
          <p:cNvPr id="3" name="Subtitle 2"/>
          <p:cNvSpPr>
            <a:spLocks noGrp="1"/>
          </p:cNvSpPr>
          <p:nvPr>
            <p:ph type="subTitle" idx="1"/>
          </p:nvPr>
        </p:nvSpPr>
        <p:spPr>
          <a:xfrm>
            <a:off x="228600" y="1676400"/>
            <a:ext cx="8686800" cy="5410200"/>
          </a:xfrm>
        </p:spPr>
        <p:txBody>
          <a:bodyPr>
            <a:normAutofit fontScale="85000" lnSpcReduction="10000"/>
          </a:bodyPr>
          <a:lstStyle/>
          <a:p>
            <a:r>
              <a:rPr lang="en-US" dirty="0" smtClean="0"/>
              <a:t>The special value of the Pakistan study lies in the fact </a:t>
            </a:r>
          </a:p>
          <a:p>
            <a:r>
              <a:rPr lang="en-US" dirty="0" smtClean="0"/>
              <a:t>that Pakistan is a democracy of very recent times. After </a:t>
            </a:r>
          </a:p>
          <a:p>
            <a:r>
              <a:rPr lang="en-US" dirty="0" smtClean="0"/>
              <a:t>several discontinuities in its political history and many years </a:t>
            </a:r>
          </a:p>
          <a:p>
            <a:r>
              <a:rPr lang="en-US" dirty="0" smtClean="0"/>
              <a:t>of military rule, democratic values and institutions are </a:t>
            </a:r>
          </a:p>
          <a:p>
            <a:r>
              <a:rPr lang="en-US" dirty="0" smtClean="0"/>
              <a:t>necessarily fragile. Pakistan, Bangladesh and Malaysia also </a:t>
            </a:r>
          </a:p>
          <a:p>
            <a:pPr algn="l"/>
            <a:r>
              <a:rPr lang="en-US" dirty="0" smtClean="0"/>
              <a:t>happen to be the only parliamentary democracies among the  community of Islamic states. The success of democratic </a:t>
            </a:r>
          </a:p>
          <a:p>
            <a:r>
              <a:rPr lang="en-US" dirty="0" smtClean="0"/>
              <a:t>governance in Pakistan will certainly influence the Islamic </a:t>
            </a:r>
          </a:p>
          <a:p>
            <a:r>
              <a:rPr lang="en-US" dirty="0" smtClean="0"/>
              <a:t>world in the years to come.</a:t>
            </a:r>
            <a:endParaRPr lang="en-US" dirty="0"/>
          </a:p>
        </p:txBody>
      </p:sp>
    </p:spTree>
    <p:extLst>
      <p:ext uri="{BB962C8B-B14F-4D97-AF65-F5344CB8AC3E}">
        <p14:creationId xmlns:p14="http://schemas.microsoft.com/office/powerpoint/2010/main" xmlns="" val="4119663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of Governance in Pakistan</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a:t>The study of governance problems is, in essence, a search of ways and means of managing the affairs of the state, taking into account the obstacles inherent in changes taking place in South Asian countries. </a:t>
            </a:r>
            <a:endParaRPr lang="en-US" dirty="0" smtClean="0"/>
          </a:p>
          <a:p>
            <a:r>
              <a:rPr lang="en-US" dirty="0" smtClean="0"/>
              <a:t>These </a:t>
            </a:r>
            <a:r>
              <a:rPr lang="en-US" dirty="0"/>
              <a:t>accumulate from various acts of omission and commission on the part of the rulers, and also result from the increasing complexities of each political society and the international milieu in which these political societies function. </a:t>
            </a:r>
          </a:p>
        </p:txBody>
      </p:sp>
    </p:spTree>
    <p:extLst>
      <p:ext uri="{BB962C8B-B14F-4D97-AF65-F5344CB8AC3E}">
        <p14:creationId xmlns:p14="http://schemas.microsoft.com/office/powerpoint/2010/main" xmlns="" val="2577484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Problems of Governance in Pakistan</a:t>
            </a:r>
            <a:br>
              <a:rPr lang="en-US" dirty="0" smtClean="0"/>
            </a:br>
            <a:endParaRPr lang="en-US" dirty="0"/>
          </a:p>
        </p:txBody>
      </p:sp>
      <p:sp>
        <p:nvSpPr>
          <p:cNvPr id="3" name="Content Placeholder 2"/>
          <p:cNvSpPr>
            <a:spLocks noGrp="1"/>
          </p:cNvSpPr>
          <p:nvPr>
            <p:ph idx="1"/>
          </p:nvPr>
        </p:nvSpPr>
        <p:spPr>
          <a:xfrm>
            <a:off x="457200" y="1143000"/>
            <a:ext cx="8229600" cy="5486400"/>
          </a:xfrm>
        </p:spPr>
        <p:txBody>
          <a:bodyPr>
            <a:normAutofit fontScale="92500" lnSpcReduction="20000"/>
          </a:bodyPr>
          <a:lstStyle/>
          <a:p>
            <a:r>
              <a:rPr lang="en-US" dirty="0"/>
              <a:t>The ruling elite at the dawn of independence consisted of an alliance between landlords and the nascent industrial </a:t>
            </a:r>
            <a:r>
              <a:rPr lang="en-US" dirty="0" smtClean="0"/>
              <a:t>elites, </a:t>
            </a:r>
            <a:r>
              <a:rPr lang="en-US" dirty="0"/>
              <a:t>backed by the military and the bureaucracy. The nature of the ruling elite conditioned the nature of the economic growth process. However, the latter, in turn, influenced the form in which state power was exercised. Economic growth was of a kind that brought affluence to the few at the expense of the many. The gradual erosion of social infrastructure, endemic poverty and the growing inequality between the regions undermined the civil society and accelerated the trend towards militarization. </a:t>
            </a:r>
          </a:p>
        </p:txBody>
      </p:sp>
    </p:spTree>
    <p:extLst>
      <p:ext uri="{BB962C8B-B14F-4D97-AF65-F5344CB8AC3E}">
        <p14:creationId xmlns:p14="http://schemas.microsoft.com/office/powerpoint/2010/main" xmlns="" val="312493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of Governance in Pakistan</a:t>
            </a:r>
            <a:br>
              <a:rPr lang="en-US" dirty="0" smtClean="0"/>
            </a:b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The entire human race is fast coming to its </a:t>
            </a:r>
            <a:r>
              <a:rPr lang="en-US" dirty="0" smtClean="0"/>
              <a:t>own, </a:t>
            </a:r>
            <a:r>
              <a:rPr lang="en-US" dirty="0"/>
              <a:t>though at different levels of development. Science and technology press the planet towards a single interwoven universe and at the same time spawn divisive forces. While on the one hand, there are unprecedented opportunities for human development, there are, on the other hand deadly instruments of destruction at all levels of the world, domestic as well as international. </a:t>
            </a:r>
          </a:p>
        </p:txBody>
      </p:sp>
    </p:spTree>
    <p:extLst>
      <p:ext uri="{BB962C8B-B14F-4D97-AF65-F5344CB8AC3E}">
        <p14:creationId xmlns:p14="http://schemas.microsoft.com/office/powerpoint/2010/main" xmlns="" val="1401698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dirty="0"/>
              <a:t>Economic Growth and Social Polarization </a:t>
            </a:r>
            <a:endParaRPr lang="en-US" sz="3600" dirty="0"/>
          </a:p>
        </p:txBody>
      </p:sp>
      <p:sp>
        <p:nvSpPr>
          <p:cNvPr id="3" name="Content Placeholder 2"/>
          <p:cNvSpPr>
            <a:spLocks noGrp="1"/>
          </p:cNvSpPr>
          <p:nvPr>
            <p:ph idx="1"/>
          </p:nvPr>
        </p:nvSpPr>
        <p:spPr>
          <a:xfrm>
            <a:off x="152400" y="1371600"/>
            <a:ext cx="8839200" cy="5334000"/>
          </a:xfrm>
        </p:spPr>
        <p:txBody>
          <a:bodyPr>
            <a:normAutofit fontScale="92500" lnSpcReduction="20000"/>
          </a:bodyPr>
          <a:lstStyle/>
          <a:p>
            <a:r>
              <a:rPr lang="en-US" dirty="0"/>
              <a:t>During the </a:t>
            </a:r>
            <a:r>
              <a:rPr lang="en-US" dirty="0" err="1"/>
              <a:t>Ayub</a:t>
            </a:r>
            <a:r>
              <a:rPr lang="en-US" dirty="0"/>
              <a:t> period (1960-1969) the basic objective of the development strategy was to achieve a high growth rate of GNP within the framework of private enterprise supported by government subsidies, tax concessions and import </a:t>
            </a:r>
            <a:r>
              <a:rPr lang="en-US" dirty="0" smtClean="0"/>
              <a:t>controls. Investment </a:t>
            </a:r>
            <a:r>
              <a:rPr lang="en-US" dirty="0"/>
              <a:t>targets were expected to be achieved on the basis of the doctrine of functional inequality. This meant a deliberate transfer of in come from the poorer sections of society who were thought to have a low marginal rate of savings, to high income groups who were expected to have a high marginal rate of </a:t>
            </a:r>
            <a:r>
              <a:rPr lang="en-US" dirty="0" smtClean="0"/>
              <a:t>savings</a:t>
            </a:r>
            <a:r>
              <a:rPr lang="en-US" dirty="0"/>
              <a:t> </a:t>
            </a:r>
            <a:r>
              <a:rPr lang="en-US" dirty="0" smtClean="0"/>
              <a:t>for the sake of high savings and raised investment.</a:t>
            </a:r>
            <a:endParaRPr lang="en-US" dirty="0"/>
          </a:p>
        </p:txBody>
      </p:sp>
    </p:spTree>
    <p:extLst>
      <p:ext uri="{BB962C8B-B14F-4D97-AF65-F5344CB8AC3E}">
        <p14:creationId xmlns:p14="http://schemas.microsoft.com/office/powerpoint/2010/main" xmlns="" val="419644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5943600"/>
          </a:xfrm>
        </p:spPr>
        <p:txBody>
          <a:bodyPr>
            <a:normAutofit lnSpcReduction="10000"/>
          </a:bodyPr>
          <a:lstStyle/>
          <a:p>
            <a:r>
              <a:rPr lang="en-US" dirty="0" smtClean="0"/>
              <a:t>The particular growth process in Pakistan during this period generated four fundamental contradictions: </a:t>
            </a:r>
          </a:p>
          <a:p>
            <a:pPr marL="0" indent="0">
              <a:buNone/>
            </a:pPr>
            <a:r>
              <a:rPr lang="en-US" dirty="0" smtClean="0"/>
              <a:t>  1</a:t>
            </a:r>
            <a:r>
              <a:rPr lang="en-US" dirty="0"/>
              <a:t>. A dependent economic structure and growing inflow of foreign loans. </a:t>
            </a:r>
            <a:endParaRPr lang="en-US" dirty="0" smtClean="0"/>
          </a:p>
          <a:p>
            <a:pPr marL="0" indent="0">
              <a:buNone/>
            </a:pPr>
            <a:r>
              <a:rPr lang="en-US" dirty="0" smtClean="0"/>
              <a:t>  2. An </a:t>
            </a:r>
            <a:r>
              <a:rPr lang="en-US" dirty="0"/>
              <a:t>acute concentration of economic </a:t>
            </a:r>
            <a:r>
              <a:rPr lang="en-US" dirty="0" smtClean="0"/>
              <a:t>power </a:t>
            </a:r>
            <a:r>
              <a:rPr lang="en-US" dirty="0"/>
              <a:t>(43 families represented 76.8 per cent of all manufacturing assets by the end of the 1960s). </a:t>
            </a:r>
            <a:endParaRPr lang="en-US" dirty="0" smtClean="0"/>
          </a:p>
          <a:p>
            <a:pPr marL="0" indent="0">
              <a:buNone/>
            </a:pPr>
            <a:r>
              <a:rPr lang="en-US" dirty="0"/>
              <a:t>3. The polarization of classes in the rural sector and a rapid increase in landlessness.</a:t>
            </a:r>
            <a:r>
              <a:rPr lang="en-US" dirty="0" smtClean="0"/>
              <a:t> </a:t>
            </a:r>
          </a:p>
          <a:p>
            <a:pPr marL="0" indent="0">
              <a:buNone/>
            </a:pPr>
            <a:r>
              <a:rPr lang="en-US" dirty="0"/>
              <a:t>4. A growing economic disparity between the regions of </a:t>
            </a:r>
            <a:r>
              <a:rPr lang="en-US" dirty="0" smtClean="0"/>
              <a:t>Pakistan.</a:t>
            </a:r>
            <a:endParaRPr lang="en-US" dirty="0"/>
          </a:p>
        </p:txBody>
      </p:sp>
    </p:spTree>
    <p:extLst>
      <p:ext uri="{BB962C8B-B14F-4D97-AF65-F5344CB8AC3E}">
        <p14:creationId xmlns:p14="http://schemas.microsoft.com/office/powerpoint/2010/main" xmlns="" val="882579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of Governance in Pakistan</a:t>
            </a:r>
            <a:br>
              <a:rPr lang="en-US" dirty="0" smtClean="0"/>
            </a:br>
            <a:endParaRPr lang="en-US" dirty="0"/>
          </a:p>
        </p:txBody>
      </p:sp>
      <p:sp>
        <p:nvSpPr>
          <p:cNvPr id="3" name="Content Placeholder 2"/>
          <p:cNvSpPr>
            <a:spLocks noGrp="1"/>
          </p:cNvSpPr>
          <p:nvPr>
            <p:ph idx="1"/>
          </p:nvPr>
        </p:nvSpPr>
        <p:spPr/>
        <p:txBody>
          <a:bodyPr/>
          <a:lstStyle/>
          <a:p>
            <a:r>
              <a:rPr lang="en-US" dirty="0"/>
              <a:t>These consequences of the economic growth process during the </a:t>
            </a:r>
            <a:r>
              <a:rPr lang="en-US" dirty="0" err="1"/>
              <a:t>Ayub</a:t>
            </a:r>
            <a:r>
              <a:rPr lang="en-US" dirty="0"/>
              <a:t> period generated explosive political tensions which not only overthrew the </a:t>
            </a:r>
            <a:r>
              <a:rPr lang="en-US" dirty="0" err="1"/>
              <a:t>Ayub</a:t>
            </a:r>
            <a:r>
              <a:rPr lang="en-US" dirty="0"/>
              <a:t> government bringing in </a:t>
            </a:r>
            <a:r>
              <a:rPr lang="en-US" dirty="0" err="1"/>
              <a:t>Yahya</a:t>
            </a:r>
            <a:r>
              <a:rPr lang="en-US" dirty="0"/>
              <a:t> Khan’s martial law, but also fuelled the secessionist movement in East Pakistan which ultimately resulted in the formation of Bangladesh. </a:t>
            </a:r>
          </a:p>
        </p:txBody>
      </p:sp>
    </p:spTree>
    <p:extLst>
      <p:ext uri="{BB962C8B-B14F-4D97-AF65-F5344CB8AC3E}">
        <p14:creationId xmlns:p14="http://schemas.microsoft.com/office/powerpoint/2010/main" xmlns="" val="3129911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Problems of Governance in Pakistan</a:t>
            </a:r>
            <a:br>
              <a:rPr lang="en-US" dirty="0" smtClean="0"/>
            </a:br>
            <a:endParaRPr lang="en-US" dirty="0"/>
          </a:p>
        </p:txBody>
      </p:sp>
      <p:sp>
        <p:nvSpPr>
          <p:cNvPr id="3" name="Content Placeholder 2"/>
          <p:cNvSpPr>
            <a:spLocks noGrp="1"/>
          </p:cNvSpPr>
          <p:nvPr>
            <p:ph idx="1"/>
          </p:nvPr>
        </p:nvSpPr>
        <p:spPr>
          <a:xfrm>
            <a:off x="457200" y="1066800"/>
            <a:ext cx="8229600" cy="5562600"/>
          </a:xfrm>
        </p:spPr>
        <p:txBody>
          <a:bodyPr>
            <a:normAutofit fontScale="92500" lnSpcReduction="10000"/>
          </a:bodyPr>
          <a:lstStyle/>
          <a:p>
            <a:r>
              <a:rPr lang="en-US" dirty="0"/>
              <a:t>During the Bhutto period economic growth slowed down sharply. Industrial growth fell from an average of 13 per cent during 1960 to only 3 per cent during the period 1972 to 1977. Similarly, the agricultural growth declined from an average 6.65 per cent in the l960s to a mere 0.45 per cent in the period 1970 to l976. At the same time, the nationalization of banks and credit expansion for financing loans to capitalist farmers and industrialists led to heavy deficit financing and an associated increase in the money supply. </a:t>
            </a:r>
          </a:p>
        </p:txBody>
      </p:sp>
    </p:spTree>
    <p:extLst>
      <p:ext uri="{BB962C8B-B14F-4D97-AF65-F5344CB8AC3E}">
        <p14:creationId xmlns:p14="http://schemas.microsoft.com/office/powerpoint/2010/main" xmlns="" val="1094363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The Fragmentation of Civil Society </a:t>
            </a:r>
            <a:endParaRPr lang="en-US" dirty="0"/>
          </a:p>
        </p:txBody>
      </p:sp>
      <p:sp>
        <p:nvSpPr>
          <p:cNvPr id="3" name="Content Placeholder 2"/>
          <p:cNvSpPr>
            <a:spLocks noGrp="1"/>
          </p:cNvSpPr>
          <p:nvPr>
            <p:ph idx="1"/>
          </p:nvPr>
        </p:nvSpPr>
        <p:spPr>
          <a:xfrm>
            <a:off x="457200" y="1143000"/>
            <a:ext cx="8229600" cy="5715000"/>
          </a:xfrm>
        </p:spPr>
        <p:txBody>
          <a:bodyPr>
            <a:noAutofit/>
          </a:bodyPr>
          <a:lstStyle/>
          <a:p>
            <a:endParaRPr lang="en-US" sz="2400" dirty="0" smtClean="0"/>
          </a:p>
          <a:p>
            <a:endParaRPr lang="en-US" sz="2400" dirty="0"/>
          </a:p>
          <a:p>
            <a:r>
              <a:rPr lang="en-US" dirty="0" smtClean="0"/>
              <a:t>Each </a:t>
            </a:r>
            <a:r>
              <a:rPr lang="en-US" dirty="0"/>
              <a:t>regime that came into power sought to legitimize itself through an explicit ideology: The </a:t>
            </a:r>
            <a:r>
              <a:rPr lang="en-US" dirty="0" err="1"/>
              <a:t>Ayub</a:t>
            </a:r>
            <a:r>
              <a:rPr lang="en-US" dirty="0"/>
              <a:t> regime propounded the ideology of modernization and economic development</a:t>
            </a:r>
            <a:r>
              <a:rPr lang="en-US" dirty="0" smtClean="0"/>
              <a:t>.</a:t>
            </a:r>
          </a:p>
          <a:p>
            <a:r>
              <a:rPr lang="en-US" dirty="0" smtClean="0"/>
              <a:t> </a:t>
            </a:r>
            <a:r>
              <a:rPr lang="en-US" dirty="0"/>
              <a:t>The Bhutto regime sought legitimacy in the ideology of redeeming the poor (Food, Clothing and Shelter for all) through socialism. </a:t>
            </a:r>
            <a:endParaRPr lang="en-US" dirty="0" smtClean="0"/>
          </a:p>
        </p:txBody>
      </p:sp>
    </p:spTree>
    <p:extLst>
      <p:ext uri="{BB962C8B-B14F-4D97-AF65-F5344CB8AC3E}">
        <p14:creationId xmlns:p14="http://schemas.microsoft.com/office/powerpoint/2010/main" xmlns="" val="732124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a:bodyPr>
          <a:lstStyle/>
          <a:p>
            <a:r>
              <a:rPr lang="en-US" dirty="0" smtClean="0"/>
              <a:t>Zia’s fear of popular forces, impelled the Zia regime to seek the physical elimination of the one individual who could mobilize popular forces. It was the same fear that subsequently induced Zia to rule on the basis of military terror while propounding a version of Islamic ideology. Draconian measures of military courts, arbitrary arrests and public lashings were introduced. Now a protracted period of Martial Law under the Zia regime served to brutalize and undermine civil society in what remained of Pakistan. </a:t>
            </a:r>
          </a:p>
          <a:p>
            <a:endParaRPr lang="en-US" dirty="0"/>
          </a:p>
        </p:txBody>
      </p:sp>
    </p:spTree>
    <p:extLst>
      <p:ext uri="{BB962C8B-B14F-4D97-AF65-F5344CB8AC3E}">
        <p14:creationId xmlns:p14="http://schemas.microsoft.com/office/powerpoint/2010/main" xmlns="" val="2393115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6019800"/>
          </a:xfrm>
        </p:spPr>
        <p:txBody>
          <a:bodyPr/>
          <a:lstStyle/>
          <a:p>
            <a:endParaRPr lang="en-US" dirty="0" smtClean="0"/>
          </a:p>
          <a:p>
            <a:r>
              <a:rPr lang="en-US" dirty="0" smtClean="0"/>
              <a:t>As </a:t>
            </a:r>
            <a:r>
              <a:rPr lang="en-US" dirty="0"/>
              <a:t>the Zia regime militarized the state structure, its isolation from the people was matched by its acute external dependence. In the absence of domestic political popularity it sought political, economic and military support from the United States. This pushed Pakistan into becoming a “front line state” in America’s Afghan war which was an important factor in further undermining civil society. </a:t>
            </a:r>
          </a:p>
        </p:txBody>
      </p:sp>
    </p:spTree>
    <p:extLst>
      <p:ext uri="{BB962C8B-B14F-4D97-AF65-F5344CB8AC3E}">
        <p14:creationId xmlns:p14="http://schemas.microsoft.com/office/powerpoint/2010/main" xmlns="" val="11261096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lnSpcReduction="10000"/>
          </a:bodyPr>
          <a:lstStyle/>
          <a:p>
            <a:r>
              <a:rPr lang="en-US" dirty="0"/>
              <a:t>Between 1977 and 1987, with the steady inflow into Pakistan of Afghan refugees and the use of Pakistan as a conduit for aims for the Afghan war, two trends have emerged to fuel the crisis of civil society: </a:t>
            </a:r>
          </a:p>
          <a:p>
            <a:r>
              <a:rPr lang="en-US" dirty="0"/>
              <a:t>1. A large proportion of weapons meant for the Afghan guerrillas have filtered into the illegal arms market. </a:t>
            </a:r>
          </a:p>
          <a:p>
            <a:r>
              <a:rPr lang="en-US" dirty="0"/>
              <a:t>2. There has been a rapid growth of the heroin trade. Powerful mafia type syndicates have emerged which operate the production, domestic transportation and export of heroin. </a:t>
            </a:r>
          </a:p>
        </p:txBody>
      </p:sp>
    </p:spTree>
    <p:extLst>
      <p:ext uri="{BB962C8B-B14F-4D97-AF65-F5344CB8AC3E}">
        <p14:creationId xmlns:p14="http://schemas.microsoft.com/office/powerpoint/2010/main" xmlns="" val="36607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normAutofit fontScale="92500" lnSpcReduction="20000"/>
          </a:bodyPr>
          <a:lstStyle/>
          <a:p>
            <a:r>
              <a:rPr lang="en-US" dirty="0"/>
              <a:t>The large illegal arms market and the burgeoning heroin trade have injected both weapons and syndicate organizations into the social life of major urban </a:t>
            </a:r>
            <a:r>
              <a:rPr lang="en-US" dirty="0" err="1"/>
              <a:t>centres</a:t>
            </a:r>
            <a:r>
              <a:rPr lang="en-US" dirty="0"/>
              <a:t>. At the same time, the frequent bombings in the NWFP during the late 1980s resulting from the Afghan war, and the weakening of state authority in parts of rural Sind has undermined for many people confidence in the basic function of the state: </a:t>
            </a:r>
            <a:endParaRPr lang="en-US" dirty="0" smtClean="0"/>
          </a:p>
          <a:p>
            <a:r>
              <a:rPr lang="en-US" dirty="0" smtClean="0"/>
              <a:t>That </a:t>
            </a:r>
            <a:r>
              <a:rPr lang="en-US" dirty="0"/>
              <a:t>of providing security of life to its </a:t>
            </a:r>
            <a:r>
              <a:rPr lang="en-US" dirty="0" smtClean="0"/>
              <a:t>citizens. </a:t>
            </a:r>
            <a:r>
              <a:rPr lang="en-US" dirty="0"/>
              <a:t>Under these circumstances it is not surprising that an increasing number of people are seeking alternative support </a:t>
            </a:r>
            <a:r>
              <a:rPr lang="en-US" dirty="0" smtClean="0"/>
              <a:t> mechanisms </a:t>
            </a:r>
            <a:r>
              <a:rPr lang="en-US" dirty="0"/>
              <a:t>in their communities to seek redress against injustice and to achieve security against a physical threat to their persons and families. </a:t>
            </a:r>
          </a:p>
        </p:txBody>
      </p:sp>
    </p:spTree>
    <p:extLst>
      <p:ext uri="{BB962C8B-B14F-4D97-AF65-F5344CB8AC3E}">
        <p14:creationId xmlns:p14="http://schemas.microsoft.com/office/powerpoint/2010/main" xmlns="" val="4270878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t>
            </a:r>
            <a:r>
              <a:rPr lang="en-US" b="1" dirty="0"/>
              <a:t>Crisis of Development </a:t>
            </a:r>
            <a:endParaRPr lang="en-US" dirty="0"/>
          </a:p>
        </p:txBody>
      </p:sp>
      <p:sp>
        <p:nvSpPr>
          <p:cNvPr id="3" name="Content Placeholder 2"/>
          <p:cNvSpPr>
            <a:spLocks noGrp="1"/>
          </p:cNvSpPr>
          <p:nvPr>
            <p:ph idx="1"/>
          </p:nvPr>
        </p:nvSpPr>
        <p:spPr/>
        <p:txBody>
          <a:bodyPr/>
          <a:lstStyle/>
          <a:p>
            <a:r>
              <a:rPr lang="en-US" dirty="0"/>
              <a:t>In the context of development, governments in Pakistan are up against a crisis that has four features: </a:t>
            </a:r>
          </a:p>
          <a:p>
            <a:r>
              <a:rPr lang="en-US" dirty="0"/>
              <a:t>1. Economic growth has been associated with </a:t>
            </a:r>
            <a:r>
              <a:rPr lang="en-US" dirty="0" smtClean="0"/>
              <a:t>poverty. </a:t>
            </a:r>
            <a:r>
              <a:rPr lang="en-US" dirty="0"/>
              <a:t>Almost 40 per cent of the people are unable to consume 2100 calories a day per person. </a:t>
            </a:r>
          </a:p>
        </p:txBody>
      </p:sp>
    </p:spTree>
    <p:extLst>
      <p:ext uri="{BB962C8B-B14F-4D97-AF65-F5344CB8AC3E}">
        <p14:creationId xmlns:p14="http://schemas.microsoft.com/office/powerpoint/2010/main" xmlns="" val="3395811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86400"/>
          </a:xfrm>
        </p:spPr>
        <p:txBody>
          <a:bodyPr>
            <a:normAutofit/>
          </a:bodyPr>
          <a:lstStyle/>
          <a:p>
            <a:r>
              <a:rPr lang="en-US" dirty="0"/>
              <a:t>The overall consequence of these features is a growing </a:t>
            </a:r>
            <a:r>
              <a:rPr lang="en-US" dirty="0" smtClean="0"/>
              <a:t>pressure </a:t>
            </a:r>
            <a:r>
              <a:rPr lang="en-US" dirty="0"/>
              <a:t>on a fragile democratic polity. A significant section of the population perceives that there is nothing in this growth process for them, which is a factor in the resurgence of sub-national groups. Consequently, a new conflict may be emerging between centralized state structures and a polarized polity, which is associated with a heightened level of violence in society. </a:t>
            </a:r>
          </a:p>
        </p:txBody>
      </p:sp>
    </p:spTree>
    <p:extLst>
      <p:ext uri="{BB962C8B-B14F-4D97-AF65-F5344CB8AC3E}">
        <p14:creationId xmlns:p14="http://schemas.microsoft.com/office/powerpoint/2010/main" xmlns="" val="666987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77000"/>
          </a:xfrm>
        </p:spPr>
        <p:txBody>
          <a:bodyPr>
            <a:normAutofit fontScale="92500" lnSpcReduction="20000"/>
          </a:bodyPr>
          <a:lstStyle/>
          <a:p>
            <a:r>
              <a:rPr lang="en-US" dirty="0"/>
              <a:t>2. The second element in the crisis is the rapid urbanization rate. </a:t>
            </a:r>
            <a:endParaRPr lang="en-US" dirty="0" smtClean="0"/>
          </a:p>
          <a:p>
            <a:r>
              <a:rPr lang="en-US" dirty="0"/>
              <a:t>In Pakistan, it is estimated that at current trends the urban population will double over the next decade, and what is worse, it is likely to be concentrated in large cities. </a:t>
            </a:r>
            <a:endParaRPr lang="en-US" dirty="0" smtClean="0"/>
          </a:p>
          <a:p>
            <a:r>
              <a:rPr lang="en-US" dirty="0"/>
              <a:t>Given </a:t>
            </a:r>
            <a:r>
              <a:rPr lang="en-US" dirty="0" smtClean="0"/>
              <a:t>the </a:t>
            </a:r>
            <a:r>
              <a:rPr lang="en-US" dirty="0"/>
              <a:t>cost of providing basic services in large cities, and the financial squeeze on government, a growing proportion of the urban population would be deprived of even minimum civic services. </a:t>
            </a:r>
            <a:endParaRPr lang="en-US" dirty="0" smtClean="0"/>
          </a:p>
          <a:p>
            <a:r>
              <a:rPr lang="en-US" dirty="0"/>
              <a:t>Thus, the percentage of urban population living in </a:t>
            </a:r>
            <a:r>
              <a:rPr lang="en-US" dirty="0" smtClean="0"/>
              <a:t>un-serviced </a:t>
            </a:r>
            <a:r>
              <a:rPr lang="en-US" dirty="0"/>
              <a:t>localities (called </a:t>
            </a:r>
            <a:r>
              <a:rPr lang="en-US" dirty="0" err="1"/>
              <a:t>Katchi</a:t>
            </a:r>
            <a:r>
              <a:rPr lang="en-US" dirty="0"/>
              <a:t> </a:t>
            </a:r>
            <a:r>
              <a:rPr lang="en-US" dirty="0" err="1"/>
              <a:t>Abadis</a:t>
            </a:r>
            <a:r>
              <a:rPr lang="en-US" dirty="0"/>
              <a:t>) </a:t>
            </a:r>
            <a:r>
              <a:rPr lang="en-US" dirty="0" smtClean="0"/>
              <a:t>has increased </a:t>
            </a:r>
            <a:r>
              <a:rPr lang="en-US" dirty="0"/>
              <a:t>from 25 per cent </a:t>
            </a:r>
            <a:r>
              <a:rPr lang="en-US" dirty="0" smtClean="0"/>
              <a:t>in 1990s </a:t>
            </a:r>
            <a:r>
              <a:rPr lang="en-US" dirty="0"/>
              <a:t>to 65 per cent </a:t>
            </a:r>
            <a:r>
              <a:rPr lang="en-US" dirty="0" smtClean="0"/>
              <a:t>today.” </a:t>
            </a:r>
            <a:endParaRPr lang="en-US" dirty="0"/>
          </a:p>
        </p:txBody>
      </p:sp>
    </p:spTree>
    <p:extLst>
      <p:ext uri="{BB962C8B-B14F-4D97-AF65-F5344CB8AC3E}">
        <p14:creationId xmlns:p14="http://schemas.microsoft.com/office/powerpoint/2010/main" xmlns="" val="711526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lnSpcReduction="10000"/>
          </a:bodyPr>
          <a:lstStyle/>
          <a:p>
            <a:r>
              <a:rPr lang="en-US" dirty="0"/>
              <a:t>3. The third element of the existing development process is rising debt. With existing levels of indebtedness, and government expenditure on unproductive purposes, an attempt to substantially accelerate GNP growth could land Pakistan into an intolerable debt-servicing burden. </a:t>
            </a:r>
            <a:endParaRPr lang="en-US" dirty="0" smtClean="0"/>
          </a:p>
          <a:p>
            <a:r>
              <a:rPr lang="en-US" dirty="0"/>
              <a:t>In Pakistan, the situation today is not as acute as in Latin America. Yet, debt servicing as a percentage of foreign exchange earnings has touched 25 per cent. An alarmed IMF has placed a credit squeeze, which is already slowing down the GNP growth rate in Pakistan. </a:t>
            </a:r>
          </a:p>
        </p:txBody>
      </p:sp>
    </p:spTree>
    <p:extLst>
      <p:ext uri="{BB962C8B-B14F-4D97-AF65-F5344CB8AC3E}">
        <p14:creationId xmlns:p14="http://schemas.microsoft.com/office/powerpoint/2010/main" xmlns="" val="15244140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92500" lnSpcReduction="10000"/>
          </a:bodyPr>
          <a:lstStyle/>
          <a:p>
            <a:r>
              <a:rPr lang="en-US" dirty="0"/>
              <a:t>4. The fourth feature of the development crisis is the rapid erosion of the natural resource base: The depletion of forests, desertification resulting from soil erosion and salinity, the rising toxicity levels of rivers owing to untreated disposal of industrial </a:t>
            </a:r>
            <a:r>
              <a:rPr lang="en-US" dirty="0" smtClean="0"/>
              <a:t>effluents</a:t>
            </a:r>
            <a:r>
              <a:rPr lang="en-US" dirty="0"/>
              <a:t>, and also rising levels of air pollution are not only making present life hazardous, but limiting the possibility of getting out of the poverty trap in the future. </a:t>
            </a:r>
          </a:p>
          <a:p>
            <a:r>
              <a:rPr lang="en-US" dirty="0"/>
              <a:t>Failure to devise a strategy that could come to grips with this development crisis has been an important factor in social polarization and the resultant difficulty in strengthening democratic institutions, particularly a culture of democracy. </a:t>
            </a:r>
          </a:p>
        </p:txBody>
      </p:sp>
    </p:spTree>
    <p:extLst>
      <p:ext uri="{BB962C8B-B14F-4D97-AF65-F5344CB8AC3E}">
        <p14:creationId xmlns:p14="http://schemas.microsoft.com/office/powerpoint/2010/main" xmlns="" val="1538577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248400"/>
          </a:xfrm>
        </p:spPr>
        <p:txBody>
          <a:bodyPr>
            <a:normAutofit lnSpcReduction="10000"/>
          </a:bodyPr>
          <a:lstStyle/>
          <a:p>
            <a:r>
              <a:rPr lang="en-US" dirty="0"/>
              <a:t>The deepening of this economic and social crisis presents a challenge of governance to the three </a:t>
            </a:r>
            <a:r>
              <a:rPr lang="en-US" dirty="0" err="1"/>
              <a:t>centres</a:t>
            </a:r>
            <a:r>
              <a:rPr lang="en-US" dirty="0"/>
              <a:t> of power that purport to govern: </a:t>
            </a:r>
            <a:endParaRPr lang="en-US" dirty="0" smtClean="0"/>
          </a:p>
          <a:p>
            <a:r>
              <a:rPr lang="en-US" dirty="0" smtClean="0"/>
              <a:t>The </a:t>
            </a:r>
            <a:r>
              <a:rPr lang="en-US" dirty="0"/>
              <a:t>civilian political elite (through parliament and its executive authority), </a:t>
            </a:r>
            <a:endParaRPr lang="en-US" dirty="0" smtClean="0"/>
          </a:p>
          <a:p>
            <a:r>
              <a:rPr lang="en-US" dirty="0" smtClean="0"/>
              <a:t>the </a:t>
            </a:r>
            <a:r>
              <a:rPr lang="en-US" dirty="0"/>
              <a:t>bureaucracy </a:t>
            </a:r>
            <a:endParaRPr lang="en-US" dirty="0" smtClean="0"/>
          </a:p>
          <a:p>
            <a:r>
              <a:rPr lang="en-US" dirty="0" smtClean="0"/>
              <a:t>and </a:t>
            </a:r>
            <a:r>
              <a:rPr lang="en-US" dirty="0"/>
              <a:t>the military. </a:t>
            </a:r>
            <a:endParaRPr lang="en-US" dirty="0" smtClean="0"/>
          </a:p>
          <a:p>
            <a:r>
              <a:rPr lang="en-US" dirty="0" smtClean="0"/>
              <a:t>One </a:t>
            </a:r>
            <a:r>
              <a:rPr lang="en-US" dirty="0"/>
              <a:t>of the factors that may well determine the relative power that each of these </a:t>
            </a:r>
            <a:r>
              <a:rPr lang="en-US" dirty="0" smtClean="0"/>
              <a:t>central character </a:t>
            </a:r>
            <a:r>
              <a:rPr lang="en-US" dirty="0"/>
              <a:t>is able to wield may depend on the effectiveness with which it can provide solutions to this crisis. </a:t>
            </a:r>
          </a:p>
        </p:txBody>
      </p:sp>
    </p:spTree>
    <p:extLst>
      <p:ext uri="{BB962C8B-B14F-4D97-AF65-F5344CB8AC3E}">
        <p14:creationId xmlns:p14="http://schemas.microsoft.com/office/powerpoint/2010/main" xmlns="" val="4036988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INTERNAL CONFLICTS AND STATE POWER </a:t>
            </a:r>
            <a:endParaRPr lang="en-US" sz="3200" dirty="0"/>
          </a:p>
        </p:txBody>
      </p:sp>
      <p:sp>
        <p:nvSpPr>
          <p:cNvPr id="3" name="Content Placeholder 2"/>
          <p:cNvSpPr>
            <a:spLocks noGrp="1"/>
          </p:cNvSpPr>
          <p:nvPr>
            <p:ph idx="1"/>
          </p:nvPr>
        </p:nvSpPr>
        <p:spPr>
          <a:xfrm>
            <a:off x="457200" y="1600200"/>
            <a:ext cx="8229600" cy="5181600"/>
          </a:xfrm>
        </p:spPr>
        <p:txBody>
          <a:bodyPr>
            <a:normAutofit fontScale="92500" lnSpcReduction="20000"/>
          </a:bodyPr>
          <a:lstStyle/>
          <a:p>
            <a:r>
              <a:rPr lang="en-US" dirty="0"/>
              <a:t>In recent years the polarization of society along religious, ethnic, communal and regional lines has been accompanied by an under mining of social values through which diverse communities had lived together in a pluralistic society. The social polarization is now fuelled by violence and various forms of </a:t>
            </a:r>
            <a:r>
              <a:rPr lang="en-US" dirty="0" smtClean="0"/>
              <a:t>fierceness </a:t>
            </a:r>
            <a:r>
              <a:rPr lang="en-US" dirty="0"/>
              <a:t>which have reached a scale that threatens not only the credibility of political institutions, but raises the question of whether governance based on a centralized state structure is feasible at all. This is a question that confronts not just Pakistan but a number of other South Asian countries. </a:t>
            </a:r>
          </a:p>
        </p:txBody>
      </p:sp>
    </p:spTree>
    <p:extLst>
      <p:ext uri="{BB962C8B-B14F-4D97-AF65-F5344CB8AC3E}">
        <p14:creationId xmlns:p14="http://schemas.microsoft.com/office/powerpoint/2010/main" xmlns="" val="3136277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a:bodyPr>
          <a:lstStyle/>
          <a:p>
            <a:r>
              <a:rPr lang="en-US" dirty="0"/>
              <a:t>The capitalist growth process in the post-colonial period in South Asian countries had the following three characteristics which were to have a profound impact on the relationship between state and civil society: </a:t>
            </a:r>
            <a:endParaRPr lang="en-US" dirty="0" smtClean="0"/>
          </a:p>
          <a:p>
            <a:r>
              <a:rPr lang="en-US" dirty="0"/>
              <a:t>1. The domestic economy became increasingly integrated with the world capitalist economy through the market mechanism. </a:t>
            </a:r>
          </a:p>
        </p:txBody>
      </p:sp>
    </p:spTree>
    <p:extLst>
      <p:ext uri="{BB962C8B-B14F-4D97-AF65-F5344CB8AC3E}">
        <p14:creationId xmlns:p14="http://schemas.microsoft.com/office/powerpoint/2010/main" xmlns="" val="3945436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229600" cy="4525963"/>
          </a:xfrm>
        </p:spPr>
        <p:txBody>
          <a:bodyPr>
            <a:normAutofit fontScale="85000" lnSpcReduction="20000"/>
          </a:bodyPr>
          <a:lstStyle/>
          <a:p>
            <a:endParaRPr lang="en-US" dirty="0" smtClean="0"/>
          </a:p>
          <a:p>
            <a:r>
              <a:rPr lang="en-US" dirty="0" smtClean="0"/>
              <a:t>2. Economic growth was predicated on an unequal distribution of productive assets, resulting in growing inter-personal and inter- regional income inequalities. </a:t>
            </a:r>
          </a:p>
          <a:p>
            <a:r>
              <a:rPr lang="en-US" dirty="0" smtClean="0"/>
              <a:t>3. The bottom 40 per cent of the population continued to be deprived of the basic necessities of food, housing, health and education. The state had only a very limited surplus available owing to a narrow tax base and large resource transfer abroad through the market mechanism. </a:t>
            </a:r>
          </a:p>
          <a:p>
            <a:r>
              <a:rPr lang="en-US" dirty="0" smtClean="0"/>
              <a:t>Apart from this, its own elite interests prevented an aggressive resource mobilization drive.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centralized administrative system inherited from the British Raj, and a political leadership drawn from a narrow social base proved problematic in a society marked by diverse linguistic, ethnic and cultural groups. Under these circumstances, an elitist administrative and political system effectively denied large sections of society any participation in the decisions that affected their economic and social existence. </a:t>
            </a:r>
          </a:p>
        </p:txBody>
      </p:sp>
    </p:spTree>
    <p:extLst>
      <p:ext uri="{BB962C8B-B14F-4D97-AF65-F5344CB8AC3E}">
        <p14:creationId xmlns:p14="http://schemas.microsoft.com/office/powerpoint/2010/main" xmlns="" val="704082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341</TotalTime>
  <Words>2031</Words>
  <Application>Microsoft Office PowerPoint</Application>
  <PresentationFormat>On-screen Show (4:3)</PresentationFormat>
  <Paragraphs>72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Issues in Public Administration  MPA 509 </vt:lpstr>
      <vt:lpstr>Historical Challenges </vt:lpstr>
      <vt:lpstr>  Problems of Governance in Pakistan </vt:lpstr>
      <vt:lpstr>Problems of Governance in Pakistan </vt:lpstr>
      <vt:lpstr>Problems of Governance in Pakistan </vt:lpstr>
      <vt:lpstr>Problems of Governance in Pakistan </vt:lpstr>
      <vt:lpstr>Economic Growth and Social Polarization </vt:lpstr>
      <vt:lpstr>Slide 8</vt:lpstr>
      <vt:lpstr>Problems of Governance in Pakistan </vt:lpstr>
      <vt:lpstr>Problems of Governance in Pakistan </vt:lpstr>
      <vt:lpstr>2. The Fragmentation of Civil Society </vt:lpstr>
      <vt:lpstr>Slide 12</vt:lpstr>
      <vt:lpstr>Slide 13</vt:lpstr>
      <vt:lpstr>Slide 14</vt:lpstr>
      <vt:lpstr>Slide 15</vt:lpstr>
      <vt:lpstr>The Crisis of Development </vt:lpstr>
      <vt:lpstr>Slide 17</vt:lpstr>
      <vt:lpstr>Slide 18</vt:lpstr>
      <vt:lpstr>Slide 19</vt:lpstr>
      <vt:lpstr>Slide 20</vt:lpstr>
      <vt:lpstr>Slide 21</vt:lpstr>
      <vt:lpstr>INTERNAL CONFLICTS AND STATE POWER </vt:lpstr>
      <vt:lpstr>Slide 23</vt:lpstr>
      <vt:lpstr>Slide 24</vt:lpstr>
      <vt:lpstr>Slide 25</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Administrator</cp:lastModifiedBy>
  <cp:revision>25</cp:revision>
  <dcterms:created xsi:type="dcterms:W3CDTF">2013-12-28T06:43:44Z</dcterms:created>
  <dcterms:modified xsi:type="dcterms:W3CDTF">2013-12-28T13:22:54Z</dcterms:modified>
</cp:coreProperties>
</file>