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85" r:id="rId3"/>
    <p:sldId id="289" r:id="rId4"/>
    <p:sldId id="290" r:id="rId5"/>
    <p:sldId id="291" r:id="rId6"/>
    <p:sldId id="292" r:id="rId7"/>
    <p:sldId id="293" r:id="rId8"/>
    <p:sldId id="294" r:id="rId9"/>
    <p:sldId id="295" r:id="rId10"/>
    <p:sldId id="257" r:id="rId11"/>
    <p:sldId id="258" r:id="rId12"/>
    <p:sldId id="287" r:id="rId13"/>
    <p:sldId id="296" r:id="rId14"/>
    <p:sldId id="297" r:id="rId15"/>
    <p:sldId id="298" r:id="rId16"/>
    <p:sldId id="299" r:id="rId17"/>
    <p:sldId id="300" r:id="rId18"/>
    <p:sldId id="301" r:id="rId19"/>
    <p:sldId id="302" r:id="rId20"/>
    <p:sldId id="280" r:id="rId21"/>
    <p:sldId id="281" r:id="rId22"/>
    <p:sldId id="282" r:id="rId23"/>
    <p:sldId id="283" r:id="rId24"/>
    <p:sldId id="284" r:id="rId25"/>
    <p:sldId id="28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38DC72-0975-4F9B-8890-607924EFD5C1}" type="datetimeFigureOut">
              <a:rPr lang="en-US" smtClean="0"/>
              <a:pPr/>
              <a:t>12/26/2013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p14="http://schemas.microsoft.com/office/powerpoint/2010/main" xmlns="" val="1536665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8DC72-0975-4F9B-8890-607924EFD5C1}" type="datetimeFigureOut">
              <a:rPr lang="en-US" smtClean="0"/>
              <a:pPr/>
              <a:t>12/26/2013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p14="http://schemas.microsoft.com/office/powerpoint/2010/main" xmlns="" val="1648039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38DC72-0975-4F9B-8890-607924EFD5C1}" type="datetimeFigureOut">
              <a:rPr lang="en-US" smtClean="0"/>
              <a:pPr/>
              <a:t>12/26/2013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p14="http://schemas.microsoft.com/office/powerpoint/2010/main" xmlns="" val="2045476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38DC72-0975-4F9B-8890-607924EFD5C1}" type="datetimeFigureOut">
              <a:rPr lang="en-US" smtClean="0"/>
              <a:pPr/>
              <a:t>12/26/2013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p14="http://schemas.microsoft.com/office/powerpoint/2010/main" xmlns="" val="2142848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38DC72-0975-4F9B-8890-607924EFD5C1}" type="datetimeFigureOut">
              <a:rPr lang="en-US" smtClean="0"/>
              <a:pPr/>
              <a:t>12/26/2013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p14="http://schemas.microsoft.com/office/powerpoint/2010/main" xmlns="" val="1114009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38DC72-0975-4F9B-8890-607924EFD5C1}" type="datetimeFigureOut">
              <a:rPr lang="en-US" smtClean="0"/>
              <a:pPr/>
              <a:t>12/26/2013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p14="http://schemas.microsoft.com/office/powerpoint/2010/main" xmlns="" val="646012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38DC72-0975-4F9B-8890-607924EFD5C1}" type="datetimeFigureOut">
              <a:rPr lang="en-US" smtClean="0"/>
              <a:pPr/>
              <a:t>12/26/2013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p14="http://schemas.microsoft.com/office/powerpoint/2010/main" xmlns="" val="567781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38DC72-0975-4F9B-8890-607924EFD5C1}" type="datetimeFigureOut">
              <a:rPr lang="en-US" smtClean="0"/>
              <a:pPr/>
              <a:t>12/26/2013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p14="http://schemas.microsoft.com/office/powerpoint/2010/main" xmlns="" val="2224736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38DC72-0975-4F9B-8890-607924EFD5C1}" type="datetimeFigureOut">
              <a:rPr lang="en-US" smtClean="0"/>
              <a:pPr/>
              <a:t>12/26/2013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p14="http://schemas.microsoft.com/office/powerpoint/2010/main" xmlns="" val="3172291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8DC72-0975-4F9B-8890-607924EFD5C1}" type="datetimeFigureOut">
              <a:rPr lang="en-US" smtClean="0"/>
              <a:pPr/>
              <a:t>12/26/2013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p14="http://schemas.microsoft.com/office/powerpoint/2010/main" xmlns="" val="940027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38DC72-0975-4F9B-8890-607924EFD5C1}" type="datetimeFigureOut">
              <a:rPr lang="en-US" smtClean="0"/>
              <a:pPr/>
              <a:t>12/26/2013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C36488-617A-4077-AA28-C504429AFC9F}" type="slidenum">
              <a:rPr lang="en-US" smtClean="0"/>
              <a:pPr/>
              <a:t>‹#›</a:t>
            </a:fld>
            <a:endParaRPr lang="en-US"/>
          </a:p>
        </p:txBody>
      </p:sp>
    </p:spTree>
    <p:extLst>
      <p:ext uri="{BB962C8B-B14F-4D97-AF65-F5344CB8AC3E}">
        <p14:creationId xmlns:p14="http://schemas.microsoft.com/office/powerpoint/2010/main" xmlns="" val="1912441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38DC72-0975-4F9B-8890-607924EFD5C1}" type="datetimeFigureOut">
              <a:rPr lang="en-US" smtClean="0"/>
              <a:pPr/>
              <a:t>12/26/2013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C36488-617A-4077-AA28-C504429AFC9F}" type="slidenum">
              <a:rPr lang="en-US" smtClean="0"/>
              <a:pPr/>
              <a:t>‹#›</a:t>
            </a:fld>
            <a:endParaRPr lang="en-US"/>
          </a:p>
        </p:txBody>
      </p:sp>
    </p:spTree>
    <p:extLst>
      <p:ext uri="{BB962C8B-B14F-4D97-AF65-F5344CB8AC3E}">
        <p14:creationId xmlns:p14="http://schemas.microsoft.com/office/powerpoint/2010/main" xmlns="" val="2929044005"/>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3505200"/>
          </a:xfrm>
        </p:spPr>
        <p:txBody>
          <a:bodyPr>
            <a:normAutofit fontScale="90000"/>
          </a:bodyPr>
          <a:lstStyle/>
          <a:p>
            <a:r>
              <a:rPr lang="en-US" sz="4000" dirty="0" smtClean="0"/>
              <a:t/>
            </a:r>
            <a:br>
              <a:rPr lang="en-US" sz="4000" dirty="0" smtClean="0"/>
            </a:br>
            <a:r>
              <a:rPr lang="en-US" sz="4000" dirty="0" smtClean="0">
                <a:solidFill>
                  <a:srgbClr val="FF0000"/>
                </a:solidFill>
              </a:rPr>
              <a:t>Issues in Public Administration</a:t>
            </a:r>
            <a:r>
              <a:rPr lang="en-US" sz="4000" dirty="0" smtClean="0"/>
              <a:t/>
            </a:r>
            <a:br>
              <a:rPr lang="en-US" sz="4000" dirty="0" smtClean="0"/>
            </a:br>
            <a:r>
              <a:rPr lang="en-US" sz="4000" dirty="0" smtClean="0"/>
              <a:t>MPA 509</a:t>
            </a:r>
            <a:br>
              <a:rPr lang="en-US" sz="4000" dirty="0" smtClean="0"/>
            </a:br>
            <a:r>
              <a:rPr lang="en-US" sz="4000" dirty="0"/>
              <a:t/>
            </a:r>
            <a:br>
              <a:rPr lang="en-US" sz="4000" dirty="0"/>
            </a:br>
            <a:r>
              <a:rPr lang="en-US" sz="4000" dirty="0" smtClean="0">
                <a:solidFill>
                  <a:srgbClr val="FF0000"/>
                </a:solidFill>
              </a:rPr>
              <a:t>Evolution of Public Administration</a:t>
            </a:r>
            <a:br>
              <a:rPr lang="en-US" sz="4000" dirty="0" smtClean="0">
                <a:solidFill>
                  <a:srgbClr val="FF0000"/>
                </a:solidFill>
              </a:rPr>
            </a:br>
            <a:endParaRPr lang="en-US" sz="4000" dirty="0">
              <a:solidFill>
                <a:srgbClr val="FF0000"/>
              </a:solidFill>
            </a:endParaRPr>
          </a:p>
        </p:txBody>
      </p:sp>
    </p:spTree>
    <p:extLst>
      <p:ext uri="{BB962C8B-B14F-4D97-AF65-F5344CB8AC3E}">
        <p14:creationId xmlns:p14="http://schemas.microsoft.com/office/powerpoint/2010/main" xmlns="" val="31759217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Agenda</a:t>
            </a:r>
            <a:r>
              <a:rPr lang="en-US" dirty="0" smtClean="0"/>
              <a:t> </a:t>
            </a:r>
            <a:endParaRPr lang="en-US" dirty="0"/>
          </a:p>
        </p:txBody>
      </p:sp>
      <p:sp>
        <p:nvSpPr>
          <p:cNvPr id="3" name="Content Placeholder 2"/>
          <p:cNvSpPr>
            <a:spLocks noGrp="1"/>
          </p:cNvSpPr>
          <p:nvPr>
            <p:ph idx="1"/>
          </p:nvPr>
        </p:nvSpPr>
        <p:spPr>
          <a:xfrm>
            <a:off x="914400" y="1143000"/>
            <a:ext cx="7408333" cy="5715000"/>
          </a:xfrm>
        </p:spPr>
        <p:txBody>
          <a:bodyPr>
            <a:noAutofit/>
          </a:bodyPr>
          <a:lstStyle/>
          <a:p>
            <a:r>
              <a:rPr lang="en-US" sz="2400" b="1" dirty="0" smtClean="0"/>
              <a:t>Preview of the Last Lecture </a:t>
            </a:r>
          </a:p>
          <a:p>
            <a:r>
              <a:rPr lang="en-US" sz="2400" b="1" dirty="0" smtClean="0"/>
              <a:t>Theories of Public Administration (from last lecture)</a:t>
            </a:r>
          </a:p>
          <a:p>
            <a:r>
              <a:rPr lang="en-US" sz="2400" b="1" dirty="0" smtClean="0"/>
              <a:t>Public Administration </a:t>
            </a:r>
          </a:p>
          <a:p>
            <a:r>
              <a:rPr lang="en-US" sz="2400" b="1" dirty="0" smtClean="0"/>
              <a:t>Definitions</a:t>
            </a:r>
          </a:p>
          <a:p>
            <a:r>
              <a:rPr lang="en-US" sz="2400" b="1" dirty="0" smtClean="0"/>
              <a:t>Concerns</a:t>
            </a:r>
          </a:p>
          <a:p>
            <a:r>
              <a:rPr lang="en-US" sz="2400" b="1" dirty="0" smtClean="0"/>
              <a:t>From the Academic Perspective </a:t>
            </a:r>
          </a:p>
          <a:p>
            <a:r>
              <a:rPr lang="en-US" sz="2400" b="1" dirty="0" smtClean="0"/>
              <a:t>Taylor's Approach </a:t>
            </a:r>
          </a:p>
          <a:p>
            <a:r>
              <a:rPr lang="en-US" sz="2400" b="1" dirty="0" smtClean="0"/>
              <a:t>POSCORD</a:t>
            </a:r>
          </a:p>
          <a:p>
            <a:r>
              <a:rPr lang="en-US" sz="2400" b="1" dirty="0" smtClean="0"/>
              <a:t>Post World War</a:t>
            </a:r>
          </a:p>
          <a:p>
            <a:r>
              <a:rPr lang="en-US" sz="2400" b="1" dirty="0" smtClean="0"/>
              <a:t> Decade 1970s till 1980’s  </a:t>
            </a:r>
          </a:p>
          <a:p>
            <a:r>
              <a:rPr lang="en-US" sz="2400" b="1" dirty="0" smtClean="0"/>
              <a:t>Decade 1980s till 1990’s </a:t>
            </a:r>
          </a:p>
          <a:p>
            <a:r>
              <a:rPr lang="en-US" sz="2400" b="1" dirty="0" smtClean="0"/>
              <a:t>Late 1990s</a:t>
            </a:r>
          </a:p>
          <a:p>
            <a:r>
              <a:rPr lang="en-US" sz="2400" b="1" dirty="0" smtClean="0"/>
              <a:t>Conclusion </a:t>
            </a:r>
            <a:endParaRPr lang="en-US" sz="2400" b="1" dirty="0"/>
          </a:p>
        </p:txBody>
      </p:sp>
    </p:spTree>
    <p:extLst>
      <p:ext uri="{BB962C8B-B14F-4D97-AF65-F5344CB8AC3E}">
        <p14:creationId xmlns:p14="http://schemas.microsoft.com/office/powerpoint/2010/main" xmlns="" val="658453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stretch>
            <a:fillRect/>
          </a:stretch>
        </p:blipFill>
        <p:spPr>
          <a:xfrm>
            <a:off x="0" y="0"/>
            <a:ext cx="9144000" cy="6845300"/>
          </a:xfrm>
          <a:prstGeom prst="rect">
            <a:avLst/>
          </a:prstGeom>
        </p:spPr>
      </p:pic>
      <p:sp>
        <p:nvSpPr>
          <p:cNvPr id="31" name="TextBox 2"/>
          <p:cNvSpPr txBox="1"/>
          <p:nvPr/>
        </p:nvSpPr>
        <p:spPr>
          <a:xfrm>
            <a:off x="1143000" y="444500"/>
            <a:ext cx="8636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Context</a:t>
            </a:r>
          </a:p>
          <a:p>
            <a:pPr>
              <a:lnSpc>
                <a:spcPts val="1610"/>
              </a:lnSpc>
            </a:pPr>
            <a:endParaRPr lang="en-CA" sz="1413" b="1" smtClean="0">
              <a:solidFill>
                <a:srgbClr val="000000"/>
              </a:solidFill>
              <a:latin typeface="Times New Roman Bold"/>
              <a:cs typeface="Times New Roman Bold"/>
            </a:endParaRPr>
          </a:p>
        </p:txBody>
      </p:sp>
      <p:sp>
        <p:nvSpPr>
          <p:cNvPr id="3" name="TextBox 3"/>
          <p:cNvSpPr txBox="1"/>
          <p:nvPr/>
        </p:nvSpPr>
        <p:spPr>
          <a:xfrm>
            <a:off x="3035300" y="444500"/>
            <a:ext cx="10414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Key Values</a:t>
            </a:r>
          </a:p>
          <a:p>
            <a:pPr>
              <a:lnSpc>
                <a:spcPts val="1610"/>
              </a:lnSpc>
            </a:pPr>
            <a:endParaRPr lang="en-CA" sz="1413" b="1" smtClean="0">
              <a:solidFill>
                <a:srgbClr val="000000"/>
              </a:solidFill>
              <a:latin typeface="Times New Roman Bold"/>
              <a:cs typeface="Times New Roman Bold"/>
            </a:endParaRPr>
          </a:p>
        </p:txBody>
      </p:sp>
      <p:sp>
        <p:nvSpPr>
          <p:cNvPr id="4" name="TextBox 4"/>
          <p:cNvSpPr txBox="1"/>
          <p:nvPr/>
        </p:nvSpPr>
        <p:spPr>
          <a:xfrm>
            <a:off x="4737100" y="444500"/>
            <a:ext cx="1130300" cy="2667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Proponents</a:t>
            </a:r>
          </a:p>
          <a:p>
            <a:pPr>
              <a:lnSpc>
                <a:spcPts val="1610"/>
              </a:lnSpc>
            </a:pPr>
            <a:endParaRPr lang="en-CA" sz="1413" b="1" smtClean="0">
              <a:solidFill>
                <a:srgbClr val="000000"/>
              </a:solidFill>
              <a:latin typeface="Times New Roman Bold"/>
              <a:cs typeface="Times New Roman Bold"/>
            </a:endParaRPr>
          </a:p>
        </p:txBody>
      </p:sp>
      <p:sp>
        <p:nvSpPr>
          <p:cNvPr id="5" name="TextBox 5"/>
          <p:cNvSpPr txBox="1"/>
          <p:nvPr/>
        </p:nvSpPr>
        <p:spPr>
          <a:xfrm>
            <a:off x="6121400" y="444500"/>
            <a:ext cx="2717800" cy="203200"/>
          </a:xfrm>
          <a:prstGeom prst="rect">
            <a:avLst/>
          </a:prstGeom>
          <a:noFill/>
        </p:spPr>
        <p:txBody>
          <a:bodyPr vert="horz" wrap="none" lIns="0" tIns="0" rIns="0" bIns="0" rtlCol="0">
            <a:spAutoFit/>
          </a:bodyPr>
          <a:lstStyle/>
          <a:p>
            <a:pPr>
              <a:lnSpc>
                <a:spcPts val="1610"/>
              </a:lnSpc>
            </a:pPr>
            <a:r>
              <a:rPr lang="en-CA" sz="1413" b="1" smtClean="0">
                <a:solidFill>
                  <a:srgbClr val="000000"/>
                </a:solidFill>
                <a:latin typeface="Times New Roman Bold"/>
                <a:cs typeface="Times New Roman Bold"/>
              </a:rPr>
              <a:t>Dominant/Theories/Themes/Sub-</a:t>
            </a:r>
          </a:p>
          <a:p>
            <a:pPr>
              <a:lnSpc>
                <a:spcPts val="1610"/>
              </a:lnSpc>
            </a:pPr>
            <a:endParaRPr lang="en-CA" sz="1413" b="1" smtClean="0">
              <a:solidFill>
                <a:srgbClr val="000000"/>
              </a:solidFill>
              <a:latin typeface="Times New Roman Bold"/>
              <a:cs typeface="Times New Roman Bold"/>
            </a:endParaRPr>
          </a:p>
        </p:txBody>
      </p:sp>
      <p:sp>
        <p:nvSpPr>
          <p:cNvPr id="6" name="TextBox 6"/>
          <p:cNvSpPr txBox="1"/>
          <p:nvPr/>
        </p:nvSpPr>
        <p:spPr>
          <a:xfrm>
            <a:off x="2806700" y="660400"/>
            <a:ext cx="1524000" cy="203200"/>
          </a:xfrm>
          <a:prstGeom prst="rect">
            <a:avLst/>
          </a:prstGeom>
          <a:noFill/>
        </p:spPr>
        <p:txBody>
          <a:bodyPr vert="horz" wrap="none" lIns="0" tIns="0" rIns="0" bIns="0" rtlCol="0">
            <a:spAutoFit/>
          </a:bodyPr>
          <a:lstStyle/>
          <a:p>
            <a:pPr>
              <a:lnSpc>
                <a:spcPts val="1610"/>
              </a:lnSpc>
            </a:pPr>
            <a:r>
              <a:rPr lang="en-CA" sz="1416" b="1" smtClean="0">
                <a:solidFill>
                  <a:srgbClr val="000000"/>
                </a:solidFill>
                <a:latin typeface="Times New Roman Bold"/>
                <a:cs typeface="Times New Roman Bold"/>
              </a:rPr>
              <a:t>/Principles/Issues</a:t>
            </a:r>
          </a:p>
          <a:p>
            <a:pPr>
              <a:lnSpc>
                <a:spcPts val="1610"/>
              </a:lnSpc>
            </a:pPr>
            <a:endParaRPr lang="en-CA" sz="1416" b="1" smtClean="0">
              <a:solidFill>
                <a:srgbClr val="000000"/>
              </a:solidFill>
              <a:latin typeface="Times New Roman Bold"/>
              <a:cs typeface="Times New Roman Bold"/>
            </a:endParaRPr>
          </a:p>
        </p:txBody>
      </p:sp>
      <p:sp>
        <p:nvSpPr>
          <p:cNvPr id="7" name="TextBox 7"/>
          <p:cNvSpPr txBox="1"/>
          <p:nvPr/>
        </p:nvSpPr>
        <p:spPr>
          <a:xfrm>
            <a:off x="7035800" y="660400"/>
            <a:ext cx="965200" cy="266700"/>
          </a:xfrm>
          <a:prstGeom prst="rect">
            <a:avLst/>
          </a:prstGeom>
          <a:noFill/>
        </p:spPr>
        <p:txBody>
          <a:bodyPr vert="horz" wrap="none" lIns="0" tIns="0" rIns="0" bIns="0" rtlCol="0">
            <a:spAutoFit/>
          </a:bodyPr>
          <a:lstStyle/>
          <a:p>
            <a:pPr>
              <a:lnSpc>
                <a:spcPts val="1610"/>
              </a:lnSpc>
            </a:pPr>
            <a:r>
              <a:rPr lang="en-CA" sz="1416" b="1" smtClean="0">
                <a:solidFill>
                  <a:srgbClr val="000000"/>
                </a:solidFill>
                <a:latin typeface="Times New Roman Bold"/>
                <a:cs typeface="Times New Roman Bold"/>
              </a:rPr>
              <a:t>Concepts</a:t>
            </a:r>
          </a:p>
          <a:p>
            <a:pPr>
              <a:lnSpc>
                <a:spcPts val="1610"/>
              </a:lnSpc>
            </a:pPr>
            <a:endParaRPr lang="en-CA" sz="1416" b="1" smtClean="0">
              <a:solidFill>
                <a:srgbClr val="000000"/>
              </a:solidFill>
              <a:latin typeface="Times New Roman Bold"/>
              <a:cs typeface="Times New Roman Bold"/>
            </a:endParaRPr>
          </a:p>
        </p:txBody>
      </p:sp>
      <p:sp>
        <p:nvSpPr>
          <p:cNvPr id="8" name="TextBox 8"/>
          <p:cNvSpPr txBox="1"/>
          <p:nvPr/>
        </p:nvSpPr>
        <p:spPr>
          <a:xfrm>
            <a:off x="419100" y="876300"/>
            <a:ext cx="1142942" cy="410369"/>
          </a:xfrm>
          <a:prstGeom prst="rect">
            <a:avLst/>
          </a:prstGeom>
          <a:noFill/>
        </p:spPr>
        <p:txBody>
          <a:bodyPr vert="horz" wrap="none" lIns="0" tIns="0" rIns="0" bIns="0" rtlCol="0">
            <a:spAutoFit/>
          </a:bodyPr>
          <a:lstStyle/>
          <a:p>
            <a:pPr>
              <a:lnSpc>
                <a:spcPts val="1610"/>
              </a:lnSpc>
            </a:pPr>
            <a:r>
              <a:rPr lang="en-CA" sz="1403" dirty="0" smtClean="0">
                <a:solidFill>
                  <a:srgbClr val="000000"/>
                </a:solidFill>
                <a:latin typeface="Times New Roman"/>
                <a:cs typeface="Times New Roman"/>
              </a:rPr>
              <a:t>3</a:t>
            </a:r>
            <a:r>
              <a:rPr lang="en-CA" sz="1413" b="1" dirty="0" smtClean="0">
                <a:solidFill>
                  <a:srgbClr val="000000"/>
                </a:solidFill>
                <a:latin typeface="Times New Roman Bold"/>
                <a:cs typeface="Times New Roman Bold"/>
              </a:rPr>
              <a:t>. </a:t>
            </a:r>
            <a:r>
              <a:rPr lang="en-CA" sz="1403" b="1" dirty="0" smtClean="0">
                <a:solidFill>
                  <a:srgbClr val="000000"/>
                </a:solidFill>
                <a:latin typeface="Times New Roman"/>
                <a:cs typeface="Times New Roman"/>
              </a:rPr>
              <a:t> New  Public</a:t>
            </a:r>
          </a:p>
          <a:p>
            <a:pPr>
              <a:lnSpc>
                <a:spcPts val="1610"/>
              </a:lnSpc>
            </a:pPr>
            <a:endParaRPr lang="en-CA" sz="1403" b="1" dirty="0" smtClean="0">
              <a:solidFill>
                <a:srgbClr val="000000"/>
              </a:solidFill>
              <a:latin typeface="Times New Roman"/>
              <a:cs typeface="Times New Roman"/>
            </a:endParaRPr>
          </a:p>
        </p:txBody>
      </p:sp>
      <p:sp>
        <p:nvSpPr>
          <p:cNvPr id="9" name="TextBox 9"/>
          <p:cNvSpPr txBox="1"/>
          <p:nvPr/>
        </p:nvSpPr>
        <p:spPr>
          <a:xfrm>
            <a:off x="2552700" y="876300"/>
            <a:ext cx="1365502" cy="410369"/>
          </a:xfrm>
          <a:prstGeom prst="rect">
            <a:avLst/>
          </a:prstGeom>
          <a:noFill/>
        </p:spPr>
        <p:txBody>
          <a:bodyPr vert="horz" wrap="none" lIns="0" tIns="0" rIns="0" bIns="0" rtlCol="0">
            <a:spAutoFit/>
          </a:bodyPr>
          <a:lstStyle/>
          <a:p>
            <a:pPr>
              <a:lnSpc>
                <a:spcPts val="1610"/>
              </a:lnSpc>
            </a:pPr>
            <a:r>
              <a:rPr lang="en-CA" sz="1403" b="1" dirty="0" smtClean="0">
                <a:solidFill>
                  <a:srgbClr val="000000"/>
                </a:solidFill>
                <a:latin typeface="Times New Roman"/>
                <a:cs typeface="Times New Roman"/>
              </a:rPr>
              <a:t>Late 1960s to 70’s</a:t>
            </a:r>
          </a:p>
          <a:p>
            <a:pPr>
              <a:lnSpc>
                <a:spcPts val="1610"/>
              </a:lnSpc>
            </a:pPr>
            <a:endParaRPr lang="en-CA" sz="1403" b="1" dirty="0" smtClean="0">
              <a:solidFill>
                <a:srgbClr val="000000"/>
              </a:solidFill>
              <a:latin typeface="Times New Roman"/>
              <a:cs typeface="Times New Roman"/>
            </a:endParaRPr>
          </a:p>
        </p:txBody>
      </p:sp>
      <p:sp>
        <p:nvSpPr>
          <p:cNvPr id="10" name="TextBox 10"/>
          <p:cNvSpPr txBox="1"/>
          <p:nvPr/>
        </p:nvSpPr>
        <p:spPr>
          <a:xfrm>
            <a:off x="419100" y="1079500"/>
            <a:ext cx="1175002" cy="410369"/>
          </a:xfrm>
          <a:prstGeom prst="rect">
            <a:avLst/>
          </a:prstGeom>
          <a:noFill/>
        </p:spPr>
        <p:txBody>
          <a:bodyPr vert="horz" wrap="none" lIns="0" tIns="0" rIns="0" bIns="0" rtlCol="0">
            <a:spAutoFit/>
          </a:bodyPr>
          <a:lstStyle/>
          <a:p>
            <a:pPr>
              <a:lnSpc>
                <a:spcPts val="1610"/>
              </a:lnSpc>
            </a:pPr>
            <a:r>
              <a:rPr lang="en-CA" sz="1403" b="1" dirty="0" smtClean="0">
                <a:solidFill>
                  <a:srgbClr val="000000"/>
                </a:solidFill>
                <a:latin typeface="Times New Roman"/>
                <a:cs typeface="Times New Roman"/>
              </a:rPr>
              <a:t>Administration</a:t>
            </a:r>
          </a:p>
          <a:p>
            <a:pPr>
              <a:lnSpc>
                <a:spcPts val="1610"/>
              </a:lnSpc>
            </a:pPr>
            <a:endParaRPr lang="en-CA" sz="1403" b="1" dirty="0" smtClean="0">
              <a:solidFill>
                <a:srgbClr val="000000"/>
              </a:solidFill>
              <a:latin typeface="Times New Roman"/>
              <a:cs typeface="Times New Roman"/>
            </a:endParaRPr>
          </a:p>
        </p:txBody>
      </p:sp>
      <p:sp>
        <p:nvSpPr>
          <p:cNvPr id="11" name="TextBox 11"/>
          <p:cNvSpPr txBox="1"/>
          <p:nvPr/>
        </p:nvSpPr>
        <p:spPr>
          <a:xfrm>
            <a:off x="419100" y="1295400"/>
            <a:ext cx="2051716" cy="640496"/>
          </a:xfrm>
          <a:prstGeom prst="rect">
            <a:avLst/>
          </a:prstGeom>
          <a:noFill/>
        </p:spPr>
        <p:txBody>
          <a:bodyPr vert="horz" wrap="none" lIns="0" tIns="0" rIns="0" bIns="0" rtlCol="0">
            <a:spAutoFit/>
          </a:bodyPr>
          <a:lstStyle/>
          <a:p>
            <a:pPr>
              <a:lnSpc>
                <a:spcPts val="1700"/>
              </a:lnSpc>
              <a:tabLst>
                <a:tab pos="342900" algn="l"/>
              </a:tabLst>
            </a:pP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Widening gap between</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	the rich &amp; poor</a:t>
            </a:r>
          </a:p>
          <a:p>
            <a:pPr>
              <a:lnSpc>
                <a:spcPts val="1680"/>
              </a:lnSpc>
            </a:pPr>
            <a:endParaRPr lang="en-CA" sz="1403" b="1" dirty="0">
              <a:solidFill>
                <a:srgbClr val="000000"/>
              </a:solidFill>
            </a:endParaRPr>
          </a:p>
        </p:txBody>
      </p:sp>
      <p:sp>
        <p:nvSpPr>
          <p:cNvPr id="12" name="TextBox 12"/>
          <p:cNvSpPr txBox="1"/>
          <p:nvPr/>
        </p:nvSpPr>
        <p:spPr>
          <a:xfrm>
            <a:off x="419100" y="1727200"/>
            <a:ext cx="1963679" cy="858505"/>
          </a:xfrm>
          <a:prstGeom prst="rect">
            <a:avLst/>
          </a:prstGeom>
          <a:noFill/>
        </p:spPr>
        <p:txBody>
          <a:bodyPr vert="horz" wrap="none" lIns="0" tIns="0" rIns="0" bIns="0" rtlCol="0">
            <a:spAutoFit/>
          </a:bodyPr>
          <a:lstStyle/>
          <a:p>
            <a:pPr>
              <a:lnSpc>
                <a:spcPts val="1700"/>
              </a:lnSpc>
            </a:pP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Racial discrimination</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Watergate scandal</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Cold War</a:t>
            </a:r>
          </a:p>
          <a:p>
            <a:pPr>
              <a:lnSpc>
                <a:spcPts val="1680"/>
              </a:lnSpc>
            </a:pPr>
            <a:endParaRPr lang="en-CA" sz="1403" b="1" dirty="0">
              <a:solidFill>
                <a:srgbClr val="000000"/>
              </a:solidFill>
            </a:endParaRPr>
          </a:p>
        </p:txBody>
      </p:sp>
      <p:sp>
        <p:nvSpPr>
          <p:cNvPr id="13" name="TextBox 13"/>
          <p:cNvSpPr txBox="1"/>
          <p:nvPr/>
        </p:nvSpPr>
        <p:spPr>
          <a:xfrm>
            <a:off x="419100" y="2374900"/>
            <a:ext cx="1342612" cy="410369"/>
          </a:xfrm>
          <a:prstGeom prst="rect">
            <a:avLst/>
          </a:prstGeom>
          <a:noFill/>
        </p:spPr>
        <p:txBody>
          <a:bodyPr vert="horz" wrap="none" lIns="0" tIns="0" rIns="0" bIns="0" rtlCol="0">
            <a:spAutoFit/>
          </a:bodyPr>
          <a:lstStyle/>
          <a:p>
            <a:pPr>
              <a:lnSpc>
                <a:spcPts val="1600"/>
              </a:lnSpc>
            </a:pP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Vietnam War</a:t>
            </a:r>
          </a:p>
          <a:p>
            <a:pPr>
              <a:lnSpc>
                <a:spcPts val="1610"/>
              </a:lnSpc>
            </a:pPr>
            <a:endParaRPr lang="en-CA" sz="1403" b="1" dirty="0">
              <a:solidFill>
                <a:srgbClr val="000000"/>
              </a:solidFill>
            </a:endParaRPr>
          </a:p>
        </p:txBody>
      </p:sp>
      <p:sp>
        <p:nvSpPr>
          <p:cNvPr id="14" name="TextBox 14"/>
          <p:cNvSpPr txBox="1"/>
          <p:nvPr/>
        </p:nvSpPr>
        <p:spPr>
          <a:xfrm>
            <a:off x="2552700" y="1308100"/>
            <a:ext cx="6395149" cy="410369"/>
          </a:xfrm>
          <a:prstGeom prst="rect">
            <a:avLst/>
          </a:prstGeom>
          <a:noFill/>
        </p:spPr>
        <p:txBody>
          <a:bodyPr vert="horz" wrap="none" lIns="0" tIns="0" rIns="0" bIns="0" rtlCol="0">
            <a:spAutoFit/>
          </a:bodyPr>
          <a:lstStyle/>
          <a:p>
            <a:pPr>
              <a:lnSpc>
                <a:spcPts val="1600"/>
              </a:lnSpc>
              <a:tabLst>
                <a:tab pos="1905000" algn="l"/>
                <a:tab pos="3429000" algn="l"/>
              </a:tabLst>
            </a:pPr>
            <a:r>
              <a:rPr lang="en-CA" sz="1600" b="1" dirty="0" smtClean="0">
                <a:solidFill>
                  <a:srgbClr val="000000"/>
                </a:solidFill>
                <a:latin typeface="Arial Unicode MS"/>
                <a:cs typeface="Arial Unicode MS"/>
              </a:rPr>
              <a:t></a:t>
            </a:r>
            <a:r>
              <a:rPr lang="en-CA" sz="1600" b="1" dirty="0" smtClean="0">
                <a:solidFill>
                  <a:srgbClr val="000000"/>
                </a:solidFill>
                <a:latin typeface="Times New Roman"/>
                <a:cs typeface="Times New Roman"/>
              </a:rPr>
              <a:t>   Equity</a:t>
            </a:r>
            <a:r>
              <a:rPr lang="en-CA" sz="1600" b="1" dirty="0" smtClean="0">
                <a:solidFill>
                  <a:srgbClr val="000000"/>
                </a:solidFill>
                <a:latin typeface="Arial Unicode MS"/>
                <a:cs typeface="Arial Unicode MS"/>
              </a:rPr>
              <a:t>	</a:t>
            </a:r>
            <a:r>
              <a:rPr lang="en-CA" sz="1600" b="1" dirty="0" smtClean="0">
                <a:solidFill>
                  <a:srgbClr val="000000"/>
                </a:solidFill>
                <a:latin typeface="Times New Roman"/>
                <a:cs typeface="Times New Roman"/>
              </a:rPr>
              <a:t>   </a:t>
            </a:r>
            <a:r>
              <a:rPr lang="en-CA" sz="1600" b="1" dirty="0" err="1" smtClean="0">
                <a:solidFill>
                  <a:srgbClr val="000000"/>
                </a:solidFill>
                <a:latin typeface="Times New Roman"/>
                <a:cs typeface="Times New Roman"/>
              </a:rPr>
              <a:t>Minnowbrook</a:t>
            </a:r>
            <a:r>
              <a:rPr lang="en-CA" sz="1600" b="1" dirty="0" smtClean="0">
                <a:solidFill>
                  <a:srgbClr val="000000"/>
                </a:solidFill>
                <a:latin typeface="Times New Roman"/>
                <a:cs typeface="Times New Roman"/>
              </a:rPr>
              <a:t> </a:t>
            </a:r>
            <a:r>
              <a:rPr lang="en-CA" sz="1600" b="1" dirty="0" smtClean="0">
                <a:solidFill>
                  <a:srgbClr val="000000"/>
                </a:solidFill>
                <a:latin typeface="Times New Roman"/>
                <a:cs typeface="Times New Roman"/>
              </a:rPr>
              <a:t>Disparities existed because PA</a:t>
            </a:r>
          </a:p>
          <a:p>
            <a:pPr>
              <a:lnSpc>
                <a:spcPts val="1610"/>
              </a:lnSpc>
            </a:pPr>
            <a:endParaRPr lang="en-CA" sz="1600" b="1" dirty="0">
              <a:solidFill>
                <a:srgbClr val="000000"/>
              </a:solidFill>
            </a:endParaRPr>
          </a:p>
        </p:txBody>
      </p:sp>
      <p:sp>
        <p:nvSpPr>
          <p:cNvPr id="15" name="TextBox 15"/>
          <p:cNvSpPr txBox="1"/>
          <p:nvPr/>
        </p:nvSpPr>
        <p:spPr>
          <a:xfrm>
            <a:off x="2552700" y="1524000"/>
            <a:ext cx="5716308" cy="410369"/>
          </a:xfrm>
          <a:prstGeom prst="rect">
            <a:avLst/>
          </a:prstGeom>
          <a:noFill/>
        </p:spPr>
        <p:txBody>
          <a:bodyPr vert="horz" wrap="none" lIns="0" tIns="0" rIns="0" bIns="0" rtlCol="0">
            <a:spAutoFit/>
          </a:bodyPr>
          <a:lstStyle/>
          <a:p>
            <a:pPr>
              <a:lnSpc>
                <a:spcPts val="1600"/>
              </a:lnSpc>
              <a:tabLst>
                <a:tab pos="2247900" algn="l"/>
                <a:tab pos="3771900" algn="l"/>
              </a:tabLst>
            </a:pP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Responsiveness	Conference	has focused less on social</a:t>
            </a:r>
          </a:p>
          <a:p>
            <a:pPr>
              <a:lnSpc>
                <a:spcPts val="1610"/>
              </a:lnSpc>
            </a:pPr>
            <a:endParaRPr lang="en-CA" sz="1403" b="1" dirty="0">
              <a:solidFill>
                <a:srgbClr val="000000"/>
              </a:solidFill>
            </a:endParaRPr>
          </a:p>
        </p:txBody>
      </p:sp>
      <p:sp>
        <p:nvSpPr>
          <p:cNvPr id="16" name="TextBox 16"/>
          <p:cNvSpPr txBox="1"/>
          <p:nvPr/>
        </p:nvSpPr>
        <p:spPr>
          <a:xfrm>
            <a:off x="2552700" y="1739900"/>
            <a:ext cx="6389506" cy="410369"/>
          </a:xfrm>
          <a:prstGeom prst="rect">
            <a:avLst/>
          </a:prstGeom>
          <a:noFill/>
        </p:spPr>
        <p:txBody>
          <a:bodyPr vert="horz" wrap="none" lIns="0" tIns="0" rIns="0" bIns="0" rtlCol="0">
            <a:spAutoFit/>
          </a:bodyPr>
          <a:lstStyle/>
          <a:p>
            <a:pPr>
              <a:lnSpc>
                <a:spcPts val="1600"/>
              </a:lnSpc>
              <a:tabLst>
                <a:tab pos="1905000" algn="l"/>
                <a:tab pos="3771900" algn="l"/>
              </a:tabLst>
            </a:pP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Relevance</a:t>
            </a:r>
            <a:r>
              <a:rPr lang="en-CA" sz="1403" b="1" dirty="0" smtClean="0">
                <a:solidFill>
                  <a:srgbClr val="000000"/>
                </a:solidFill>
                <a:latin typeface="Arial Unicode MS"/>
                <a:cs typeface="Arial Unicode MS"/>
              </a:rPr>
              <a:t>	</a:t>
            </a:r>
            <a:r>
              <a:rPr lang="en-CA" sz="1403" b="1" dirty="0" smtClean="0">
                <a:solidFill>
                  <a:srgbClr val="000000"/>
                </a:solidFill>
                <a:latin typeface="Times New Roman"/>
                <a:cs typeface="Times New Roman"/>
              </a:rPr>
              <a:t>   H. George	purposes or values of government</a:t>
            </a:r>
          </a:p>
          <a:p>
            <a:pPr>
              <a:lnSpc>
                <a:spcPts val="1610"/>
              </a:lnSpc>
            </a:pPr>
            <a:endParaRPr lang="en-CA" sz="1403" b="1" dirty="0">
              <a:solidFill>
                <a:srgbClr val="000000"/>
              </a:solidFill>
            </a:endParaRPr>
          </a:p>
        </p:txBody>
      </p:sp>
      <p:sp>
        <p:nvSpPr>
          <p:cNvPr id="17" name="TextBox 17"/>
          <p:cNvSpPr txBox="1"/>
          <p:nvPr/>
        </p:nvSpPr>
        <p:spPr>
          <a:xfrm>
            <a:off x="2552700" y="1943100"/>
            <a:ext cx="6019212" cy="410369"/>
          </a:xfrm>
          <a:prstGeom prst="rect">
            <a:avLst/>
          </a:prstGeom>
          <a:noFill/>
        </p:spPr>
        <p:txBody>
          <a:bodyPr vert="horz" wrap="none" lIns="0" tIns="0" rIns="0" bIns="0" rtlCol="0">
            <a:spAutoFit/>
          </a:bodyPr>
          <a:lstStyle/>
          <a:p>
            <a:pPr>
              <a:lnSpc>
                <a:spcPts val="1600"/>
              </a:lnSpc>
              <a:tabLst>
                <a:tab pos="2247900" algn="l"/>
                <a:tab pos="3771900" algn="l"/>
              </a:tabLst>
            </a:pPr>
            <a:r>
              <a:rPr lang="en-CA" sz="1403" dirty="0" smtClean="0">
                <a:solidFill>
                  <a:srgbClr val="000000"/>
                </a:solidFill>
                <a:latin typeface="Arial Unicode MS"/>
                <a:cs typeface="Arial Unicode MS"/>
              </a:rPr>
              <a:t></a:t>
            </a:r>
            <a:r>
              <a:rPr lang="en-CA" sz="1403" dirty="0" smtClean="0">
                <a:solidFill>
                  <a:srgbClr val="000000"/>
                </a:solidFill>
                <a:latin typeface="Times New Roman"/>
                <a:cs typeface="Times New Roman"/>
              </a:rPr>
              <a:t>   </a:t>
            </a:r>
            <a:r>
              <a:rPr lang="en-CA" sz="1403" b="1" dirty="0" smtClean="0">
                <a:solidFill>
                  <a:srgbClr val="000000"/>
                </a:solidFill>
                <a:latin typeface="Times New Roman"/>
                <a:cs typeface="Times New Roman"/>
              </a:rPr>
              <a:t>Adequacy	Frederickson	policies and programs on the</a:t>
            </a:r>
          </a:p>
          <a:p>
            <a:pPr>
              <a:lnSpc>
                <a:spcPts val="1610"/>
              </a:lnSpc>
            </a:pPr>
            <a:endParaRPr lang="en-CA" sz="1403" b="1" dirty="0">
              <a:solidFill>
                <a:srgbClr val="000000"/>
              </a:solidFill>
            </a:endParaRPr>
          </a:p>
        </p:txBody>
      </p:sp>
      <p:sp>
        <p:nvSpPr>
          <p:cNvPr id="18" name="TextBox 18"/>
          <p:cNvSpPr txBox="1"/>
          <p:nvPr/>
        </p:nvSpPr>
        <p:spPr>
          <a:xfrm>
            <a:off x="2552700" y="2159000"/>
            <a:ext cx="5786841" cy="410369"/>
          </a:xfrm>
          <a:prstGeom prst="rect">
            <a:avLst/>
          </a:prstGeom>
          <a:noFill/>
        </p:spPr>
        <p:txBody>
          <a:bodyPr vert="horz" wrap="none" lIns="0" tIns="0" rIns="0" bIns="0" rtlCol="0">
            <a:spAutoFit/>
          </a:bodyPr>
          <a:lstStyle/>
          <a:p>
            <a:pPr>
              <a:lnSpc>
                <a:spcPts val="1600"/>
              </a:lnSpc>
              <a:tabLst>
                <a:tab pos="3771900" algn="l"/>
              </a:tabLst>
            </a:pP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Client-</a:t>
            </a:r>
            <a:r>
              <a:rPr lang="en-CA" sz="1403" b="1" dirty="0" err="1" smtClean="0">
                <a:solidFill>
                  <a:srgbClr val="000000"/>
                </a:solidFill>
                <a:latin typeface="Times New Roman"/>
                <a:cs typeface="Times New Roman"/>
              </a:rPr>
              <a:t>orientedness</a:t>
            </a:r>
            <a:r>
              <a:rPr lang="en-CA" sz="1403" b="1" dirty="0" smtClean="0">
                <a:solidFill>
                  <a:srgbClr val="000000"/>
                </a:solidFill>
                <a:latin typeface="Times New Roman"/>
                <a:cs typeface="Times New Roman"/>
              </a:rPr>
              <a:t>	economy and efficiency of</a:t>
            </a:r>
          </a:p>
          <a:p>
            <a:pPr>
              <a:lnSpc>
                <a:spcPts val="1610"/>
              </a:lnSpc>
            </a:pPr>
            <a:endParaRPr lang="en-CA" sz="1403" b="1" dirty="0">
              <a:solidFill>
                <a:srgbClr val="000000"/>
              </a:solidFill>
            </a:endParaRPr>
          </a:p>
        </p:txBody>
      </p:sp>
      <p:sp>
        <p:nvSpPr>
          <p:cNvPr id="19" name="TextBox 19"/>
          <p:cNvSpPr txBox="1"/>
          <p:nvPr/>
        </p:nvSpPr>
        <p:spPr>
          <a:xfrm>
            <a:off x="2806700" y="2374900"/>
            <a:ext cx="6223000" cy="410369"/>
          </a:xfrm>
          <a:prstGeom prst="rect">
            <a:avLst/>
          </a:prstGeom>
          <a:noFill/>
        </p:spPr>
        <p:txBody>
          <a:bodyPr vert="horz" wrap="square" lIns="0" tIns="0" rIns="0" bIns="0" rtlCol="0">
            <a:spAutoFit/>
          </a:bodyPr>
          <a:lstStyle/>
          <a:p>
            <a:pPr>
              <a:lnSpc>
                <a:spcPts val="1600"/>
              </a:lnSpc>
              <a:tabLst>
                <a:tab pos="3429000" algn="l"/>
              </a:tabLst>
            </a:pPr>
            <a:r>
              <a:rPr lang="en-CA" sz="1403" b="1" dirty="0" smtClean="0">
                <a:solidFill>
                  <a:srgbClr val="000000"/>
                </a:solidFill>
                <a:latin typeface="Times New Roman"/>
                <a:cs typeface="Times New Roman"/>
              </a:rPr>
              <a:t>- protect &amp; promote	execution</a:t>
            </a:r>
          </a:p>
          <a:p>
            <a:pPr>
              <a:lnSpc>
                <a:spcPts val="1610"/>
              </a:lnSpc>
            </a:pPr>
            <a:endParaRPr lang="en-CA" sz="1403" b="1" dirty="0">
              <a:solidFill>
                <a:srgbClr val="000000"/>
              </a:solidFill>
            </a:endParaRPr>
          </a:p>
        </p:txBody>
      </p:sp>
      <p:sp>
        <p:nvSpPr>
          <p:cNvPr id="20" name="TextBox 20"/>
          <p:cNvSpPr txBox="1"/>
          <p:nvPr/>
        </p:nvSpPr>
        <p:spPr>
          <a:xfrm>
            <a:off x="2895600" y="2590800"/>
            <a:ext cx="5996706" cy="410369"/>
          </a:xfrm>
          <a:prstGeom prst="rect">
            <a:avLst/>
          </a:prstGeom>
          <a:noFill/>
        </p:spPr>
        <p:txBody>
          <a:bodyPr vert="horz" wrap="none" lIns="0" tIns="0" rIns="0" bIns="0" rtlCol="0">
            <a:spAutoFit/>
          </a:bodyPr>
          <a:lstStyle/>
          <a:p>
            <a:pPr>
              <a:lnSpc>
                <a:spcPts val="1600"/>
              </a:lnSpc>
              <a:tabLst>
                <a:tab pos="3086100" algn="l"/>
              </a:tabLst>
            </a:pPr>
            <a:r>
              <a:rPr lang="en-CA" sz="1403" b="1" dirty="0" smtClean="0">
                <a:solidFill>
                  <a:srgbClr val="000000"/>
                </a:solidFill>
                <a:latin typeface="Times New Roman"/>
                <a:cs typeface="Times New Roman"/>
              </a:rPr>
              <a:t>welfare of the</a:t>
            </a:r>
            <a:r>
              <a:rPr lang="en-CA" sz="1403" b="1" dirty="0" smtClean="0">
                <a:solidFill>
                  <a:srgbClr val="000000"/>
                </a:solidFill>
                <a:latin typeface="Arial Unicode MS"/>
                <a:cs typeface="Arial Unicode MS"/>
              </a:rPr>
              <a:t>	</a:t>
            </a:r>
            <a:r>
              <a:rPr lang="en-CA" sz="1403" b="1" dirty="0" smtClean="0">
                <a:solidFill>
                  <a:srgbClr val="000000"/>
                </a:solidFill>
                <a:latin typeface="Times New Roman"/>
                <a:cs typeface="Times New Roman"/>
              </a:rPr>
              <a:t>   The value-free and neutral stance</a:t>
            </a:r>
          </a:p>
          <a:p>
            <a:pPr>
              <a:lnSpc>
                <a:spcPts val="1610"/>
              </a:lnSpc>
            </a:pPr>
            <a:endParaRPr lang="en-CA" sz="1403" b="1" dirty="0">
              <a:solidFill>
                <a:srgbClr val="000000"/>
              </a:solidFill>
            </a:endParaRPr>
          </a:p>
        </p:txBody>
      </p:sp>
      <p:sp>
        <p:nvSpPr>
          <p:cNvPr id="21" name="TextBox 21"/>
          <p:cNvSpPr txBox="1"/>
          <p:nvPr/>
        </p:nvSpPr>
        <p:spPr>
          <a:xfrm>
            <a:off x="2895600" y="2806700"/>
            <a:ext cx="6064930" cy="410369"/>
          </a:xfrm>
          <a:prstGeom prst="rect">
            <a:avLst/>
          </a:prstGeom>
          <a:noFill/>
        </p:spPr>
        <p:txBody>
          <a:bodyPr vert="horz" wrap="none" lIns="0" tIns="0" rIns="0" bIns="0" rtlCol="0">
            <a:spAutoFit/>
          </a:bodyPr>
          <a:lstStyle/>
          <a:p>
            <a:pPr>
              <a:lnSpc>
                <a:spcPts val="1600"/>
              </a:lnSpc>
              <a:tabLst>
                <a:tab pos="3429000" algn="l"/>
              </a:tabLst>
            </a:pPr>
            <a:r>
              <a:rPr lang="en-CA" sz="1403" b="1" dirty="0" smtClean="0">
                <a:solidFill>
                  <a:srgbClr val="000000"/>
                </a:solidFill>
                <a:latin typeface="Times New Roman"/>
                <a:cs typeface="Times New Roman"/>
              </a:rPr>
              <a:t>disadvantaged	of traditional PA has alienated the</a:t>
            </a:r>
          </a:p>
          <a:p>
            <a:pPr>
              <a:lnSpc>
                <a:spcPts val="1610"/>
              </a:lnSpc>
            </a:pPr>
            <a:endParaRPr lang="en-CA" sz="1403" b="1" dirty="0">
              <a:solidFill>
                <a:srgbClr val="000000"/>
              </a:solidFill>
            </a:endParaRPr>
          </a:p>
        </p:txBody>
      </p:sp>
      <p:sp>
        <p:nvSpPr>
          <p:cNvPr id="22" name="TextBox 22"/>
          <p:cNvSpPr txBox="1"/>
          <p:nvPr/>
        </p:nvSpPr>
        <p:spPr>
          <a:xfrm>
            <a:off x="2895600" y="3009900"/>
            <a:ext cx="5602496" cy="410369"/>
          </a:xfrm>
          <a:prstGeom prst="rect">
            <a:avLst/>
          </a:prstGeom>
          <a:noFill/>
        </p:spPr>
        <p:txBody>
          <a:bodyPr vert="horz" wrap="none" lIns="0" tIns="0" rIns="0" bIns="0" rtlCol="0">
            <a:spAutoFit/>
          </a:bodyPr>
          <a:lstStyle/>
          <a:p>
            <a:pPr>
              <a:lnSpc>
                <a:spcPts val="1600"/>
              </a:lnSpc>
              <a:tabLst>
                <a:tab pos="3429000" algn="l"/>
              </a:tabLst>
            </a:pPr>
            <a:r>
              <a:rPr lang="en-CA" sz="1403" b="1" dirty="0" smtClean="0">
                <a:solidFill>
                  <a:srgbClr val="000000"/>
                </a:solidFill>
                <a:latin typeface="Times New Roman"/>
                <a:cs typeface="Times New Roman"/>
              </a:rPr>
              <a:t>groups	less privileged and deprived</a:t>
            </a:r>
          </a:p>
          <a:p>
            <a:pPr>
              <a:lnSpc>
                <a:spcPts val="1610"/>
              </a:lnSpc>
            </a:pPr>
            <a:endParaRPr lang="en-CA" sz="1403" b="1" dirty="0">
              <a:solidFill>
                <a:srgbClr val="000000"/>
              </a:solidFill>
            </a:endParaRPr>
          </a:p>
        </p:txBody>
      </p:sp>
      <p:sp>
        <p:nvSpPr>
          <p:cNvPr id="23" name="TextBox 23"/>
          <p:cNvSpPr txBox="1"/>
          <p:nvPr/>
        </p:nvSpPr>
        <p:spPr>
          <a:xfrm>
            <a:off x="6324600" y="3225800"/>
            <a:ext cx="1283941" cy="410369"/>
          </a:xfrm>
          <a:prstGeom prst="rect">
            <a:avLst/>
          </a:prstGeom>
          <a:noFill/>
        </p:spPr>
        <p:txBody>
          <a:bodyPr vert="horz" wrap="none" lIns="0" tIns="0" rIns="0" bIns="0" rtlCol="0">
            <a:spAutoFit/>
          </a:bodyPr>
          <a:lstStyle/>
          <a:p>
            <a:pPr>
              <a:lnSpc>
                <a:spcPts val="1600"/>
              </a:lnSpc>
            </a:pPr>
            <a:r>
              <a:rPr lang="en-CA" sz="1403" b="1" dirty="0" smtClean="0">
                <a:solidFill>
                  <a:srgbClr val="000000"/>
                </a:solidFill>
                <a:latin typeface="Times New Roman"/>
                <a:cs typeface="Times New Roman"/>
              </a:rPr>
              <a:t>groups in society</a:t>
            </a:r>
          </a:p>
          <a:p>
            <a:pPr>
              <a:lnSpc>
                <a:spcPts val="1610"/>
              </a:lnSpc>
            </a:pPr>
            <a:endParaRPr lang="en-CA" sz="1403" b="1" dirty="0">
              <a:solidFill>
                <a:srgbClr val="000000"/>
              </a:solidFill>
            </a:endParaRPr>
          </a:p>
        </p:txBody>
      </p:sp>
      <p:sp>
        <p:nvSpPr>
          <p:cNvPr id="24" name="TextBox 24"/>
          <p:cNvSpPr txBox="1"/>
          <p:nvPr/>
        </p:nvSpPr>
        <p:spPr>
          <a:xfrm>
            <a:off x="5981700" y="3429000"/>
            <a:ext cx="2908232" cy="640496"/>
          </a:xfrm>
          <a:prstGeom prst="rect">
            <a:avLst/>
          </a:prstGeom>
          <a:noFill/>
        </p:spPr>
        <p:txBody>
          <a:bodyPr vert="horz" wrap="none" lIns="0" tIns="0" rIns="0" bIns="0" rtlCol="0">
            <a:spAutoFit/>
          </a:bodyPr>
          <a:lstStyle/>
          <a:p>
            <a:pPr>
              <a:lnSpc>
                <a:spcPts val="1700"/>
              </a:lnSpc>
              <a:tabLst>
                <a:tab pos="342900" algn="l"/>
              </a:tabLst>
            </a:pP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According to New PA Proponents,</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	public administrators should not</a:t>
            </a:r>
          </a:p>
          <a:p>
            <a:pPr>
              <a:lnSpc>
                <a:spcPts val="1680"/>
              </a:lnSpc>
            </a:pPr>
            <a:endParaRPr lang="en-CA" sz="1403" b="1" dirty="0">
              <a:solidFill>
                <a:srgbClr val="000000"/>
              </a:solidFill>
            </a:endParaRPr>
          </a:p>
        </p:txBody>
      </p:sp>
      <p:sp>
        <p:nvSpPr>
          <p:cNvPr id="25" name="TextBox 25"/>
          <p:cNvSpPr txBox="1"/>
          <p:nvPr/>
        </p:nvSpPr>
        <p:spPr>
          <a:xfrm>
            <a:off x="6324600" y="3860800"/>
            <a:ext cx="1992533" cy="654025"/>
          </a:xfrm>
          <a:prstGeom prst="rect">
            <a:avLst/>
          </a:prstGeom>
          <a:noFill/>
        </p:spPr>
        <p:txBody>
          <a:bodyPr vert="horz" wrap="none" lIns="0" tIns="0" rIns="0" bIns="0" rtlCol="0">
            <a:spAutoFit/>
          </a:bodyPr>
          <a:lstStyle/>
          <a:p>
            <a:pPr>
              <a:lnSpc>
                <a:spcPts val="1700"/>
              </a:lnSpc>
            </a:pPr>
            <a:r>
              <a:rPr lang="en-CA" sz="1403" b="1" dirty="0" smtClean="0">
                <a:solidFill>
                  <a:srgbClr val="000000"/>
                </a:solidFill>
                <a:latin typeface="Times New Roman"/>
                <a:cs typeface="Times New Roman"/>
              </a:rPr>
              <a:t>be neutral; they should be</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committed to both good</a:t>
            </a:r>
          </a:p>
          <a:p>
            <a:pPr>
              <a:lnSpc>
                <a:spcPts val="1680"/>
              </a:lnSpc>
            </a:pPr>
            <a:endParaRPr lang="en-CA" sz="1403" b="1" dirty="0">
              <a:solidFill>
                <a:srgbClr val="000000"/>
              </a:solidFill>
            </a:endParaRPr>
          </a:p>
        </p:txBody>
      </p:sp>
      <p:sp>
        <p:nvSpPr>
          <p:cNvPr id="26" name="TextBox 26"/>
          <p:cNvSpPr txBox="1"/>
          <p:nvPr/>
        </p:nvSpPr>
        <p:spPr>
          <a:xfrm>
            <a:off x="6324600" y="4292600"/>
            <a:ext cx="2521524" cy="640496"/>
          </a:xfrm>
          <a:prstGeom prst="rect">
            <a:avLst/>
          </a:prstGeom>
          <a:noFill/>
        </p:spPr>
        <p:txBody>
          <a:bodyPr vert="horz" wrap="none" lIns="0" tIns="0" rIns="0" bIns="0" rtlCol="0">
            <a:spAutoFit/>
          </a:bodyPr>
          <a:lstStyle/>
          <a:p>
            <a:pPr>
              <a:lnSpc>
                <a:spcPts val="1700"/>
              </a:lnSpc>
            </a:pPr>
            <a:r>
              <a:rPr lang="en-CA" sz="1403" b="1" dirty="0" smtClean="0">
                <a:solidFill>
                  <a:srgbClr val="000000"/>
                </a:solidFill>
                <a:latin typeface="Times New Roman"/>
                <a:cs typeface="Times New Roman"/>
              </a:rPr>
              <a:t>management and social equity as</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values to be achieved</a:t>
            </a:r>
          </a:p>
          <a:p>
            <a:pPr>
              <a:lnSpc>
                <a:spcPts val="1675"/>
              </a:lnSpc>
            </a:pPr>
            <a:endParaRPr lang="en-CA" sz="1403" b="1" dirty="0">
              <a:solidFill>
                <a:srgbClr val="000000"/>
              </a:solidFill>
            </a:endParaRPr>
          </a:p>
        </p:txBody>
      </p:sp>
      <p:sp>
        <p:nvSpPr>
          <p:cNvPr id="27" name="TextBox 27"/>
          <p:cNvSpPr txBox="1"/>
          <p:nvPr/>
        </p:nvSpPr>
        <p:spPr>
          <a:xfrm>
            <a:off x="5981700" y="4711700"/>
            <a:ext cx="2888548" cy="640496"/>
          </a:xfrm>
          <a:prstGeom prst="rect">
            <a:avLst/>
          </a:prstGeom>
          <a:noFill/>
        </p:spPr>
        <p:txBody>
          <a:bodyPr vert="horz" wrap="none" lIns="0" tIns="0" rIns="0" bIns="0" rtlCol="0">
            <a:spAutoFit/>
          </a:bodyPr>
          <a:lstStyle/>
          <a:p>
            <a:pPr>
              <a:lnSpc>
                <a:spcPts val="1700"/>
              </a:lnSpc>
              <a:tabLst>
                <a:tab pos="342900" algn="l"/>
              </a:tabLst>
            </a:pPr>
            <a:r>
              <a:rPr lang="en-CA" sz="1403" b="1" dirty="0" smtClean="0">
                <a:solidFill>
                  <a:srgbClr val="000000"/>
                </a:solidFill>
                <a:latin typeface="Arial Unicode MS"/>
                <a:cs typeface="Arial Unicode MS"/>
              </a:rPr>
              <a:t></a:t>
            </a:r>
            <a:r>
              <a:rPr lang="en-CA" sz="1403" b="1" dirty="0" smtClean="0">
                <a:solidFill>
                  <a:srgbClr val="000000"/>
                </a:solidFill>
                <a:latin typeface="Times New Roman"/>
                <a:cs typeface="Times New Roman"/>
              </a:rPr>
              <a:t>   Advocated: client-oriented</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	administration, non bureaucratic</a:t>
            </a:r>
          </a:p>
          <a:p>
            <a:pPr>
              <a:lnSpc>
                <a:spcPts val="1675"/>
              </a:lnSpc>
            </a:pPr>
            <a:endParaRPr lang="en-CA" sz="1403" b="1" dirty="0">
              <a:solidFill>
                <a:srgbClr val="000000"/>
              </a:solidFill>
            </a:endParaRPr>
          </a:p>
        </p:txBody>
      </p:sp>
      <p:sp>
        <p:nvSpPr>
          <p:cNvPr id="28" name="TextBox 28"/>
          <p:cNvSpPr txBox="1"/>
          <p:nvPr/>
        </p:nvSpPr>
        <p:spPr>
          <a:xfrm>
            <a:off x="6324600" y="5143500"/>
            <a:ext cx="2604816" cy="640496"/>
          </a:xfrm>
          <a:prstGeom prst="rect">
            <a:avLst/>
          </a:prstGeom>
          <a:noFill/>
        </p:spPr>
        <p:txBody>
          <a:bodyPr vert="horz" wrap="none" lIns="0" tIns="0" rIns="0" bIns="0" rtlCol="0">
            <a:spAutoFit/>
          </a:bodyPr>
          <a:lstStyle/>
          <a:p>
            <a:pPr>
              <a:lnSpc>
                <a:spcPts val="1700"/>
              </a:lnSpc>
            </a:pPr>
            <a:r>
              <a:rPr lang="en-CA" sz="1403" b="1" dirty="0" smtClean="0">
                <a:solidFill>
                  <a:srgbClr val="000000"/>
                </a:solidFill>
                <a:latin typeface="Times New Roman"/>
                <a:cs typeface="Times New Roman"/>
              </a:rPr>
              <a:t>structures, participatory decision-</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making, decentralized</a:t>
            </a:r>
          </a:p>
          <a:p>
            <a:pPr>
              <a:lnSpc>
                <a:spcPts val="1675"/>
              </a:lnSpc>
            </a:pPr>
            <a:endParaRPr lang="en-CA" sz="1403" b="1" dirty="0">
              <a:solidFill>
                <a:srgbClr val="000000"/>
              </a:solidFill>
            </a:endParaRPr>
          </a:p>
        </p:txBody>
      </p:sp>
      <p:sp>
        <p:nvSpPr>
          <p:cNvPr id="29" name="TextBox 29"/>
          <p:cNvSpPr txBox="1"/>
          <p:nvPr/>
        </p:nvSpPr>
        <p:spPr>
          <a:xfrm>
            <a:off x="6324600" y="5562600"/>
            <a:ext cx="2236190" cy="640496"/>
          </a:xfrm>
          <a:prstGeom prst="rect">
            <a:avLst/>
          </a:prstGeom>
          <a:noFill/>
        </p:spPr>
        <p:txBody>
          <a:bodyPr vert="horz" wrap="none" lIns="0" tIns="0" rIns="0" bIns="0" rtlCol="0">
            <a:spAutoFit/>
          </a:bodyPr>
          <a:lstStyle/>
          <a:p>
            <a:pPr>
              <a:lnSpc>
                <a:spcPts val="1700"/>
              </a:lnSpc>
            </a:pPr>
            <a:r>
              <a:rPr lang="en-CA" sz="1403" b="1" dirty="0" smtClean="0">
                <a:solidFill>
                  <a:srgbClr val="000000"/>
                </a:solidFill>
                <a:latin typeface="Times New Roman"/>
                <a:cs typeface="Times New Roman"/>
              </a:rPr>
              <a:t>administration, and advocate</a:t>
            </a:r>
            <a:r>
              <a:rPr lang="en-CA" sz="1403" b="1" dirty="0" smtClean="0">
                <a:solidFill>
                  <a:srgbClr val="000000"/>
                </a:solidFill>
                <a:latin typeface="Times New Roman"/>
              </a:rPr>
              <a:t/>
            </a:r>
            <a:br>
              <a:rPr lang="en-CA" sz="1403" b="1" dirty="0" smtClean="0">
                <a:solidFill>
                  <a:srgbClr val="000000"/>
                </a:solidFill>
                <a:latin typeface="Times New Roman"/>
              </a:rPr>
            </a:br>
            <a:r>
              <a:rPr lang="en-CA" sz="1403" b="1" dirty="0" smtClean="0">
                <a:solidFill>
                  <a:srgbClr val="000000"/>
                </a:solidFill>
                <a:latin typeface="Times New Roman"/>
                <a:cs typeface="Times New Roman"/>
              </a:rPr>
              <a:t>administrators</a:t>
            </a:r>
          </a:p>
          <a:p>
            <a:pPr>
              <a:lnSpc>
                <a:spcPts val="1680"/>
              </a:lnSpc>
            </a:pPr>
            <a:endParaRPr lang="en-CA" sz="1403" b="1" dirty="0">
              <a:solidFill>
                <a:srgbClr val="000000"/>
              </a:solidFill>
            </a:endParaRPr>
          </a:p>
        </p:txBody>
      </p:sp>
      <p:sp>
        <p:nvSpPr>
          <p:cNvPr id="32" name="Slide Number Placeholder 31"/>
          <p:cNvSpPr>
            <a:spLocks noGrp="1"/>
          </p:cNvSpPr>
          <p:nvPr>
            <p:ph type="sldNum" sz="quarter" idx="12"/>
          </p:nvPr>
        </p:nvSpPr>
        <p:spPr/>
        <p:txBody>
          <a:bodyPr/>
          <a:lstStyle/>
          <a:p>
            <a:fld id="{2C7DFF54-6BA4-4515-87CA-28703F844993}" type="slidenum">
              <a:rPr lang="en-CA" smtClean="0"/>
              <a:pPr/>
              <a:t>3</a:t>
            </a:fld>
            <a:endParaRPr lang="en-CA"/>
          </a:p>
        </p:txBody>
      </p:sp>
    </p:spTree>
    <p:extLst>
      <p:ext uri="{BB962C8B-B14F-4D97-AF65-F5344CB8AC3E}">
        <p14:creationId xmlns:p14="http://schemas.microsoft.com/office/powerpoint/2010/main" xmlns="" val="28560342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stretch>
            <a:fillRect/>
          </a:stretch>
        </p:blipFill>
        <p:spPr>
          <a:xfrm>
            <a:off x="76200" y="-28773"/>
            <a:ext cx="9144000" cy="6845300"/>
          </a:xfrm>
          <a:prstGeom prst="rect">
            <a:avLst/>
          </a:prstGeom>
          <a:noFill/>
        </p:spPr>
      </p:pic>
      <p:sp>
        <p:nvSpPr>
          <p:cNvPr id="82" name="TextBox 2"/>
          <p:cNvSpPr txBox="1"/>
          <p:nvPr/>
        </p:nvSpPr>
        <p:spPr>
          <a:xfrm>
            <a:off x="1168400" y="292100"/>
            <a:ext cx="520976" cy="333425"/>
          </a:xfrm>
          <a:prstGeom prst="rect">
            <a:avLst/>
          </a:prstGeom>
          <a:noFill/>
        </p:spPr>
        <p:txBody>
          <a:bodyPr vert="horz" wrap="none" lIns="0" tIns="0" rIns="0" bIns="0" rtlCol="0">
            <a:spAutoFit/>
          </a:bodyPr>
          <a:lstStyle/>
          <a:p>
            <a:pPr>
              <a:lnSpc>
                <a:spcPts val="1265"/>
              </a:lnSpc>
            </a:pPr>
            <a:r>
              <a:rPr lang="en-CA" sz="1200" b="1" dirty="0" smtClean="0">
                <a:solidFill>
                  <a:srgbClr val="000000"/>
                </a:solidFill>
                <a:latin typeface="Times New Roman Bold"/>
                <a:cs typeface="Times New Roman Bold"/>
              </a:rPr>
              <a:t>Context</a:t>
            </a:r>
          </a:p>
          <a:p>
            <a:pPr>
              <a:lnSpc>
                <a:spcPts val="1265"/>
              </a:lnSpc>
            </a:pPr>
            <a:endParaRPr lang="en-CA" sz="1200" b="1" dirty="0" smtClean="0">
              <a:solidFill>
                <a:srgbClr val="000000"/>
              </a:solidFill>
              <a:latin typeface="Times New Roman Bold"/>
              <a:cs typeface="Times New Roman Bold"/>
            </a:endParaRPr>
          </a:p>
        </p:txBody>
      </p:sp>
      <p:sp>
        <p:nvSpPr>
          <p:cNvPr id="3" name="TextBox 3"/>
          <p:cNvSpPr txBox="1"/>
          <p:nvPr/>
        </p:nvSpPr>
        <p:spPr>
          <a:xfrm>
            <a:off x="2489200" y="292100"/>
            <a:ext cx="1833964" cy="333425"/>
          </a:xfrm>
          <a:prstGeom prst="rect">
            <a:avLst/>
          </a:prstGeom>
          <a:noFill/>
        </p:spPr>
        <p:txBody>
          <a:bodyPr vert="horz" wrap="none" lIns="0" tIns="0" rIns="0" bIns="0" rtlCol="0">
            <a:spAutoFit/>
          </a:bodyPr>
          <a:lstStyle/>
          <a:p>
            <a:pPr>
              <a:lnSpc>
                <a:spcPts val="1265"/>
              </a:lnSpc>
            </a:pPr>
            <a:r>
              <a:rPr lang="en-CA" sz="1200" b="1" spc="-10" dirty="0" smtClean="0">
                <a:solidFill>
                  <a:srgbClr val="000000"/>
                </a:solidFill>
                <a:latin typeface="Times New Roman Bold"/>
                <a:cs typeface="Times New Roman Bold"/>
              </a:rPr>
              <a:t>Key Values/Principles/Issues</a:t>
            </a:r>
          </a:p>
          <a:p>
            <a:pPr>
              <a:lnSpc>
                <a:spcPts val="1265"/>
              </a:lnSpc>
            </a:pPr>
            <a:endParaRPr lang="en-CA" sz="1200" b="1" spc="-10" dirty="0" smtClean="0">
              <a:solidFill>
                <a:srgbClr val="000000"/>
              </a:solidFill>
              <a:latin typeface="Times New Roman Bold"/>
              <a:cs typeface="Times New Roman Bold"/>
            </a:endParaRPr>
          </a:p>
        </p:txBody>
      </p:sp>
      <p:sp>
        <p:nvSpPr>
          <p:cNvPr id="4" name="TextBox 4"/>
          <p:cNvSpPr txBox="1"/>
          <p:nvPr/>
        </p:nvSpPr>
        <p:spPr>
          <a:xfrm>
            <a:off x="4686300" y="292100"/>
            <a:ext cx="749051" cy="333425"/>
          </a:xfrm>
          <a:prstGeom prst="rect">
            <a:avLst/>
          </a:prstGeom>
          <a:noFill/>
        </p:spPr>
        <p:txBody>
          <a:bodyPr vert="horz" wrap="none" lIns="0" tIns="0" rIns="0" bIns="0" rtlCol="0">
            <a:spAutoFit/>
          </a:bodyPr>
          <a:lstStyle/>
          <a:p>
            <a:pPr>
              <a:lnSpc>
                <a:spcPts val="1265"/>
              </a:lnSpc>
            </a:pPr>
            <a:r>
              <a:rPr lang="en-CA" sz="1200" b="1" dirty="0" smtClean="0">
                <a:solidFill>
                  <a:srgbClr val="000000"/>
                </a:solidFill>
                <a:latin typeface="Times New Roman Bold"/>
                <a:cs typeface="Times New Roman Bold"/>
              </a:rPr>
              <a:t>Proponents</a:t>
            </a:r>
          </a:p>
          <a:p>
            <a:pPr>
              <a:lnSpc>
                <a:spcPts val="1265"/>
              </a:lnSpc>
            </a:pPr>
            <a:endParaRPr lang="en-CA" sz="1200" b="1" dirty="0" smtClean="0">
              <a:solidFill>
                <a:srgbClr val="000000"/>
              </a:solidFill>
              <a:latin typeface="Times New Roman Bold"/>
              <a:cs typeface="Times New Roman Bold"/>
            </a:endParaRPr>
          </a:p>
        </p:txBody>
      </p:sp>
      <p:sp>
        <p:nvSpPr>
          <p:cNvPr id="5" name="TextBox 5"/>
          <p:cNvSpPr txBox="1"/>
          <p:nvPr/>
        </p:nvSpPr>
        <p:spPr>
          <a:xfrm>
            <a:off x="5930900" y="292100"/>
            <a:ext cx="2859757" cy="333425"/>
          </a:xfrm>
          <a:prstGeom prst="rect">
            <a:avLst/>
          </a:prstGeom>
          <a:noFill/>
        </p:spPr>
        <p:txBody>
          <a:bodyPr vert="horz" wrap="none" lIns="0" tIns="0" rIns="0" bIns="0" rtlCol="0">
            <a:spAutoFit/>
          </a:bodyPr>
          <a:lstStyle/>
          <a:p>
            <a:pPr>
              <a:lnSpc>
                <a:spcPts val="1265"/>
              </a:lnSpc>
            </a:pPr>
            <a:r>
              <a:rPr lang="en-CA" sz="1400" dirty="0">
                <a:solidFill>
                  <a:srgbClr val="000000"/>
                </a:solidFill>
                <a:latin typeface="Times New Roman"/>
                <a:cs typeface="Times New Roman"/>
              </a:rPr>
              <a:t>Dominant/T</a:t>
            </a:r>
            <a:r>
              <a:rPr lang="en-CA" sz="1200" b="1" dirty="0" smtClean="0">
                <a:solidFill>
                  <a:srgbClr val="000000"/>
                </a:solidFill>
                <a:latin typeface="Times New Roman Bold"/>
                <a:cs typeface="Times New Roman Bold"/>
              </a:rPr>
              <a:t>heories/Themes/Sub-Concepts</a:t>
            </a:r>
          </a:p>
          <a:p>
            <a:pPr>
              <a:lnSpc>
                <a:spcPts val="1265"/>
              </a:lnSpc>
            </a:pPr>
            <a:endParaRPr lang="en-CA" sz="1200" b="1" dirty="0" smtClean="0">
              <a:solidFill>
                <a:srgbClr val="000000"/>
              </a:solidFill>
              <a:latin typeface="Times New Roman Bold"/>
              <a:cs typeface="Times New Roman Bold"/>
            </a:endParaRPr>
          </a:p>
        </p:txBody>
      </p:sp>
      <p:sp>
        <p:nvSpPr>
          <p:cNvPr id="6" name="TextBox 6"/>
          <p:cNvSpPr txBox="1"/>
          <p:nvPr/>
        </p:nvSpPr>
        <p:spPr>
          <a:xfrm>
            <a:off x="419100" y="558800"/>
            <a:ext cx="2128788" cy="333425"/>
          </a:xfrm>
          <a:prstGeom prst="rect">
            <a:avLst/>
          </a:prstGeom>
          <a:noFill/>
        </p:spPr>
        <p:txBody>
          <a:bodyPr vert="horz" wrap="none" lIns="0" tIns="0" rIns="0" bIns="0" rtlCol="0">
            <a:spAutoFit/>
          </a:bodyPr>
          <a:lstStyle/>
          <a:p>
            <a:pPr>
              <a:lnSpc>
                <a:spcPts val="1265"/>
              </a:lnSpc>
            </a:pPr>
            <a:r>
              <a:rPr lang="en-CA" sz="1100" dirty="0" smtClean="0">
                <a:solidFill>
                  <a:srgbClr val="000000"/>
                </a:solidFill>
                <a:latin typeface="Times New Roman"/>
                <a:cs typeface="Times New Roman"/>
              </a:rPr>
              <a:t>4</a:t>
            </a:r>
            <a:r>
              <a:rPr lang="en-CA" sz="1400" b="1" dirty="0" smtClean="0">
                <a:solidFill>
                  <a:srgbClr val="000000"/>
                </a:solidFill>
                <a:latin typeface="Times New Roman"/>
                <a:cs typeface="Times New Roman"/>
              </a:rPr>
              <a:t>.  New Public Management</a:t>
            </a:r>
          </a:p>
          <a:p>
            <a:pPr>
              <a:lnSpc>
                <a:spcPts val="1265"/>
              </a:lnSpc>
            </a:pPr>
            <a:endParaRPr lang="en-CA" sz="1100" dirty="0" smtClean="0">
              <a:solidFill>
                <a:srgbClr val="000000"/>
              </a:solidFill>
              <a:latin typeface="Times New Roman"/>
              <a:cs typeface="Times New Roman"/>
            </a:endParaRPr>
          </a:p>
        </p:txBody>
      </p:sp>
      <p:sp>
        <p:nvSpPr>
          <p:cNvPr id="7" name="TextBox 7"/>
          <p:cNvSpPr txBox="1"/>
          <p:nvPr/>
        </p:nvSpPr>
        <p:spPr>
          <a:xfrm>
            <a:off x="419100" y="723900"/>
            <a:ext cx="228600" cy="1651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8" name="TextBox 8"/>
          <p:cNvSpPr txBox="1"/>
          <p:nvPr/>
        </p:nvSpPr>
        <p:spPr>
          <a:xfrm>
            <a:off x="762000" y="723900"/>
            <a:ext cx="639599" cy="333425"/>
          </a:xfrm>
          <a:prstGeom prst="rect">
            <a:avLst/>
          </a:prstGeom>
          <a:noFill/>
        </p:spPr>
        <p:txBody>
          <a:bodyPr vert="horz" wrap="none" lIns="0" tIns="0" rIns="0" bIns="0" rtlCol="0">
            <a:spAutoFit/>
          </a:bodyPr>
          <a:lstStyle/>
          <a:p>
            <a:pPr>
              <a:lnSpc>
                <a:spcPts val="1265"/>
              </a:lnSpc>
            </a:pPr>
            <a:r>
              <a:rPr lang="en-CA" sz="1600" dirty="0">
                <a:solidFill>
                  <a:srgbClr val="000000"/>
                </a:solidFill>
                <a:latin typeface="Times New Roman"/>
                <a:cs typeface="Times New Roman"/>
              </a:rPr>
              <a:t>Poverty</a:t>
            </a:r>
          </a:p>
          <a:p>
            <a:pPr>
              <a:lnSpc>
                <a:spcPts val="1265"/>
              </a:lnSpc>
            </a:pPr>
            <a:endParaRPr lang="en-CA" sz="1200" b="1" dirty="0" smtClean="0">
              <a:solidFill>
                <a:srgbClr val="000000"/>
              </a:solidFill>
              <a:latin typeface="Times New Roman"/>
              <a:cs typeface="Times New Roman"/>
            </a:endParaRPr>
          </a:p>
        </p:txBody>
      </p:sp>
      <p:sp>
        <p:nvSpPr>
          <p:cNvPr id="9" name="TextBox 9"/>
          <p:cNvSpPr txBox="1"/>
          <p:nvPr/>
        </p:nvSpPr>
        <p:spPr>
          <a:xfrm>
            <a:off x="2476500" y="723900"/>
            <a:ext cx="266700" cy="2032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10" name="TextBox 10"/>
          <p:cNvSpPr txBox="1"/>
          <p:nvPr/>
        </p:nvSpPr>
        <p:spPr>
          <a:xfrm>
            <a:off x="2819400" y="723900"/>
            <a:ext cx="1482778"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Sustainable</a:t>
            </a:r>
            <a:r>
              <a:rPr lang="en-CA" dirty="0"/>
              <a:t> human</a:t>
            </a:r>
          </a:p>
          <a:p>
            <a:endParaRPr lang="en-CA" dirty="0"/>
          </a:p>
        </p:txBody>
      </p:sp>
      <p:sp>
        <p:nvSpPr>
          <p:cNvPr id="11" name="TextBox 11"/>
          <p:cNvSpPr txBox="1"/>
          <p:nvPr/>
        </p:nvSpPr>
        <p:spPr>
          <a:xfrm>
            <a:off x="4305300" y="723900"/>
            <a:ext cx="266700" cy="2032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12" name="TextBox 12"/>
          <p:cNvSpPr txBox="1"/>
          <p:nvPr/>
        </p:nvSpPr>
        <p:spPr>
          <a:xfrm>
            <a:off x="4402462" y="723900"/>
            <a:ext cx="812723"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Hammer &amp;</a:t>
            </a:r>
          </a:p>
          <a:p>
            <a:endParaRPr lang="en-CA" dirty="0"/>
          </a:p>
        </p:txBody>
      </p:sp>
      <p:sp>
        <p:nvSpPr>
          <p:cNvPr id="13" name="TextBox 13"/>
          <p:cNvSpPr txBox="1"/>
          <p:nvPr/>
        </p:nvSpPr>
        <p:spPr>
          <a:xfrm>
            <a:off x="5829300" y="723900"/>
            <a:ext cx="139462"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a:t>
            </a:r>
          </a:p>
          <a:p>
            <a:endParaRPr lang="en-CA" dirty="0"/>
          </a:p>
        </p:txBody>
      </p:sp>
      <p:sp>
        <p:nvSpPr>
          <p:cNvPr id="14" name="TextBox 14"/>
          <p:cNvSpPr txBox="1"/>
          <p:nvPr/>
        </p:nvSpPr>
        <p:spPr>
          <a:xfrm>
            <a:off x="6172200" y="723900"/>
            <a:ext cx="1199046"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Reengineering</a:t>
            </a:r>
          </a:p>
          <a:p>
            <a:endParaRPr lang="en-CA" dirty="0"/>
          </a:p>
        </p:txBody>
      </p:sp>
      <p:sp>
        <p:nvSpPr>
          <p:cNvPr id="15" name="TextBox 15"/>
          <p:cNvSpPr txBox="1"/>
          <p:nvPr/>
        </p:nvSpPr>
        <p:spPr>
          <a:xfrm>
            <a:off x="419100" y="901700"/>
            <a:ext cx="215900" cy="1524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16" name="TextBox 16"/>
          <p:cNvSpPr txBox="1"/>
          <p:nvPr/>
        </p:nvSpPr>
        <p:spPr>
          <a:xfrm>
            <a:off x="533400" y="901700"/>
            <a:ext cx="2038391" cy="333425"/>
          </a:xfrm>
          <a:prstGeom prst="rect">
            <a:avLst/>
          </a:prstGeom>
          <a:noFill/>
        </p:spPr>
        <p:txBody>
          <a:bodyPr vert="horz" wrap="square" lIns="0" tIns="0" rIns="0" bIns="0" rtlCol="0">
            <a:spAutoFit/>
          </a:bodyPr>
          <a:lstStyle/>
          <a:p>
            <a:pPr>
              <a:lnSpc>
                <a:spcPts val="1265"/>
              </a:lnSpc>
            </a:pPr>
            <a:r>
              <a:rPr lang="en-CA" sz="1400" b="1" dirty="0" smtClean="0">
                <a:solidFill>
                  <a:srgbClr val="000000"/>
                </a:solidFill>
                <a:latin typeface="Times New Roman"/>
                <a:cs typeface="Times New Roman"/>
              </a:rPr>
              <a:t>Low standards of living</a:t>
            </a:r>
          </a:p>
          <a:p>
            <a:pPr>
              <a:lnSpc>
                <a:spcPts val="1265"/>
              </a:lnSpc>
            </a:pPr>
            <a:endParaRPr lang="en-CA" sz="1400" b="1" dirty="0" smtClean="0">
              <a:solidFill>
                <a:srgbClr val="000000"/>
              </a:solidFill>
              <a:latin typeface="Times New Roman"/>
              <a:cs typeface="Times New Roman"/>
            </a:endParaRPr>
          </a:p>
        </p:txBody>
      </p:sp>
      <p:sp>
        <p:nvSpPr>
          <p:cNvPr id="17" name="TextBox 17"/>
          <p:cNvSpPr txBox="1"/>
          <p:nvPr/>
        </p:nvSpPr>
        <p:spPr>
          <a:xfrm>
            <a:off x="2819400" y="901700"/>
            <a:ext cx="1062791"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development</a:t>
            </a:r>
          </a:p>
          <a:p>
            <a:endParaRPr lang="en-CA" dirty="0"/>
          </a:p>
        </p:txBody>
      </p:sp>
      <p:sp>
        <p:nvSpPr>
          <p:cNvPr id="18" name="TextBox 18"/>
          <p:cNvSpPr txBox="1"/>
          <p:nvPr/>
        </p:nvSpPr>
        <p:spPr>
          <a:xfrm>
            <a:off x="4648200" y="901700"/>
            <a:ext cx="695703"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err="1"/>
              <a:t>Champy</a:t>
            </a:r>
            <a:endParaRPr lang="en-CA" dirty="0"/>
          </a:p>
          <a:p>
            <a:endParaRPr lang="en-CA" dirty="0"/>
          </a:p>
        </p:txBody>
      </p:sp>
      <p:sp>
        <p:nvSpPr>
          <p:cNvPr id="19" name="TextBox 19"/>
          <p:cNvSpPr txBox="1"/>
          <p:nvPr/>
        </p:nvSpPr>
        <p:spPr>
          <a:xfrm>
            <a:off x="5829300" y="901700"/>
            <a:ext cx="279400" cy="2032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Courier New"/>
                <a:cs typeface="Courier New"/>
              </a:rPr>
              <a:t>o</a:t>
            </a:r>
          </a:p>
          <a:p>
            <a:pPr>
              <a:lnSpc>
                <a:spcPts val="1265"/>
              </a:lnSpc>
            </a:pPr>
            <a:endParaRPr lang="en-CA" sz="850" smtClean="0">
              <a:solidFill>
                <a:srgbClr val="000000"/>
              </a:solidFill>
              <a:latin typeface="Courier New"/>
              <a:cs typeface="Courier New"/>
            </a:endParaRPr>
          </a:p>
        </p:txBody>
      </p:sp>
      <p:sp>
        <p:nvSpPr>
          <p:cNvPr id="20" name="TextBox 20"/>
          <p:cNvSpPr txBox="1"/>
          <p:nvPr/>
        </p:nvSpPr>
        <p:spPr>
          <a:xfrm>
            <a:off x="6172200" y="901700"/>
            <a:ext cx="2667397"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Fundamental </a:t>
            </a:r>
            <a:r>
              <a:rPr lang="en-CA" sz="1600" dirty="0"/>
              <a:t>rethinking</a:t>
            </a:r>
            <a:r>
              <a:rPr lang="en-CA" dirty="0"/>
              <a:t> and radical</a:t>
            </a:r>
          </a:p>
          <a:p>
            <a:endParaRPr lang="en-CA" dirty="0"/>
          </a:p>
        </p:txBody>
      </p:sp>
      <p:sp>
        <p:nvSpPr>
          <p:cNvPr id="21" name="TextBox 21"/>
          <p:cNvSpPr txBox="1"/>
          <p:nvPr/>
        </p:nvSpPr>
        <p:spPr>
          <a:xfrm>
            <a:off x="419100" y="1066800"/>
            <a:ext cx="215900" cy="1524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22" name="TextBox 22"/>
          <p:cNvSpPr txBox="1"/>
          <p:nvPr/>
        </p:nvSpPr>
        <p:spPr>
          <a:xfrm>
            <a:off x="762000" y="1066800"/>
            <a:ext cx="1120500" cy="333425"/>
          </a:xfrm>
          <a:prstGeom prst="rect">
            <a:avLst/>
          </a:prstGeom>
          <a:noFill/>
        </p:spPr>
        <p:txBody>
          <a:bodyPr vert="horz" wrap="none" lIns="0" tIns="0" rIns="0" bIns="0" rtlCol="0">
            <a:spAutoFit/>
          </a:bodyPr>
          <a:lstStyle/>
          <a:p>
            <a:pPr>
              <a:lnSpc>
                <a:spcPts val="1265"/>
              </a:lnSpc>
            </a:pPr>
            <a:r>
              <a:rPr lang="en-CA" sz="1600" dirty="0">
                <a:solidFill>
                  <a:srgbClr val="000000"/>
                </a:solidFill>
                <a:latin typeface="Times New Roman"/>
                <a:cs typeface="Times New Roman"/>
              </a:rPr>
              <a:t>Globalization</a:t>
            </a:r>
          </a:p>
          <a:p>
            <a:pPr>
              <a:lnSpc>
                <a:spcPts val="1265"/>
              </a:lnSpc>
            </a:pPr>
            <a:endParaRPr lang="en-CA" sz="1200" b="1" dirty="0" smtClean="0">
              <a:solidFill>
                <a:srgbClr val="000000"/>
              </a:solidFill>
              <a:latin typeface="Times New Roman"/>
              <a:cs typeface="Times New Roman"/>
            </a:endParaRPr>
          </a:p>
        </p:txBody>
      </p:sp>
      <p:sp>
        <p:nvSpPr>
          <p:cNvPr id="23" name="TextBox 23"/>
          <p:cNvSpPr txBox="1"/>
          <p:nvPr/>
        </p:nvSpPr>
        <p:spPr>
          <a:xfrm>
            <a:off x="2476500" y="1066800"/>
            <a:ext cx="266700" cy="2032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24" name="TextBox 24"/>
          <p:cNvSpPr txBox="1"/>
          <p:nvPr/>
        </p:nvSpPr>
        <p:spPr>
          <a:xfrm>
            <a:off x="2819400" y="1066800"/>
            <a:ext cx="1402628"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Improving</a:t>
            </a:r>
            <a:r>
              <a:rPr lang="en-CA" dirty="0"/>
              <a:t> human</a:t>
            </a:r>
          </a:p>
          <a:p>
            <a:endParaRPr lang="en-CA" dirty="0"/>
          </a:p>
        </p:txBody>
      </p:sp>
      <p:sp>
        <p:nvSpPr>
          <p:cNvPr id="25" name="TextBox 25"/>
          <p:cNvSpPr txBox="1"/>
          <p:nvPr/>
        </p:nvSpPr>
        <p:spPr>
          <a:xfrm>
            <a:off x="4305300" y="1066800"/>
            <a:ext cx="266700" cy="2032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26" name="TextBox 26"/>
          <p:cNvSpPr txBox="1"/>
          <p:nvPr/>
        </p:nvSpPr>
        <p:spPr>
          <a:xfrm>
            <a:off x="4402462" y="1066800"/>
            <a:ext cx="1224951"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Ted Osborne and</a:t>
            </a:r>
          </a:p>
          <a:p>
            <a:endParaRPr lang="en-CA" dirty="0"/>
          </a:p>
        </p:txBody>
      </p:sp>
      <p:sp>
        <p:nvSpPr>
          <p:cNvPr id="27" name="TextBox 27"/>
          <p:cNvSpPr txBox="1"/>
          <p:nvPr/>
        </p:nvSpPr>
        <p:spPr>
          <a:xfrm>
            <a:off x="6172200" y="1066800"/>
            <a:ext cx="2476640"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change of processes (Hammer and</a:t>
            </a:r>
          </a:p>
          <a:p>
            <a:endParaRPr lang="en-CA" dirty="0"/>
          </a:p>
        </p:txBody>
      </p:sp>
      <p:sp>
        <p:nvSpPr>
          <p:cNvPr id="28" name="TextBox 28"/>
          <p:cNvSpPr txBox="1"/>
          <p:nvPr/>
        </p:nvSpPr>
        <p:spPr>
          <a:xfrm>
            <a:off x="419100" y="1231900"/>
            <a:ext cx="266700" cy="2032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29" name="TextBox 29"/>
          <p:cNvSpPr txBox="1"/>
          <p:nvPr/>
        </p:nvSpPr>
        <p:spPr>
          <a:xfrm>
            <a:off x="762000" y="1231900"/>
            <a:ext cx="1776127" cy="333425"/>
          </a:xfrm>
          <a:prstGeom prst="rect">
            <a:avLst/>
          </a:prstGeom>
          <a:noFill/>
        </p:spPr>
        <p:txBody>
          <a:bodyPr vert="horz" wrap="none" lIns="0" tIns="0" rIns="0" bIns="0" rtlCol="0">
            <a:spAutoFit/>
          </a:bodyPr>
          <a:lstStyle/>
          <a:p>
            <a:pPr>
              <a:lnSpc>
                <a:spcPts val="1265"/>
              </a:lnSpc>
            </a:pPr>
            <a:r>
              <a:rPr lang="en-CA" sz="1600" dirty="0">
                <a:solidFill>
                  <a:srgbClr val="000000"/>
                </a:solidFill>
                <a:latin typeface="Times New Roman"/>
                <a:cs typeface="Times New Roman"/>
              </a:rPr>
              <a:t>Economic</a:t>
            </a:r>
            <a:r>
              <a:rPr lang="en-CA" sz="1200" b="1" dirty="0" smtClean="0">
                <a:solidFill>
                  <a:srgbClr val="000000"/>
                </a:solidFill>
                <a:latin typeface="Times New Roman"/>
                <a:cs typeface="Times New Roman"/>
              </a:rPr>
              <a:t> </a:t>
            </a:r>
            <a:r>
              <a:rPr lang="en-CA" sz="1600" dirty="0">
                <a:solidFill>
                  <a:srgbClr val="000000"/>
                </a:solidFill>
                <a:latin typeface="Times New Roman"/>
                <a:cs typeface="Times New Roman"/>
              </a:rPr>
              <a:t>Integration</a:t>
            </a:r>
          </a:p>
          <a:p>
            <a:pPr>
              <a:lnSpc>
                <a:spcPts val="1265"/>
              </a:lnSpc>
            </a:pPr>
            <a:endParaRPr lang="en-CA" sz="1200" b="1" dirty="0" smtClean="0">
              <a:solidFill>
                <a:srgbClr val="000000"/>
              </a:solidFill>
              <a:latin typeface="Times New Roman"/>
              <a:cs typeface="Times New Roman"/>
            </a:endParaRPr>
          </a:p>
        </p:txBody>
      </p:sp>
      <p:sp>
        <p:nvSpPr>
          <p:cNvPr id="30" name="TextBox 30"/>
          <p:cNvSpPr txBox="1"/>
          <p:nvPr/>
        </p:nvSpPr>
        <p:spPr>
          <a:xfrm>
            <a:off x="2819400" y="1231900"/>
            <a:ext cx="857607" cy="333425"/>
          </a:xfrm>
          <a:prstGeom prst="rect">
            <a:avLst/>
          </a:prstGeom>
          <a:noFill/>
        </p:spPr>
        <p:txBody>
          <a:bodyPr vert="horz" wrap="none" lIns="0" tIns="0" rIns="0" bIns="0" rtlCol="0">
            <a:spAutoFit/>
          </a:bodyPr>
          <a:lstStyle/>
          <a:p>
            <a:pPr>
              <a:lnSpc>
                <a:spcPts val="1265"/>
              </a:lnSpc>
            </a:pPr>
            <a:r>
              <a:rPr lang="en-CA" sz="1600" dirty="0">
                <a:solidFill>
                  <a:srgbClr val="000000"/>
                </a:solidFill>
                <a:latin typeface="Times New Roman"/>
                <a:cs typeface="Times New Roman"/>
              </a:rPr>
              <a:t>conditions</a:t>
            </a:r>
          </a:p>
          <a:p>
            <a:pPr>
              <a:lnSpc>
                <a:spcPts val="1265"/>
              </a:lnSpc>
            </a:pPr>
            <a:endParaRPr lang="en-CA" sz="1200" b="1" dirty="0" smtClean="0">
              <a:solidFill>
                <a:srgbClr val="000000"/>
              </a:solidFill>
              <a:latin typeface="Times New Roman"/>
              <a:cs typeface="Times New Roman"/>
            </a:endParaRPr>
          </a:p>
        </p:txBody>
      </p:sp>
      <p:sp>
        <p:nvSpPr>
          <p:cNvPr id="31" name="TextBox 31"/>
          <p:cNvSpPr txBox="1"/>
          <p:nvPr/>
        </p:nvSpPr>
        <p:spPr>
          <a:xfrm>
            <a:off x="4648200" y="1231900"/>
            <a:ext cx="1122102" cy="333425"/>
          </a:xfrm>
          <a:prstGeom prst="rect">
            <a:avLst/>
          </a:prstGeom>
          <a:noFill/>
        </p:spPr>
        <p:txBody>
          <a:bodyPr vert="horz" wrap="none" lIns="0" tIns="0" rIns="0" bIns="0" rtlCol="0">
            <a:spAutoFit/>
          </a:bodyPr>
          <a:lstStyle/>
          <a:p>
            <a:pPr>
              <a:lnSpc>
                <a:spcPts val="1265"/>
              </a:lnSpc>
            </a:pPr>
            <a:r>
              <a:rPr lang="en-CA" sz="1400" b="1" dirty="0" smtClean="0">
                <a:solidFill>
                  <a:srgbClr val="000000"/>
                </a:solidFill>
                <a:latin typeface="Times New Roman"/>
                <a:cs typeface="Times New Roman"/>
              </a:rPr>
              <a:t>David </a:t>
            </a:r>
            <a:r>
              <a:rPr lang="en-CA" sz="1400" b="1" dirty="0" err="1" smtClean="0">
                <a:solidFill>
                  <a:srgbClr val="000000"/>
                </a:solidFill>
                <a:latin typeface="Times New Roman"/>
                <a:cs typeface="Times New Roman"/>
              </a:rPr>
              <a:t>Gaebler</a:t>
            </a:r>
            <a:endParaRPr lang="en-CA" sz="1400" b="1" dirty="0" smtClean="0">
              <a:solidFill>
                <a:srgbClr val="000000"/>
              </a:solidFill>
              <a:latin typeface="Times New Roman"/>
              <a:cs typeface="Times New Roman"/>
            </a:endParaRPr>
          </a:p>
          <a:p>
            <a:pPr>
              <a:lnSpc>
                <a:spcPts val="1265"/>
              </a:lnSpc>
            </a:pPr>
            <a:endParaRPr lang="en-CA" sz="1400" b="1" dirty="0" smtClean="0">
              <a:solidFill>
                <a:srgbClr val="000000"/>
              </a:solidFill>
              <a:latin typeface="Times New Roman"/>
              <a:cs typeface="Times New Roman"/>
            </a:endParaRPr>
          </a:p>
        </p:txBody>
      </p:sp>
      <p:sp>
        <p:nvSpPr>
          <p:cNvPr id="32" name="TextBox 32"/>
          <p:cNvSpPr txBox="1"/>
          <p:nvPr/>
        </p:nvSpPr>
        <p:spPr>
          <a:xfrm>
            <a:off x="6172200" y="1231900"/>
            <a:ext cx="755015"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err="1"/>
              <a:t>Champy</a:t>
            </a:r>
            <a:r>
              <a:rPr lang="en-CA" dirty="0"/>
              <a:t>)</a:t>
            </a:r>
          </a:p>
          <a:p>
            <a:endParaRPr lang="en-CA" dirty="0"/>
          </a:p>
        </p:txBody>
      </p:sp>
      <p:sp>
        <p:nvSpPr>
          <p:cNvPr id="33" name="TextBox 33"/>
          <p:cNvSpPr txBox="1"/>
          <p:nvPr/>
        </p:nvSpPr>
        <p:spPr>
          <a:xfrm>
            <a:off x="2476500" y="1397000"/>
            <a:ext cx="266700" cy="2032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34" name="TextBox 34"/>
          <p:cNvSpPr txBox="1"/>
          <p:nvPr/>
        </p:nvSpPr>
        <p:spPr>
          <a:xfrm>
            <a:off x="2819400" y="1397000"/>
            <a:ext cx="1394613"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Participation</a:t>
            </a:r>
            <a:r>
              <a:rPr lang="en-CA" dirty="0"/>
              <a:t> </a:t>
            </a:r>
            <a:r>
              <a:rPr lang="en-CA" sz="1600" dirty="0"/>
              <a:t>and</a:t>
            </a:r>
          </a:p>
          <a:p>
            <a:endParaRPr lang="en-CA" dirty="0"/>
          </a:p>
        </p:txBody>
      </p:sp>
      <p:sp>
        <p:nvSpPr>
          <p:cNvPr id="35" name="TextBox 35"/>
          <p:cNvSpPr txBox="1"/>
          <p:nvPr/>
        </p:nvSpPr>
        <p:spPr>
          <a:xfrm>
            <a:off x="4305300" y="1397000"/>
            <a:ext cx="228600" cy="1651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36" name="TextBox 36"/>
          <p:cNvSpPr txBox="1"/>
          <p:nvPr/>
        </p:nvSpPr>
        <p:spPr>
          <a:xfrm>
            <a:off x="4648200" y="1397000"/>
            <a:ext cx="488916" cy="833562"/>
          </a:xfrm>
          <a:prstGeom prst="rect">
            <a:avLst/>
          </a:prstGeom>
          <a:noFill/>
        </p:spPr>
        <p:txBody>
          <a:bodyPr vert="horz" wrap="none" lIns="0" tIns="0" rIns="0" bIns="0" rtlCol="0">
            <a:spAutoFit/>
          </a:bodyPr>
          <a:lstStyle/>
          <a:p>
            <a:pPr>
              <a:lnSpc>
                <a:spcPts val="1265"/>
              </a:lnSpc>
            </a:pPr>
            <a:endParaRPr lang="en-CA" sz="1400" dirty="0" smtClean="0">
              <a:solidFill>
                <a:srgbClr val="000000"/>
              </a:solidFill>
              <a:latin typeface="Times New Roman"/>
              <a:cs typeface="Times New Roman"/>
            </a:endParaRPr>
          </a:p>
          <a:p>
            <a:pPr>
              <a:lnSpc>
                <a:spcPts val="1265"/>
              </a:lnSpc>
            </a:pPr>
            <a:endParaRPr lang="en-CA" sz="1400" dirty="0">
              <a:solidFill>
                <a:srgbClr val="000000"/>
              </a:solidFill>
              <a:latin typeface="Times New Roman"/>
              <a:cs typeface="Times New Roman"/>
            </a:endParaRPr>
          </a:p>
          <a:p>
            <a:pPr>
              <a:lnSpc>
                <a:spcPts val="1265"/>
              </a:lnSpc>
            </a:pPr>
            <a:endParaRPr lang="en-CA" sz="1400" dirty="0" smtClean="0">
              <a:solidFill>
                <a:srgbClr val="000000"/>
              </a:solidFill>
              <a:latin typeface="Times New Roman"/>
              <a:cs typeface="Times New Roman"/>
            </a:endParaRPr>
          </a:p>
          <a:p>
            <a:pPr>
              <a:lnSpc>
                <a:spcPts val="1265"/>
              </a:lnSpc>
            </a:pPr>
            <a:r>
              <a:rPr lang="en-CA" sz="1400" dirty="0" smtClean="0">
                <a:solidFill>
                  <a:srgbClr val="000000"/>
                </a:solidFill>
                <a:latin typeface="Times New Roman"/>
                <a:cs typeface="Times New Roman"/>
              </a:rPr>
              <a:t>UNDP</a:t>
            </a:r>
          </a:p>
          <a:p>
            <a:pPr>
              <a:lnSpc>
                <a:spcPts val="1265"/>
              </a:lnSpc>
            </a:pPr>
            <a:endParaRPr lang="en-CA" sz="1400" dirty="0" smtClean="0">
              <a:solidFill>
                <a:srgbClr val="000000"/>
              </a:solidFill>
              <a:latin typeface="Times New Roman"/>
              <a:cs typeface="Times New Roman"/>
            </a:endParaRPr>
          </a:p>
        </p:txBody>
      </p:sp>
      <p:sp>
        <p:nvSpPr>
          <p:cNvPr id="37" name="TextBox 37"/>
          <p:cNvSpPr txBox="1"/>
          <p:nvPr/>
        </p:nvSpPr>
        <p:spPr>
          <a:xfrm>
            <a:off x="5829300" y="1397000"/>
            <a:ext cx="3452420"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o    </a:t>
            </a:r>
            <a:r>
              <a:rPr lang="en-CA" sz="1600" dirty="0"/>
              <a:t>Improvement</a:t>
            </a:r>
            <a:r>
              <a:rPr lang="en-CA" dirty="0"/>
              <a:t> (and, if necessary, overhaul)</a:t>
            </a:r>
          </a:p>
          <a:p>
            <a:endParaRPr lang="en-CA" dirty="0"/>
          </a:p>
        </p:txBody>
      </p:sp>
      <p:sp>
        <p:nvSpPr>
          <p:cNvPr id="38" name="TextBox 38"/>
          <p:cNvSpPr txBox="1"/>
          <p:nvPr/>
        </p:nvSpPr>
        <p:spPr>
          <a:xfrm>
            <a:off x="2819400" y="1574800"/>
            <a:ext cx="1370568"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empowerment</a:t>
            </a:r>
            <a:r>
              <a:rPr lang="en-CA" dirty="0"/>
              <a:t> of</a:t>
            </a:r>
          </a:p>
          <a:p>
            <a:endParaRPr lang="en-CA" dirty="0"/>
          </a:p>
        </p:txBody>
      </p:sp>
      <p:sp>
        <p:nvSpPr>
          <p:cNvPr id="39" name="TextBox 39"/>
          <p:cNvSpPr txBox="1"/>
          <p:nvPr/>
        </p:nvSpPr>
        <p:spPr>
          <a:xfrm>
            <a:off x="4305300" y="1574800"/>
            <a:ext cx="215900" cy="1524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40" name="TextBox 40"/>
          <p:cNvSpPr txBox="1"/>
          <p:nvPr/>
        </p:nvSpPr>
        <p:spPr>
          <a:xfrm>
            <a:off x="4648200" y="1574800"/>
            <a:ext cx="379912" cy="333874"/>
          </a:xfrm>
          <a:prstGeom prst="rect">
            <a:avLst/>
          </a:prstGeom>
          <a:noFill/>
        </p:spPr>
        <p:txBody>
          <a:bodyPr vert="horz" wrap="none" lIns="0" tIns="0" rIns="0" bIns="0" rtlCol="0">
            <a:spAutoFit/>
          </a:bodyPr>
          <a:lstStyle/>
          <a:p>
            <a:pPr>
              <a:lnSpc>
                <a:spcPts val="1265"/>
              </a:lnSpc>
            </a:pPr>
            <a:r>
              <a:rPr lang="en-CA" sz="1400" dirty="0" smtClean="0">
                <a:solidFill>
                  <a:srgbClr val="000000"/>
                </a:solidFill>
                <a:latin typeface="Times New Roman"/>
                <a:cs typeface="Times New Roman"/>
              </a:rPr>
              <a:t>ADB</a:t>
            </a:r>
          </a:p>
          <a:p>
            <a:pPr>
              <a:lnSpc>
                <a:spcPts val="1265"/>
              </a:lnSpc>
            </a:pPr>
            <a:endParaRPr lang="en-CA" sz="1400" dirty="0" smtClean="0">
              <a:solidFill>
                <a:srgbClr val="000000"/>
              </a:solidFill>
              <a:latin typeface="Times New Roman"/>
              <a:cs typeface="Times New Roman"/>
            </a:endParaRPr>
          </a:p>
        </p:txBody>
      </p:sp>
      <p:sp>
        <p:nvSpPr>
          <p:cNvPr id="41" name="TextBox 41"/>
          <p:cNvSpPr txBox="1"/>
          <p:nvPr/>
        </p:nvSpPr>
        <p:spPr>
          <a:xfrm>
            <a:off x="6172200" y="1574800"/>
            <a:ext cx="846386"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of </a:t>
            </a:r>
            <a:r>
              <a:rPr lang="en-CA" sz="1600" dirty="0"/>
              <a:t>systems</a:t>
            </a:r>
          </a:p>
          <a:p>
            <a:endParaRPr lang="en-CA" dirty="0"/>
          </a:p>
        </p:txBody>
      </p:sp>
      <p:sp>
        <p:nvSpPr>
          <p:cNvPr id="42" name="TextBox 42"/>
          <p:cNvSpPr txBox="1"/>
          <p:nvPr/>
        </p:nvSpPr>
        <p:spPr>
          <a:xfrm>
            <a:off x="2819400" y="1739900"/>
            <a:ext cx="1029128"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stakeholders</a:t>
            </a:r>
          </a:p>
          <a:p>
            <a:endParaRPr lang="en-CA" dirty="0"/>
          </a:p>
        </p:txBody>
      </p:sp>
      <p:sp>
        <p:nvSpPr>
          <p:cNvPr id="43" name="TextBox 43"/>
          <p:cNvSpPr txBox="1"/>
          <p:nvPr/>
        </p:nvSpPr>
        <p:spPr>
          <a:xfrm>
            <a:off x="4305300" y="1739900"/>
            <a:ext cx="266700" cy="2032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44" name="TextBox 44"/>
          <p:cNvSpPr txBox="1"/>
          <p:nvPr/>
        </p:nvSpPr>
        <p:spPr>
          <a:xfrm>
            <a:off x="4648200" y="1739900"/>
            <a:ext cx="290144" cy="333874"/>
          </a:xfrm>
          <a:prstGeom prst="rect">
            <a:avLst/>
          </a:prstGeom>
          <a:noFill/>
        </p:spPr>
        <p:txBody>
          <a:bodyPr vert="horz" wrap="none" lIns="0" tIns="0" rIns="0" bIns="0" rtlCol="0">
            <a:spAutoFit/>
          </a:bodyPr>
          <a:lstStyle/>
          <a:p>
            <a:pPr>
              <a:lnSpc>
                <a:spcPts val="1265"/>
              </a:lnSpc>
            </a:pPr>
            <a:r>
              <a:rPr lang="en-CA" sz="1400" dirty="0" smtClean="0">
                <a:solidFill>
                  <a:srgbClr val="000000"/>
                </a:solidFill>
                <a:latin typeface="Times New Roman"/>
                <a:cs typeface="Times New Roman"/>
              </a:rPr>
              <a:t>WB</a:t>
            </a:r>
          </a:p>
          <a:p>
            <a:pPr>
              <a:lnSpc>
                <a:spcPts val="1265"/>
              </a:lnSpc>
            </a:pPr>
            <a:endParaRPr lang="en-CA" sz="1400" dirty="0" smtClean="0">
              <a:solidFill>
                <a:srgbClr val="000000"/>
              </a:solidFill>
              <a:latin typeface="Times New Roman"/>
              <a:cs typeface="Times New Roman"/>
            </a:endParaRPr>
          </a:p>
        </p:txBody>
      </p:sp>
      <p:sp>
        <p:nvSpPr>
          <p:cNvPr id="45" name="TextBox 45"/>
          <p:cNvSpPr txBox="1"/>
          <p:nvPr/>
        </p:nvSpPr>
        <p:spPr>
          <a:xfrm>
            <a:off x="6286500" y="1739900"/>
            <a:ext cx="1251946" cy="333425"/>
          </a:xfrm>
          <a:prstGeom prst="rect">
            <a:avLst/>
          </a:prstGeom>
          <a:noFill/>
        </p:spPr>
        <p:txBody>
          <a:bodyPr vert="horz" wrap="none" lIns="0" tIns="0" rIns="0" bIns="0" rtlCol="0">
            <a:spAutoFit/>
          </a:bodyPr>
          <a:lstStyle/>
          <a:p>
            <a:pPr>
              <a:lnSpc>
                <a:spcPts val="1265"/>
              </a:lnSpc>
            </a:pPr>
            <a:r>
              <a:rPr lang="en-CA" sz="1100" dirty="0" smtClean="0">
                <a:solidFill>
                  <a:srgbClr val="000000"/>
                </a:solidFill>
                <a:latin typeface="Arial Unicode MS"/>
                <a:cs typeface="Arial Unicode MS"/>
              </a:rPr>
              <a:t></a:t>
            </a:r>
            <a:r>
              <a:rPr lang="en-CA" sz="1100" dirty="0" smtClean="0">
                <a:solidFill>
                  <a:srgbClr val="000000"/>
                </a:solidFill>
                <a:latin typeface="Times New Roman"/>
                <a:cs typeface="Times New Roman"/>
              </a:rPr>
              <a:t>   </a:t>
            </a:r>
            <a:r>
              <a:rPr lang="en-CA" sz="1600" dirty="0">
                <a:solidFill>
                  <a:srgbClr val="000000"/>
                </a:solidFill>
                <a:latin typeface="Times New Roman"/>
                <a:cs typeface="Times New Roman"/>
              </a:rPr>
              <a:t>Reinventing</a:t>
            </a:r>
          </a:p>
          <a:p>
            <a:pPr>
              <a:lnSpc>
                <a:spcPts val="1265"/>
              </a:lnSpc>
            </a:pPr>
            <a:endParaRPr lang="en-CA" sz="1100" dirty="0" smtClean="0">
              <a:solidFill>
                <a:srgbClr val="000000"/>
              </a:solidFill>
              <a:latin typeface="Times New Roman"/>
              <a:cs typeface="Times New Roman"/>
            </a:endParaRPr>
          </a:p>
        </p:txBody>
      </p:sp>
      <p:sp>
        <p:nvSpPr>
          <p:cNvPr id="46" name="TextBox 46"/>
          <p:cNvSpPr txBox="1"/>
          <p:nvPr/>
        </p:nvSpPr>
        <p:spPr>
          <a:xfrm>
            <a:off x="2476500" y="1905000"/>
            <a:ext cx="266700" cy="2032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47" name="TextBox 47"/>
          <p:cNvSpPr txBox="1"/>
          <p:nvPr/>
        </p:nvSpPr>
        <p:spPr>
          <a:xfrm>
            <a:off x="2819400" y="1905000"/>
            <a:ext cx="1635063"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Improve </a:t>
            </a:r>
            <a:r>
              <a:rPr lang="en-CA" sz="1600" dirty="0"/>
              <a:t>government</a:t>
            </a:r>
          </a:p>
          <a:p>
            <a:endParaRPr lang="en-CA" dirty="0"/>
          </a:p>
        </p:txBody>
      </p:sp>
      <p:sp>
        <p:nvSpPr>
          <p:cNvPr id="48" name="TextBox 48"/>
          <p:cNvSpPr txBox="1"/>
          <p:nvPr/>
        </p:nvSpPr>
        <p:spPr>
          <a:xfrm>
            <a:off x="5829300" y="1905000"/>
            <a:ext cx="2992807"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o    Catalytic </a:t>
            </a:r>
            <a:r>
              <a:rPr lang="en-CA" sz="1600" dirty="0"/>
              <a:t>government</a:t>
            </a:r>
            <a:r>
              <a:rPr lang="en-CA" dirty="0"/>
              <a:t>: Steering than</a:t>
            </a:r>
          </a:p>
          <a:p>
            <a:endParaRPr lang="en-CA" dirty="0"/>
          </a:p>
        </p:txBody>
      </p:sp>
      <p:sp>
        <p:nvSpPr>
          <p:cNvPr id="49" name="TextBox 49"/>
          <p:cNvSpPr txBox="1"/>
          <p:nvPr/>
        </p:nvSpPr>
        <p:spPr>
          <a:xfrm>
            <a:off x="2819400" y="2070100"/>
            <a:ext cx="857607"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operations</a:t>
            </a:r>
          </a:p>
          <a:p>
            <a:endParaRPr lang="en-CA" dirty="0"/>
          </a:p>
        </p:txBody>
      </p:sp>
      <p:sp>
        <p:nvSpPr>
          <p:cNvPr id="50" name="TextBox 50"/>
          <p:cNvSpPr txBox="1"/>
          <p:nvPr/>
        </p:nvSpPr>
        <p:spPr>
          <a:xfrm>
            <a:off x="6172200" y="2070100"/>
            <a:ext cx="581891"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rowing</a:t>
            </a:r>
          </a:p>
          <a:p>
            <a:endParaRPr lang="en-CA" dirty="0"/>
          </a:p>
        </p:txBody>
      </p:sp>
      <p:sp>
        <p:nvSpPr>
          <p:cNvPr id="51" name="TextBox 51"/>
          <p:cNvSpPr txBox="1"/>
          <p:nvPr/>
        </p:nvSpPr>
        <p:spPr>
          <a:xfrm>
            <a:off x="2476500" y="2235200"/>
            <a:ext cx="228600" cy="1651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52" name="TextBox 52"/>
          <p:cNvSpPr txBox="1"/>
          <p:nvPr/>
        </p:nvSpPr>
        <p:spPr>
          <a:xfrm>
            <a:off x="2819400" y="2235200"/>
            <a:ext cx="1942840"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Streamline</a:t>
            </a:r>
            <a:r>
              <a:rPr lang="en-CA" dirty="0"/>
              <a:t> </a:t>
            </a:r>
            <a:r>
              <a:rPr lang="en-CA" sz="1600" dirty="0"/>
              <a:t>bureaucracy</a:t>
            </a:r>
          </a:p>
          <a:p>
            <a:endParaRPr lang="en-CA" dirty="0"/>
          </a:p>
        </p:txBody>
      </p:sp>
      <p:sp>
        <p:nvSpPr>
          <p:cNvPr id="53" name="TextBox 53"/>
          <p:cNvSpPr txBox="1"/>
          <p:nvPr/>
        </p:nvSpPr>
        <p:spPr>
          <a:xfrm>
            <a:off x="5829300" y="2235200"/>
            <a:ext cx="2914259"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o    </a:t>
            </a:r>
            <a:r>
              <a:rPr lang="en-CA" sz="1600" dirty="0"/>
              <a:t>Community-owned</a:t>
            </a:r>
            <a:r>
              <a:rPr lang="en-CA" dirty="0"/>
              <a:t> Government -</a:t>
            </a:r>
          </a:p>
          <a:p>
            <a:endParaRPr lang="en-CA" dirty="0"/>
          </a:p>
        </p:txBody>
      </p:sp>
      <p:sp>
        <p:nvSpPr>
          <p:cNvPr id="54" name="TextBox 54"/>
          <p:cNvSpPr txBox="1"/>
          <p:nvPr/>
        </p:nvSpPr>
        <p:spPr>
          <a:xfrm>
            <a:off x="2476500" y="2413000"/>
            <a:ext cx="266700" cy="2032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55" name="TextBox 55"/>
          <p:cNvSpPr txBox="1"/>
          <p:nvPr/>
        </p:nvSpPr>
        <p:spPr>
          <a:xfrm>
            <a:off x="2819400" y="2413000"/>
            <a:ext cx="1179810" cy="333425"/>
          </a:xfrm>
          <a:prstGeom prst="rect">
            <a:avLst/>
          </a:prstGeom>
          <a:noFill/>
        </p:spPr>
        <p:txBody>
          <a:bodyPr vert="horz" wrap="none" lIns="0" tIns="0" rIns="0" bIns="0" rtlCol="0">
            <a:spAutoFit/>
          </a:bodyPr>
          <a:lstStyle/>
          <a:p>
            <a:pPr>
              <a:lnSpc>
                <a:spcPts val="1265"/>
              </a:lnSpc>
            </a:pPr>
            <a:r>
              <a:rPr lang="en-CA" sz="1400" b="1" dirty="0" smtClean="0">
                <a:solidFill>
                  <a:srgbClr val="000000"/>
                </a:solidFill>
                <a:latin typeface="Times New Roman"/>
                <a:cs typeface="Times New Roman"/>
              </a:rPr>
              <a:t>Rational public</a:t>
            </a:r>
          </a:p>
          <a:p>
            <a:pPr>
              <a:lnSpc>
                <a:spcPts val="1265"/>
              </a:lnSpc>
            </a:pPr>
            <a:endParaRPr lang="en-CA" sz="1400" b="1" dirty="0" smtClean="0">
              <a:solidFill>
                <a:srgbClr val="000000"/>
              </a:solidFill>
              <a:latin typeface="Times New Roman"/>
              <a:cs typeface="Times New Roman"/>
            </a:endParaRPr>
          </a:p>
        </p:txBody>
      </p:sp>
      <p:sp>
        <p:nvSpPr>
          <p:cNvPr id="56" name="TextBox 56"/>
          <p:cNvSpPr txBox="1"/>
          <p:nvPr/>
        </p:nvSpPr>
        <p:spPr>
          <a:xfrm>
            <a:off x="6172200" y="2413000"/>
            <a:ext cx="2317942"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Empowering rather than serving</a:t>
            </a:r>
          </a:p>
          <a:p>
            <a:endParaRPr lang="en-CA" dirty="0"/>
          </a:p>
        </p:txBody>
      </p:sp>
      <p:sp>
        <p:nvSpPr>
          <p:cNvPr id="57" name="TextBox 57"/>
          <p:cNvSpPr txBox="1"/>
          <p:nvPr/>
        </p:nvSpPr>
        <p:spPr>
          <a:xfrm>
            <a:off x="2819400" y="2578100"/>
            <a:ext cx="1131720"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policymaking</a:t>
            </a:r>
          </a:p>
          <a:p>
            <a:endParaRPr lang="en-CA" dirty="0"/>
          </a:p>
        </p:txBody>
      </p:sp>
      <p:sp>
        <p:nvSpPr>
          <p:cNvPr id="58" name="TextBox 58"/>
          <p:cNvSpPr txBox="1"/>
          <p:nvPr/>
        </p:nvSpPr>
        <p:spPr>
          <a:xfrm>
            <a:off x="5829300" y="2578100"/>
            <a:ext cx="2874185" cy="333425"/>
          </a:xfrm>
          <a:prstGeom prst="rect">
            <a:avLst/>
          </a:prstGeom>
          <a:noFill/>
        </p:spPr>
        <p:txBody>
          <a:bodyPr vert="horz" wrap="none" lIns="0" tIns="0" rIns="0" bIns="0" rtlCol="0">
            <a:spAutoFit/>
          </a:bodyPr>
          <a:lstStyle/>
          <a:p>
            <a:pPr>
              <a:lnSpc>
                <a:spcPts val="1265"/>
              </a:lnSpc>
            </a:pPr>
            <a:r>
              <a:rPr lang="en-CA" sz="1100" dirty="0" smtClean="0">
                <a:solidFill>
                  <a:srgbClr val="000000"/>
                </a:solidFill>
                <a:latin typeface="Courier New"/>
                <a:cs typeface="Courier New"/>
              </a:rPr>
              <a:t>o</a:t>
            </a:r>
            <a:r>
              <a:rPr lang="en-CA" sz="1100" dirty="0" smtClean="0">
                <a:solidFill>
                  <a:srgbClr val="000000"/>
                </a:solidFill>
                <a:latin typeface="Times New Roman"/>
                <a:cs typeface="Times New Roman"/>
              </a:rPr>
              <a:t>    </a:t>
            </a:r>
            <a:r>
              <a:rPr lang="en-CA" sz="1600" dirty="0">
                <a:solidFill>
                  <a:srgbClr val="000000"/>
                </a:solidFill>
                <a:latin typeface="Times New Roman"/>
                <a:cs typeface="Times New Roman"/>
              </a:rPr>
              <a:t>Competitive</a:t>
            </a:r>
            <a:r>
              <a:rPr lang="en-CA" sz="1100" dirty="0" smtClean="0">
                <a:solidFill>
                  <a:srgbClr val="000000"/>
                </a:solidFill>
                <a:latin typeface="Times New Roman"/>
                <a:cs typeface="Times New Roman"/>
              </a:rPr>
              <a:t> </a:t>
            </a:r>
            <a:r>
              <a:rPr lang="en-CA" sz="1400" dirty="0">
                <a:solidFill>
                  <a:srgbClr val="000000"/>
                </a:solidFill>
                <a:latin typeface="Times New Roman"/>
                <a:cs typeface="Times New Roman"/>
              </a:rPr>
              <a:t>government</a:t>
            </a:r>
            <a:r>
              <a:rPr lang="en-CA" sz="1100" dirty="0" smtClean="0">
                <a:solidFill>
                  <a:srgbClr val="000000"/>
                </a:solidFill>
                <a:latin typeface="Times New Roman"/>
                <a:cs typeface="Times New Roman"/>
              </a:rPr>
              <a:t> : </a:t>
            </a:r>
            <a:r>
              <a:rPr lang="en-CA" sz="1400" dirty="0">
                <a:solidFill>
                  <a:srgbClr val="000000"/>
                </a:solidFill>
                <a:latin typeface="Times New Roman"/>
                <a:cs typeface="Times New Roman"/>
              </a:rPr>
              <a:t>injecting</a:t>
            </a:r>
          </a:p>
          <a:p>
            <a:pPr>
              <a:lnSpc>
                <a:spcPts val="1265"/>
              </a:lnSpc>
            </a:pPr>
            <a:endParaRPr lang="en-CA" sz="1100" dirty="0" smtClean="0">
              <a:solidFill>
                <a:srgbClr val="000000"/>
              </a:solidFill>
              <a:latin typeface="Times New Roman"/>
              <a:cs typeface="Times New Roman"/>
            </a:endParaRPr>
          </a:p>
        </p:txBody>
      </p:sp>
      <p:sp>
        <p:nvSpPr>
          <p:cNvPr id="59" name="TextBox 59"/>
          <p:cNvSpPr txBox="1"/>
          <p:nvPr/>
        </p:nvSpPr>
        <p:spPr>
          <a:xfrm>
            <a:off x="2476500" y="2743200"/>
            <a:ext cx="215900" cy="152400"/>
          </a:xfrm>
          <a:prstGeom prst="rect">
            <a:avLst/>
          </a:prstGeom>
          <a:noFill/>
        </p:spPr>
        <p:txBody>
          <a:bodyPr vert="horz" wrap="none" lIns="0" tIns="0" rIns="0" bIns="0" rtlCol="0">
            <a:spAutoFit/>
          </a:bodyPr>
          <a:lstStyle/>
          <a:p>
            <a:pPr>
              <a:lnSpc>
                <a:spcPts val="1265"/>
              </a:lnSpc>
            </a:pPr>
            <a:r>
              <a:rPr lang="en-CA" sz="850" smtClean="0">
                <a:solidFill>
                  <a:srgbClr val="000000"/>
                </a:solidFill>
                <a:latin typeface="Arial Unicode MS"/>
                <a:cs typeface="Arial Unicode MS"/>
              </a:rPr>
              <a:t></a:t>
            </a:r>
          </a:p>
          <a:p>
            <a:pPr>
              <a:lnSpc>
                <a:spcPts val="1265"/>
              </a:lnSpc>
            </a:pPr>
            <a:endParaRPr lang="en-CA" sz="850" smtClean="0">
              <a:solidFill>
                <a:srgbClr val="000000"/>
              </a:solidFill>
              <a:latin typeface="Arial Unicode MS"/>
              <a:cs typeface="Arial Unicode MS"/>
            </a:endParaRPr>
          </a:p>
        </p:txBody>
      </p:sp>
      <p:sp>
        <p:nvSpPr>
          <p:cNvPr id="60" name="TextBox 60"/>
          <p:cNvSpPr txBox="1"/>
          <p:nvPr/>
        </p:nvSpPr>
        <p:spPr>
          <a:xfrm>
            <a:off x="2819400" y="2743200"/>
            <a:ext cx="1495602"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Strong</a:t>
            </a:r>
            <a:r>
              <a:rPr lang="en-CA" dirty="0"/>
              <a:t> </a:t>
            </a:r>
            <a:r>
              <a:rPr lang="en-CA" sz="1600" dirty="0"/>
              <a:t>democracy</a:t>
            </a:r>
          </a:p>
          <a:p>
            <a:endParaRPr lang="en-CA" dirty="0"/>
          </a:p>
        </p:txBody>
      </p:sp>
      <p:sp>
        <p:nvSpPr>
          <p:cNvPr id="61" name="TextBox 61"/>
          <p:cNvSpPr txBox="1"/>
          <p:nvPr/>
        </p:nvSpPr>
        <p:spPr>
          <a:xfrm>
            <a:off x="6172200" y="2743200"/>
            <a:ext cx="2495876"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competition</a:t>
            </a:r>
            <a:r>
              <a:rPr lang="en-CA" dirty="0"/>
              <a:t> into service delivery</a:t>
            </a:r>
          </a:p>
          <a:p>
            <a:endParaRPr lang="en-CA" dirty="0"/>
          </a:p>
        </p:txBody>
      </p:sp>
      <p:sp>
        <p:nvSpPr>
          <p:cNvPr id="62" name="TextBox 62"/>
          <p:cNvSpPr txBox="1"/>
          <p:nvPr/>
        </p:nvSpPr>
        <p:spPr>
          <a:xfrm>
            <a:off x="2476500" y="2908300"/>
            <a:ext cx="266700" cy="203200"/>
          </a:xfrm>
          <a:prstGeom prst="rect">
            <a:avLst/>
          </a:prstGeom>
          <a:noFill/>
        </p:spPr>
        <p:txBody>
          <a:bodyPr vert="horz" wrap="none" lIns="0" tIns="0" rIns="0" bIns="0" rtlCol="0">
            <a:spAutoFit/>
          </a:bodyPr>
          <a:lstStyle/>
          <a:p>
            <a:pPr>
              <a:lnSpc>
                <a:spcPts val="1265"/>
              </a:lnSpc>
            </a:pPr>
            <a:r>
              <a:rPr lang="en-CA" sz="851" smtClean="0">
                <a:solidFill>
                  <a:srgbClr val="000000"/>
                </a:solidFill>
                <a:latin typeface="Arial Unicode MS"/>
                <a:cs typeface="Arial Unicode MS"/>
              </a:rPr>
              <a:t></a:t>
            </a:r>
          </a:p>
          <a:p>
            <a:pPr>
              <a:lnSpc>
                <a:spcPts val="1265"/>
              </a:lnSpc>
            </a:pPr>
            <a:endParaRPr lang="en-CA" sz="851" smtClean="0">
              <a:solidFill>
                <a:srgbClr val="000000"/>
              </a:solidFill>
              <a:latin typeface="Arial Unicode MS"/>
              <a:cs typeface="Arial Unicode MS"/>
            </a:endParaRPr>
          </a:p>
        </p:txBody>
      </p:sp>
      <p:sp>
        <p:nvSpPr>
          <p:cNvPr id="63" name="TextBox 63"/>
          <p:cNvSpPr txBox="1"/>
          <p:nvPr/>
        </p:nvSpPr>
        <p:spPr>
          <a:xfrm>
            <a:off x="2819400" y="2908300"/>
            <a:ext cx="867225"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Rule </a:t>
            </a:r>
            <a:r>
              <a:rPr lang="en-CA" sz="1600" dirty="0"/>
              <a:t>of</a:t>
            </a:r>
            <a:r>
              <a:rPr lang="en-CA" dirty="0"/>
              <a:t> law</a:t>
            </a:r>
          </a:p>
          <a:p>
            <a:endParaRPr lang="en-CA" dirty="0"/>
          </a:p>
        </p:txBody>
      </p:sp>
      <p:sp>
        <p:nvSpPr>
          <p:cNvPr id="64" name="TextBox 64"/>
          <p:cNvSpPr txBox="1"/>
          <p:nvPr/>
        </p:nvSpPr>
        <p:spPr>
          <a:xfrm>
            <a:off x="5829300" y="2908300"/>
            <a:ext cx="2875787" cy="333425"/>
          </a:xfrm>
          <a:prstGeom prst="rect">
            <a:avLst/>
          </a:prstGeom>
          <a:noFill/>
        </p:spPr>
        <p:txBody>
          <a:bodyPr vert="horz" wrap="none" lIns="0" tIns="0" rIns="0" bIns="0" rtlCol="0">
            <a:spAutoFit/>
          </a:bodyPr>
          <a:lstStyle/>
          <a:p>
            <a:pPr>
              <a:lnSpc>
                <a:spcPts val="1265"/>
              </a:lnSpc>
            </a:pPr>
            <a:r>
              <a:rPr lang="en-CA" sz="1100" dirty="0" smtClean="0">
                <a:solidFill>
                  <a:srgbClr val="000000"/>
                </a:solidFill>
                <a:latin typeface="Courier New"/>
                <a:cs typeface="Courier New"/>
              </a:rPr>
              <a:t>o</a:t>
            </a:r>
            <a:r>
              <a:rPr lang="en-CA" sz="1100" dirty="0" smtClean="0">
                <a:solidFill>
                  <a:srgbClr val="000000"/>
                </a:solidFill>
                <a:latin typeface="Times New Roman"/>
                <a:cs typeface="Times New Roman"/>
              </a:rPr>
              <a:t>    </a:t>
            </a:r>
            <a:r>
              <a:rPr lang="en-CA" sz="1400" dirty="0">
                <a:solidFill>
                  <a:srgbClr val="000000"/>
                </a:solidFill>
                <a:latin typeface="Times New Roman"/>
                <a:cs typeface="Times New Roman"/>
              </a:rPr>
              <a:t>Mission-Driven</a:t>
            </a:r>
            <a:r>
              <a:rPr lang="en-CA" sz="1100" dirty="0" smtClean="0">
                <a:solidFill>
                  <a:srgbClr val="000000"/>
                </a:solidFill>
                <a:latin typeface="Times New Roman"/>
                <a:cs typeface="Times New Roman"/>
              </a:rPr>
              <a:t> </a:t>
            </a:r>
            <a:r>
              <a:rPr lang="en-CA" sz="1400" dirty="0">
                <a:solidFill>
                  <a:srgbClr val="000000"/>
                </a:solidFill>
                <a:latin typeface="Times New Roman"/>
                <a:cs typeface="Times New Roman"/>
              </a:rPr>
              <a:t>Government</a:t>
            </a:r>
            <a:r>
              <a:rPr lang="en-CA" sz="1100" dirty="0" smtClean="0">
                <a:solidFill>
                  <a:srgbClr val="000000"/>
                </a:solidFill>
                <a:latin typeface="Times New Roman"/>
                <a:cs typeface="Times New Roman"/>
              </a:rPr>
              <a:t>:  Funding</a:t>
            </a:r>
          </a:p>
          <a:p>
            <a:pPr>
              <a:lnSpc>
                <a:spcPts val="1265"/>
              </a:lnSpc>
            </a:pPr>
            <a:endParaRPr lang="en-CA" sz="1600" dirty="0">
              <a:solidFill>
                <a:srgbClr val="000000"/>
              </a:solidFill>
              <a:latin typeface="Times New Roman"/>
              <a:cs typeface="Times New Roman"/>
            </a:endParaRPr>
          </a:p>
        </p:txBody>
      </p:sp>
      <p:sp>
        <p:nvSpPr>
          <p:cNvPr id="65" name="TextBox 65"/>
          <p:cNvSpPr txBox="1"/>
          <p:nvPr/>
        </p:nvSpPr>
        <p:spPr>
          <a:xfrm>
            <a:off x="6172200" y="3086100"/>
            <a:ext cx="1591782"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outcomes</a:t>
            </a:r>
            <a:r>
              <a:rPr lang="en-CA" dirty="0"/>
              <a:t>, not inputs</a:t>
            </a:r>
          </a:p>
          <a:p>
            <a:endParaRPr lang="en-CA" dirty="0"/>
          </a:p>
        </p:txBody>
      </p:sp>
      <p:sp>
        <p:nvSpPr>
          <p:cNvPr id="66" name="TextBox 66"/>
          <p:cNvSpPr txBox="1"/>
          <p:nvPr/>
        </p:nvSpPr>
        <p:spPr>
          <a:xfrm>
            <a:off x="5829300" y="3251200"/>
            <a:ext cx="3291670" cy="333425"/>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err="1" smtClean="0"/>
              <a:t>o</a:t>
            </a:r>
            <a:r>
              <a:rPr lang="en-CA" sz="1600" dirty="0" err="1" smtClean="0"/>
              <a:t>Customer</a:t>
            </a:r>
            <a:r>
              <a:rPr lang="en-CA" sz="1600" dirty="0" smtClean="0"/>
              <a:t>-Driven</a:t>
            </a:r>
            <a:r>
              <a:rPr lang="en-CA" dirty="0" smtClean="0"/>
              <a:t> </a:t>
            </a:r>
            <a:r>
              <a:rPr lang="en-CA" sz="1600" dirty="0"/>
              <a:t>Government</a:t>
            </a:r>
            <a:r>
              <a:rPr lang="en-CA" dirty="0"/>
              <a:t>: </a:t>
            </a:r>
            <a:r>
              <a:rPr lang="en-CA" dirty="0" smtClean="0"/>
              <a:t>Meeting</a:t>
            </a:r>
          </a:p>
          <a:p>
            <a:r>
              <a:rPr lang="en-CA" sz="1600" dirty="0" smtClean="0"/>
              <a:t>the</a:t>
            </a:r>
            <a:r>
              <a:rPr lang="en-CA" dirty="0" smtClean="0"/>
              <a:t> </a:t>
            </a:r>
            <a:r>
              <a:rPr lang="en-CA" sz="1600" dirty="0"/>
              <a:t>needs</a:t>
            </a:r>
            <a:r>
              <a:rPr lang="en-CA" dirty="0"/>
              <a:t> </a:t>
            </a:r>
            <a:r>
              <a:rPr lang="en-CA" sz="1600" dirty="0"/>
              <a:t>of</a:t>
            </a:r>
            <a:r>
              <a:rPr lang="en-CA" dirty="0"/>
              <a:t> </a:t>
            </a:r>
            <a:r>
              <a:rPr lang="en-CA" sz="1600" dirty="0"/>
              <a:t>the</a:t>
            </a:r>
            <a:r>
              <a:rPr lang="en-CA" dirty="0"/>
              <a:t> </a:t>
            </a:r>
            <a:r>
              <a:rPr lang="en-CA" sz="1600" dirty="0"/>
              <a:t>customers</a:t>
            </a:r>
            <a:r>
              <a:rPr lang="en-CA" dirty="0"/>
              <a:t>, not </a:t>
            </a:r>
            <a:r>
              <a:rPr lang="en-CA" dirty="0" smtClean="0"/>
              <a:t>the</a:t>
            </a:r>
            <a:endParaRPr lang="en-CA" dirty="0"/>
          </a:p>
        </p:txBody>
      </p:sp>
      <p:sp>
        <p:nvSpPr>
          <p:cNvPr id="67" name="TextBox 67"/>
          <p:cNvSpPr txBox="1"/>
          <p:nvPr/>
        </p:nvSpPr>
        <p:spPr>
          <a:xfrm>
            <a:off x="5923075" y="3599873"/>
            <a:ext cx="1005083"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sz="1600" dirty="0"/>
              <a:t>bureaucracy</a:t>
            </a:r>
          </a:p>
          <a:p>
            <a:endParaRPr lang="en-CA" dirty="0"/>
          </a:p>
        </p:txBody>
      </p:sp>
      <p:sp>
        <p:nvSpPr>
          <p:cNvPr id="68" name="TextBox 68"/>
          <p:cNvSpPr txBox="1"/>
          <p:nvPr/>
        </p:nvSpPr>
        <p:spPr>
          <a:xfrm>
            <a:off x="5829300" y="3746500"/>
            <a:ext cx="3173946" cy="500137"/>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smtClean="0"/>
              <a:t> </a:t>
            </a:r>
            <a:r>
              <a:rPr lang="en-CA" dirty="0"/>
              <a:t>Enterprising </a:t>
            </a:r>
            <a:r>
              <a:rPr lang="en-CA" sz="1600" dirty="0"/>
              <a:t>government</a:t>
            </a:r>
            <a:r>
              <a:rPr lang="en-CA" dirty="0"/>
              <a:t>: Earning rather</a:t>
            </a:r>
            <a:br>
              <a:rPr lang="en-CA" dirty="0"/>
            </a:br>
            <a:r>
              <a:rPr lang="en-CA" dirty="0" smtClean="0"/>
              <a:t>than </a:t>
            </a:r>
            <a:r>
              <a:rPr lang="en-CA" sz="1600" dirty="0"/>
              <a:t>spending</a:t>
            </a:r>
          </a:p>
          <a:p>
            <a:endParaRPr lang="en-CA" dirty="0"/>
          </a:p>
        </p:txBody>
      </p:sp>
      <p:sp>
        <p:nvSpPr>
          <p:cNvPr id="69" name="TextBox 69"/>
          <p:cNvSpPr txBox="1"/>
          <p:nvPr/>
        </p:nvSpPr>
        <p:spPr>
          <a:xfrm>
            <a:off x="5829300" y="4089400"/>
            <a:ext cx="2931636" cy="500137"/>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o </a:t>
            </a:r>
            <a:r>
              <a:rPr lang="en-CA" dirty="0" smtClean="0"/>
              <a:t>Anticipatory </a:t>
            </a:r>
            <a:r>
              <a:rPr lang="en-CA" sz="1600" dirty="0"/>
              <a:t>government</a:t>
            </a:r>
            <a:r>
              <a:rPr lang="en-CA" dirty="0"/>
              <a:t>: Prevention</a:t>
            </a:r>
            <a:br>
              <a:rPr lang="en-CA" dirty="0"/>
            </a:br>
            <a:r>
              <a:rPr lang="en-CA" dirty="0" smtClean="0"/>
              <a:t>rather </a:t>
            </a:r>
            <a:r>
              <a:rPr lang="en-CA" dirty="0"/>
              <a:t>than cure</a:t>
            </a:r>
          </a:p>
          <a:p>
            <a:endParaRPr lang="en-CA" sz="1600" dirty="0"/>
          </a:p>
        </p:txBody>
      </p:sp>
      <p:sp>
        <p:nvSpPr>
          <p:cNvPr id="70" name="TextBox 70"/>
          <p:cNvSpPr txBox="1"/>
          <p:nvPr/>
        </p:nvSpPr>
        <p:spPr>
          <a:xfrm>
            <a:off x="5829300" y="4432300"/>
            <a:ext cx="2579232" cy="169342"/>
          </a:xfrm>
          <a:prstGeom prst="rect">
            <a:avLst/>
          </a:prstGeom>
          <a:noFill/>
        </p:spPr>
        <p:txBody>
          <a:bodyPr vert="horz" wrap="none" lIns="0" tIns="0" rIns="0" bIns="0" rtlCol="0">
            <a:spAutoFit/>
          </a:bodyPr>
          <a:lstStyle/>
          <a:p>
            <a:pPr>
              <a:lnSpc>
                <a:spcPts val="1265"/>
              </a:lnSpc>
            </a:pPr>
            <a:r>
              <a:rPr lang="en-CA" sz="1100" dirty="0" smtClean="0">
                <a:solidFill>
                  <a:srgbClr val="000000"/>
                </a:solidFill>
                <a:latin typeface="Courier New"/>
                <a:cs typeface="Courier New"/>
              </a:rPr>
              <a:t>o</a:t>
            </a:r>
            <a:r>
              <a:rPr lang="en-CA" sz="1100" dirty="0" smtClean="0">
                <a:solidFill>
                  <a:srgbClr val="000000"/>
                </a:solidFill>
                <a:latin typeface="Times New Roman"/>
                <a:cs typeface="Times New Roman"/>
              </a:rPr>
              <a:t>    </a:t>
            </a:r>
            <a:r>
              <a:rPr lang="en-CA" sz="1400" dirty="0">
                <a:solidFill>
                  <a:srgbClr val="000000"/>
                </a:solidFill>
                <a:latin typeface="Times New Roman"/>
                <a:cs typeface="Times New Roman"/>
              </a:rPr>
              <a:t>Decentralized</a:t>
            </a:r>
            <a:r>
              <a:rPr lang="en-CA" sz="1100" dirty="0" smtClean="0">
                <a:solidFill>
                  <a:srgbClr val="000000"/>
                </a:solidFill>
                <a:latin typeface="Times New Roman"/>
                <a:cs typeface="Times New Roman"/>
              </a:rPr>
              <a:t> </a:t>
            </a:r>
            <a:r>
              <a:rPr lang="en-CA" sz="1400" dirty="0">
                <a:solidFill>
                  <a:srgbClr val="000000"/>
                </a:solidFill>
                <a:latin typeface="Times New Roman"/>
                <a:cs typeface="Times New Roman"/>
              </a:rPr>
              <a:t>government</a:t>
            </a:r>
            <a:r>
              <a:rPr lang="en-CA" sz="1100" dirty="0" smtClean="0">
                <a:solidFill>
                  <a:srgbClr val="000000"/>
                </a:solidFill>
                <a:latin typeface="Times New Roman"/>
                <a:cs typeface="Times New Roman"/>
              </a:rPr>
              <a:t>: </a:t>
            </a:r>
            <a:r>
              <a:rPr lang="en-CA" sz="1400" dirty="0" smtClean="0">
                <a:solidFill>
                  <a:srgbClr val="000000"/>
                </a:solidFill>
                <a:latin typeface="Times New Roman"/>
                <a:cs typeface="Times New Roman"/>
              </a:rPr>
              <a:t>From</a:t>
            </a:r>
            <a:endParaRPr lang="en-CA" sz="1400" dirty="0">
              <a:solidFill>
                <a:srgbClr val="000000"/>
              </a:solidFill>
              <a:latin typeface="Times New Roman"/>
              <a:cs typeface="Times New Roman"/>
            </a:endParaRPr>
          </a:p>
        </p:txBody>
      </p:sp>
      <p:sp>
        <p:nvSpPr>
          <p:cNvPr id="71" name="TextBox 71"/>
          <p:cNvSpPr txBox="1"/>
          <p:nvPr/>
        </p:nvSpPr>
        <p:spPr>
          <a:xfrm>
            <a:off x="5946835" y="4597400"/>
            <a:ext cx="2882199"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hierarchy to participation and teamwork</a:t>
            </a:r>
          </a:p>
          <a:p>
            <a:endParaRPr lang="en-CA" dirty="0"/>
          </a:p>
        </p:txBody>
      </p:sp>
      <p:sp>
        <p:nvSpPr>
          <p:cNvPr id="72" name="TextBox 72"/>
          <p:cNvSpPr txBox="1"/>
          <p:nvPr/>
        </p:nvSpPr>
        <p:spPr>
          <a:xfrm>
            <a:off x="5829300" y="4749800"/>
            <a:ext cx="3228448" cy="500137"/>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o </a:t>
            </a:r>
            <a:r>
              <a:rPr lang="en-CA" sz="1600" dirty="0" smtClean="0"/>
              <a:t>Market-oriented</a:t>
            </a:r>
            <a:r>
              <a:rPr lang="en-CA" dirty="0" smtClean="0"/>
              <a:t> </a:t>
            </a:r>
            <a:r>
              <a:rPr lang="en-CA" dirty="0"/>
              <a:t>government: leveraging</a:t>
            </a:r>
            <a:br>
              <a:rPr lang="en-CA" dirty="0"/>
            </a:br>
            <a:r>
              <a:rPr lang="en-CA" sz="1600" dirty="0" smtClean="0"/>
              <a:t>change</a:t>
            </a:r>
            <a:r>
              <a:rPr lang="en-CA" dirty="0" smtClean="0"/>
              <a:t> </a:t>
            </a:r>
            <a:r>
              <a:rPr lang="en-CA" dirty="0"/>
              <a:t>through the market</a:t>
            </a:r>
          </a:p>
          <a:p>
            <a:endParaRPr lang="en-CA" dirty="0"/>
          </a:p>
        </p:txBody>
      </p:sp>
      <p:sp>
        <p:nvSpPr>
          <p:cNvPr id="73" name="TextBox 73"/>
          <p:cNvSpPr txBox="1"/>
          <p:nvPr/>
        </p:nvSpPr>
        <p:spPr>
          <a:xfrm>
            <a:off x="6286500" y="5092700"/>
            <a:ext cx="215900" cy="152400"/>
          </a:xfrm>
          <a:prstGeom prst="rect">
            <a:avLst/>
          </a:prstGeom>
          <a:noFill/>
        </p:spPr>
        <p:txBody>
          <a:bodyPr vert="horz" wrap="none" lIns="0" tIns="0" rIns="0" bIns="0" rtlCol="0">
            <a:spAutoFit/>
          </a:bodyPr>
          <a:lstStyle/>
          <a:p>
            <a:pPr>
              <a:lnSpc>
                <a:spcPts val="1215"/>
              </a:lnSpc>
            </a:pPr>
            <a:r>
              <a:rPr lang="en-CA" sz="850" spc="-10" smtClean="0">
                <a:solidFill>
                  <a:srgbClr val="000000"/>
                </a:solidFill>
                <a:latin typeface="Arial Unicode MS"/>
                <a:cs typeface="Arial Unicode MS"/>
              </a:rPr>
              <a:t></a:t>
            </a:r>
          </a:p>
          <a:p>
            <a:pPr>
              <a:lnSpc>
                <a:spcPts val="1215"/>
              </a:lnSpc>
            </a:pPr>
            <a:endParaRPr lang="en-CA" sz="850" spc="-10" smtClean="0">
              <a:solidFill>
                <a:srgbClr val="000000"/>
              </a:solidFill>
              <a:latin typeface="Arial Unicode MS"/>
              <a:cs typeface="Arial Unicode MS"/>
            </a:endParaRPr>
          </a:p>
        </p:txBody>
      </p:sp>
      <p:sp>
        <p:nvSpPr>
          <p:cNvPr id="74" name="TextBox 74"/>
          <p:cNvSpPr txBox="1"/>
          <p:nvPr/>
        </p:nvSpPr>
        <p:spPr>
          <a:xfrm>
            <a:off x="5951946" y="5092700"/>
            <a:ext cx="1553952" cy="333425"/>
          </a:xfrm>
          <a:prstGeom prst="rect">
            <a:avLst/>
          </a:prstGeom>
          <a:noFill/>
        </p:spPr>
        <p:txBody>
          <a:bodyPr vert="horz" wrap="none" lIns="0" tIns="0" rIns="0" bIns="0" rtlCol="0">
            <a:spAutoFit/>
          </a:bodyPr>
          <a:lstStyle/>
          <a:p>
            <a:pPr>
              <a:lnSpc>
                <a:spcPts val="1265"/>
              </a:lnSpc>
            </a:pPr>
            <a:r>
              <a:rPr lang="en-CA" sz="1400" dirty="0">
                <a:solidFill>
                  <a:srgbClr val="000000"/>
                </a:solidFill>
                <a:latin typeface="Times New Roman"/>
                <a:cs typeface="Times New Roman"/>
              </a:rPr>
              <a:t>Public</a:t>
            </a:r>
            <a:r>
              <a:rPr lang="en-CA" sz="1100" spc="-10" dirty="0" smtClean="0">
                <a:solidFill>
                  <a:srgbClr val="000000"/>
                </a:solidFill>
                <a:latin typeface="Times New Roman"/>
                <a:cs typeface="Times New Roman"/>
              </a:rPr>
              <a:t> </a:t>
            </a:r>
            <a:r>
              <a:rPr lang="en-CA" sz="1400" dirty="0">
                <a:solidFill>
                  <a:srgbClr val="000000"/>
                </a:solidFill>
                <a:latin typeface="Times New Roman"/>
                <a:cs typeface="Times New Roman"/>
              </a:rPr>
              <a:t>Choice</a:t>
            </a:r>
            <a:r>
              <a:rPr lang="en-CA" sz="1100" spc="-10" dirty="0" smtClean="0">
                <a:solidFill>
                  <a:srgbClr val="000000"/>
                </a:solidFill>
                <a:latin typeface="Times New Roman"/>
                <a:cs typeface="Times New Roman"/>
              </a:rPr>
              <a:t> </a:t>
            </a:r>
            <a:r>
              <a:rPr lang="en-CA" sz="1400" dirty="0">
                <a:solidFill>
                  <a:srgbClr val="000000"/>
                </a:solidFill>
                <a:latin typeface="Times New Roman"/>
                <a:cs typeface="Times New Roman"/>
              </a:rPr>
              <a:t>Theory</a:t>
            </a:r>
          </a:p>
          <a:p>
            <a:pPr>
              <a:lnSpc>
                <a:spcPts val="1265"/>
              </a:lnSpc>
            </a:pPr>
            <a:endParaRPr lang="en-CA" sz="1100" spc="-10" dirty="0" smtClean="0">
              <a:solidFill>
                <a:srgbClr val="000000"/>
              </a:solidFill>
              <a:latin typeface="Times New Roman"/>
              <a:cs typeface="Times New Roman"/>
            </a:endParaRPr>
          </a:p>
        </p:txBody>
      </p:sp>
      <p:sp>
        <p:nvSpPr>
          <p:cNvPr id="75" name="TextBox 75"/>
          <p:cNvSpPr txBox="1"/>
          <p:nvPr/>
        </p:nvSpPr>
        <p:spPr>
          <a:xfrm>
            <a:off x="6286500" y="5257800"/>
            <a:ext cx="215900" cy="152400"/>
          </a:xfrm>
          <a:prstGeom prst="rect">
            <a:avLst/>
          </a:prstGeom>
          <a:noFill/>
        </p:spPr>
        <p:txBody>
          <a:bodyPr vert="horz" wrap="none" lIns="0" tIns="0" rIns="0" bIns="0" rtlCol="0">
            <a:spAutoFit/>
          </a:bodyPr>
          <a:lstStyle/>
          <a:p>
            <a:pPr>
              <a:lnSpc>
                <a:spcPts val="1265"/>
              </a:lnSpc>
            </a:pPr>
            <a:r>
              <a:rPr lang="en-CA" sz="850" spc="-10" smtClean="0">
                <a:solidFill>
                  <a:srgbClr val="000000"/>
                </a:solidFill>
                <a:latin typeface="Arial Unicode MS"/>
                <a:cs typeface="Arial Unicode MS"/>
              </a:rPr>
              <a:t></a:t>
            </a:r>
          </a:p>
          <a:p>
            <a:pPr>
              <a:lnSpc>
                <a:spcPts val="1265"/>
              </a:lnSpc>
            </a:pPr>
            <a:endParaRPr lang="en-CA" sz="850" spc="-10" smtClean="0">
              <a:solidFill>
                <a:srgbClr val="000000"/>
              </a:solidFill>
              <a:latin typeface="Arial Unicode MS"/>
              <a:cs typeface="Arial Unicode MS"/>
            </a:endParaRPr>
          </a:p>
        </p:txBody>
      </p:sp>
      <p:sp>
        <p:nvSpPr>
          <p:cNvPr id="76" name="TextBox 76"/>
          <p:cNvSpPr txBox="1"/>
          <p:nvPr/>
        </p:nvSpPr>
        <p:spPr>
          <a:xfrm>
            <a:off x="6604000" y="5257800"/>
            <a:ext cx="992259" cy="333425"/>
          </a:xfrm>
          <a:prstGeom prst="rect">
            <a:avLst/>
          </a:prstGeom>
          <a:noFill/>
        </p:spPr>
        <p:txBody>
          <a:bodyPr vert="horz" wrap="none" lIns="0" tIns="0" rIns="0" bIns="0" rtlCol="0">
            <a:spAutoFit/>
          </a:bodyPr>
          <a:lstStyle/>
          <a:p>
            <a:pPr>
              <a:lnSpc>
                <a:spcPts val="1265"/>
              </a:lnSpc>
            </a:pPr>
            <a:r>
              <a:rPr lang="en-CA" sz="1600" dirty="0">
                <a:solidFill>
                  <a:srgbClr val="000000"/>
                </a:solidFill>
                <a:latin typeface="Times New Roman"/>
                <a:cs typeface="Times New Roman"/>
              </a:rPr>
              <a:t>Governance</a:t>
            </a:r>
          </a:p>
          <a:p>
            <a:pPr>
              <a:lnSpc>
                <a:spcPts val="1265"/>
              </a:lnSpc>
            </a:pPr>
            <a:endParaRPr lang="en-CA" sz="1100" spc="-10" dirty="0" smtClean="0">
              <a:solidFill>
                <a:srgbClr val="000000"/>
              </a:solidFill>
              <a:latin typeface="Times New Roman"/>
              <a:cs typeface="Times New Roman"/>
            </a:endParaRPr>
          </a:p>
        </p:txBody>
      </p:sp>
      <p:sp>
        <p:nvSpPr>
          <p:cNvPr id="77" name="TextBox 77"/>
          <p:cNvSpPr txBox="1"/>
          <p:nvPr/>
        </p:nvSpPr>
        <p:spPr>
          <a:xfrm>
            <a:off x="5829300" y="5435600"/>
            <a:ext cx="1492396"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o    </a:t>
            </a:r>
            <a:r>
              <a:rPr lang="en-CA" sz="1600" dirty="0"/>
              <a:t>Accountability</a:t>
            </a:r>
          </a:p>
          <a:p>
            <a:endParaRPr lang="en-CA" dirty="0"/>
          </a:p>
        </p:txBody>
      </p:sp>
      <p:sp>
        <p:nvSpPr>
          <p:cNvPr id="78" name="TextBox 78"/>
          <p:cNvSpPr txBox="1"/>
          <p:nvPr/>
        </p:nvSpPr>
        <p:spPr>
          <a:xfrm>
            <a:off x="5829300" y="5600700"/>
            <a:ext cx="1380955"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o    </a:t>
            </a:r>
            <a:r>
              <a:rPr lang="en-CA" sz="1600" dirty="0"/>
              <a:t>Transparency</a:t>
            </a:r>
          </a:p>
          <a:p>
            <a:endParaRPr lang="en-CA" dirty="0"/>
          </a:p>
        </p:txBody>
      </p:sp>
      <p:sp>
        <p:nvSpPr>
          <p:cNvPr id="79" name="TextBox 79"/>
          <p:cNvSpPr txBox="1"/>
          <p:nvPr/>
        </p:nvSpPr>
        <p:spPr>
          <a:xfrm>
            <a:off x="5829300" y="5765800"/>
            <a:ext cx="1192634" cy="344325"/>
          </a:xfrm>
          <a:prstGeom prst="rect">
            <a:avLst/>
          </a:prstGeom>
          <a:noFill/>
        </p:spPr>
        <p:txBody>
          <a:bodyPr vert="horz" wrap="none" lIns="0" tIns="0" rIns="0" bIns="0" rtlCol="0">
            <a:spAutoFit/>
          </a:bodyPr>
          <a:lstStyle/>
          <a:p>
            <a:pPr>
              <a:lnSpc>
                <a:spcPts val="1265"/>
              </a:lnSpc>
            </a:pPr>
            <a:r>
              <a:rPr lang="en-CA" sz="1100" dirty="0" smtClean="0">
                <a:solidFill>
                  <a:srgbClr val="000000"/>
                </a:solidFill>
                <a:latin typeface="Courier New"/>
                <a:cs typeface="Courier New"/>
              </a:rPr>
              <a:t>o</a:t>
            </a:r>
            <a:r>
              <a:rPr lang="en-CA" sz="1100" dirty="0" smtClean="0">
                <a:solidFill>
                  <a:srgbClr val="000000"/>
                </a:solidFill>
                <a:latin typeface="Times New Roman"/>
                <a:cs typeface="Times New Roman"/>
              </a:rPr>
              <a:t>    </a:t>
            </a:r>
            <a:r>
              <a:rPr lang="en-CA" sz="1400" dirty="0">
                <a:solidFill>
                  <a:srgbClr val="000000"/>
                </a:solidFill>
                <a:latin typeface="Times New Roman"/>
                <a:cs typeface="Times New Roman"/>
              </a:rPr>
              <a:t>Predictability</a:t>
            </a:r>
          </a:p>
          <a:p>
            <a:pPr>
              <a:lnSpc>
                <a:spcPts val="1265"/>
              </a:lnSpc>
            </a:pPr>
            <a:endParaRPr lang="en-CA" dirty="0">
              <a:solidFill>
                <a:srgbClr val="000000"/>
              </a:solidFill>
            </a:endParaRPr>
          </a:p>
        </p:txBody>
      </p:sp>
      <p:sp>
        <p:nvSpPr>
          <p:cNvPr id="80" name="TextBox 80"/>
          <p:cNvSpPr txBox="1"/>
          <p:nvPr/>
        </p:nvSpPr>
        <p:spPr>
          <a:xfrm>
            <a:off x="5829300" y="5930900"/>
            <a:ext cx="1311256" cy="333874"/>
          </a:xfrm>
          <a:prstGeom prst="rect">
            <a:avLst/>
          </a:prstGeom>
          <a:noFill/>
        </p:spPr>
        <p:txBody>
          <a:bodyPr vert="horz" wrap="none" lIns="0" tIns="0" rIns="0" bIns="0" rtlCol="0">
            <a:spAutoFit/>
          </a:bodyPr>
          <a:lstStyle>
            <a:defPPr>
              <a:defRPr lang="en-US"/>
            </a:defPPr>
            <a:lvl1pPr>
              <a:lnSpc>
                <a:spcPts val="1265"/>
              </a:lnSpc>
              <a:defRPr sz="1400">
                <a:solidFill>
                  <a:srgbClr val="000000"/>
                </a:solidFill>
                <a:latin typeface="Times New Roman"/>
                <a:cs typeface="Times New Roman"/>
              </a:defRPr>
            </a:lvl1pPr>
          </a:lstStyle>
          <a:p>
            <a:r>
              <a:rPr lang="en-CA" dirty="0"/>
              <a:t>o    </a:t>
            </a:r>
            <a:r>
              <a:rPr lang="en-CA" sz="1600" dirty="0"/>
              <a:t>participation</a:t>
            </a:r>
          </a:p>
          <a:p>
            <a:endParaRPr lang="en-CA" dirty="0"/>
          </a:p>
        </p:txBody>
      </p:sp>
      <p:sp>
        <p:nvSpPr>
          <p:cNvPr id="83" name="Slide Number Placeholder 82"/>
          <p:cNvSpPr>
            <a:spLocks noGrp="1"/>
          </p:cNvSpPr>
          <p:nvPr>
            <p:ph type="sldNum" sz="quarter" idx="12"/>
          </p:nvPr>
        </p:nvSpPr>
        <p:spPr/>
        <p:txBody>
          <a:bodyPr/>
          <a:lstStyle/>
          <a:p>
            <a:fld id="{2C7DFF54-6BA4-4515-87CA-28703F844993}" type="slidenum">
              <a:rPr lang="en-CA" smtClean="0"/>
              <a:pPr/>
              <a:t>4</a:t>
            </a:fld>
            <a:endParaRPr lang="en-CA"/>
          </a:p>
        </p:txBody>
      </p:sp>
    </p:spTree>
    <p:extLst>
      <p:ext uri="{BB962C8B-B14F-4D97-AF65-F5344CB8AC3E}">
        <p14:creationId xmlns:p14="http://schemas.microsoft.com/office/powerpoint/2010/main" xmlns="" val="2440548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2"/>
          <p:cNvSpPr txBox="1"/>
          <p:nvPr/>
        </p:nvSpPr>
        <p:spPr>
          <a:xfrm>
            <a:off x="927100" y="279400"/>
            <a:ext cx="2723118" cy="1179810"/>
          </a:xfrm>
          <a:prstGeom prst="rect">
            <a:avLst/>
          </a:prstGeom>
          <a:noFill/>
        </p:spPr>
        <p:txBody>
          <a:bodyPr vert="horz" wrap="none" lIns="0" tIns="0" rIns="0" bIns="0" rtlCol="0">
            <a:spAutoFit/>
          </a:bodyPr>
          <a:lstStyle/>
          <a:p>
            <a:pPr>
              <a:lnSpc>
                <a:spcPts val="4600"/>
              </a:lnSpc>
            </a:pPr>
            <a:r>
              <a:rPr lang="en-CA" sz="4008" b="1" dirty="0" smtClean="0">
                <a:solidFill>
                  <a:srgbClr val="FF0000"/>
                </a:solidFill>
                <a:latin typeface="Segoe UI Bold"/>
                <a:cs typeface="Segoe UI Bold"/>
              </a:rPr>
              <a:t>Integration</a:t>
            </a:r>
          </a:p>
          <a:p>
            <a:pPr>
              <a:lnSpc>
                <a:spcPts val="4600"/>
              </a:lnSpc>
            </a:pPr>
            <a:endParaRPr lang="en-CA" sz="3998" dirty="0">
              <a:solidFill>
                <a:srgbClr val="000000"/>
              </a:solidFill>
            </a:endParaRPr>
          </a:p>
        </p:txBody>
      </p:sp>
      <p:sp>
        <p:nvSpPr>
          <p:cNvPr id="3" name="TextBox 3"/>
          <p:cNvSpPr txBox="1"/>
          <p:nvPr/>
        </p:nvSpPr>
        <p:spPr>
          <a:xfrm>
            <a:off x="228600" y="1219200"/>
            <a:ext cx="8717451" cy="3720762"/>
          </a:xfrm>
          <a:prstGeom prst="rect">
            <a:avLst/>
          </a:prstGeom>
          <a:noFill/>
        </p:spPr>
        <p:txBody>
          <a:bodyPr vert="horz" wrap="none" lIns="0" tIns="0" rIns="0" bIns="0" rtlCol="0">
            <a:spAutoFit/>
          </a:bodyPr>
          <a:lstStyle/>
          <a:p>
            <a:pPr indent="407162">
              <a:lnSpc>
                <a:spcPts val="2875"/>
              </a:lnSpc>
            </a:pPr>
            <a:endParaRPr lang="en-CA" sz="2800" dirty="0" smtClean="0">
              <a:latin typeface="Calibri"/>
              <a:cs typeface="Calibri"/>
            </a:endParaRPr>
          </a:p>
          <a:p>
            <a:pPr indent="407162">
              <a:lnSpc>
                <a:spcPts val="2875"/>
              </a:lnSpc>
            </a:pPr>
            <a:r>
              <a:rPr lang="en-CA" sz="2800" dirty="0" smtClean="0">
                <a:latin typeface="Calibri"/>
                <a:cs typeface="Calibri"/>
              </a:rPr>
              <a:t>After World War 11,public administrators went through</a:t>
            </a:r>
            <a:r>
              <a:rPr lang="en-CA" sz="2800" dirty="0" smtClean="0">
                <a:latin typeface="Times New Roman"/>
              </a:rPr>
              <a:t/>
            </a:r>
            <a:br>
              <a:rPr lang="en-CA" sz="2800" dirty="0" smtClean="0">
                <a:latin typeface="Times New Roman"/>
              </a:rPr>
            </a:br>
            <a:r>
              <a:rPr lang="en-CA" sz="2800" dirty="0" smtClean="0">
                <a:latin typeface="Calibri"/>
                <a:cs typeface="Calibri"/>
              </a:rPr>
              <a:t>a period of self-doubt and self-criticism. For many of them,</a:t>
            </a:r>
            <a:r>
              <a:rPr lang="en-CA" sz="2800" dirty="0" smtClean="0">
                <a:latin typeface="Times New Roman"/>
              </a:rPr>
              <a:t/>
            </a:r>
            <a:br>
              <a:rPr lang="en-CA" sz="2800" dirty="0" smtClean="0">
                <a:latin typeface="Times New Roman"/>
              </a:rPr>
            </a:br>
            <a:r>
              <a:rPr lang="en-CA" sz="2800" dirty="0" smtClean="0">
                <a:latin typeface="Calibri"/>
                <a:cs typeface="Calibri"/>
              </a:rPr>
              <a:t>being good policy implementers and managers was no</a:t>
            </a:r>
            <a:r>
              <a:rPr lang="en-CA" sz="2800" dirty="0" smtClean="0">
                <a:latin typeface="Times New Roman"/>
              </a:rPr>
              <a:t/>
            </a:r>
            <a:br>
              <a:rPr lang="en-CA" sz="2800" dirty="0" smtClean="0">
                <a:latin typeface="Times New Roman"/>
              </a:rPr>
            </a:br>
            <a:r>
              <a:rPr lang="en-CA" sz="2800" dirty="0" smtClean="0">
                <a:latin typeface="Calibri"/>
                <a:cs typeface="Calibri"/>
              </a:rPr>
              <a:t>longer enough. The scope of their role and </a:t>
            </a:r>
            <a:r>
              <a:rPr lang="en-CA" sz="2800" dirty="0" smtClean="0">
                <a:latin typeface="Times New Roman"/>
                <a:cs typeface="Times New Roman"/>
              </a:rPr>
              <a:t>concerns</a:t>
            </a:r>
            <a:r>
              <a:rPr lang="en-CA" sz="2800" dirty="0" smtClean="0">
                <a:latin typeface="Times New Roman"/>
              </a:rPr>
              <a:t/>
            </a:r>
            <a:br>
              <a:rPr lang="en-CA" sz="2800" dirty="0" smtClean="0">
                <a:latin typeface="Times New Roman"/>
              </a:rPr>
            </a:br>
            <a:r>
              <a:rPr lang="en-CA" sz="2800" dirty="0" smtClean="0">
                <a:latin typeface="Calibri"/>
                <a:cs typeface="Calibri"/>
              </a:rPr>
              <a:t>changed from that of being responsible for the traditional</a:t>
            </a:r>
            <a:r>
              <a:rPr lang="en-CA" sz="2800" dirty="0" smtClean="0">
                <a:latin typeface="Times New Roman"/>
              </a:rPr>
              <a:t/>
            </a:r>
            <a:br>
              <a:rPr lang="en-CA" sz="2800" dirty="0" smtClean="0">
                <a:latin typeface="Times New Roman"/>
              </a:rPr>
            </a:br>
            <a:r>
              <a:rPr lang="en-CA" sz="2800" dirty="0" smtClean="0">
                <a:latin typeface="Calibri"/>
                <a:cs typeface="Calibri"/>
              </a:rPr>
              <a:t>planning, organizing, staffing, reviewing, and budgeting</a:t>
            </a:r>
            <a:r>
              <a:rPr lang="en-CA" sz="2800" dirty="0" smtClean="0">
                <a:latin typeface="Times New Roman"/>
              </a:rPr>
              <a:t/>
            </a:r>
            <a:br>
              <a:rPr lang="en-CA" sz="2800" dirty="0" smtClean="0">
                <a:latin typeface="Times New Roman"/>
              </a:rPr>
            </a:br>
            <a:r>
              <a:rPr lang="en-CA" sz="2800" dirty="0" smtClean="0">
                <a:latin typeface="Calibri"/>
                <a:cs typeface="Calibri"/>
              </a:rPr>
              <a:t>activities to a much broader charge. Public administrators</a:t>
            </a:r>
            <a:r>
              <a:rPr lang="en-CA" sz="2800" dirty="0" smtClean="0">
                <a:latin typeface="Times New Roman"/>
              </a:rPr>
              <a:t/>
            </a:r>
            <a:br>
              <a:rPr lang="en-CA" sz="2800" dirty="0" smtClean="0">
                <a:latin typeface="Times New Roman"/>
              </a:rPr>
            </a:br>
            <a:r>
              <a:rPr lang="en-CA" sz="2800" dirty="0" smtClean="0">
                <a:latin typeface="Calibri"/>
                <a:cs typeface="Calibri"/>
              </a:rPr>
              <a:t>realized that study of the organization should encompass</a:t>
            </a:r>
            <a:r>
              <a:rPr lang="en-CA" sz="2800" dirty="0" smtClean="0">
                <a:latin typeface="Times New Roman"/>
              </a:rPr>
              <a:t/>
            </a:r>
            <a:br>
              <a:rPr lang="en-CA" sz="2800" dirty="0" smtClean="0">
                <a:latin typeface="Times New Roman"/>
              </a:rPr>
            </a:br>
            <a:r>
              <a:rPr lang="en-CA" sz="2800" dirty="0" smtClean="0">
                <a:latin typeface="Calibri"/>
                <a:cs typeface="Calibri"/>
              </a:rPr>
              <a:t>the study of human behavior and study of budgeting should</a:t>
            </a:r>
            <a:endParaRPr lang="en-CA" sz="2800" dirty="0"/>
          </a:p>
        </p:txBody>
      </p:sp>
      <p:sp>
        <p:nvSpPr>
          <p:cNvPr id="4" name="TextBox 4"/>
          <p:cNvSpPr txBox="1"/>
          <p:nvPr/>
        </p:nvSpPr>
        <p:spPr>
          <a:xfrm>
            <a:off x="304800" y="4953000"/>
            <a:ext cx="6819174" cy="364074"/>
          </a:xfrm>
          <a:prstGeom prst="rect">
            <a:avLst/>
          </a:prstGeom>
          <a:noFill/>
        </p:spPr>
        <p:txBody>
          <a:bodyPr vert="horz" wrap="none" lIns="0" tIns="0" rIns="0" bIns="0" rtlCol="0">
            <a:spAutoFit/>
          </a:bodyPr>
          <a:lstStyle/>
          <a:p>
            <a:pPr>
              <a:lnSpc>
                <a:spcPts val="2760"/>
              </a:lnSpc>
            </a:pPr>
            <a:r>
              <a:rPr lang="en-CA" sz="2800" dirty="0" smtClean="0">
                <a:latin typeface="Calibri"/>
                <a:cs typeface="Calibri"/>
              </a:rPr>
              <a:t>include the study of theory as well as practice. </a:t>
            </a:r>
            <a:endParaRPr lang="en-CA" sz="2800" dirty="0"/>
          </a:p>
        </p:txBody>
      </p:sp>
      <p:sp>
        <p:nvSpPr>
          <p:cNvPr id="7" name="TextBox 7"/>
          <p:cNvSpPr txBox="1"/>
          <p:nvPr/>
        </p:nvSpPr>
        <p:spPr>
          <a:xfrm>
            <a:off x="6400800" y="6210300"/>
            <a:ext cx="2743200" cy="342900"/>
          </a:xfrm>
          <a:prstGeom prst="rect">
            <a:avLst/>
          </a:prstGeom>
          <a:noFill/>
        </p:spPr>
        <p:txBody>
          <a:bodyPr vert="horz" wrap="none" lIns="0" tIns="0" rIns="0" bIns="0" rtlCol="0">
            <a:spAutoFit/>
          </a:bodyPr>
          <a:lstStyle/>
          <a:p>
            <a:pPr>
              <a:lnSpc>
                <a:spcPts val="1840"/>
              </a:lnSpc>
            </a:pPr>
            <a:r>
              <a:rPr lang="en-CA" sz="1800" smtClean="0">
                <a:solidFill>
                  <a:srgbClr val="FFFFFF"/>
                </a:solidFill>
                <a:latin typeface="Arial"/>
                <a:cs typeface="Arial"/>
              </a:rPr>
              <a:t>Ann Prentice 1984</a:t>
            </a:r>
          </a:p>
          <a:p>
            <a:pPr>
              <a:lnSpc>
                <a:spcPts val="1840"/>
              </a:lnSpc>
            </a:pPr>
            <a:endParaRPr lang="en-CA" sz="1800">
              <a:solidFill>
                <a:srgbClr val="000000"/>
              </a:solidFill>
            </a:endParaRPr>
          </a:p>
        </p:txBody>
      </p:sp>
      <p:sp>
        <p:nvSpPr>
          <p:cNvPr id="9" name="Slide Number Placeholder 8"/>
          <p:cNvSpPr>
            <a:spLocks noGrp="1"/>
          </p:cNvSpPr>
          <p:nvPr>
            <p:ph type="sldNum" sz="quarter" idx="12"/>
          </p:nvPr>
        </p:nvSpPr>
        <p:spPr/>
        <p:txBody>
          <a:bodyPr/>
          <a:lstStyle/>
          <a:p>
            <a:fld id="{2C7DFF54-6BA4-4515-87CA-28703F844993}" type="slidenum">
              <a:rPr lang="en-CA" smtClean="0"/>
              <a:pPr/>
              <a:t>5</a:t>
            </a:fld>
            <a:endParaRPr lang="en-CA"/>
          </a:p>
        </p:txBody>
      </p:sp>
    </p:spTree>
    <p:extLst>
      <p:ext uri="{BB962C8B-B14F-4D97-AF65-F5344CB8AC3E}">
        <p14:creationId xmlns:p14="http://schemas.microsoft.com/office/powerpoint/2010/main" xmlns="" val="37559874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a14="http://schemas.microsoft.com/office/drawing/2010/main" xmlns="">
                  <a14:imgLayer r:embed="rId3">
                    <a14:imgEffect>
                      <a14:brightnessContrast contrast="-93000"/>
                    </a14:imgEffect>
                  </a14:imgLayer>
                </a14:imgProps>
              </a:ext>
            </a:extLst>
          </a:blip>
          <a:stretch>
            <a:fillRect/>
          </a:stretch>
        </p:blipFill>
        <p:spPr>
          <a:xfrm>
            <a:off x="0" y="0"/>
            <a:ext cx="9144000" cy="6845300"/>
          </a:xfrm>
          <a:prstGeom prst="rect">
            <a:avLst/>
          </a:prstGeom>
        </p:spPr>
      </p:pic>
      <p:sp>
        <p:nvSpPr>
          <p:cNvPr id="11" name="TextBox 2"/>
          <p:cNvSpPr txBox="1"/>
          <p:nvPr/>
        </p:nvSpPr>
        <p:spPr>
          <a:xfrm>
            <a:off x="914400" y="493428"/>
            <a:ext cx="7988300" cy="685800"/>
          </a:xfrm>
          <a:prstGeom prst="rect">
            <a:avLst/>
          </a:prstGeom>
          <a:noFill/>
        </p:spPr>
        <p:txBody>
          <a:bodyPr vert="horz" wrap="none" lIns="0" tIns="0" rIns="0" bIns="0" rtlCol="0">
            <a:spAutoFit/>
          </a:bodyPr>
          <a:lstStyle/>
          <a:p>
            <a:pPr>
              <a:lnSpc>
                <a:spcPts val="4140"/>
              </a:lnSpc>
            </a:pPr>
            <a:r>
              <a:rPr lang="en-CA" sz="3612" b="1" dirty="0" smtClean="0">
                <a:solidFill>
                  <a:srgbClr val="FFFFFF"/>
                </a:solidFill>
                <a:latin typeface="Segoe UI Bold"/>
                <a:cs typeface="Segoe UI Bold"/>
              </a:rPr>
              <a:t>New Public Management</a:t>
            </a:r>
          </a:p>
          <a:p>
            <a:pPr>
              <a:lnSpc>
                <a:spcPts val="4140"/>
              </a:lnSpc>
            </a:pPr>
            <a:endParaRPr lang="en-CA" sz="3602" dirty="0">
              <a:solidFill>
                <a:srgbClr val="000000"/>
              </a:solidFill>
            </a:endParaRPr>
          </a:p>
        </p:txBody>
      </p:sp>
      <p:sp>
        <p:nvSpPr>
          <p:cNvPr id="3" name="TextBox 3"/>
          <p:cNvSpPr txBox="1"/>
          <p:nvPr/>
        </p:nvSpPr>
        <p:spPr>
          <a:xfrm>
            <a:off x="1905000" y="1422400"/>
            <a:ext cx="7239000" cy="609600"/>
          </a:xfrm>
          <a:prstGeom prst="rect">
            <a:avLst/>
          </a:prstGeom>
          <a:noFill/>
        </p:spPr>
        <p:txBody>
          <a:bodyPr vert="horz" wrap="none" lIns="0" tIns="0" rIns="0" bIns="0" rtlCol="0">
            <a:spAutoFit/>
          </a:bodyPr>
          <a:lstStyle/>
          <a:p>
            <a:pPr>
              <a:lnSpc>
                <a:spcPts val="3680"/>
              </a:lnSpc>
            </a:pPr>
            <a:r>
              <a:rPr lang="en-CA" sz="3204" dirty="0" smtClean="0">
                <a:solidFill>
                  <a:srgbClr val="FFFFFF"/>
                </a:solidFill>
                <a:latin typeface="Times New Roman"/>
                <a:cs typeface="Times New Roman"/>
              </a:rPr>
              <a:t>The ideas of “new public</a:t>
            </a:r>
          </a:p>
          <a:p>
            <a:pPr>
              <a:lnSpc>
                <a:spcPts val="3680"/>
              </a:lnSpc>
            </a:pPr>
            <a:endParaRPr lang="en-CA" sz="3204" dirty="0">
              <a:solidFill>
                <a:srgbClr val="000000"/>
              </a:solidFill>
            </a:endParaRPr>
          </a:p>
        </p:txBody>
      </p:sp>
      <p:sp>
        <p:nvSpPr>
          <p:cNvPr id="4" name="TextBox 4"/>
          <p:cNvSpPr txBox="1"/>
          <p:nvPr/>
        </p:nvSpPr>
        <p:spPr>
          <a:xfrm>
            <a:off x="1346200" y="1905000"/>
            <a:ext cx="7797800" cy="609600"/>
          </a:xfrm>
          <a:prstGeom prst="rect">
            <a:avLst/>
          </a:prstGeom>
          <a:noFill/>
        </p:spPr>
        <p:txBody>
          <a:bodyPr vert="horz" wrap="none" lIns="0" tIns="0" rIns="0" bIns="0" rtlCol="0">
            <a:spAutoFit/>
          </a:bodyPr>
          <a:lstStyle/>
          <a:p>
            <a:pPr>
              <a:lnSpc>
                <a:spcPts val="3680"/>
              </a:lnSpc>
            </a:pPr>
            <a:r>
              <a:rPr lang="en-CA" sz="3206" dirty="0" smtClean="0">
                <a:solidFill>
                  <a:srgbClr val="FFFFFF"/>
                </a:solidFill>
                <a:latin typeface="Times New Roman"/>
                <a:cs typeface="Times New Roman"/>
              </a:rPr>
              <a:t>management” and “reinventing</a:t>
            </a:r>
          </a:p>
          <a:p>
            <a:pPr>
              <a:lnSpc>
                <a:spcPts val="3680"/>
              </a:lnSpc>
            </a:pPr>
            <a:endParaRPr lang="en-CA" sz="3206" dirty="0">
              <a:solidFill>
                <a:srgbClr val="000000"/>
              </a:solidFill>
            </a:endParaRPr>
          </a:p>
        </p:txBody>
      </p:sp>
      <p:sp>
        <p:nvSpPr>
          <p:cNvPr id="5" name="TextBox 5"/>
          <p:cNvSpPr txBox="1"/>
          <p:nvPr/>
        </p:nvSpPr>
        <p:spPr>
          <a:xfrm>
            <a:off x="1346200" y="2387600"/>
            <a:ext cx="7797800" cy="1130300"/>
          </a:xfrm>
          <a:prstGeom prst="rect">
            <a:avLst/>
          </a:prstGeom>
          <a:noFill/>
        </p:spPr>
        <p:txBody>
          <a:bodyPr vert="horz" wrap="none" lIns="0" tIns="0" rIns="0" bIns="0" rtlCol="0">
            <a:spAutoFit/>
          </a:bodyPr>
          <a:lstStyle/>
          <a:p>
            <a:pPr>
              <a:lnSpc>
                <a:spcPts val="3800"/>
              </a:lnSpc>
            </a:pPr>
            <a:r>
              <a:rPr lang="en-CA" sz="3204" dirty="0" smtClean="0">
                <a:solidFill>
                  <a:srgbClr val="FFFFFF"/>
                </a:solidFill>
                <a:latin typeface="Times New Roman"/>
                <a:cs typeface="Times New Roman"/>
              </a:rPr>
              <a:t>government” were essentially born out</a:t>
            </a:r>
            <a:r>
              <a:rPr lang="en-CA" sz="3204" dirty="0" smtClean="0">
                <a:solidFill>
                  <a:srgbClr val="000000"/>
                </a:solidFill>
                <a:latin typeface="Times New Roman"/>
              </a:rPr>
              <a:t/>
            </a:r>
            <a:br>
              <a:rPr lang="en-CA" sz="3204" dirty="0" smtClean="0">
                <a:solidFill>
                  <a:srgbClr val="000000"/>
                </a:solidFill>
                <a:latin typeface="Times New Roman"/>
              </a:rPr>
            </a:br>
            <a:r>
              <a:rPr lang="en-CA" sz="3204" dirty="0" smtClean="0">
                <a:solidFill>
                  <a:srgbClr val="FFFFFF"/>
                </a:solidFill>
                <a:latin typeface="Times New Roman"/>
                <a:cs typeface="Times New Roman"/>
              </a:rPr>
              <a:t>of the continuing search for solutions to</a:t>
            </a:r>
          </a:p>
          <a:p>
            <a:pPr>
              <a:lnSpc>
                <a:spcPts val="3800"/>
              </a:lnSpc>
            </a:pPr>
            <a:endParaRPr lang="en-CA" sz="3204" dirty="0">
              <a:solidFill>
                <a:srgbClr val="000000"/>
              </a:solidFill>
            </a:endParaRPr>
          </a:p>
        </p:txBody>
      </p:sp>
      <p:sp>
        <p:nvSpPr>
          <p:cNvPr id="6" name="TextBox 6"/>
          <p:cNvSpPr txBox="1"/>
          <p:nvPr/>
        </p:nvSpPr>
        <p:spPr>
          <a:xfrm>
            <a:off x="1346200" y="3365500"/>
            <a:ext cx="7797800" cy="609600"/>
          </a:xfrm>
          <a:prstGeom prst="rect">
            <a:avLst/>
          </a:prstGeom>
          <a:noFill/>
        </p:spPr>
        <p:txBody>
          <a:bodyPr vert="horz" wrap="none" lIns="0" tIns="0" rIns="0" bIns="0" rtlCol="0">
            <a:spAutoFit/>
          </a:bodyPr>
          <a:lstStyle/>
          <a:p>
            <a:pPr>
              <a:lnSpc>
                <a:spcPts val="3680"/>
              </a:lnSpc>
            </a:pPr>
            <a:r>
              <a:rPr lang="en-CA" sz="3206" dirty="0" smtClean="0">
                <a:solidFill>
                  <a:srgbClr val="FFFFFF"/>
                </a:solidFill>
                <a:latin typeface="Times New Roman"/>
                <a:cs typeface="Times New Roman"/>
              </a:rPr>
              <a:t>economic problems in 1970s and to</a:t>
            </a:r>
          </a:p>
          <a:p>
            <a:pPr>
              <a:lnSpc>
                <a:spcPts val="3680"/>
              </a:lnSpc>
            </a:pPr>
            <a:endParaRPr lang="en-CA" sz="3206" dirty="0">
              <a:solidFill>
                <a:srgbClr val="000000"/>
              </a:solidFill>
            </a:endParaRPr>
          </a:p>
        </p:txBody>
      </p:sp>
      <p:sp>
        <p:nvSpPr>
          <p:cNvPr id="7" name="TextBox 7"/>
          <p:cNvSpPr txBox="1"/>
          <p:nvPr/>
        </p:nvSpPr>
        <p:spPr>
          <a:xfrm>
            <a:off x="1346200" y="3860800"/>
            <a:ext cx="7797800" cy="609600"/>
          </a:xfrm>
          <a:prstGeom prst="rect">
            <a:avLst/>
          </a:prstGeom>
          <a:noFill/>
        </p:spPr>
        <p:txBody>
          <a:bodyPr vert="horz" wrap="none" lIns="0" tIns="0" rIns="0" bIns="0" rtlCol="0">
            <a:spAutoFit/>
          </a:bodyPr>
          <a:lstStyle/>
          <a:p>
            <a:pPr>
              <a:lnSpc>
                <a:spcPts val="3680"/>
              </a:lnSpc>
            </a:pPr>
            <a:r>
              <a:rPr lang="en-CA" sz="3204" dirty="0" smtClean="0">
                <a:solidFill>
                  <a:srgbClr val="FFFFFF"/>
                </a:solidFill>
                <a:latin typeface="Times New Roman"/>
                <a:cs typeface="Times New Roman"/>
              </a:rPr>
              <a:t>produce a government that “works</a:t>
            </a:r>
          </a:p>
          <a:p>
            <a:pPr>
              <a:lnSpc>
                <a:spcPts val="3680"/>
              </a:lnSpc>
            </a:pPr>
            <a:endParaRPr lang="en-CA" sz="3204" dirty="0">
              <a:solidFill>
                <a:srgbClr val="000000"/>
              </a:solidFill>
            </a:endParaRPr>
          </a:p>
        </p:txBody>
      </p:sp>
      <p:sp>
        <p:nvSpPr>
          <p:cNvPr id="8" name="TextBox 8"/>
          <p:cNvSpPr txBox="1"/>
          <p:nvPr/>
        </p:nvSpPr>
        <p:spPr>
          <a:xfrm>
            <a:off x="1346200" y="4343400"/>
            <a:ext cx="3491340" cy="474489"/>
          </a:xfrm>
          <a:prstGeom prst="rect">
            <a:avLst/>
          </a:prstGeom>
          <a:noFill/>
        </p:spPr>
        <p:txBody>
          <a:bodyPr vert="horz" wrap="none" lIns="0" tIns="0" rIns="0" bIns="0" rtlCol="0">
            <a:spAutoFit/>
          </a:bodyPr>
          <a:lstStyle/>
          <a:p>
            <a:pPr>
              <a:lnSpc>
                <a:spcPts val="3680"/>
              </a:lnSpc>
            </a:pPr>
            <a:r>
              <a:rPr lang="en-CA" sz="3204" dirty="0" smtClean="0">
                <a:solidFill>
                  <a:srgbClr val="FFFFFF"/>
                </a:solidFill>
                <a:latin typeface="Times New Roman"/>
                <a:cs typeface="Times New Roman"/>
              </a:rPr>
              <a:t>better but costs less.”</a:t>
            </a:r>
            <a:endParaRPr lang="en-CA" sz="3204" dirty="0">
              <a:solidFill>
                <a:srgbClr val="000000"/>
              </a:solidFill>
            </a:endParaRPr>
          </a:p>
        </p:txBody>
      </p:sp>
      <p:sp>
        <p:nvSpPr>
          <p:cNvPr id="9" name="Slide Number Placeholder 8"/>
          <p:cNvSpPr>
            <a:spLocks noGrp="1"/>
          </p:cNvSpPr>
          <p:nvPr>
            <p:ph type="sldNum" sz="quarter" idx="12"/>
          </p:nvPr>
        </p:nvSpPr>
        <p:spPr/>
        <p:txBody>
          <a:bodyPr/>
          <a:lstStyle/>
          <a:p>
            <a:fld id="{2C7DFF54-6BA4-4515-87CA-28703F844993}" type="slidenum">
              <a:rPr lang="en-CA" smtClean="0"/>
              <a:pPr/>
              <a:t>6</a:t>
            </a:fld>
            <a:endParaRPr lang="en-CA"/>
          </a:p>
        </p:txBody>
      </p:sp>
    </p:spTree>
    <p:extLst>
      <p:ext uri="{BB962C8B-B14F-4D97-AF65-F5344CB8AC3E}">
        <p14:creationId xmlns:p14="http://schemas.microsoft.com/office/powerpoint/2010/main" xmlns="" val="12153917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2"/>
          <p:cNvSpPr txBox="1"/>
          <p:nvPr/>
        </p:nvSpPr>
        <p:spPr>
          <a:xfrm>
            <a:off x="927100" y="508000"/>
            <a:ext cx="5601983" cy="1769715"/>
          </a:xfrm>
          <a:prstGeom prst="rect">
            <a:avLst/>
          </a:prstGeom>
          <a:noFill/>
        </p:spPr>
        <p:txBody>
          <a:bodyPr vert="horz" wrap="none" lIns="0" tIns="0" rIns="0" bIns="0" rtlCol="0">
            <a:spAutoFit/>
          </a:bodyPr>
          <a:lstStyle/>
          <a:p>
            <a:pPr>
              <a:lnSpc>
                <a:spcPts val="4600"/>
              </a:lnSpc>
            </a:pPr>
            <a:endParaRPr lang="en-CA" sz="3998" dirty="0" smtClean="0">
              <a:solidFill>
                <a:srgbClr val="FF0000"/>
              </a:solidFill>
              <a:latin typeface="Segoe UI"/>
              <a:cs typeface="Segoe UI"/>
            </a:endParaRPr>
          </a:p>
          <a:p>
            <a:pPr>
              <a:lnSpc>
                <a:spcPts val="4600"/>
              </a:lnSpc>
            </a:pPr>
            <a:r>
              <a:rPr lang="en-CA" sz="3998" dirty="0" smtClean="0">
                <a:solidFill>
                  <a:srgbClr val="FF0000"/>
                </a:solidFill>
                <a:latin typeface="Segoe UI"/>
                <a:cs typeface="Segoe UI"/>
              </a:rPr>
              <a:t>Reinventing Government</a:t>
            </a:r>
          </a:p>
          <a:p>
            <a:pPr>
              <a:lnSpc>
                <a:spcPts val="4600"/>
              </a:lnSpc>
            </a:pPr>
            <a:endParaRPr lang="en-CA" sz="3998" dirty="0">
              <a:solidFill>
                <a:srgbClr val="FF0000"/>
              </a:solidFill>
            </a:endParaRPr>
          </a:p>
        </p:txBody>
      </p:sp>
      <p:sp>
        <p:nvSpPr>
          <p:cNvPr id="3" name="TextBox 3"/>
          <p:cNvSpPr txBox="1"/>
          <p:nvPr/>
        </p:nvSpPr>
        <p:spPr>
          <a:xfrm>
            <a:off x="1193800" y="1714500"/>
            <a:ext cx="7035800" cy="359073"/>
          </a:xfrm>
          <a:prstGeom prst="rect">
            <a:avLst/>
          </a:prstGeom>
          <a:noFill/>
        </p:spPr>
        <p:txBody>
          <a:bodyPr vert="horz" wrap="square" lIns="0" tIns="0" rIns="0" bIns="0" rtlCol="0">
            <a:spAutoFit/>
          </a:bodyPr>
          <a:lstStyle/>
          <a:p>
            <a:pPr>
              <a:lnSpc>
                <a:spcPts val="2760"/>
              </a:lnSpc>
            </a:pPr>
            <a:r>
              <a:rPr lang="en-CA" sz="2400" dirty="0" smtClean="0">
                <a:latin typeface="Times New Roman"/>
                <a:cs typeface="Times New Roman"/>
              </a:rPr>
              <a:t>The idea of “reinventing government” was </a:t>
            </a:r>
            <a:endParaRPr lang="en-CA" sz="2400" dirty="0"/>
          </a:p>
        </p:txBody>
      </p:sp>
      <p:sp>
        <p:nvSpPr>
          <p:cNvPr id="4" name="TextBox 4"/>
          <p:cNvSpPr txBox="1"/>
          <p:nvPr/>
        </p:nvSpPr>
        <p:spPr>
          <a:xfrm>
            <a:off x="1193800" y="2082800"/>
            <a:ext cx="6058582" cy="718145"/>
          </a:xfrm>
          <a:prstGeom prst="rect">
            <a:avLst/>
          </a:prstGeom>
          <a:noFill/>
        </p:spPr>
        <p:txBody>
          <a:bodyPr vert="horz" wrap="none" lIns="0" tIns="0" rIns="0" bIns="0" rtlCol="0">
            <a:spAutoFit/>
          </a:bodyPr>
          <a:lstStyle/>
          <a:p>
            <a:pPr>
              <a:lnSpc>
                <a:spcPts val="2760"/>
              </a:lnSpc>
            </a:pPr>
            <a:r>
              <a:rPr lang="en-CA" sz="2402" dirty="0" smtClean="0">
                <a:latin typeface="Times New Roman"/>
                <a:cs typeface="Times New Roman"/>
              </a:rPr>
              <a:t>advanced by Osborne and </a:t>
            </a:r>
            <a:r>
              <a:rPr lang="en-CA" sz="2402" dirty="0" err="1" smtClean="0">
                <a:latin typeface="Times New Roman"/>
                <a:cs typeface="Times New Roman"/>
              </a:rPr>
              <a:t>Gaebler</a:t>
            </a:r>
            <a:r>
              <a:rPr lang="en-CA" sz="2402" dirty="0" smtClean="0">
                <a:latin typeface="Times New Roman"/>
                <a:cs typeface="Times New Roman"/>
              </a:rPr>
              <a:t> in 1992. Their</a:t>
            </a:r>
          </a:p>
          <a:p>
            <a:pPr>
              <a:lnSpc>
                <a:spcPts val="2760"/>
              </a:lnSpc>
            </a:pPr>
            <a:endParaRPr lang="en-CA" sz="2402" dirty="0"/>
          </a:p>
        </p:txBody>
      </p:sp>
      <p:sp>
        <p:nvSpPr>
          <p:cNvPr id="5" name="TextBox 5"/>
          <p:cNvSpPr txBox="1"/>
          <p:nvPr/>
        </p:nvSpPr>
        <p:spPr>
          <a:xfrm>
            <a:off x="1193800" y="2438400"/>
            <a:ext cx="6576352" cy="1487587"/>
          </a:xfrm>
          <a:prstGeom prst="rect">
            <a:avLst/>
          </a:prstGeom>
          <a:noFill/>
        </p:spPr>
        <p:txBody>
          <a:bodyPr vert="horz" wrap="none" lIns="0" tIns="0" rIns="0" bIns="0" rtlCol="0">
            <a:spAutoFit/>
          </a:bodyPr>
          <a:lstStyle/>
          <a:p>
            <a:pPr>
              <a:lnSpc>
                <a:spcPts val="2900"/>
              </a:lnSpc>
            </a:pPr>
            <a:r>
              <a:rPr lang="en-CA" sz="2400" dirty="0" smtClean="0">
                <a:latin typeface="Times New Roman"/>
                <a:cs typeface="Times New Roman"/>
              </a:rPr>
              <a:t>concept of NPM was sparked by the use of business</a:t>
            </a:r>
            <a:r>
              <a:rPr lang="en-CA" sz="2400" dirty="0" smtClean="0">
                <a:latin typeface="Times New Roman"/>
              </a:rPr>
              <a:t/>
            </a:r>
            <a:br>
              <a:rPr lang="en-CA" sz="2400" dirty="0" smtClean="0">
                <a:latin typeface="Times New Roman"/>
              </a:rPr>
            </a:br>
            <a:r>
              <a:rPr lang="en-CA" sz="2400" dirty="0" smtClean="0">
                <a:latin typeface="Times New Roman"/>
                <a:cs typeface="Times New Roman"/>
              </a:rPr>
              <a:t>model prescriptions for government i.e. using private</a:t>
            </a:r>
            <a:r>
              <a:rPr lang="en-CA" sz="2400" dirty="0" smtClean="0">
                <a:latin typeface="Times New Roman"/>
              </a:rPr>
              <a:t/>
            </a:r>
            <a:br>
              <a:rPr lang="en-CA" sz="2400" dirty="0" smtClean="0">
                <a:latin typeface="Times New Roman"/>
              </a:rPr>
            </a:br>
            <a:r>
              <a:rPr lang="en-CA" sz="2400" dirty="0" smtClean="0">
                <a:latin typeface="Times New Roman"/>
                <a:cs typeface="Times New Roman"/>
              </a:rPr>
              <a:t>sector innovation, resources, and organizational ideas</a:t>
            </a:r>
          </a:p>
          <a:p>
            <a:pPr>
              <a:lnSpc>
                <a:spcPts val="2900"/>
              </a:lnSpc>
            </a:pPr>
            <a:endParaRPr lang="en-CA" sz="2400" dirty="0"/>
          </a:p>
        </p:txBody>
      </p:sp>
      <p:sp>
        <p:nvSpPr>
          <p:cNvPr id="6" name="TextBox 6"/>
          <p:cNvSpPr txBox="1"/>
          <p:nvPr/>
        </p:nvSpPr>
        <p:spPr>
          <a:xfrm>
            <a:off x="1193800" y="3556000"/>
            <a:ext cx="3584956" cy="718145"/>
          </a:xfrm>
          <a:prstGeom prst="rect">
            <a:avLst/>
          </a:prstGeom>
          <a:noFill/>
        </p:spPr>
        <p:txBody>
          <a:bodyPr vert="horz" wrap="none" lIns="0" tIns="0" rIns="0" bIns="0" rtlCol="0">
            <a:spAutoFit/>
          </a:bodyPr>
          <a:lstStyle/>
          <a:p>
            <a:pPr>
              <a:lnSpc>
                <a:spcPts val="2760"/>
              </a:lnSpc>
            </a:pPr>
            <a:r>
              <a:rPr lang="en-CA" sz="2402" dirty="0" smtClean="0">
                <a:latin typeface="Times New Roman"/>
                <a:cs typeface="Times New Roman"/>
              </a:rPr>
              <a:t>to improve the public sector. </a:t>
            </a:r>
          </a:p>
          <a:p>
            <a:pPr>
              <a:lnSpc>
                <a:spcPts val="2760"/>
              </a:lnSpc>
            </a:pPr>
            <a:endParaRPr lang="en-CA" sz="2402" dirty="0"/>
          </a:p>
        </p:txBody>
      </p:sp>
      <p:sp>
        <p:nvSpPr>
          <p:cNvPr id="2" name="Slide Number Placeholder 1"/>
          <p:cNvSpPr>
            <a:spLocks noGrp="1"/>
          </p:cNvSpPr>
          <p:nvPr>
            <p:ph type="sldNum" sz="quarter" idx="12"/>
          </p:nvPr>
        </p:nvSpPr>
        <p:spPr/>
        <p:txBody>
          <a:bodyPr/>
          <a:lstStyle/>
          <a:p>
            <a:fld id="{2C7DFF54-6BA4-4515-87CA-28703F844993}" type="slidenum">
              <a:rPr lang="en-CA" smtClean="0"/>
              <a:pPr/>
              <a:t>7</a:t>
            </a:fld>
            <a:endParaRPr lang="en-CA"/>
          </a:p>
        </p:txBody>
      </p:sp>
    </p:spTree>
    <p:extLst>
      <p:ext uri="{BB962C8B-B14F-4D97-AF65-F5344CB8AC3E}">
        <p14:creationId xmlns:p14="http://schemas.microsoft.com/office/powerpoint/2010/main" xmlns="" val="16464057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a14="http://schemas.microsoft.com/office/drawing/2010/main" xmlns="">
                  <a14:imgLayer r:embed="rId3">
                    <a14:imgEffect>
                      <a14:brightnessContrast contrast="-100000"/>
                    </a14:imgEffect>
                  </a14:imgLayer>
                </a14:imgProps>
              </a:ext>
            </a:extLst>
          </a:blip>
          <a:stretch>
            <a:fillRect/>
          </a:stretch>
        </p:blipFill>
        <p:spPr>
          <a:xfrm>
            <a:off x="0" y="0"/>
            <a:ext cx="9144000" cy="6845300"/>
          </a:xfrm>
          <a:prstGeom prst="rect">
            <a:avLst/>
          </a:prstGeom>
        </p:spPr>
      </p:pic>
      <p:sp>
        <p:nvSpPr>
          <p:cNvPr id="12" name="TextBox 2"/>
          <p:cNvSpPr txBox="1"/>
          <p:nvPr/>
        </p:nvSpPr>
        <p:spPr>
          <a:xfrm>
            <a:off x="850900" y="596900"/>
            <a:ext cx="8293100" cy="685800"/>
          </a:xfrm>
          <a:prstGeom prst="rect">
            <a:avLst/>
          </a:prstGeom>
          <a:noFill/>
        </p:spPr>
        <p:txBody>
          <a:bodyPr vert="horz" wrap="none" lIns="0" tIns="0" rIns="0" bIns="0" rtlCol="0">
            <a:spAutoFit/>
          </a:bodyPr>
          <a:lstStyle/>
          <a:p>
            <a:pPr>
              <a:lnSpc>
                <a:spcPts val="4140"/>
              </a:lnSpc>
            </a:pPr>
            <a:r>
              <a:rPr lang="en-CA" sz="3602" smtClean="0">
                <a:solidFill>
                  <a:srgbClr val="FFFFFF"/>
                </a:solidFill>
                <a:latin typeface="Segoe UI"/>
                <a:cs typeface="Segoe UI"/>
              </a:rPr>
              <a:t>Reengineering Organizations</a:t>
            </a:r>
          </a:p>
          <a:p>
            <a:pPr>
              <a:lnSpc>
                <a:spcPts val="4140"/>
              </a:lnSpc>
            </a:pPr>
            <a:endParaRPr lang="en-CA" sz="3602">
              <a:solidFill>
                <a:srgbClr val="000000"/>
              </a:solidFill>
            </a:endParaRPr>
          </a:p>
        </p:txBody>
      </p:sp>
      <p:sp>
        <p:nvSpPr>
          <p:cNvPr id="3" name="TextBox 3"/>
          <p:cNvSpPr txBox="1"/>
          <p:nvPr/>
        </p:nvSpPr>
        <p:spPr>
          <a:xfrm>
            <a:off x="1651000" y="1625600"/>
            <a:ext cx="1358900" cy="419100"/>
          </a:xfrm>
          <a:prstGeom prst="rect">
            <a:avLst/>
          </a:prstGeom>
          <a:noFill/>
        </p:spPr>
        <p:txBody>
          <a:bodyPr vert="horz" wrap="none" lIns="0" tIns="0" rIns="0" bIns="0" rtlCol="0">
            <a:spAutoFit/>
          </a:bodyPr>
          <a:lstStyle/>
          <a:p>
            <a:pPr>
              <a:lnSpc>
                <a:spcPts val="3220"/>
              </a:lnSpc>
            </a:pPr>
            <a:r>
              <a:rPr lang="en-CA" sz="2795" smtClean="0">
                <a:solidFill>
                  <a:srgbClr val="FFFFFF"/>
                </a:solidFill>
                <a:latin typeface="Times New Roman"/>
                <a:cs typeface="Times New Roman"/>
              </a:rPr>
              <a:t>Another</a:t>
            </a:r>
          </a:p>
          <a:p>
            <a:pPr>
              <a:lnSpc>
                <a:spcPts val="3220"/>
              </a:lnSpc>
            </a:pPr>
            <a:endParaRPr lang="en-CA" sz="2795" smtClean="0">
              <a:solidFill>
                <a:srgbClr val="FFFFFF"/>
              </a:solidFill>
              <a:latin typeface="Times New Roman"/>
              <a:cs typeface="Times New Roman"/>
            </a:endParaRPr>
          </a:p>
        </p:txBody>
      </p:sp>
      <p:sp>
        <p:nvSpPr>
          <p:cNvPr id="4" name="TextBox 4"/>
          <p:cNvSpPr txBox="1"/>
          <p:nvPr/>
        </p:nvSpPr>
        <p:spPr>
          <a:xfrm>
            <a:off x="3479800" y="1625600"/>
            <a:ext cx="1181100" cy="419100"/>
          </a:xfrm>
          <a:prstGeom prst="rect">
            <a:avLst/>
          </a:prstGeom>
          <a:noFill/>
        </p:spPr>
        <p:txBody>
          <a:bodyPr vert="horz" wrap="none" lIns="0" tIns="0" rIns="0" bIns="0" rtlCol="0">
            <a:spAutoFit/>
          </a:bodyPr>
          <a:lstStyle/>
          <a:p>
            <a:pPr>
              <a:lnSpc>
                <a:spcPts val="3220"/>
              </a:lnSpc>
            </a:pPr>
            <a:r>
              <a:rPr lang="en-CA" sz="2795" smtClean="0">
                <a:solidFill>
                  <a:srgbClr val="FFFFFF"/>
                </a:solidFill>
                <a:latin typeface="Times New Roman"/>
                <a:cs typeface="Times New Roman"/>
              </a:rPr>
              <a:t>similar</a:t>
            </a:r>
          </a:p>
          <a:p>
            <a:pPr>
              <a:lnSpc>
                <a:spcPts val="3220"/>
              </a:lnSpc>
            </a:pPr>
            <a:endParaRPr lang="en-CA" sz="2795" smtClean="0">
              <a:solidFill>
                <a:srgbClr val="FFFFFF"/>
              </a:solidFill>
              <a:latin typeface="Times New Roman"/>
              <a:cs typeface="Times New Roman"/>
            </a:endParaRPr>
          </a:p>
        </p:txBody>
      </p:sp>
      <p:sp>
        <p:nvSpPr>
          <p:cNvPr id="5" name="TextBox 5"/>
          <p:cNvSpPr txBox="1"/>
          <p:nvPr/>
        </p:nvSpPr>
        <p:spPr>
          <a:xfrm>
            <a:off x="5118100" y="1625600"/>
            <a:ext cx="1689100" cy="419100"/>
          </a:xfrm>
          <a:prstGeom prst="rect">
            <a:avLst/>
          </a:prstGeom>
          <a:noFill/>
        </p:spPr>
        <p:txBody>
          <a:bodyPr vert="horz" wrap="none" lIns="0" tIns="0" rIns="0" bIns="0" rtlCol="0">
            <a:spAutoFit/>
          </a:bodyPr>
          <a:lstStyle/>
          <a:p>
            <a:pPr>
              <a:lnSpc>
                <a:spcPts val="3220"/>
              </a:lnSpc>
            </a:pPr>
            <a:r>
              <a:rPr lang="en-CA" sz="2795" smtClean="0">
                <a:solidFill>
                  <a:srgbClr val="FFFFFF"/>
                </a:solidFill>
                <a:latin typeface="Times New Roman"/>
                <a:cs typeface="Times New Roman"/>
              </a:rPr>
              <a:t>movement</a:t>
            </a:r>
          </a:p>
          <a:p>
            <a:pPr>
              <a:lnSpc>
                <a:spcPts val="3220"/>
              </a:lnSpc>
            </a:pPr>
            <a:endParaRPr lang="en-CA" sz="2795" smtClean="0">
              <a:solidFill>
                <a:srgbClr val="FFFFFF"/>
              </a:solidFill>
              <a:latin typeface="Times New Roman"/>
              <a:cs typeface="Times New Roman"/>
            </a:endParaRPr>
          </a:p>
        </p:txBody>
      </p:sp>
      <p:sp>
        <p:nvSpPr>
          <p:cNvPr id="6" name="TextBox 6"/>
          <p:cNvSpPr txBox="1"/>
          <p:nvPr/>
        </p:nvSpPr>
        <p:spPr>
          <a:xfrm>
            <a:off x="7277100" y="1625600"/>
            <a:ext cx="749300" cy="419100"/>
          </a:xfrm>
          <a:prstGeom prst="rect">
            <a:avLst/>
          </a:prstGeom>
          <a:noFill/>
        </p:spPr>
        <p:txBody>
          <a:bodyPr vert="horz" wrap="none" lIns="0" tIns="0" rIns="0" bIns="0" rtlCol="0">
            <a:spAutoFit/>
          </a:bodyPr>
          <a:lstStyle/>
          <a:p>
            <a:pPr>
              <a:lnSpc>
                <a:spcPts val="3220"/>
              </a:lnSpc>
            </a:pPr>
            <a:r>
              <a:rPr lang="en-CA" sz="2795" smtClean="0">
                <a:solidFill>
                  <a:srgbClr val="FFFFFF"/>
                </a:solidFill>
                <a:latin typeface="Times New Roman"/>
                <a:cs typeface="Times New Roman"/>
              </a:rPr>
              <a:t>was</a:t>
            </a:r>
          </a:p>
          <a:p>
            <a:pPr>
              <a:lnSpc>
                <a:spcPts val="3220"/>
              </a:lnSpc>
            </a:pPr>
            <a:endParaRPr lang="en-CA" sz="2795" smtClean="0">
              <a:solidFill>
                <a:srgbClr val="FFFFFF"/>
              </a:solidFill>
              <a:latin typeface="Times New Roman"/>
              <a:cs typeface="Times New Roman"/>
            </a:endParaRPr>
          </a:p>
        </p:txBody>
      </p:sp>
      <p:sp>
        <p:nvSpPr>
          <p:cNvPr id="7" name="TextBox 7"/>
          <p:cNvSpPr txBox="1"/>
          <p:nvPr/>
        </p:nvSpPr>
        <p:spPr>
          <a:xfrm>
            <a:off x="1041400" y="2070100"/>
            <a:ext cx="8102600" cy="508000"/>
          </a:xfrm>
          <a:prstGeom prst="rect">
            <a:avLst/>
          </a:prstGeom>
          <a:noFill/>
        </p:spPr>
        <p:txBody>
          <a:bodyPr vert="horz" wrap="none" lIns="0" tIns="0" rIns="0" bIns="0" rtlCol="0">
            <a:spAutoFit/>
          </a:bodyPr>
          <a:lstStyle/>
          <a:p>
            <a:pPr>
              <a:lnSpc>
                <a:spcPts val="3220"/>
              </a:lnSpc>
            </a:pPr>
            <a:r>
              <a:rPr lang="en-CA" sz="2798" smtClean="0">
                <a:solidFill>
                  <a:srgbClr val="FFFFFF"/>
                </a:solidFill>
                <a:latin typeface="Times New Roman"/>
                <a:cs typeface="Times New Roman"/>
              </a:rPr>
              <a:t>“reengineering organizations.” This term was</a:t>
            </a:r>
          </a:p>
          <a:p>
            <a:pPr>
              <a:lnSpc>
                <a:spcPts val="3220"/>
              </a:lnSpc>
            </a:pPr>
            <a:endParaRPr lang="en-CA" sz="2798">
              <a:solidFill>
                <a:srgbClr val="000000"/>
              </a:solidFill>
            </a:endParaRPr>
          </a:p>
        </p:txBody>
      </p:sp>
      <p:sp>
        <p:nvSpPr>
          <p:cNvPr id="8" name="TextBox 8"/>
          <p:cNvSpPr txBox="1"/>
          <p:nvPr/>
        </p:nvSpPr>
        <p:spPr>
          <a:xfrm>
            <a:off x="1041400" y="2476500"/>
            <a:ext cx="8102600" cy="990600"/>
          </a:xfrm>
          <a:prstGeom prst="rect">
            <a:avLst/>
          </a:prstGeom>
          <a:noFill/>
        </p:spPr>
        <p:txBody>
          <a:bodyPr vert="horz" wrap="none" lIns="0" tIns="0" rIns="0" bIns="0" rtlCol="0">
            <a:spAutoFit/>
          </a:bodyPr>
          <a:lstStyle/>
          <a:p>
            <a:pPr>
              <a:lnSpc>
                <a:spcPts val="3400"/>
              </a:lnSpc>
            </a:pPr>
            <a:r>
              <a:rPr lang="en-CA" sz="2795" smtClean="0">
                <a:solidFill>
                  <a:srgbClr val="FFFFFF"/>
                </a:solidFill>
                <a:latin typeface="Times New Roman"/>
                <a:cs typeface="Times New Roman"/>
              </a:rPr>
              <a:t>coined by Michael Hammer (1990) in an article</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published by the Harvard Business Review.</a:t>
            </a:r>
          </a:p>
          <a:p>
            <a:pPr>
              <a:lnSpc>
                <a:spcPts val="3400"/>
              </a:lnSpc>
            </a:pPr>
            <a:endParaRPr lang="en-CA" sz="2795">
              <a:solidFill>
                <a:srgbClr val="000000"/>
              </a:solidFill>
            </a:endParaRPr>
          </a:p>
        </p:txBody>
      </p:sp>
      <p:sp>
        <p:nvSpPr>
          <p:cNvPr id="9" name="TextBox 9"/>
          <p:cNvSpPr txBox="1"/>
          <p:nvPr/>
        </p:nvSpPr>
        <p:spPr>
          <a:xfrm>
            <a:off x="1041400" y="3352800"/>
            <a:ext cx="8102600" cy="508000"/>
          </a:xfrm>
          <a:prstGeom prst="rect">
            <a:avLst/>
          </a:prstGeom>
          <a:noFill/>
        </p:spPr>
        <p:txBody>
          <a:bodyPr vert="horz" wrap="none" lIns="0" tIns="0" rIns="0" bIns="0" rtlCol="0">
            <a:spAutoFit/>
          </a:bodyPr>
          <a:lstStyle/>
          <a:p>
            <a:pPr>
              <a:lnSpc>
                <a:spcPts val="3220"/>
              </a:lnSpc>
            </a:pPr>
            <a:r>
              <a:rPr lang="en-CA" sz="2798" smtClean="0">
                <a:solidFill>
                  <a:srgbClr val="FFFFFF"/>
                </a:solidFill>
                <a:latin typeface="Times New Roman"/>
                <a:cs typeface="Times New Roman"/>
              </a:rPr>
              <a:t>Reengineering    offers    an    approach    for</a:t>
            </a:r>
          </a:p>
          <a:p>
            <a:pPr>
              <a:lnSpc>
                <a:spcPts val="3220"/>
              </a:lnSpc>
            </a:pPr>
            <a:endParaRPr lang="en-CA" sz="2798">
              <a:solidFill>
                <a:srgbClr val="000000"/>
              </a:solidFill>
            </a:endParaRPr>
          </a:p>
        </p:txBody>
      </p:sp>
      <p:sp>
        <p:nvSpPr>
          <p:cNvPr id="10" name="TextBox 10"/>
          <p:cNvSpPr txBox="1"/>
          <p:nvPr/>
        </p:nvSpPr>
        <p:spPr>
          <a:xfrm>
            <a:off x="1041400" y="3759200"/>
            <a:ext cx="8102600" cy="1409700"/>
          </a:xfrm>
          <a:prstGeom prst="rect">
            <a:avLst/>
          </a:prstGeom>
          <a:noFill/>
        </p:spPr>
        <p:txBody>
          <a:bodyPr vert="horz" wrap="none" lIns="0" tIns="0" rIns="0" bIns="0" rtlCol="0">
            <a:spAutoFit/>
          </a:bodyPr>
          <a:lstStyle/>
          <a:p>
            <a:pPr>
              <a:lnSpc>
                <a:spcPts val="3350"/>
              </a:lnSpc>
            </a:pPr>
            <a:r>
              <a:rPr lang="en-CA" sz="2795" smtClean="0">
                <a:solidFill>
                  <a:srgbClr val="FFFFFF"/>
                </a:solidFill>
                <a:latin typeface="Times New Roman"/>
                <a:cs typeface="Times New Roman"/>
              </a:rPr>
              <a:t>improving   performance,   effectiveness,   and</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efficiency of organizations regardless of the</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sector in which they operate.</a:t>
            </a:r>
          </a:p>
          <a:p>
            <a:pPr>
              <a:lnSpc>
                <a:spcPts val="3350"/>
              </a:lnSpc>
            </a:pPr>
            <a:endParaRPr lang="en-CA" sz="2795">
              <a:solidFill>
                <a:srgbClr val="000000"/>
              </a:solidFill>
            </a:endParaRPr>
          </a:p>
        </p:txBody>
      </p:sp>
      <p:sp>
        <p:nvSpPr>
          <p:cNvPr id="11" name="Slide Number Placeholder 10"/>
          <p:cNvSpPr>
            <a:spLocks noGrp="1"/>
          </p:cNvSpPr>
          <p:nvPr>
            <p:ph type="sldNum" sz="quarter" idx="12"/>
          </p:nvPr>
        </p:nvSpPr>
        <p:spPr/>
        <p:txBody>
          <a:bodyPr/>
          <a:lstStyle/>
          <a:p>
            <a:fld id="{2C7DFF54-6BA4-4515-87CA-28703F844993}" type="slidenum">
              <a:rPr lang="en-CA" smtClean="0"/>
              <a:pPr/>
              <a:t>8</a:t>
            </a:fld>
            <a:endParaRPr lang="en-CA"/>
          </a:p>
        </p:txBody>
      </p:sp>
    </p:spTree>
    <p:extLst>
      <p:ext uri="{BB962C8B-B14F-4D97-AF65-F5344CB8AC3E}">
        <p14:creationId xmlns:p14="http://schemas.microsoft.com/office/powerpoint/2010/main" xmlns="" val="3008162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a:blip r:embed="rId2" cstate="print">
            <a:extLst>
              <a:ext uri="{BEBA8EAE-BF5A-486C-A8C5-ECC9F3942E4B}">
                <a14:imgProps xmlns:a14="http://schemas.microsoft.com/office/drawing/2010/main" xmlns="">
                  <a14:imgLayer r:embed="rId3">
                    <a14:imgEffect>
                      <a14:brightnessContrast bright="-40000" contrast="100000"/>
                    </a14:imgEffect>
                  </a14:imgLayer>
                </a14:imgProps>
              </a:ext>
            </a:extLst>
          </a:blip>
          <a:stretch>
            <a:fillRect/>
          </a:stretch>
        </p:blipFill>
        <p:spPr>
          <a:xfrm>
            <a:off x="0" y="0"/>
            <a:ext cx="9144000" cy="6845300"/>
          </a:xfrm>
          <a:prstGeom prst="rect">
            <a:avLst/>
          </a:prstGeom>
        </p:spPr>
      </p:pic>
      <p:sp>
        <p:nvSpPr>
          <p:cNvPr id="6" name="TextBox 2"/>
          <p:cNvSpPr txBox="1"/>
          <p:nvPr/>
        </p:nvSpPr>
        <p:spPr>
          <a:xfrm>
            <a:off x="1574800" y="1574800"/>
            <a:ext cx="7569200" cy="508000"/>
          </a:xfrm>
          <a:prstGeom prst="rect">
            <a:avLst/>
          </a:prstGeom>
          <a:noFill/>
        </p:spPr>
        <p:txBody>
          <a:bodyPr vert="horz" wrap="none" lIns="0" tIns="0" rIns="0" bIns="0" rtlCol="0">
            <a:spAutoFit/>
          </a:bodyPr>
          <a:lstStyle/>
          <a:p>
            <a:pPr>
              <a:lnSpc>
                <a:spcPts val="3220"/>
              </a:lnSpc>
            </a:pPr>
            <a:r>
              <a:rPr lang="en-CA" sz="2795" smtClean="0">
                <a:solidFill>
                  <a:srgbClr val="FFFFFF"/>
                </a:solidFill>
                <a:latin typeface="Times New Roman"/>
                <a:cs typeface="Times New Roman"/>
              </a:rPr>
              <a:t>According to Hammer and Champy (1993),</a:t>
            </a:r>
          </a:p>
          <a:p>
            <a:pPr>
              <a:lnSpc>
                <a:spcPts val="3220"/>
              </a:lnSpc>
            </a:pPr>
            <a:endParaRPr lang="en-CA" sz="2795">
              <a:solidFill>
                <a:srgbClr val="000000"/>
              </a:solidFill>
            </a:endParaRPr>
          </a:p>
        </p:txBody>
      </p:sp>
      <p:sp>
        <p:nvSpPr>
          <p:cNvPr id="3" name="TextBox 3"/>
          <p:cNvSpPr txBox="1"/>
          <p:nvPr/>
        </p:nvSpPr>
        <p:spPr>
          <a:xfrm>
            <a:off x="965200" y="1993900"/>
            <a:ext cx="8178800" cy="508000"/>
          </a:xfrm>
          <a:prstGeom prst="rect">
            <a:avLst/>
          </a:prstGeom>
          <a:noFill/>
        </p:spPr>
        <p:txBody>
          <a:bodyPr vert="horz" wrap="none" lIns="0" tIns="0" rIns="0" bIns="0" rtlCol="0">
            <a:spAutoFit/>
          </a:bodyPr>
          <a:lstStyle/>
          <a:p>
            <a:pPr>
              <a:lnSpc>
                <a:spcPts val="3220"/>
              </a:lnSpc>
            </a:pPr>
            <a:r>
              <a:rPr lang="en-CA" sz="2798" smtClean="0">
                <a:solidFill>
                  <a:srgbClr val="FFFFFF"/>
                </a:solidFill>
                <a:latin typeface="Times New Roman"/>
                <a:cs typeface="Times New Roman"/>
              </a:rPr>
              <a:t>“reengineering is the fundamental rethinking and</a:t>
            </a:r>
          </a:p>
          <a:p>
            <a:pPr>
              <a:lnSpc>
                <a:spcPts val="3220"/>
              </a:lnSpc>
            </a:pPr>
            <a:endParaRPr lang="en-CA" sz="2798">
              <a:solidFill>
                <a:srgbClr val="000000"/>
              </a:solidFill>
            </a:endParaRPr>
          </a:p>
        </p:txBody>
      </p:sp>
      <p:sp>
        <p:nvSpPr>
          <p:cNvPr id="4" name="TextBox 4"/>
          <p:cNvSpPr txBox="1"/>
          <p:nvPr/>
        </p:nvSpPr>
        <p:spPr>
          <a:xfrm>
            <a:off x="965200" y="2400300"/>
            <a:ext cx="8178800" cy="2260600"/>
          </a:xfrm>
          <a:prstGeom prst="rect">
            <a:avLst/>
          </a:prstGeom>
          <a:noFill/>
        </p:spPr>
        <p:txBody>
          <a:bodyPr vert="horz" wrap="none" lIns="0" tIns="0" rIns="0" bIns="0" rtlCol="0">
            <a:spAutoFit/>
          </a:bodyPr>
          <a:lstStyle/>
          <a:p>
            <a:pPr>
              <a:lnSpc>
                <a:spcPts val="3375"/>
              </a:lnSpc>
            </a:pPr>
            <a:r>
              <a:rPr lang="en-CA" sz="2795" smtClean="0">
                <a:solidFill>
                  <a:srgbClr val="FFFFFF"/>
                </a:solidFill>
                <a:latin typeface="Times New Roman"/>
                <a:cs typeface="Times New Roman"/>
              </a:rPr>
              <a:t>radical redesign of business processes to achieve</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dramatic improvements in critical contemporary</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measures of performance, such as cost, quality,</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service, and speed.” (Hammer and Champy 1993</a:t>
            </a:r>
            <a:r>
              <a:rPr lang="en-CA" sz="2795" smtClean="0">
                <a:solidFill>
                  <a:srgbClr val="000000"/>
                </a:solidFill>
                <a:latin typeface="Times New Roman"/>
              </a:rPr>
              <a:t/>
            </a:r>
            <a:br>
              <a:rPr lang="en-CA" sz="2795" smtClean="0">
                <a:solidFill>
                  <a:srgbClr val="000000"/>
                </a:solidFill>
                <a:latin typeface="Times New Roman"/>
              </a:rPr>
            </a:br>
            <a:r>
              <a:rPr lang="en-CA" sz="2795" smtClean="0">
                <a:solidFill>
                  <a:srgbClr val="FFFFFF"/>
                </a:solidFill>
                <a:latin typeface="Times New Roman"/>
                <a:cs typeface="Times New Roman"/>
              </a:rPr>
              <a:t>as cited in Halachmi 1995: 330).</a:t>
            </a:r>
          </a:p>
          <a:p>
            <a:pPr>
              <a:lnSpc>
                <a:spcPts val="3375"/>
              </a:lnSpc>
            </a:pPr>
            <a:endParaRPr lang="en-CA" sz="2795">
              <a:solidFill>
                <a:srgbClr val="000000"/>
              </a:solidFill>
            </a:endParaRPr>
          </a:p>
        </p:txBody>
      </p:sp>
      <p:sp>
        <p:nvSpPr>
          <p:cNvPr id="5" name="Slide Number Placeholder 4"/>
          <p:cNvSpPr>
            <a:spLocks noGrp="1"/>
          </p:cNvSpPr>
          <p:nvPr>
            <p:ph type="sldNum" sz="quarter" idx="12"/>
          </p:nvPr>
        </p:nvSpPr>
        <p:spPr/>
        <p:txBody>
          <a:bodyPr/>
          <a:lstStyle/>
          <a:p>
            <a:fld id="{2C7DFF54-6BA4-4515-87CA-28703F844993}" type="slidenum">
              <a:rPr lang="en-CA" smtClean="0"/>
              <a:pPr/>
              <a:t>9</a:t>
            </a:fld>
            <a:endParaRPr lang="en-CA"/>
          </a:p>
        </p:txBody>
      </p:sp>
    </p:spTree>
    <p:extLst>
      <p:ext uri="{BB962C8B-B14F-4D97-AF65-F5344CB8AC3E}">
        <p14:creationId xmlns:p14="http://schemas.microsoft.com/office/powerpoint/2010/main" xmlns="" val="35343382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p:txBody>
          <a:bodyPr/>
          <a:lstStyle/>
          <a:p>
            <a:pPr eaLnBrk="1" hangingPunct="1"/>
            <a:r>
              <a:rPr lang="en-US" sz="4000" i="1" dirty="0">
                <a:solidFill>
                  <a:srgbClr val="FF0000"/>
                </a:solidFill>
                <a:latin typeface="Times New Roman" pitchFamily="18" charset="0"/>
              </a:rPr>
              <a:t>P</a:t>
            </a:r>
            <a:r>
              <a:rPr lang="en-US" sz="4000" i="1" dirty="0" smtClean="0">
                <a:solidFill>
                  <a:srgbClr val="FF0000"/>
                </a:solidFill>
                <a:latin typeface="Times New Roman" pitchFamily="18" charset="0"/>
              </a:rPr>
              <a:t>ublic Administration</a:t>
            </a:r>
            <a:endParaRPr lang="el-GR" sz="4000" i="1" dirty="0" smtClean="0">
              <a:solidFill>
                <a:srgbClr val="FF0000"/>
              </a:solidFill>
              <a:latin typeface="Times New Roman" pitchFamily="18" charset="0"/>
            </a:endParaRPr>
          </a:p>
        </p:txBody>
      </p:sp>
      <p:sp>
        <p:nvSpPr>
          <p:cNvPr id="4101" name="Rectangle 3"/>
          <p:cNvSpPr>
            <a:spLocks noGrp="1" noChangeArrowheads="1"/>
          </p:cNvSpPr>
          <p:nvPr>
            <p:ph idx="1"/>
          </p:nvPr>
        </p:nvSpPr>
        <p:spPr>
          <a:xfrm>
            <a:off x="827088" y="2017713"/>
            <a:ext cx="8316912" cy="4840287"/>
          </a:xfrm>
        </p:spPr>
        <p:txBody>
          <a:bodyPr/>
          <a:lstStyle/>
          <a:p>
            <a:pPr eaLnBrk="1" hangingPunct="1"/>
            <a:r>
              <a:rPr lang="en-US" sz="2800" dirty="0" smtClean="0">
                <a:latin typeface="Times New Roman" pitchFamily="18" charset="0"/>
              </a:rPr>
              <a:t>Public administration is both an academic discipline and a field of practice; </a:t>
            </a:r>
          </a:p>
          <a:p>
            <a:pPr eaLnBrk="1" hangingPunct="1"/>
            <a:r>
              <a:rPr lang="en-US" sz="2800" dirty="0" smtClean="0">
                <a:latin typeface="Times New Roman" pitchFamily="18" charset="0"/>
              </a:rPr>
              <a:t>Public administration houses the implementation of government policy and an academic discipline that studies this implementation and that prepares civil servants for this work;</a:t>
            </a:r>
            <a:r>
              <a:rPr lang="el-GR" sz="2800" dirty="0" smtClean="0">
                <a:latin typeface="Times New Roman" pitchFamily="18" charset="0"/>
              </a:rPr>
              <a:t> </a:t>
            </a:r>
            <a:endParaRPr lang="en-US" sz="2800" dirty="0" smtClean="0">
              <a:latin typeface="Times New Roman" pitchFamily="18" charset="0"/>
            </a:endParaRPr>
          </a:p>
          <a:p>
            <a:pPr eaLnBrk="1" hangingPunct="1"/>
            <a:r>
              <a:rPr lang="en-US" sz="2800" dirty="0" smtClean="0">
                <a:latin typeface="Times New Roman" pitchFamily="18" charset="0"/>
              </a:rPr>
              <a:t>As a "field of inquiry with a diverse scope" its fundamental goal is to advance management and policies so that government can function;</a:t>
            </a:r>
            <a:endParaRPr lang="el-GR" sz="2800" dirty="0" smtClean="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7A7BBC5F-EC83-4AF7-8125-7D22A862464A}" type="slidenum">
              <a:rPr lang="el-GR"/>
              <a:pPr>
                <a:defRPr/>
              </a:pPr>
              <a:t>10</a:t>
            </a:fld>
            <a:endParaRPr lang="el-GR"/>
          </a:p>
        </p:txBody>
      </p:sp>
    </p:spTree>
    <p:extLst>
      <p:ext uri="{BB962C8B-B14F-4D97-AF65-F5344CB8AC3E}">
        <p14:creationId xmlns:p14="http://schemas.microsoft.com/office/powerpoint/2010/main" xmlns="" val="40826372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1116013" y="188913"/>
            <a:ext cx="7793037" cy="1462087"/>
          </a:xfrm>
        </p:spPr>
        <p:txBody>
          <a:bodyPr/>
          <a:lstStyle/>
          <a:p>
            <a:pPr eaLnBrk="1" hangingPunct="1"/>
            <a:r>
              <a:rPr lang="en-US" sz="4000" i="1" dirty="0">
                <a:solidFill>
                  <a:srgbClr val="FF0000"/>
                </a:solidFill>
                <a:latin typeface="Times New Roman" pitchFamily="18" charset="0"/>
              </a:rPr>
              <a:t>D</a:t>
            </a:r>
            <a:r>
              <a:rPr lang="en-US" sz="4000" i="1" dirty="0" smtClean="0">
                <a:solidFill>
                  <a:srgbClr val="FF0000"/>
                </a:solidFill>
                <a:latin typeface="Times New Roman" pitchFamily="18" charset="0"/>
              </a:rPr>
              <a:t>efinitions</a:t>
            </a:r>
            <a:r>
              <a:rPr lang="el-GR" dirty="0" smtClean="0"/>
              <a:t> </a:t>
            </a:r>
          </a:p>
        </p:txBody>
      </p:sp>
      <p:sp>
        <p:nvSpPr>
          <p:cNvPr id="5125" name="Rectangle 3"/>
          <p:cNvSpPr>
            <a:spLocks noGrp="1" noChangeArrowheads="1"/>
          </p:cNvSpPr>
          <p:nvPr>
            <p:ph idx="1"/>
          </p:nvPr>
        </p:nvSpPr>
        <p:spPr>
          <a:xfrm>
            <a:off x="827088" y="2017713"/>
            <a:ext cx="8316912" cy="4840287"/>
          </a:xfrm>
        </p:spPr>
        <p:txBody>
          <a:bodyPr/>
          <a:lstStyle/>
          <a:p>
            <a:pPr eaLnBrk="1" hangingPunct="1">
              <a:lnSpc>
                <a:spcPct val="90000"/>
              </a:lnSpc>
            </a:pPr>
            <a:r>
              <a:rPr lang="en-US" sz="2800" dirty="0" smtClean="0">
                <a:latin typeface="Times New Roman" pitchFamily="18" charset="0"/>
              </a:rPr>
              <a:t>"the management of public programs"</a:t>
            </a:r>
            <a:r>
              <a:rPr lang="el-GR" sz="2800" dirty="0" smtClean="0">
                <a:latin typeface="Times New Roman" pitchFamily="18" charset="0"/>
              </a:rPr>
              <a:t> </a:t>
            </a:r>
            <a:endParaRPr lang="en-US" sz="2800" dirty="0" smtClean="0">
              <a:latin typeface="Times New Roman" pitchFamily="18" charset="0"/>
            </a:endParaRPr>
          </a:p>
          <a:p>
            <a:pPr eaLnBrk="1" hangingPunct="1">
              <a:lnSpc>
                <a:spcPct val="90000"/>
              </a:lnSpc>
            </a:pPr>
            <a:r>
              <a:rPr lang="en-US" sz="2800" dirty="0" smtClean="0">
                <a:latin typeface="Times New Roman" pitchFamily="18" charset="0"/>
              </a:rPr>
              <a:t>"translation of politics into the reality that citizens see every day"</a:t>
            </a:r>
            <a:r>
              <a:rPr lang="el-GR" sz="2800" dirty="0" smtClean="0">
                <a:latin typeface="Times New Roman" pitchFamily="18" charset="0"/>
              </a:rPr>
              <a:t> </a:t>
            </a:r>
            <a:endParaRPr lang="en-US" sz="2800" dirty="0" smtClean="0">
              <a:latin typeface="Times New Roman" pitchFamily="18" charset="0"/>
            </a:endParaRPr>
          </a:p>
          <a:p>
            <a:pPr eaLnBrk="1" hangingPunct="1">
              <a:lnSpc>
                <a:spcPct val="90000"/>
              </a:lnSpc>
            </a:pPr>
            <a:r>
              <a:rPr lang="en-US" sz="2800" dirty="0" smtClean="0">
                <a:latin typeface="Times New Roman" pitchFamily="18" charset="0"/>
              </a:rPr>
              <a:t>"the study of government decision making, the analysis of the policies themselves, the various inputs that have produced them, and the inputs necessary to produce alternative policies”</a:t>
            </a:r>
            <a:r>
              <a:rPr lang="el-GR" sz="2800" dirty="0" smtClean="0">
                <a:latin typeface="Times New Roman" pitchFamily="18" charset="0"/>
              </a:rPr>
              <a:t> </a:t>
            </a:r>
          </a:p>
        </p:txBody>
      </p:sp>
      <p:sp>
        <p:nvSpPr>
          <p:cNvPr id="6" name="Slide Number Placeholder 5"/>
          <p:cNvSpPr>
            <a:spLocks noGrp="1"/>
          </p:cNvSpPr>
          <p:nvPr>
            <p:ph type="sldNum" sz="quarter" idx="12"/>
          </p:nvPr>
        </p:nvSpPr>
        <p:spPr/>
        <p:txBody>
          <a:bodyPr/>
          <a:lstStyle/>
          <a:p>
            <a:pPr>
              <a:defRPr/>
            </a:pPr>
            <a:fld id="{88867784-8314-4D74-8051-78142101B2FF}" type="slidenum">
              <a:rPr lang="el-GR"/>
              <a:pPr>
                <a:defRPr/>
              </a:pPr>
              <a:t>11</a:t>
            </a:fld>
            <a:endParaRPr lang="el-GR"/>
          </a:p>
        </p:txBody>
      </p:sp>
    </p:spTree>
    <p:extLst>
      <p:ext uri="{BB962C8B-B14F-4D97-AF65-F5344CB8AC3E}">
        <p14:creationId xmlns:p14="http://schemas.microsoft.com/office/powerpoint/2010/main" xmlns="" val="16411820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200" i="1" dirty="0">
                <a:solidFill>
                  <a:srgbClr val="FF0000"/>
                </a:solidFill>
                <a:latin typeface="Times New Roman" pitchFamily="18" charset="0"/>
              </a:rPr>
              <a:t>Phases in the Evolution of Public Administration</a:t>
            </a:r>
          </a:p>
        </p:txBody>
      </p:sp>
      <p:sp>
        <p:nvSpPr>
          <p:cNvPr id="2" name="Content Placeholder 1"/>
          <p:cNvSpPr>
            <a:spLocks noGrp="1"/>
          </p:cNvSpPr>
          <p:nvPr>
            <p:ph idx="1"/>
          </p:nvPr>
        </p:nvSpPr>
        <p:spPr>
          <a:xfrm>
            <a:off x="838200" y="2057400"/>
            <a:ext cx="7924800" cy="4267200"/>
          </a:xfrm>
        </p:spPr>
        <p:txBody>
          <a:bodyPr>
            <a:normAutofit fontScale="85000" lnSpcReduction="20000"/>
          </a:bodyPr>
          <a:lstStyle/>
          <a:p>
            <a:pPr fontAlgn="base"/>
            <a:r>
              <a:rPr lang="en-US" b="1" dirty="0"/>
              <a:t>Phase</a:t>
            </a:r>
            <a:endParaRPr lang="en-US" dirty="0"/>
          </a:p>
          <a:p>
            <a:pPr fontAlgn="base"/>
            <a:r>
              <a:rPr lang="en-US" b="1" dirty="0"/>
              <a:t>Indicative Period</a:t>
            </a:r>
            <a:endParaRPr lang="en-US" dirty="0"/>
          </a:p>
          <a:p>
            <a:pPr fontAlgn="base"/>
            <a:r>
              <a:rPr lang="en-US" b="1" dirty="0"/>
              <a:t>Traditional / Classical Public Administration</a:t>
            </a:r>
            <a:endParaRPr lang="en-US" dirty="0"/>
          </a:p>
          <a:p>
            <a:pPr fontAlgn="base"/>
            <a:r>
              <a:rPr lang="en-US" dirty="0"/>
              <a:t>1800s to 1950s</a:t>
            </a:r>
          </a:p>
          <a:p>
            <a:pPr fontAlgn="base"/>
            <a:r>
              <a:rPr lang="en-US" b="1" dirty="0"/>
              <a:t>Modern Public Administration</a:t>
            </a:r>
            <a:endParaRPr lang="en-US" dirty="0"/>
          </a:p>
          <a:p>
            <a:pPr fontAlgn="base"/>
            <a:r>
              <a:rPr lang="en-US" dirty="0"/>
              <a:t>Development Administration  (1950s to 1960s)</a:t>
            </a:r>
          </a:p>
          <a:p>
            <a:pPr fontAlgn="base"/>
            <a:r>
              <a:rPr lang="en-US" dirty="0"/>
              <a:t>New Public Administration     (1970s)</a:t>
            </a:r>
          </a:p>
          <a:p>
            <a:pPr fontAlgn="base"/>
            <a:r>
              <a:rPr lang="en-US" dirty="0"/>
              <a:t>New Public Management       (1980s to 1990s)</a:t>
            </a:r>
          </a:p>
          <a:p>
            <a:pPr fontAlgn="base"/>
            <a:r>
              <a:rPr lang="en-US" dirty="0"/>
              <a:t>Reinventing Government       (1990s)</a:t>
            </a:r>
          </a:p>
          <a:p>
            <a:pPr fontAlgn="base"/>
            <a:r>
              <a:rPr lang="en-US" dirty="0"/>
              <a:t>PA as Governance                 (1990s to the present)</a:t>
            </a:r>
          </a:p>
          <a:p>
            <a:pPr fontAlgn="base"/>
            <a:endParaRPr lang="en-US" dirty="0"/>
          </a:p>
          <a:p>
            <a:endParaRPr lang="en-US" dirty="0"/>
          </a:p>
        </p:txBody>
      </p:sp>
    </p:spTree>
    <p:extLst>
      <p:ext uri="{BB962C8B-B14F-4D97-AF65-F5344CB8AC3E}">
        <p14:creationId xmlns:p14="http://schemas.microsoft.com/office/powerpoint/2010/main" xmlns="" val="16799215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normAutofit/>
          </a:bodyPr>
          <a:lstStyle/>
          <a:p>
            <a:pPr eaLnBrk="1" hangingPunct="1"/>
            <a:r>
              <a:rPr lang="en-US" sz="3200" i="1" dirty="0" smtClean="0">
                <a:solidFill>
                  <a:srgbClr val="FF0000"/>
                </a:solidFill>
                <a:latin typeface="Times New Roman" pitchFamily="18" charset="0"/>
              </a:rPr>
              <a:t>post–world war II to the 1970s</a:t>
            </a:r>
            <a:endParaRPr lang="el-GR" sz="3200" i="1" dirty="0" smtClean="0">
              <a:solidFill>
                <a:srgbClr val="FF0000"/>
              </a:solidFill>
              <a:latin typeface="Times New Roman" pitchFamily="18" charset="0"/>
            </a:endParaRPr>
          </a:p>
        </p:txBody>
      </p:sp>
      <p:sp>
        <p:nvSpPr>
          <p:cNvPr id="24581" name="Rectangle 3"/>
          <p:cNvSpPr>
            <a:spLocks noGrp="1" noChangeArrowheads="1"/>
          </p:cNvSpPr>
          <p:nvPr>
            <p:ph idx="1"/>
          </p:nvPr>
        </p:nvSpPr>
        <p:spPr>
          <a:xfrm>
            <a:off x="228600" y="1143000"/>
            <a:ext cx="8693150" cy="5157787"/>
          </a:xfrm>
        </p:spPr>
        <p:txBody>
          <a:bodyPr>
            <a:normAutofit/>
          </a:bodyPr>
          <a:lstStyle/>
          <a:p>
            <a:pPr eaLnBrk="1" hangingPunct="1"/>
            <a:endParaRPr lang="en-US" sz="2800" dirty="0" smtClean="0">
              <a:latin typeface="Times New Roman" pitchFamily="18" charset="0"/>
            </a:endParaRPr>
          </a:p>
          <a:p>
            <a:endParaRPr lang="en-US" sz="2800" dirty="0" smtClean="0">
              <a:latin typeface="Times New Roman" pitchFamily="18" charset="0"/>
            </a:endParaRPr>
          </a:p>
          <a:p>
            <a:r>
              <a:rPr lang="en-US" sz="2800" dirty="0" smtClean="0">
                <a:latin typeface="Times New Roman" pitchFamily="18" charset="0"/>
              </a:rPr>
              <a:t>There was a call by citizens for efficient administration to replace ineffective, wasteful bureaucracy. Public administration would have to distance itself from politics to answer this call and remain effective. Elected officials supported these reforms. </a:t>
            </a:r>
            <a:r>
              <a:rPr lang="en-US" sz="2800" dirty="0">
                <a:latin typeface="Times New Roman" pitchFamily="18" charset="0"/>
              </a:rPr>
              <a:t>Brownlow, </a:t>
            </a:r>
            <a:r>
              <a:rPr lang="en-US" sz="2800" dirty="0" smtClean="0">
                <a:latin typeface="Times New Roman" pitchFamily="18" charset="0"/>
              </a:rPr>
              <a:t>a University </a:t>
            </a:r>
            <a:r>
              <a:rPr lang="en-US" sz="2800" dirty="0">
                <a:latin typeface="Times New Roman" pitchFamily="18" charset="0"/>
              </a:rPr>
              <a:t>of Chicago professor </a:t>
            </a:r>
            <a:r>
              <a:rPr lang="en-US" sz="2800" dirty="0" smtClean="0">
                <a:latin typeface="Times New Roman" pitchFamily="18" charset="0"/>
              </a:rPr>
              <a:t>,subsequently founded the Public Administration Service (PAS) at the university, an organization which has provided consulting services to all levels of government until the 1970s.</a:t>
            </a:r>
            <a:r>
              <a:rPr lang="el-GR" sz="2800" dirty="0" smtClean="0">
                <a:latin typeface="Times New Roman" pitchFamily="18" charset="0"/>
              </a:rPr>
              <a:t> </a:t>
            </a:r>
          </a:p>
        </p:txBody>
      </p:sp>
      <p:sp>
        <p:nvSpPr>
          <p:cNvPr id="6" name="Slide Number Placeholder 5"/>
          <p:cNvSpPr>
            <a:spLocks noGrp="1"/>
          </p:cNvSpPr>
          <p:nvPr>
            <p:ph type="sldNum" sz="quarter" idx="12"/>
          </p:nvPr>
        </p:nvSpPr>
        <p:spPr/>
        <p:txBody>
          <a:bodyPr/>
          <a:lstStyle/>
          <a:p>
            <a:pPr>
              <a:defRPr/>
            </a:pPr>
            <a:fld id="{7941B3ED-2F77-45E6-BD69-061921CC7B85}" type="slidenum">
              <a:rPr lang="el-GR"/>
              <a:pPr>
                <a:defRPr/>
              </a:pPr>
              <a:t>13</a:t>
            </a:fld>
            <a:endParaRPr lang="el-GR"/>
          </a:p>
        </p:txBody>
      </p:sp>
    </p:spTree>
    <p:extLst>
      <p:ext uri="{BB962C8B-B14F-4D97-AF65-F5344CB8AC3E}">
        <p14:creationId xmlns:p14="http://schemas.microsoft.com/office/powerpoint/2010/main" xmlns="" val="33230124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a:xfrm>
            <a:off x="1116013" y="188913"/>
            <a:ext cx="7793037" cy="1462087"/>
          </a:xfrm>
        </p:spPr>
        <p:txBody>
          <a:bodyPr/>
          <a:lstStyle/>
          <a:p>
            <a:pPr eaLnBrk="1" hangingPunct="1"/>
            <a:r>
              <a:rPr lang="en-US" sz="4000" i="1" dirty="0" smtClean="0">
                <a:solidFill>
                  <a:srgbClr val="FF0000"/>
                </a:solidFill>
                <a:latin typeface="Times New Roman" pitchFamily="18" charset="0"/>
              </a:rPr>
              <a:t>post–world war II to the 1970s</a:t>
            </a:r>
            <a:endParaRPr lang="el-GR" sz="4000" i="1" dirty="0" smtClean="0">
              <a:solidFill>
                <a:srgbClr val="FF0000"/>
              </a:solidFill>
              <a:latin typeface="Times New Roman" pitchFamily="18" charset="0"/>
            </a:endParaRPr>
          </a:p>
        </p:txBody>
      </p:sp>
      <p:sp>
        <p:nvSpPr>
          <p:cNvPr id="25605" name="Rectangle 3"/>
          <p:cNvSpPr>
            <a:spLocks noGrp="1" noChangeArrowheads="1"/>
          </p:cNvSpPr>
          <p:nvPr>
            <p:ph idx="1"/>
          </p:nvPr>
        </p:nvSpPr>
        <p:spPr>
          <a:xfrm>
            <a:off x="827088" y="2017713"/>
            <a:ext cx="8128000" cy="4114800"/>
          </a:xfrm>
        </p:spPr>
        <p:txBody>
          <a:bodyPr/>
          <a:lstStyle/>
          <a:p>
            <a:pPr eaLnBrk="1" hangingPunct="1">
              <a:lnSpc>
                <a:spcPct val="90000"/>
              </a:lnSpc>
            </a:pPr>
            <a:endParaRPr lang="en-US" sz="2800" dirty="0" smtClean="0">
              <a:latin typeface="Times New Roman" pitchFamily="18" charset="0"/>
            </a:endParaRPr>
          </a:p>
          <a:p>
            <a:pPr eaLnBrk="1" hangingPunct="1">
              <a:lnSpc>
                <a:spcPct val="90000"/>
              </a:lnSpc>
            </a:pPr>
            <a:r>
              <a:rPr lang="en-US" sz="2800" dirty="0" smtClean="0">
                <a:latin typeface="Times New Roman" pitchFamily="18" charset="0"/>
              </a:rPr>
              <a:t>Concurrently, after World War II, the whole concept of public administration expanded to include policy-making and analysis, thus the study of ‘administrative policy making and analysis’ was introduced and enhanced into the government decision-making bodies. Later on, the human factor became a predominant concern and emphasis in the study of Public Administration.</a:t>
            </a:r>
            <a:r>
              <a:rPr lang="el-GR" sz="2800" dirty="0" smtClean="0">
                <a:latin typeface="Times New Roman" pitchFamily="18" charset="0"/>
              </a:rPr>
              <a:t> </a:t>
            </a:r>
          </a:p>
        </p:txBody>
      </p:sp>
      <p:sp>
        <p:nvSpPr>
          <p:cNvPr id="6" name="Slide Number Placeholder 5"/>
          <p:cNvSpPr>
            <a:spLocks noGrp="1"/>
          </p:cNvSpPr>
          <p:nvPr>
            <p:ph type="sldNum" sz="quarter" idx="12"/>
          </p:nvPr>
        </p:nvSpPr>
        <p:spPr/>
        <p:txBody>
          <a:bodyPr/>
          <a:lstStyle/>
          <a:p>
            <a:pPr>
              <a:defRPr/>
            </a:pPr>
            <a:fld id="{70D5C553-A620-4EED-9DFF-A130C3854A49}" type="slidenum">
              <a:rPr lang="el-GR"/>
              <a:pPr>
                <a:defRPr/>
              </a:pPr>
              <a:t>14</a:t>
            </a:fld>
            <a:endParaRPr lang="el-GR"/>
          </a:p>
        </p:txBody>
      </p:sp>
    </p:spTree>
    <p:extLst>
      <p:ext uri="{BB962C8B-B14F-4D97-AF65-F5344CB8AC3E}">
        <p14:creationId xmlns:p14="http://schemas.microsoft.com/office/powerpoint/2010/main" xmlns="" val="12162896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p:txBody>
          <a:bodyPr>
            <a:normAutofit/>
          </a:bodyPr>
          <a:lstStyle/>
          <a:p>
            <a:pPr eaLnBrk="1" hangingPunct="1"/>
            <a:r>
              <a:rPr lang="en-US" sz="3600" i="1" dirty="0" smtClean="0">
                <a:solidFill>
                  <a:srgbClr val="FF0000"/>
                </a:solidFill>
                <a:latin typeface="Times New Roman" pitchFamily="18" charset="0"/>
              </a:rPr>
              <a:t>post–world war II to the 1970s</a:t>
            </a:r>
            <a:endParaRPr lang="el-GR" sz="3600" i="1" dirty="0" smtClean="0">
              <a:solidFill>
                <a:srgbClr val="FF0000"/>
              </a:solidFill>
              <a:latin typeface="Times New Roman" pitchFamily="18" charset="0"/>
            </a:endParaRPr>
          </a:p>
        </p:txBody>
      </p:sp>
      <p:sp>
        <p:nvSpPr>
          <p:cNvPr id="26629" name="Rectangle 3"/>
          <p:cNvSpPr>
            <a:spLocks noGrp="1" noChangeArrowheads="1"/>
          </p:cNvSpPr>
          <p:nvPr>
            <p:ph idx="1"/>
          </p:nvPr>
        </p:nvSpPr>
        <p:spPr>
          <a:xfrm>
            <a:off x="228600" y="1844675"/>
            <a:ext cx="8915400" cy="5013325"/>
          </a:xfrm>
        </p:spPr>
        <p:txBody>
          <a:bodyPr/>
          <a:lstStyle/>
          <a:p>
            <a:pPr eaLnBrk="1" hangingPunct="1"/>
            <a:r>
              <a:rPr lang="en-US" sz="2800" dirty="0" smtClean="0">
                <a:latin typeface="Times New Roman" pitchFamily="18" charset="0"/>
              </a:rPr>
              <a:t>Henceforth, the emergence of scholars such as, Fritz Marx with his book ‘The Elements of Public Administration’ (1946), Paul H. Appleby ‘Policy and Administration’ (1952), Frank Marini ‘Towards a New Public Administration’ (1971), and others that have contributed positively in these endeavors.</a:t>
            </a:r>
          </a:p>
          <a:p>
            <a:pPr eaLnBrk="1" hangingPunct="1"/>
            <a:r>
              <a:rPr lang="en-US" sz="2800" dirty="0" smtClean="0">
                <a:latin typeface="Times New Roman" pitchFamily="18" charset="0"/>
              </a:rPr>
              <a:t>Public administration can be defined as a department in the executive arm of government responsible for the formulating and implementing government policies and programs.</a:t>
            </a:r>
            <a:endParaRPr lang="el-GR" sz="2800" dirty="0" smtClean="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37D4FFD0-87A1-4D63-AC37-4B6AFAC64D3A}" type="slidenum">
              <a:rPr lang="el-GR"/>
              <a:pPr>
                <a:defRPr/>
              </a:pPr>
              <a:t>15</a:t>
            </a:fld>
            <a:endParaRPr lang="el-GR"/>
          </a:p>
        </p:txBody>
      </p:sp>
    </p:spTree>
    <p:extLst>
      <p:ext uri="{BB962C8B-B14F-4D97-AF65-F5344CB8AC3E}">
        <p14:creationId xmlns:p14="http://schemas.microsoft.com/office/powerpoint/2010/main" xmlns="" val="8865713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a:normAutofit fontScale="90000"/>
          </a:bodyPr>
          <a:lstStyle/>
          <a:p>
            <a:pPr eaLnBrk="1" hangingPunct="1"/>
            <a:r>
              <a:rPr lang="en-US" sz="4000" i="1" dirty="0" smtClean="0">
                <a:solidFill>
                  <a:srgbClr val="FF0000"/>
                </a:solidFill>
                <a:latin typeface="Times New Roman" pitchFamily="18" charset="0"/>
              </a:rPr>
              <a:t>1980s–1990s</a:t>
            </a:r>
            <a:r>
              <a:rPr lang="el-GR" sz="4000" i="1" dirty="0" smtClean="0">
                <a:latin typeface="Times New Roman" pitchFamily="18" charset="0"/>
              </a:rPr>
              <a:t/>
            </a:r>
            <a:br>
              <a:rPr lang="el-GR" sz="4000" i="1" dirty="0" smtClean="0">
                <a:latin typeface="Times New Roman" pitchFamily="18" charset="0"/>
              </a:rPr>
            </a:br>
            <a:endParaRPr lang="el-GR" sz="4000" i="1" dirty="0" smtClean="0">
              <a:latin typeface="Times New Roman" pitchFamily="18" charset="0"/>
            </a:endParaRPr>
          </a:p>
        </p:txBody>
      </p:sp>
      <p:sp>
        <p:nvSpPr>
          <p:cNvPr id="27653" name="Rectangle 3"/>
          <p:cNvSpPr>
            <a:spLocks noGrp="1" noChangeArrowheads="1"/>
          </p:cNvSpPr>
          <p:nvPr>
            <p:ph idx="1"/>
          </p:nvPr>
        </p:nvSpPr>
        <p:spPr>
          <a:xfrm>
            <a:off x="228600" y="1066800"/>
            <a:ext cx="8764587" cy="5486400"/>
          </a:xfrm>
        </p:spPr>
        <p:txBody>
          <a:bodyPr>
            <a:normAutofit/>
          </a:bodyPr>
          <a:lstStyle/>
          <a:p>
            <a:pPr eaLnBrk="1" hangingPunct="1">
              <a:lnSpc>
                <a:spcPct val="80000"/>
              </a:lnSpc>
            </a:pPr>
            <a:endParaRPr lang="en-US" sz="2800" dirty="0" smtClean="0">
              <a:latin typeface="Times New Roman" pitchFamily="18" charset="0"/>
            </a:endParaRPr>
          </a:p>
          <a:p>
            <a:pPr eaLnBrk="1" hangingPunct="1">
              <a:lnSpc>
                <a:spcPct val="80000"/>
              </a:lnSpc>
            </a:pPr>
            <a:endParaRPr lang="en-US" sz="2800" dirty="0" smtClean="0">
              <a:latin typeface="Times New Roman" pitchFamily="18" charset="0"/>
            </a:endParaRPr>
          </a:p>
          <a:p>
            <a:pPr eaLnBrk="1" hangingPunct="1">
              <a:lnSpc>
                <a:spcPct val="80000"/>
              </a:lnSpc>
            </a:pPr>
            <a:r>
              <a:rPr lang="en-US" sz="2800" dirty="0" smtClean="0">
                <a:latin typeface="Times New Roman" pitchFamily="18" charset="0"/>
              </a:rPr>
              <a:t>In the late 1980s, yet another generation of public administration theorists began to displace the last. The new theory, which came to be called New Public Management, was proposed by David Osborne and Ted </a:t>
            </a:r>
            <a:r>
              <a:rPr lang="en-US" sz="2800" dirty="0" err="1" smtClean="0">
                <a:latin typeface="Times New Roman" pitchFamily="18" charset="0"/>
              </a:rPr>
              <a:t>Gaebler</a:t>
            </a:r>
            <a:r>
              <a:rPr lang="en-US" sz="2800" dirty="0" smtClean="0">
                <a:latin typeface="Times New Roman" pitchFamily="18" charset="0"/>
              </a:rPr>
              <a:t> in their book </a:t>
            </a:r>
            <a:r>
              <a:rPr lang="en-US" sz="2800" i="1" dirty="0" smtClean="0">
                <a:latin typeface="Times New Roman" pitchFamily="18" charset="0"/>
              </a:rPr>
              <a:t>Reinventing Government</a:t>
            </a:r>
            <a:r>
              <a:rPr lang="en-US" sz="2800" dirty="0" smtClean="0">
                <a:latin typeface="Times New Roman" pitchFamily="18" charset="0"/>
              </a:rPr>
              <a:t>. The new model advocated the use of private sector-style models, organizational ideas and values to improve the efficiency and service-orientation of the public sector.</a:t>
            </a:r>
          </a:p>
          <a:p>
            <a:pPr eaLnBrk="1" hangingPunct="1">
              <a:lnSpc>
                <a:spcPct val="80000"/>
              </a:lnSpc>
            </a:pPr>
            <a:r>
              <a:rPr lang="en-US" sz="2800" dirty="0" smtClean="0">
                <a:latin typeface="Times New Roman" pitchFamily="18" charset="0"/>
              </a:rPr>
              <a:t>During the Clinton Administration (1993–2001), Vice President Al Gore adopted and reformed federal agencies using NPM approaches. </a:t>
            </a:r>
            <a:endParaRPr lang="el-GR" sz="2800" dirty="0" smtClean="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DDD9BEC4-8A82-49DE-92C6-48E984ABA7C5}" type="slidenum">
              <a:rPr lang="el-GR"/>
              <a:pPr>
                <a:defRPr/>
              </a:pPr>
              <a:t>16</a:t>
            </a:fld>
            <a:endParaRPr lang="el-GR"/>
          </a:p>
        </p:txBody>
      </p:sp>
    </p:spTree>
    <p:extLst>
      <p:ext uri="{BB962C8B-B14F-4D97-AF65-F5344CB8AC3E}">
        <p14:creationId xmlns:p14="http://schemas.microsoft.com/office/powerpoint/2010/main" xmlns="" val="14272186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p:txBody>
          <a:bodyPr>
            <a:normAutofit fontScale="90000"/>
          </a:bodyPr>
          <a:lstStyle/>
          <a:p>
            <a:pPr eaLnBrk="1" hangingPunct="1"/>
            <a:r>
              <a:rPr lang="en-US" sz="4000" i="1" dirty="0">
                <a:solidFill>
                  <a:srgbClr val="FF0000"/>
                </a:solidFill>
                <a:latin typeface="Times New Roman" pitchFamily="18" charset="0"/>
              </a:rPr>
              <a:t>1980s–1990s</a:t>
            </a:r>
            <a:r>
              <a:rPr lang="el-GR" sz="4000" i="1" dirty="0" smtClean="0">
                <a:latin typeface="Times New Roman" pitchFamily="18" charset="0"/>
              </a:rPr>
              <a:t/>
            </a:r>
            <a:br>
              <a:rPr lang="el-GR" sz="4000" i="1" dirty="0" smtClean="0">
                <a:latin typeface="Times New Roman" pitchFamily="18" charset="0"/>
              </a:rPr>
            </a:br>
            <a:endParaRPr lang="el-GR" sz="4000" i="1" dirty="0" smtClean="0">
              <a:latin typeface="Times New Roman" pitchFamily="18" charset="0"/>
            </a:endParaRPr>
          </a:p>
        </p:txBody>
      </p:sp>
      <p:sp>
        <p:nvSpPr>
          <p:cNvPr id="28677" name="Rectangle 3"/>
          <p:cNvSpPr>
            <a:spLocks noGrp="1" noChangeArrowheads="1"/>
          </p:cNvSpPr>
          <p:nvPr>
            <p:ph idx="1"/>
          </p:nvPr>
        </p:nvSpPr>
        <p:spPr>
          <a:xfrm>
            <a:off x="152400" y="1143000"/>
            <a:ext cx="8774112" cy="5013325"/>
          </a:xfrm>
        </p:spPr>
        <p:txBody>
          <a:bodyPr>
            <a:noAutofit/>
          </a:bodyPr>
          <a:lstStyle/>
          <a:p>
            <a:pPr eaLnBrk="1" hangingPunct="1"/>
            <a:r>
              <a:rPr lang="en-US" sz="3200" dirty="0" smtClean="0">
                <a:latin typeface="Times New Roman" pitchFamily="18" charset="0"/>
              </a:rPr>
              <a:t>Some modern authors define NPM as a combination of splitting large bureaucracies into smaller, more fragmented agencies, encouraging competition between different public agencies and encouraging competition between public agencies and private firms and using economic incentives (e.g., performance pay for senior executives or user-pay models.</a:t>
            </a:r>
            <a:r>
              <a:rPr lang="el-GR" sz="2800" dirty="0" smtClean="0"/>
              <a:t> </a:t>
            </a:r>
            <a:endParaRPr lang="en-US" sz="2800" dirty="0" smtClean="0"/>
          </a:p>
          <a:p>
            <a:pPr eaLnBrk="1" hangingPunct="1"/>
            <a:r>
              <a:rPr lang="en-US" sz="3200" dirty="0" smtClean="0">
                <a:latin typeface="Times New Roman" pitchFamily="18" charset="0"/>
              </a:rPr>
              <a:t>NPM treats individuals as "customers" or "clients" (in the private sector sense), rather than as citizens.</a:t>
            </a:r>
            <a:r>
              <a:rPr lang="el-GR" sz="2800" dirty="0" smtClean="0"/>
              <a:t> </a:t>
            </a:r>
          </a:p>
        </p:txBody>
      </p:sp>
      <p:sp>
        <p:nvSpPr>
          <p:cNvPr id="6" name="Slide Number Placeholder 5"/>
          <p:cNvSpPr>
            <a:spLocks noGrp="1"/>
          </p:cNvSpPr>
          <p:nvPr>
            <p:ph type="sldNum" sz="quarter" idx="12"/>
          </p:nvPr>
        </p:nvSpPr>
        <p:spPr/>
        <p:txBody>
          <a:bodyPr/>
          <a:lstStyle/>
          <a:p>
            <a:pPr>
              <a:defRPr/>
            </a:pPr>
            <a:fld id="{B11830F1-03AA-44EA-8C31-DB81FE863B93}" type="slidenum">
              <a:rPr lang="el-GR"/>
              <a:pPr>
                <a:defRPr/>
              </a:pPr>
              <a:t>17</a:t>
            </a:fld>
            <a:endParaRPr lang="el-GR"/>
          </a:p>
        </p:txBody>
      </p:sp>
    </p:spTree>
    <p:extLst>
      <p:ext uri="{BB962C8B-B14F-4D97-AF65-F5344CB8AC3E}">
        <p14:creationId xmlns:p14="http://schemas.microsoft.com/office/powerpoint/2010/main" xmlns="" val="28966094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p:txBody>
          <a:bodyPr>
            <a:normAutofit/>
          </a:bodyPr>
          <a:lstStyle/>
          <a:p>
            <a:r>
              <a:rPr lang="en-US" sz="3600" i="1" dirty="0">
                <a:solidFill>
                  <a:srgbClr val="FF0000"/>
                </a:solidFill>
                <a:latin typeface="Times New Roman" pitchFamily="18" charset="0"/>
              </a:rPr>
              <a:t>1980s–1990s</a:t>
            </a:r>
            <a:endParaRPr lang="el-GR" sz="3600" i="1" dirty="0">
              <a:solidFill>
                <a:srgbClr val="FF0000"/>
              </a:solidFill>
              <a:latin typeface="Times New Roman" pitchFamily="18" charset="0"/>
            </a:endParaRPr>
          </a:p>
        </p:txBody>
      </p:sp>
      <p:sp>
        <p:nvSpPr>
          <p:cNvPr id="29701" name="Rectangle 3"/>
          <p:cNvSpPr>
            <a:spLocks noGrp="1" noChangeArrowheads="1"/>
          </p:cNvSpPr>
          <p:nvPr>
            <p:ph idx="1"/>
          </p:nvPr>
        </p:nvSpPr>
        <p:spPr>
          <a:xfrm>
            <a:off x="249382" y="1905000"/>
            <a:ext cx="8894618" cy="5029200"/>
          </a:xfrm>
        </p:spPr>
        <p:txBody>
          <a:bodyPr>
            <a:noAutofit/>
          </a:bodyPr>
          <a:lstStyle/>
          <a:p>
            <a:pPr eaLnBrk="1" hangingPunct="1"/>
            <a:r>
              <a:rPr lang="en-US" sz="2800" dirty="0" smtClean="0">
                <a:latin typeface="Times New Roman" pitchFamily="18" charset="0"/>
              </a:rPr>
              <a:t>Some critics argue that the New Public Management concept of treating people as "customers" rather than "citizens" is an inappropriate borrowing from the private sector model, because businesses see customers are a means to an end (profit), </a:t>
            </a:r>
          </a:p>
          <a:p>
            <a:pPr eaLnBrk="1" hangingPunct="1"/>
            <a:r>
              <a:rPr lang="en-US" sz="2800" dirty="0" smtClean="0">
                <a:latin typeface="Times New Roman" pitchFamily="18" charset="0"/>
              </a:rPr>
              <a:t>In New Public Management, people are viewed as economic units not democratic participants. Nevertheless, the model is still widely accepted at all levels of government and in many countries.</a:t>
            </a:r>
            <a:endParaRPr lang="el-GR" sz="2800" dirty="0" smtClean="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43C357E4-A83B-4199-A5E2-DE268526F2DF}" type="slidenum">
              <a:rPr lang="el-GR"/>
              <a:pPr>
                <a:defRPr/>
              </a:pPr>
              <a:t>18</a:t>
            </a:fld>
            <a:endParaRPr lang="el-GR"/>
          </a:p>
        </p:txBody>
      </p:sp>
    </p:spTree>
    <p:extLst>
      <p:ext uri="{BB962C8B-B14F-4D97-AF65-F5344CB8AC3E}">
        <p14:creationId xmlns:p14="http://schemas.microsoft.com/office/powerpoint/2010/main" xmlns="" val="3372344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p:txBody>
          <a:bodyPr>
            <a:normAutofit/>
          </a:bodyPr>
          <a:lstStyle/>
          <a:p>
            <a:pPr eaLnBrk="1" hangingPunct="1"/>
            <a:r>
              <a:rPr lang="en-US" sz="3600" i="1" dirty="0" smtClean="0">
                <a:solidFill>
                  <a:srgbClr val="FF0000"/>
                </a:solidFill>
                <a:latin typeface="Times New Roman" pitchFamily="18" charset="0"/>
              </a:rPr>
              <a:t>late 1990s–2000</a:t>
            </a:r>
            <a:endParaRPr lang="el-GR" sz="3600" i="1" dirty="0" smtClean="0">
              <a:solidFill>
                <a:srgbClr val="FF0000"/>
              </a:solidFill>
              <a:latin typeface="Times New Roman" pitchFamily="18" charset="0"/>
            </a:endParaRPr>
          </a:p>
        </p:txBody>
      </p:sp>
      <p:sp>
        <p:nvSpPr>
          <p:cNvPr id="31749" name="Rectangle 3"/>
          <p:cNvSpPr>
            <a:spLocks noGrp="1" noChangeArrowheads="1"/>
          </p:cNvSpPr>
          <p:nvPr>
            <p:ph idx="1"/>
          </p:nvPr>
        </p:nvSpPr>
        <p:spPr>
          <a:xfrm>
            <a:off x="228600" y="1773238"/>
            <a:ext cx="8915400" cy="4779962"/>
          </a:xfrm>
        </p:spPr>
        <p:txBody>
          <a:bodyPr>
            <a:noAutofit/>
          </a:bodyPr>
          <a:lstStyle/>
          <a:p>
            <a:pPr eaLnBrk="1" hangingPunct="1"/>
            <a:endParaRPr lang="en-US" sz="3200" dirty="0" smtClean="0">
              <a:latin typeface="Times New Roman" pitchFamily="18" charset="0"/>
            </a:endParaRPr>
          </a:p>
          <a:p>
            <a:pPr eaLnBrk="1" hangingPunct="1"/>
            <a:r>
              <a:rPr lang="en-US" sz="3200" dirty="0" smtClean="0">
                <a:latin typeface="Times New Roman" pitchFamily="18" charset="0"/>
              </a:rPr>
              <a:t>Another new public service model is what has been called New Public Governance, an approach which includes a centralization of power; an increased number, role and influence of partisan-political staff; personal-politicization of appointments to the senior public service; and, the assumption that the public service is partisan for the government of the day.</a:t>
            </a:r>
            <a:r>
              <a:rPr lang="el-GR" sz="2800" dirty="0" smtClean="0"/>
              <a:t> </a:t>
            </a:r>
          </a:p>
        </p:txBody>
      </p:sp>
      <p:sp>
        <p:nvSpPr>
          <p:cNvPr id="6" name="Slide Number Placeholder 5"/>
          <p:cNvSpPr>
            <a:spLocks noGrp="1"/>
          </p:cNvSpPr>
          <p:nvPr>
            <p:ph type="sldNum" sz="quarter" idx="12"/>
          </p:nvPr>
        </p:nvSpPr>
        <p:spPr/>
        <p:txBody>
          <a:bodyPr/>
          <a:lstStyle/>
          <a:p>
            <a:pPr>
              <a:defRPr/>
            </a:pPr>
            <a:fld id="{81A8064A-F1D1-4C0E-A710-C0EBD7710345}" type="slidenum">
              <a:rPr lang="el-GR"/>
              <a:pPr>
                <a:defRPr/>
              </a:pPr>
              <a:t>19</a:t>
            </a:fld>
            <a:endParaRPr lang="el-GR"/>
          </a:p>
        </p:txBody>
      </p:sp>
    </p:spTree>
    <p:extLst>
      <p:ext uri="{BB962C8B-B14F-4D97-AF65-F5344CB8AC3E}">
        <p14:creationId xmlns:p14="http://schemas.microsoft.com/office/powerpoint/2010/main" xmlns="" val="23292922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p:txBody>
          <a:bodyPr>
            <a:normAutofit fontScale="90000"/>
          </a:bodyPr>
          <a:lstStyle/>
          <a:p>
            <a:pPr eaLnBrk="1" hangingPunct="1"/>
            <a:r>
              <a:rPr lang="en-US" sz="4000" i="1" dirty="0" smtClean="0">
                <a:solidFill>
                  <a:srgbClr val="FF0000"/>
                </a:solidFill>
                <a:latin typeface="Times New Roman" pitchFamily="18" charset="0"/>
              </a:rPr>
              <a:t>1980s–1990s</a:t>
            </a:r>
            <a:r>
              <a:rPr lang="el-GR" sz="4000" i="1" dirty="0" smtClean="0">
                <a:solidFill>
                  <a:srgbClr val="FF0000"/>
                </a:solidFill>
                <a:latin typeface="Times New Roman" pitchFamily="18" charset="0"/>
              </a:rPr>
              <a:t/>
            </a:r>
            <a:br>
              <a:rPr lang="el-GR" sz="4000" i="1" dirty="0" smtClean="0">
                <a:solidFill>
                  <a:srgbClr val="FF0000"/>
                </a:solidFill>
                <a:latin typeface="Times New Roman" pitchFamily="18" charset="0"/>
              </a:rPr>
            </a:br>
            <a:endParaRPr lang="el-GR" sz="4000" i="1" dirty="0" smtClean="0">
              <a:solidFill>
                <a:srgbClr val="FF0000"/>
              </a:solidFill>
              <a:latin typeface="Times New Roman" pitchFamily="18" charset="0"/>
            </a:endParaRPr>
          </a:p>
        </p:txBody>
      </p:sp>
      <p:sp>
        <p:nvSpPr>
          <p:cNvPr id="27653" name="Rectangle 3"/>
          <p:cNvSpPr>
            <a:spLocks noGrp="1" noChangeArrowheads="1"/>
          </p:cNvSpPr>
          <p:nvPr>
            <p:ph idx="1"/>
          </p:nvPr>
        </p:nvSpPr>
        <p:spPr>
          <a:xfrm>
            <a:off x="533400" y="1066800"/>
            <a:ext cx="8459787" cy="5013325"/>
          </a:xfrm>
        </p:spPr>
        <p:txBody>
          <a:bodyPr>
            <a:normAutofit/>
          </a:bodyPr>
          <a:lstStyle/>
          <a:p>
            <a:pPr eaLnBrk="1" hangingPunct="1">
              <a:lnSpc>
                <a:spcPct val="80000"/>
              </a:lnSpc>
            </a:pPr>
            <a:endParaRPr lang="en-US" sz="2800" dirty="0" smtClean="0">
              <a:latin typeface="Times New Roman" pitchFamily="18" charset="0"/>
            </a:endParaRPr>
          </a:p>
          <a:p>
            <a:pPr eaLnBrk="1" hangingPunct="1">
              <a:lnSpc>
                <a:spcPct val="80000"/>
              </a:lnSpc>
            </a:pPr>
            <a:endParaRPr lang="en-US" sz="2800" dirty="0">
              <a:latin typeface="Times New Roman" pitchFamily="18" charset="0"/>
            </a:endParaRPr>
          </a:p>
          <a:p>
            <a:pPr eaLnBrk="1" hangingPunct="1">
              <a:lnSpc>
                <a:spcPct val="80000"/>
              </a:lnSpc>
            </a:pPr>
            <a:endParaRPr lang="en-US" sz="2800" dirty="0" smtClean="0">
              <a:latin typeface="Times New Roman" pitchFamily="18" charset="0"/>
            </a:endParaRPr>
          </a:p>
          <a:p>
            <a:pPr eaLnBrk="1" hangingPunct="1">
              <a:lnSpc>
                <a:spcPct val="80000"/>
              </a:lnSpc>
            </a:pPr>
            <a:r>
              <a:rPr lang="en-US" sz="2800" dirty="0" smtClean="0">
                <a:latin typeface="Times New Roman" pitchFamily="18" charset="0"/>
              </a:rPr>
              <a:t>In the late 1980s, yet another generation of public administration theorists began to displace the last. The new theory, which came to be called New Public Management, was proposed by David Osborne and Ted </a:t>
            </a:r>
            <a:r>
              <a:rPr lang="en-US" sz="2800" dirty="0" err="1" smtClean="0">
                <a:latin typeface="Times New Roman" pitchFamily="18" charset="0"/>
              </a:rPr>
              <a:t>Gaebler</a:t>
            </a:r>
            <a:r>
              <a:rPr lang="en-US" sz="2800" dirty="0" smtClean="0">
                <a:latin typeface="Times New Roman" pitchFamily="18" charset="0"/>
              </a:rPr>
              <a:t> in their book </a:t>
            </a:r>
            <a:r>
              <a:rPr lang="en-US" sz="2800" i="1" dirty="0" smtClean="0">
                <a:latin typeface="Times New Roman" pitchFamily="18" charset="0"/>
              </a:rPr>
              <a:t>Reinventing Government</a:t>
            </a:r>
            <a:r>
              <a:rPr lang="en-US" sz="2800" dirty="0" smtClean="0">
                <a:latin typeface="Times New Roman" pitchFamily="18" charset="0"/>
              </a:rPr>
              <a:t>. The new model advocated the use of private sector-style models, organizational ideas and values to improve the efficiency and service-orientation of the public sector.</a:t>
            </a:r>
          </a:p>
        </p:txBody>
      </p:sp>
      <p:sp>
        <p:nvSpPr>
          <p:cNvPr id="6" name="Slide Number Placeholder 5"/>
          <p:cNvSpPr>
            <a:spLocks noGrp="1"/>
          </p:cNvSpPr>
          <p:nvPr>
            <p:ph type="sldNum" sz="quarter" idx="12"/>
          </p:nvPr>
        </p:nvSpPr>
        <p:spPr/>
        <p:txBody>
          <a:bodyPr/>
          <a:lstStyle/>
          <a:p>
            <a:pPr>
              <a:defRPr/>
            </a:pPr>
            <a:fld id="{DDD9BEC4-8A82-49DE-92C6-48E984ABA7C5}" type="slidenum">
              <a:rPr lang="el-GR"/>
              <a:pPr>
                <a:defRPr/>
              </a:pPr>
              <a:t>20</a:t>
            </a:fld>
            <a:endParaRPr lang="el-GR"/>
          </a:p>
        </p:txBody>
      </p:sp>
    </p:spTree>
    <p:extLst>
      <p:ext uri="{BB962C8B-B14F-4D97-AF65-F5344CB8AC3E}">
        <p14:creationId xmlns:p14="http://schemas.microsoft.com/office/powerpoint/2010/main" xmlns="" val="31601581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a:xfrm>
            <a:off x="457200" y="338328"/>
            <a:ext cx="8229600" cy="880872"/>
          </a:xfrm>
        </p:spPr>
        <p:txBody>
          <a:bodyPr>
            <a:normAutofit fontScale="90000"/>
          </a:bodyPr>
          <a:lstStyle/>
          <a:p>
            <a:pPr eaLnBrk="1" hangingPunct="1"/>
            <a:r>
              <a:rPr lang="en-US" sz="4000" i="1" dirty="0" smtClean="0">
                <a:latin typeface="Times New Roman" pitchFamily="18" charset="0"/>
              </a:rPr>
              <a:t/>
            </a:r>
            <a:br>
              <a:rPr lang="en-US" sz="4000" i="1" dirty="0" smtClean="0">
                <a:latin typeface="Times New Roman" pitchFamily="18" charset="0"/>
              </a:rPr>
            </a:br>
            <a:r>
              <a:rPr lang="en-US" sz="4000" i="1" dirty="0" smtClean="0">
                <a:solidFill>
                  <a:srgbClr val="FF0000"/>
                </a:solidFill>
                <a:latin typeface="Times New Roman" pitchFamily="18" charset="0"/>
              </a:rPr>
              <a:t>1980s–1990s</a:t>
            </a:r>
            <a:r>
              <a:rPr lang="el-GR" sz="4000" i="1" dirty="0" smtClean="0">
                <a:latin typeface="Times New Roman" pitchFamily="18" charset="0"/>
              </a:rPr>
              <a:t/>
            </a:r>
            <a:br>
              <a:rPr lang="el-GR" sz="4000" i="1" dirty="0" smtClean="0">
                <a:latin typeface="Times New Roman" pitchFamily="18" charset="0"/>
              </a:rPr>
            </a:br>
            <a:endParaRPr lang="el-GR" sz="4000" i="1" dirty="0" smtClean="0">
              <a:latin typeface="Times New Roman" pitchFamily="18" charset="0"/>
            </a:endParaRPr>
          </a:p>
        </p:txBody>
      </p:sp>
      <p:sp>
        <p:nvSpPr>
          <p:cNvPr id="28677" name="Rectangle 3"/>
          <p:cNvSpPr>
            <a:spLocks noGrp="1" noChangeArrowheads="1"/>
          </p:cNvSpPr>
          <p:nvPr>
            <p:ph idx="1"/>
          </p:nvPr>
        </p:nvSpPr>
        <p:spPr>
          <a:xfrm>
            <a:off x="609600" y="1143000"/>
            <a:ext cx="8316912" cy="5013325"/>
          </a:xfrm>
        </p:spPr>
        <p:txBody>
          <a:bodyPr>
            <a:normAutofit fontScale="92500"/>
          </a:bodyPr>
          <a:lstStyle/>
          <a:p>
            <a:pPr eaLnBrk="1" hangingPunct="1"/>
            <a:endParaRPr lang="en-US" sz="2800" dirty="0" smtClean="0">
              <a:latin typeface="Times New Roman" pitchFamily="18" charset="0"/>
            </a:endParaRPr>
          </a:p>
          <a:p>
            <a:pPr eaLnBrk="1" hangingPunct="1"/>
            <a:endParaRPr lang="en-US" sz="2800" dirty="0" smtClean="0">
              <a:latin typeface="Times New Roman" pitchFamily="18" charset="0"/>
            </a:endParaRPr>
          </a:p>
          <a:p>
            <a:pPr eaLnBrk="1" hangingPunct="1"/>
            <a:r>
              <a:rPr lang="en-US" sz="2800" dirty="0" smtClean="0">
                <a:latin typeface="Times New Roman" pitchFamily="18" charset="0"/>
              </a:rPr>
              <a:t>Some modern authors define NPM as a combination of splitting large bureaucracies into smaller, more fragmented agencies, encouraging competition between different public agencies and encouraging competition between public agencies and private firms and using economic incentives lines (e.g., performance pay for senior executives or user-pay models.</a:t>
            </a:r>
            <a:r>
              <a:rPr lang="el-GR" dirty="0" smtClean="0"/>
              <a:t> </a:t>
            </a:r>
            <a:endParaRPr lang="en-US" dirty="0" smtClean="0"/>
          </a:p>
          <a:p>
            <a:pPr eaLnBrk="1" hangingPunct="1"/>
            <a:r>
              <a:rPr lang="en-US" sz="2800" dirty="0" smtClean="0">
                <a:latin typeface="Times New Roman" pitchFamily="18" charset="0"/>
              </a:rPr>
              <a:t>NPM treats individuals as "customers" or "clients" (in the private sector sense), rather than as citizens.</a:t>
            </a:r>
            <a:r>
              <a:rPr lang="el-GR" dirty="0" smtClean="0"/>
              <a:t> </a:t>
            </a:r>
          </a:p>
        </p:txBody>
      </p:sp>
      <p:sp>
        <p:nvSpPr>
          <p:cNvPr id="6" name="Slide Number Placeholder 5"/>
          <p:cNvSpPr>
            <a:spLocks noGrp="1"/>
          </p:cNvSpPr>
          <p:nvPr>
            <p:ph type="sldNum" sz="quarter" idx="12"/>
          </p:nvPr>
        </p:nvSpPr>
        <p:spPr/>
        <p:txBody>
          <a:bodyPr/>
          <a:lstStyle/>
          <a:p>
            <a:pPr>
              <a:defRPr/>
            </a:pPr>
            <a:fld id="{B11830F1-03AA-44EA-8C31-DB81FE863B93}" type="slidenum">
              <a:rPr lang="el-GR"/>
              <a:pPr>
                <a:defRPr/>
              </a:pPr>
              <a:t>21</a:t>
            </a:fld>
            <a:endParaRPr lang="el-GR"/>
          </a:p>
        </p:txBody>
      </p:sp>
    </p:spTree>
    <p:extLst>
      <p:ext uri="{BB962C8B-B14F-4D97-AF65-F5344CB8AC3E}">
        <p14:creationId xmlns:p14="http://schemas.microsoft.com/office/powerpoint/2010/main" xmlns="" val="1187996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457200" y="338328"/>
            <a:ext cx="8229600" cy="1033272"/>
          </a:xfrm>
        </p:spPr>
        <p:txBody>
          <a:bodyPr/>
          <a:lstStyle/>
          <a:p>
            <a:pPr eaLnBrk="1" hangingPunct="1"/>
            <a:r>
              <a:rPr lang="en-US" sz="4000" i="1" dirty="0" smtClean="0">
                <a:solidFill>
                  <a:srgbClr val="FF0000"/>
                </a:solidFill>
                <a:latin typeface="Times New Roman" pitchFamily="18" charset="0"/>
              </a:rPr>
              <a:t>1980s–1990s</a:t>
            </a:r>
            <a:endParaRPr lang="el-GR" sz="4000" i="1" dirty="0" smtClean="0">
              <a:solidFill>
                <a:srgbClr val="FF0000"/>
              </a:solidFill>
              <a:latin typeface="Times New Roman" pitchFamily="18" charset="0"/>
            </a:endParaRPr>
          </a:p>
        </p:txBody>
      </p:sp>
      <p:sp>
        <p:nvSpPr>
          <p:cNvPr id="29701" name="Rectangle 3"/>
          <p:cNvSpPr>
            <a:spLocks noGrp="1" noChangeArrowheads="1"/>
          </p:cNvSpPr>
          <p:nvPr>
            <p:ph idx="1"/>
          </p:nvPr>
        </p:nvSpPr>
        <p:spPr>
          <a:xfrm>
            <a:off x="734868" y="1295401"/>
            <a:ext cx="8388350" cy="5029200"/>
          </a:xfrm>
        </p:spPr>
        <p:txBody>
          <a:bodyPr/>
          <a:lstStyle/>
          <a:p>
            <a:pPr eaLnBrk="1" hangingPunct="1"/>
            <a:endParaRPr lang="en-US" sz="2800" dirty="0" smtClean="0">
              <a:latin typeface="Times New Roman" pitchFamily="18" charset="0"/>
            </a:endParaRPr>
          </a:p>
          <a:p>
            <a:pPr eaLnBrk="1" hangingPunct="1"/>
            <a:endParaRPr lang="en-US" sz="2800" dirty="0">
              <a:latin typeface="Times New Roman" pitchFamily="18" charset="0"/>
            </a:endParaRPr>
          </a:p>
          <a:p>
            <a:pPr eaLnBrk="1" hangingPunct="1"/>
            <a:r>
              <a:rPr lang="en-US" sz="2800" dirty="0" smtClean="0">
                <a:latin typeface="Times New Roman" pitchFamily="18" charset="0"/>
              </a:rPr>
              <a:t>Some critics argue that the New Public Management concept of treating people as "customers" rather than "citizens" is an inappropriate borrowing from the private sector model, because businesses see customers are a means to an end (profit), rather than as the proprietors of government (the owners), opposed to merely the customers of a business (the patrons). In New Public Management, people are viewed as economic units not democratic participants. </a:t>
            </a:r>
            <a:endParaRPr lang="el-GR" sz="2800" dirty="0" smtClean="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43C357E4-A83B-4199-A5E2-DE268526F2DF}" type="slidenum">
              <a:rPr lang="el-GR"/>
              <a:pPr>
                <a:defRPr/>
              </a:pPr>
              <a:t>22</a:t>
            </a:fld>
            <a:endParaRPr lang="el-GR"/>
          </a:p>
        </p:txBody>
      </p:sp>
    </p:spTree>
    <p:extLst>
      <p:ext uri="{BB962C8B-B14F-4D97-AF65-F5344CB8AC3E}">
        <p14:creationId xmlns:p14="http://schemas.microsoft.com/office/powerpoint/2010/main" xmlns="" val="7055556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p:txBody>
          <a:bodyPr/>
          <a:lstStyle/>
          <a:p>
            <a:pPr eaLnBrk="1" hangingPunct="1"/>
            <a:r>
              <a:rPr lang="en-US" sz="4000" i="1" dirty="0" smtClean="0">
                <a:solidFill>
                  <a:srgbClr val="FF0000"/>
                </a:solidFill>
                <a:latin typeface="Times New Roman" pitchFamily="18" charset="0"/>
              </a:rPr>
              <a:t>late 1990s–2000</a:t>
            </a:r>
            <a:r>
              <a:rPr lang="el-GR" dirty="0" smtClean="0">
                <a:solidFill>
                  <a:srgbClr val="FF0000"/>
                </a:solidFill>
              </a:rPr>
              <a:t> </a:t>
            </a:r>
          </a:p>
        </p:txBody>
      </p:sp>
      <p:sp>
        <p:nvSpPr>
          <p:cNvPr id="30725" name="Rectangle 3"/>
          <p:cNvSpPr>
            <a:spLocks noGrp="1" noChangeArrowheads="1"/>
          </p:cNvSpPr>
          <p:nvPr>
            <p:ph idx="1"/>
          </p:nvPr>
        </p:nvSpPr>
        <p:spPr>
          <a:xfrm>
            <a:off x="381000" y="1371601"/>
            <a:ext cx="8459787" cy="4800600"/>
          </a:xfrm>
        </p:spPr>
        <p:txBody>
          <a:bodyPr>
            <a:normAutofit/>
          </a:bodyPr>
          <a:lstStyle/>
          <a:p>
            <a:pPr eaLnBrk="1" hangingPunct="1">
              <a:lnSpc>
                <a:spcPct val="90000"/>
              </a:lnSpc>
            </a:pPr>
            <a:endParaRPr lang="en-US" sz="2800" dirty="0" smtClean="0">
              <a:latin typeface="Times New Roman" pitchFamily="18" charset="0"/>
            </a:endParaRPr>
          </a:p>
          <a:p>
            <a:pPr eaLnBrk="1" hangingPunct="1">
              <a:lnSpc>
                <a:spcPct val="90000"/>
              </a:lnSpc>
            </a:pPr>
            <a:endParaRPr lang="en-US" sz="2800" dirty="0" smtClean="0">
              <a:latin typeface="Times New Roman" pitchFamily="18" charset="0"/>
            </a:endParaRPr>
          </a:p>
          <a:p>
            <a:pPr eaLnBrk="1" hangingPunct="1">
              <a:lnSpc>
                <a:spcPct val="90000"/>
              </a:lnSpc>
            </a:pPr>
            <a:endParaRPr lang="en-US" sz="2800" dirty="0" smtClean="0">
              <a:latin typeface="Times New Roman" pitchFamily="18" charset="0"/>
            </a:endParaRPr>
          </a:p>
          <a:p>
            <a:pPr eaLnBrk="1" hangingPunct="1">
              <a:lnSpc>
                <a:spcPct val="90000"/>
              </a:lnSpc>
            </a:pPr>
            <a:r>
              <a:rPr lang="en-US" sz="2800" dirty="0" smtClean="0">
                <a:latin typeface="Times New Roman" pitchFamily="18" charset="0"/>
              </a:rPr>
              <a:t>In the late 1990s, Janet and Robert </a:t>
            </a:r>
            <a:r>
              <a:rPr lang="en-US" sz="2800" dirty="0" err="1" smtClean="0">
                <a:latin typeface="Times New Roman" pitchFamily="18" charset="0"/>
              </a:rPr>
              <a:t>Denhardt</a:t>
            </a:r>
            <a:r>
              <a:rPr lang="en-US" sz="2800" dirty="0" smtClean="0">
                <a:latin typeface="Times New Roman" pitchFamily="18" charset="0"/>
              </a:rPr>
              <a:t> proposed a new public services model in response to the dominance of NPM. A successor to NPM is digital era governance, focusing on themes of reintegrating government responsibilities, needs-based holism, and digitalization (exploiting the transformational capabilities of modern IT and digital storage).</a:t>
            </a:r>
            <a:endParaRPr lang="el-GR" sz="2800" dirty="0" smtClean="0">
              <a:latin typeface="Times New Roman" pitchFamily="18" charset="0"/>
            </a:endParaRPr>
          </a:p>
        </p:txBody>
      </p:sp>
      <p:sp>
        <p:nvSpPr>
          <p:cNvPr id="6" name="Slide Number Placeholder 5"/>
          <p:cNvSpPr>
            <a:spLocks noGrp="1"/>
          </p:cNvSpPr>
          <p:nvPr>
            <p:ph type="sldNum" sz="quarter" idx="12"/>
          </p:nvPr>
        </p:nvSpPr>
        <p:spPr/>
        <p:txBody>
          <a:bodyPr/>
          <a:lstStyle/>
          <a:p>
            <a:pPr>
              <a:defRPr/>
            </a:pPr>
            <a:fld id="{BA01F98E-9C88-4F61-97C6-F4C49927FF65}" type="slidenum">
              <a:rPr lang="el-GR"/>
              <a:pPr>
                <a:defRPr/>
              </a:pPr>
              <a:t>23</a:t>
            </a:fld>
            <a:endParaRPr lang="el-GR"/>
          </a:p>
        </p:txBody>
      </p:sp>
    </p:spTree>
    <p:extLst>
      <p:ext uri="{BB962C8B-B14F-4D97-AF65-F5344CB8AC3E}">
        <p14:creationId xmlns:p14="http://schemas.microsoft.com/office/powerpoint/2010/main" xmlns="" val="6942523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p:txBody>
          <a:bodyPr/>
          <a:lstStyle/>
          <a:p>
            <a:pPr eaLnBrk="1" hangingPunct="1"/>
            <a:r>
              <a:rPr lang="en-US" sz="4000" i="1" dirty="0" smtClean="0">
                <a:solidFill>
                  <a:srgbClr val="FF0000"/>
                </a:solidFill>
                <a:latin typeface="Times New Roman" pitchFamily="18" charset="0"/>
              </a:rPr>
              <a:t>late 1990s–2000</a:t>
            </a:r>
            <a:endParaRPr lang="el-GR" sz="4000" i="1" dirty="0" smtClean="0">
              <a:solidFill>
                <a:srgbClr val="FF0000"/>
              </a:solidFill>
              <a:latin typeface="Times New Roman" pitchFamily="18" charset="0"/>
            </a:endParaRPr>
          </a:p>
        </p:txBody>
      </p:sp>
      <p:sp>
        <p:nvSpPr>
          <p:cNvPr id="31749" name="Rectangle 3"/>
          <p:cNvSpPr>
            <a:spLocks noGrp="1" noChangeArrowheads="1"/>
          </p:cNvSpPr>
          <p:nvPr>
            <p:ph idx="1"/>
          </p:nvPr>
        </p:nvSpPr>
        <p:spPr>
          <a:xfrm>
            <a:off x="755650" y="1773238"/>
            <a:ext cx="8388350" cy="4246562"/>
          </a:xfrm>
        </p:spPr>
        <p:txBody>
          <a:bodyPr/>
          <a:lstStyle/>
          <a:p>
            <a:pPr eaLnBrk="1" hangingPunct="1"/>
            <a:endParaRPr lang="en-US" sz="2800" dirty="0" smtClean="0">
              <a:latin typeface="Times New Roman" pitchFamily="18" charset="0"/>
            </a:endParaRPr>
          </a:p>
          <a:p>
            <a:pPr eaLnBrk="1" hangingPunct="1"/>
            <a:endParaRPr lang="en-US" sz="2800" dirty="0" smtClean="0">
              <a:latin typeface="Times New Roman" pitchFamily="18" charset="0"/>
            </a:endParaRPr>
          </a:p>
          <a:p>
            <a:pPr eaLnBrk="1" hangingPunct="1"/>
            <a:r>
              <a:rPr lang="en-US" sz="2800" dirty="0" smtClean="0">
                <a:latin typeface="Times New Roman" pitchFamily="18" charset="0"/>
              </a:rPr>
              <a:t>Another new public service model is what has been called New Public Governance, an approach which includes a centralization of power; an increased number, role and influence of partisan-political staff; personal-politicization of appointments to the senior public service; and, the assumption that the public service is partisan for the government of the day.</a:t>
            </a:r>
            <a:r>
              <a:rPr lang="el-GR" dirty="0" smtClean="0"/>
              <a:t> </a:t>
            </a:r>
          </a:p>
        </p:txBody>
      </p:sp>
      <p:sp>
        <p:nvSpPr>
          <p:cNvPr id="6" name="Slide Number Placeholder 5"/>
          <p:cNvSpPr>
            <a:spLocks noGrp="1"/>
          </p:cNvSpPr>
          <p:nvPr>
            <p:ph type="sldNum" sz="quarter" idx="12"/>
          </p:nvPr>
        </p:nvSpPr>
        <p:spPr/>
        <p:txBody>
          <a:bodyPr/>
          <a:lstStyle/>
          <a:p>
            <a:pPr>
              <a:defRPr/>
            </a:pPr>
            <a:fld id="{81A8064A-F1D1-4C0E-A710-C0EBD7710345}" type="slidenum">
              <a:rPr lang="el-GR"/>
              <a:pPr>
                <a:defRPr/>
              </a:pPr>
              <a:t>24</a:t>
            </a:fld>
            <a:endParaRPr lang="el-GR"/>
          </a:p>
        </p:txBody>
      </p:sp>
    </p:spTree>
    <p:extLst>
      <p:ext uri="{BB962C8B-B14F-4D97-AF65-F5344CB8AC3E}">
        <p14:creationId xmlns:p14="http://schemas.microsoft.com/office/powerpoint/2010/main" xmlns="" val="33929136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FF0000"/>
                </a:solidFill>
              </a:rPr>
              <a:t>Quote of the Day </a:t>
            </a:r>
            <a:endParaRPr lang="en-US" dirty="0">
              <a:solidFill>
                <a:srgbClr val="FF0000"/>
              </a:solidFill>
            </a:endParaRPr>
          </a:p>
        </p:txBody>
      </p:sp>
      <p:sp>
        <p:nvSpPr>
          <p:cNvPr id="2" name="Content Placeholder 1"/>
          <p:cNvSpPr>
            <a:spLocks noGrp="1"/>
          </p:cNvSpPr>
          <p:nvPr>
            <p:ph idx="1"/>
          </p:nvPr>
        </p:nvSpPr>
        <p:spPr>
          <a:xfrm>
            <a:off x="990600" y="1828800"/>
            <a:ext cx="7408333" cy="3450696"/>
          </a:xfrm>
        </p:spPr>
        <p:txBody>
          <a:bodyPr>
            <a:normAutofit fontScale="77500" lnSpcReduction="20000"/>
          </a:bodyPr>
          <a:lstStyle/>
          <a:p>
            <a:endParaRPr lang="en-US" dirty="0" smtClean="0"/>
          </a:p>
          <a:p>
            <a:r>
              <a:rPr lang="en-US" sz="3600" dirty="0" smtClean="0"/>
              <a:t>There </a:t>
            </a:r>
            <a:r>
              <a:rPr lang="en-US" sz="3600" dirty="0"/>
              <a:t>is no higher religion than human service. To work for the common good is the greatest creed.</a:t>
            </a:r>
          </a:p>
          <a:p>
            <a:pPr marL="0" indent="0">
              <a:buNone/>
            </a:pPr>
            <a:endParaRPr lang="en-US" dirty="0" smtClean="0"/>
          </a:p>
          <a:p>
            <a:pPr marL="0" indent="0">
              <a:buNone/>
            </a:pPr>
            <a:endParaRPr lang="en-US" dirty="0"/>
          </a:p>
          <a:p>
            <a:pPr marL="0" indent="0">
              <a:buNone/>
            </a:pPr>
            <a:r>
              <a:rPr lang="en-US" dirty="0" smtClean="0"/>
              <a:t>Woodrow </a:t>
            </a:r>
            <a:r>
              <a:rPr lang="en-US" dirty="0"/>
              <a:t>Wilson</a:t>
            </a:r>
          </a:p>
          <a:p>
            <a:pPr marL="0" indent="0">
              <a:buNone/>
            </a:pPr>
            <a:r>
              <a:rPr lang="en-US" dirty="0" smtClean="0"/>
              <a:t/>
            </a:r>
            <a:br>
              <a:rPr lang="en-US" dirty="0" smtClean="0"/>
            </a:br>
            <a:endParaRPr lang="en-US" dirty="0"/>
          </a:p>
        </p:txBody>
      </p:sp>
    </p:spTree>
    <p:extLst>
      <p:ext uri="{BB962C8B-B14F-4D97-AF65-F5344CB8AC3E}">
        <p14:creationId xmlns:p14="http://schemas.microsoft.com/office/powerpoint/2010/main" xmlns="" val="17943857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TotalTime>
  <Words>1569</Words>
  <Application>Microsoft Office PowerPoint</Application>
  <PresentationFormat>On-screen Show (4:3)</PresentationFormat>
  <Paragraphs>250</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 Issues in Public Administration MPA 509  Evolution of Public Administration </vt:lpstr>
      <vt:lpstr>Agenda </vt:lpstr>
      <vt:lpstr>Slide 3</vt:lpstr>
      <vt:lpstr>Slide 4</vt:lpstr>
      <vt:lpstr>Slide 5</vt:lpstr>
      <vt:lpstr>Slide 6</vt:lpstr>
      <vt:lpstr>Slide 7</vt:lpstr>
      <vt:lpstr>Slide 8</vt:lpstr>
      <vt:lpstr>Slide 9</vt:lpstr>
      <vt:lpstr>Public Administration</vt:lpstr>
      <vt:lpstr>Definitions </vt:lpstr>
      <vt:lpstr>Phases in the Evolution of Public Administration</vt:lpstr>
      <vt:lpstr>post–world war II to the 1970s</vt:lpstr>
      <vt:lpstr>post–world war II to the 1970s</vt:lpstr>
      <vt:lpstr>post–world war II to the 1970s</vt:lpstr>
      <vt:lpstr>1980s–1990s </vt:lpstr>
      <vt:lpstr>1980s–1990s </vt:lpstr>
      <vt:lpstr>1980s–1990s</vt:lpstr>
      <vt:lpstr>late 1990s–2000</vt:lpstr>
      <vt:lpstr>1980s–1990s </vt:lpstr>
      <vt:lpstr> 1980s–1990s </vt:lpstr>
      <vt:lpstr>1980s–1990s</vt:lpstr>
      <vt:lpstr>late 1990s–2000 </vt:lpstr>
      <vt:lpstr>late 1990s–2000</vt:lpstr>
      <vt:lpstr>Quote of the Day </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Public Administration  Lecture 03 MPA 509 Khursheed Yusuf</dc:title>
  <dc:creator>MyUserName</dc:creator>
  <cp:lastModifiedBy>NTS</cp:lastModifiedBy>
  <cp:revision>20</cp:revision>
  <dcterms:created xsi:type="dcterms:W3CDTF">2013-12-18T18:28:08Z</dcterms:created>
  <dcterms:modified xsi:type="dcterms:W3CDTF">2013-12-26T13:41:33Z</dcterms:modified>
</cp:coreProperties>
</file>