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
  </p:notesMasterIdLst>
  <p:sldIdLst>
    <p:sldId id="256" r:id="rId2"/>
    <p:sldId id="257" r:id="rId3"/>
    <p:sldId id="258" r:id="rId4"/>
    <p:sldId id="259"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5" r:id="rId18"/>
    <p:sldId id="276" r:id="rId19"/>
    <p:sldId id="278" r:id="rId20"/>
    <p:sldId id="279" r:id="rId21"/>
    <p:sldId id="280" r:id="rId22"/>
    <p:sldId id="281" r:id="rId23"/>
    <p:sldId id="283" r:id="rId24"/>
    <p:sldId id="284" r:id="rId25"/>
    <p:sldId id="285" r:id="rId26"/>
    <p:sldId id="287" r:id="rId27"/>
    <p:sldId id="288" r:id="rId28"/>
    <p:sldId id="289" r:id="rId29"/>
    <p:sldId id="290" r:id="rId30"/>
    <p:sldId id="292" r:id="rId31"/>
    <p:sldId id="291"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49" autoAdjust="0"/>
    <p:restoredTop sz="94660"/>
  </p:normalViewPr>
  <p:slideViewPr>
    <p:cSldViewPr>
      <p:cViewPr varScale="1">
        <p:scale>
          <a:sx n="33" d="100"/>
          <a:sy n="33" d="100"/>
        </p:scale>
        <p:origin x="-1685" y="-6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E7AB29-F179-4884-ACB2-D8AE06D390BB}" type="datetimeFigureOut">
              <a:rPr lang="en-US" smtClean="0"/>
              <a:pPr/>
              <a:t>12/25/2013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A7EBF0-EACA-4CE2-9C51-D4A4F578B880}" type="slidenum">
              <a:rPr lang="en-US" smtClean="0"/>
              <a:pPr/>
              <a:t>‹#›</a:t>
            </a:fld>
            <a:endParaRPr lang="en-US"/>
          </a:p>
        </p:txBody>
      </p:sp>
    </p:spTree>
    <p:extLst>
      <p:ext uri="{BB962C8B-B14F-4D97-AF65-F5344CB8AC3E}">
        <p14:creationId xmlns:p14="http://schemas.microsoft.com/office/powerpoint/2010/main" xmlns="" val="3444661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597C2854-58B9-4DFC-804D-86C491B84E0F}" type="datetime1">
              <a:rPr lang="en-US" smtClean="0"/>
              <a:pPr/>
              <a:t>12/25/2013</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E3C24C96-5553-49BC-BB61-DAD310DE2BCA}" type="slidenum">
              <a:rPr lang="en-US" smtClean="0"/>
              <a:pPr/>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24C96-5553-49BC-BB61-DAD310DE2BCA}" type="slidenum">
              <a:rPr lang="en-US" smtClean="0"/>
              <a:pPr/>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DD1A73-C67F-4F87-A50E-06F77B9A21C9}" type="datetime1">
              <a:rPr lang="en-US" smtClean="0"/>
              <a:pPr/>
              <a:t>12/25/2013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24C96-5553-49BC-BB61-DAD310DE2BC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70B2A84-C0D8-4F17-B4A5-D573269082C3}" type="datetime1">
              <a:rPr lang="en-US" smtClean="0"/>
              <a:pPr/>
              <a:t>12/25/2013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C24C96-5553-49BC-BB61-DAD310DE2BCA}" type="slidenum">
              <a:rPr lang="en-US" smtClean="0"/>
              <a:pPr/>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10FC0BF-B897-4BCB-925D-71A104259D48}" type="datetime1">
              <a:rPr lang="en-US" smtClean="0"/>
              <a:pPr/>
              <a:t>12/25/2013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C24C96-5553-49BC-BB61-DAD310DE2BCA}" type="slidenum">
              <a:rPr lang="en-US" smtClean="0"/>
              <a:pPr/>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BF59AD-2F40-46CC-BEF8-3021305F5B7A}" type="datetime1">
              <a:rPr lang="en-US" smtClean="0"/>
              <a:pPr/>
              <a:t>12/25/2013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C24C96-5553-49BC-BB61-DAD310DE2BCA}" type="slidenum">
              <a:rPr lang="en-US" smtClean="0"/>
              <a:pPr/>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AAF4F7-6EB5-4583-ACC1-42BDB2A46EC4}" type="datetime1">
              <a:rPr lang="en-US" smtClean="0"/>
              <a:pPr/>
              <a:t>12/25/2013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C24C96-5553-49BC-BB61-DAD310DE2BC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04625B-B2BC-4105-B43A-F28366F5341F}" type="datetime1">
              <a:rPr lang="en-US" smtClean="0"/>
              <a:pPr/>
              <a:t>12/25/2013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C24C96-5553-49BC-BB61-DAD310DE2BC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96C174-C76A-449C-919A-54C9F8F2D4BA}" type="datetime1">
              <a:rPr lang="en-US" smtClean="0"/>
              <a:pPr/>
              <a:t>12/25/2013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C24C96-5553-49BC-BB61-DAD310DE2BC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13CA5E-24EA-4CB4-AD56-1D0FC068E9D3}" type="datetime1">
              <a:rPr lang="en-US" smtClean="0"/>
              <a:pPr/>
              <a:t>12/25/2013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24C96-5553-49BC-BB61-DAD310DE2BCA}" type="slidenum">
              <a:rPr lang="en-US" smtClean="0"/>
              <a:pPr/>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6C8241-6FB2-45F8-9623-81E06122F3A1}" type="datetime1">
              <a:rPr lang="en-US" smtClean="0"/>
              <a:pPr/>
              <a:t>12/25/2013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C24C96-5553-49BC-BB61-DAD310DE2BCA}" type="slidenum">
              <a:rPr lang="en-US" smtClean="0"/>
              <a:pPr/>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F120EE19-F8A6-4517-893A-A74CF1CE8968}" type="datetime1">
              <a:rPr lang="en-US" smtClean="0"/>
              <a:pPr/>
              <a:t>12/25/2013</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E3C24C96-5553-49BC-BB61-DAD310DE2BC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brainyquote.com/quotes/authors/m/martin_luther_king_jr.html"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3341" y="-152400"/>
            <a:ext cx="6777318" cy="3272119"/>
          </a:xfrm>
        </p:spPr>
        <p:txBody>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sz="4400" dirty="0" smtClean="0"/>
              <a:t>Issues in Public Administration</a:t>
            </a:r>
            <a:br>
              <a:rPr lang="en-US" sz="4400" dirty="0" smtClean="0"/>
            </a:br>
            <a:endParaRPr lang="en-US" sz="4400" dirty="0"/>
          </a:p>
        </p:txBody>
      </p:sp>
      <p:sp>
        <p:nvSpPr>
          <p:cNvPr id="3" name="Subtitle 2"/>
          <p:cNvSpPr>
            <a:spLocks noGrp="1"/>
          </p:cNvSpPr>
          <p:nvPr>
            <p:ph type="subTitle" idx="1"/>
          </p:nvPr>
        </p:nvSpPr>
        <p:spPr>
          <a:xfrm>
            <a:off x="685800" y="3767862"/>
            <a:ext cx="7620000" cy="1752600"/>
          </a:xfrm>
        </p:spPr>
        <p:txBody>
          <a:bodyPr/>
          <a:lstStyle/>
          <a:p>
            <a:r>
              <a:rPr lang="en-US" sz="3600" dirty="0"/>
              <a:t>“Organization and its Principles” </a:t>
            </a:r>
            <a:endParaRPr lang="en-US" sz="3600" dirty="0" smtClean="0"/>
          </a:p>
          <a:p>
            <a:r>
              <a:rPr lang="en-US" dirty="0" smtClean="0"/>
              <a:t>MPA 509 </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1</a:t>
            </a:fld>
            <a:endParaRPr lang="en-US"/>
          </a:p>
        </p:txBody>
      </p:sp>
    </p:spTree>
    <p:extLst>
      <p:ext uri="{BB962C8B-B14F-4D97-AF65-F5344CB8AC3E}">
        <p14:creationId xmlns:p14="http://schemas.microsoft.com/office/powerpoint/2010/main" xmlns="" val="17353898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Preview of Last Lecture </a:t>
            </a:r>
          </a:p>
          <a:p>
            <a:r>
              <a:rPr lang="en-US" dirty="0" smtClean="0"/>
              <a:t>Organization and its Principles </a:t>
            </a:r>
          </a:p>
          <a:p>
            <a:r>
              <a:rPr lang="en-US" dirty="0" smtClean="0"/>
              <a:t>Meaning and Nature of Organization</a:t>
            </a:r>
          </a:p>
          <a:p>
            <a:r>
              <a:rPr lang="en-US" dirty="0" smtClean="0"/>
              <a:t>Five Important Features of Organization</a:t>
            </a:r>
          </a:p>
          <a:p>
            <a:r>
              <a:rPr lang="en-US" dirty="0" smtClean="0"/>
              <a:t> Functions of Organization</a:t>
            </a:r>
            <a:endParaRPr lang="en-US" dirty="0"/>
          </a:p>
          <a:p>
            <a:r>
              <a:rPr lang="en-US" dirty="0" smtClean="0"/>
              <a:t>Span of Control </a:t>
            </a:r>
          </a:p>
          <a:p>
            <a:r>
              <a:rPr lang="en-US" dirty="0" smtClean="0"/>
              <a:t>Factors which influence the Span of control </a:t>
            </a:r>
          </a:p>
          <a:p>
            <a:r>
              <a:rPr lang="en-US" dirty="0" smtClean="0"/>
              <a:t>Quote of the Day </a:t>
            </a:r>
          </a:p>
          <a:p>
            <a:endParaRPr lang="en-US" dirty="0" smtClean="0"/>
          </a:p>
          <a:p>
            <a:endParaRPr lang="en-US" dirty="0"/>
          </a:p>
        </p:txBody>
      </p:sp>
      <p:sp>
        <p:nvSpPr>
          <p:cNvPr id="2" name="Title 1"/>
          <p:cNvSpPr>
            <a:spLocks noGrp="1"/>
          </p:cNvSpPr>
          <p:nvPr>
            <p:ph type="title"/>
          </p:nvPr>
        </p:nvSpPr>
        <p:spPr/>
        <p:txBody>
          <a:bodyPr/>
          <a:lstStyle/>
          <a:p>
            <a:r>
              <a:rPr lang="en-US" dirty="0" smtClean="0"/>
              <a:t>Agenda </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2</a:t>
            </a:fld>
            <a:endParaRPr lang="en-US"/>
          </a:p>
        </p:txBody>
      </p:sp>
    </p:spTree>
    <p:extLst>
      <p:ext uri="{BB962C8B-B14F-4D97-AF65-F5344CB8AC3E}">
        <p14:creationId xmlns:p14="http://schemas.microsoft.com/office/powerpoint/2010/main" xmlns="" val="1429377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r>
              <a:rPr lang="en-US" dirty="0" smtClean="0"/>
              <a:t>Meaning </a:t>
            </a:r>
          </a:p>
          <a:p>
            <a:pPr marL="0" indent="0">
              <a:buNone/>
            </a:pPr>
            <a:r>
              <a:rPr lang="en-US" dirty="0" smtClean="0"/>
              <a:t>Organization </a:t>
            </a:r>
            <a:r>
              <a:rPr lang="en-US" dirty="0"/>
              <a:t>is prior to all administration. </a:t>
            </a:r>
            <a:endParaRPr lang="en-US" dirty="0" smtClean="0"/>
          </a:p>
          <a:p>
            <a:pPr marL="0" indent="0">
              <a:buNone/>
            </a:pPr>
            <a:r>
              <a:rPr lang="en-US" dirty="0" smtClean="0"/>
              <a:t>The </a:t>
            </a:r>
            <a:r>
              <a:rPr lang="en-US" dirty="0"/>
              <a:t>term </a:t>
            </a:r>
            <a:r>
              <a:rPr lang="en-US" dirty="0" smtClean="0"/>
              <a:t>organization </a:t>
            </a:r>
            <a:r>
              <a:rPr lang="en-US" dirty="0"/>
              <a:t>is used in three different contexts-The act of designing the structure, both designing and building; the structure; the administrative structure itself. </a:t>
            </a:r>
          </a:p>
        </p:txBody>
      </p:sp>
      <p:sp>
        <p:nvSpPr>
          <p:cNvPr id="2" name="Title 1"/>
          <p:cNvSpPr>
            <a:spLocks noGrp="1"/>
          </p:cNvSpPr>
          <p:nvPr>
            <p:ph type="title"/>
          </p:nvPr>
        </p:nvSpPr>
        <p:spPr/>
        <p:txBody>
          <a:bodyPr>
            <a:normAutofit fontScale="90000"/>
          </a:bodyPr>
          <a:lstStyle/>
          <a:p>
            <a:r>
              <a:rPr lang="en-US" dirty="0" smtClean="0"/>
              <a:t>Meaning and Nature of Organization </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3</a:t>
            </a:fld>
            <a:endParaRPr lang="en-US"/>
          </a:p>
        </p:txBody>
      </p:sp>
    </p:spTree>
    <p:extLst>
      <p:ext uri="{BB962C8B-B14F-4D97-AF65-F5344CB8AC3E}">
        <p14:creationId xmlns:p14="http://schemas.microsoft.com/office/powerpoint/2010/main" xmlns="" val="3229957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981200"/>
            <a:ext cx="7745505" cy="4419600"/>
          </a:xfrm>
        </p:spPr>
        <p:txBody>
          <a:bodyPr>
            <a:normAutofit/>
          </a:bodyPr>
          <a:lstStyle/>
          <a:p>
            <a:endParaRPr lang="en-US" dirty="0" smtClean="0"/>
          </a:p>
          <a:p>
            <a:r>
              <a:rPr lang="en-US" dirty="0" smtClean="0"/>
              <a:t>But </a:t>
            </a:r>
            <a:r>
              <a:rPr lang="en-US" dirty="0"/>
              <a:t>others do not accept this engineering view or approach to the concept of </a:t>
            </a:r>
            <a:r>
              <a:rPr lang="en-US" dirty="0" smtClean="0"/>
              <a:t>organization. </a:t>
            </a:r>
          </a:p>
          <a:p>
            <a:r>
              <a:rPr lang="en-US" dirty="0" smtClean="0"/>
              <a:t>They </a:t>
            </a:r>
            <a:r>
              <a:rPr lang="en-US" dirty="0"/>
              <a:t>say </a:t>
            </a:r>
            <a:r>
              <a:rPr lang="en-US" dirty="0" smtClean="0"/>
              <a:t>organization </a:t>
            </a:r>
            <a:r>
              <a:rPr lang="en-US" dirty="0"/>
              <a:t>not only consists of a </a:t>
            </a:r>
            <a:r>
              <a:rPr lang="en-US" dirty="0" smtClean="0"/>
              <a:t>structure, It </a:t>
            </a:r>
            <a:r>
              <a:rPr lang="en-US" dirty="0"/>
              <a:t>also embraces human beings</a:t>
            </a:r>
            <a:r>
              <a:rPr lang="en-US" dirty="0" smtClean="0"/>
              <a:t>. </a:t>
            </a:r>
          </a:p>
          <a:p>
            <a:r>
              <a:rPr lang="en-US" dirty="0"/>
              <a:t>Our society is an organized society. </a:t>
            </a:r>
          </a:p>
          <a:p>
            <a:r>
              <a:rPr lang="en-US" dirty="0"/>
              <a:t>We are born and brought up in an organization. </a:t>
            </a:r>
          </a:p>
          <a:p>
            <a:r>
              <a:rPr lang="en-US" dirty="0"/>
              <a:t>Organization is nothing but a co-operative effort to achieve the goals.</a:t>
            </a:r>
          </a:p>
          <a:p>
            <a:r>
              <a:rPr lang="en-US" dirty="0"/>
              <a:t> Organization is as old as human society itself. </a:t>
            </a:r>
          </a:p>
          <a:p>
            <a:endParaRPr lang="en-US" dirty="0"/>
          </a:p>
          <a:p>
            <a:endParaRPr lang="en-US" dirty="0"/>
          </a:p>
        </p:txBody>
      </p:sp>
      <p:sp>
        <p:nvSpPr>
          <p:cNvPr id="2" name="Title 1"/>
          <p:cNvSpPr>
            <a:spLocks noGrp="1"/>
          </p:cNvSpPr>
          <p:nvPr>
            <p:ph type="title"/>
          </p:nvPr>
        </p:nvSpPr>
        <p:spPr/>
        <p:txBody>
          <a:bodyPr/>
          <a:lstStyle/>
          <a:p>
            <a:r>
              <a:rPr lang="en-US" dirty="0" smtClean="0"/>
              <a:t>Organization</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4</a:t>
            </a:fld>
            <a:endParaRPr lang="en-US"/>
          </a:p>
        </p:txBody>
      </p:sp>
    </p:spTree>
    <p:extLst>
      <p:ext uri="{BB962C8B-B14F-4D97-AF65-F5344CB8AC3E}">
        <p14:creationId xmlns:p14="http://schemas.microsoft.com/office/powerpoint/2010/main" xmlns="" val="6117755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r>
              <a:rPr lang="en-US" dirty="0" smtClean="0"/>
              <a:t>The </a:t>
            </a:r>
            <a:r>
              <a:rPr lang="en-US" dirty="0"/>
              <a:t>word </a:t>
            </a:r>
            <a:r>
              <a:rPr lang="en-US" dirty="0" smtClean="0"/>
              <a:t>organization </a:t>
            </a:r>
            <a:r>
              <a:rPr lang="en-US" dirty="0"/>
              <a:t>springs from organism which means a structure with parts or components. </a:t>
            </a:r>
            <a:endParaRPr lang="en-US" dirty="0" smtClean="0"/>
          </a:p>
          <a:p>
            <a:r>
              <a:rPr lang="en-US" dirty="0" smtClean="0"/>
              <a:t>When </a:t>
            </a:r>
            <a:r>
              <a:rPr lang="en-US" dirty="0"/>
              <a:t>two or more people join hands to achieve a common goal there arises the need for an </a:t>
            </a:r>
            <a:r>
              <a:rPr lang="en-US" dirty="0" smtClean="0"/>
              <a:t>organization. </a:t>
            </a:r>
            <a:endParaRPr lang="en-US" dirty="0"/>
          </a:p>
        </p:txBody>
      </p:sp>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E3C24C96-5553-49BC-BB61-DAD310DE2BCA}" type="slidenum">
              <a:rPr lang="en-US" smtClean="0"/>
              <a:pPr/>
              <a:t>5</a:t>
            </a:fld>
            <a:endParaRPr lang="en-US"/>
          </a:p>
        </p:txBody>
      </p:sp>
    </p:spTree>
    <p:extLst>
      <p:ext uri="{BB962C8B-B14F-4D97-AF65-F5344CB8AC3E}">
        <p14:creationId xmlns:p14="http://schemas.microsoft.com/office/powerpoint/2010/main" xmlns="" val="30508518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Common goal is an essence of an organization. </a:t>
            </a:r>
          </a:p>
          <a:p>
            <a:r>
              <a:rPr lang="en-US" dirty="0" smtClean="0"/>
              <a:t>Modern </a:t>
            </a:r>
            <a:r>
              <a:rPr lang="en-US" dirty="0"/>
              <a:t>society is a complex structure. </a:t>
            </a:r>
            <a:endParaRPr lang="en-US" dirty="0" smtClean="0"/>
          </a:p>
          <a:p>
            <a:r>
              <a:rPr lang="en-US" dirty="0" smtClean="0"/>
              <a:t>The people </a:t>
            </a:r>
            <a:r>
              <a:rPr lang="en-US" dirty="0"/>
              <a:t>who work together is known as </a:t>
            </a:r>
            <a:r>
              <a:rPr lang="en-US" dirty="0" smtClean="0"/>
              <a:t>organization.</a:t>
            </a:r>
          </a:p>
          <a:p>
            <a:r>
              <a:rPr lang="en-US" dirty="0" smtClean="0"/>
              <a:t> </a:t>
            </a:r>
            <a:r>
              <a:rPr lang="en-US" dirty="0"/>
              <a:t>It is a forum of every </a:t>
            </a:r>
            <a:r>
              <a:rPr lang="en-US" dirty="0" smtClean="0"/>
              <a:t>human </a:t>
            </a:r>
            <a:r>
              <a:rPr lang="en-US" dirty="0"/>
              <a:t>association for the attainment of a common goal. Weber defined </a:t>
            </a:r>
            <a:r>
              <a:rPr lang="en-US" dirty="0" smtClean="0"/>
              <a:t>organization </a:t>
            </a:r>
            <a:r>
              <a:rPr lang="en-US" dirty="0"/>
              <a:t>as a corporate group. Its orders are enforced by the specific individuals. </a:t>
            </a:r>
          </a:p>
          <a:p>
            <a:r>
              <a:rPr lang="en-US" dirty="0"/>
              <a:t>The focus is on legitimate </a:t>
            </a:r>
            <a:r>
              <a:rPr lang="en-US" dirty="0" smtClean="0"/>
              <a:t>integration </a:t>
            </a:r>
            <a:r>
              <a:rPr lang="en-US" dirty="0"/>
              <a:t>of parts.</a:t>
            </a:r>
          </a:p>
          <a:p>
            <a:pPr marL="0" indent="0">
              <a:buNone/>
            </a:pPr>
            <a:endParaRPr lang="en-US" dirty="0"/>
          </a:p>
        </p:txBody>
      </p:sp>
      <p:sp>
        <p:nvSpPr>
          <p:cNvPr id="2" name="Title 1"/>
          <p:cNvSpPr>
            <a:spLocks noGrp="1"/>
          </p:cNvSpPr>
          <p:nvPr>
            <p:ph type="title"/>
          </p:nvPr>
        </p:nvSpPr>
        <p:spPr/>
        <p:txBody>
          <a:bodyPr/>
          <a:lstStyle/>
          <a:p>
            <a:r>
              <a:rPr lang="en-US" dirty="0"/>
              <a:t>Organization</a:t>
            </a:r>
          </a:p>
        </p:txBody>
      </p:sp>
      <p:sp>
        <p:nvSpPr>
          <p:cNvPr id="4" name="Slide Number Placeholder 3"/>
          <p:cNvSpPr>
            <a:spLocks noGrp="1"/>
          </p:cNvSpPr>
          <p:nvPr>
            <p:ph type="sldNum" sz="quarter" idx="12"/>
          </p:nvPr>
        </p:nvSpPr>
        <p:spPr/>
        <p:txBody>
          <a:bodyPr/>
          <a:lstStyle/>
          <a:p>
            <a:fld id="{E3C24C96-5553-49BC-BB61-DAD310DE2BCA}" type="slidenum">
              <a:rPr lang="en-US" smtClean="0"/>
              <a:pPr/>
              <a:t>6</a:t>
            </a:fld>
            <a:endParaRPr lang="en-US"/>
          </a:p>
        </p:txBody>
      </p:sp>
    </p:spTree>
    <p:extLst>
      <p:ext uri="{BB962C8B-B14F-4D97-AF65-F5344CB8AC3E}">
        <p14:creationId xmlns:p14="http://schemas.microsoft.com/office/powerpoint/2010/main" xmlns="" val="27072377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Grouping is given top priority.</a:t>
            </a:r>
          </a:p>
          <a:p>
            <a:r>
              <a:rPr lang="en-US" dirty="0" smtClean="0"/>
              <a:t>The </a:t>
            </a:r>
            <a:r>
              <a:rPr lang="en-US" dirty="0"/>
              <a:t>individuals to whom the functions are entrusted come later. </a:t>
            </a:r>
            <a:endParaRPr lang="en-US" dirty="0" smtClean="0"/>
          </a:p>
          <a:p>
            <a:r>
              <a:rPr lang="en-US" dirty="0" smtClean="0"/>
              <a:t>Organizations </a:t>
            </a:r>
            <a:r>
              <a:rPr lang="en-US" dirty="0"/>
              <a:t>are social units, human groupings deliberately constructed or reconstructed to seek specific objectives or goals or sub-goals. </a:t>
            </a:r>
            <a:endParaRPr lang="en-US" dirty="0" smtClean="0"/>
          </a:p>
          <a:p>
            <a:r>
              <a:rPr lang="en-US" dirty="0"/>
              <a:t>Organizations are social institutions. They are natural communities. </a:t>
            </a:r>
          </a:p>
          <a:p>
            <a:r>
              <a:rPr lang="en-US" dirty="0"/>
              <a:t>They are called as social systems.</a:t>
            </a:r>
          </a:p>
        </p:txBody>
      </p:sp>
      <p:sp>
        <p:nvSpPr>
          <p:cNvPr id="2" name="Title 1"/>
          <p:cNvSpPr>
            <a:spLocks noGrp="1"/>
          </p:cNvSpPr>
          <p:nvPr>
            <p:ph type="title"/>
          </p:nvPr>
        </p:nvSpPr>
        <p:spPr/>
        <p:txBody>
          <a:bodyPr/>
          <a:lstStyle/>
          <a:p>
            <a:r>
              <a:rPr lang="en-US" dirty="0"/>
              <a:t>Organization</a:t>
            </a:r>
          </a:p>
        </p:txBody>
      </p:sp>
      <p:sp>
        <p:nvSpPr>
          <p:cNvPr id="4" name="Slide Number Placeholder 3"/>
          <p:cNvSpPr>
            <a:spLocks noGrp="1"/>
          </p:cNvSpPr>
          <p:nvPr>
            <p:ph type="sldNum" sz="quarter" idx="12"/>
          </p:nvPr>
        </p:nvSpPr>
        <p:spPr/>
        <p:txBody>
          <a:bodyPr/>
          <a:lstStyle/>
          <a:p>
            <a:fld id="{E3C24C96-5553-49BC-BB61-DAD310DE2BCA}" type="slidenum">
              <a:rPr lang="en-US" smtClean="0"/>
              <a:pPr/>
              <a:t>7</a:t>
            </a:fld>
            <a:endParaRPr lang="en-US"/>
          </a:p>
        </p:txBody>
      </p:sp>
    </p:spTree>
    <p:extLst>
      <p:ext uri="{BB962C8B-B14F-4D97-AF65-F5344CB8AC3E}">
        <p14:creationId xmlns:p14="http://schemas.microsoft.com/office/powerpoint/2010/main" xmlns="" val="24103347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Just as biological structures are composed of all parts in an organic whole so are organizations composed of human beings. </a:t>
            </a:r>
          </a:p>
          <a:p>
            <a:r>
              <a:rPr lang="en-US" dirty="0" smtClean="0"/>
              <a:t>It refers to the complete body with all its co-related functions. </a:t>
            </a:r>
          </a:p>
          <a:p>
            <a:r>
              <a:rPr lang="en-US" dirty="0" smtClean="0"/>
              <a:t>It is an interaction and inter-relationship of people to achieve some goals.</a:t>
            </a:r>
            <a:endParaRPr lang="en-US" dirty="0"/>
          </a:p>
        </p:txBody>
      </p:sp>
      <p:sp>
        <p:nvSpPr>
          <p:cNvPr id="2" name="Title 1"/>
          <p:cNvSpPr>
            <a:spLocks noGrp="1"/>
          </p:cNvSpPr>
          <p:nvPr>
            <p:ph type="title"/>
          </p:nvPr>
        </p:nvSpPr>
        <p:spPr/>
        <p:txBody>
          <a:bodyPr/>
          <a:lstStyle/>
          <a:p>
            <a:r>
              <a:rPr lang="en-US" dirty="0"/>
              <a:t>Organization</a:t>
            </a:r>
          </a:p>
        </p:txBody>
      </p:sp>
      <p:sp>
        <p:nvSpPr>
          <p:cNvPr id="4" name="Slide Number Placeholder 3"/>
          <p:cNvSpPr>
            <a:spLocks noGrp="1"/>
          </p:cNvSpPr>
          <p:nvPr>
            <p:ph type="sldNum" sz="quarter" idx="12"/>
          </p:nvPr>
        </p:nvSpPr>
        <p:spPr/>
        <p:txBody>
          <a:bodyPr/>
          <a:lstStyle/>
          <a:p>
            <a:fld id="{E3C24C96-5553-49BC-BB61-DAD310DE2BCA}" type="slidenum">
              <a:rPr lang="en-US" smtClean="0"/>
              <a:pPr/>
              <a:t>8</a:t>
            </a:fld>
            <a:endParaRPr lang="en-US"/>
          </a:p>
        </p:txBody>
      </p:sp>
    </p:spTree>
    <p:extLst>
      <p:ext uri="{BB962C8B-B14F-4D97-AF65-F5344CB8AC3E}">
        <p14:creationId xmlns:p14="http://schemas.microsoft.com/office/powerpoint/2010/main" xmlns="" val="28051990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Five important Features of Organizations.</a:t>
            </a:r>
          </a:p>
          <a:p>
            <a:pPr>
              <a:buFont typeface="Wingdings" pitchFamily="2" charset="2"/>
              <a:buChar char="ü"/>
            </a:pPr>
            <a:r>
              <a:rPr lang="en-US" dirty="0"/>
              <a:t>	</a:t>
            </a:r>
            <a:r>
              <a:rPr lang="en-US" dirty="0" smtClean="0"/>
              <a:t>Memberships </a:t>
            </a:r>
          </a:p>
          <a:p>
            <a:pPr>
              <a:buFont typeface="Wingdings" pitchFamily="2" charset="2"/>
              <a:buChar char="ü"/>
            </a:pPr>
            <a:r>
              <a:rPr lang="en-US" dirty="0" smtClean="0"/>
              <a:t>	Consciously Purposive </a:t>
            </a:r>
          </a:p>
          <a:p>
            <a:pPr>
              <a:buFont typeface="Wingdings" pitchFamily="2" charset="2"/>
              <a:buChar char="ü"/>
            </a:pPr>
            <a:r>
              <a:rPr lang="en-US" dirty="0" smtClean="0"/>
              <a:t>	Formal Structure</a:t>
            </a:r>
          </a:p>
          <a:p>
            <a:pPr>
              <a:buFont typeface="Wingdings" pitchFamily="2" charset="2"/>
              <a:buChar char="ü"/>
            </a:pPr>
            <a:r>
              <a:rPr lang="en-US" dirty="0" smtClean="0"/>
              <a:t>	Elusive </a:t>
            </a:r>
          </a:p>
          <a:p>
            <a:pPr>
              <a:buFont typeface="Wingdings" pitchFamily="2" charset="2"/>
              <a:buChar char="ü"/>
            </a:pPr>
            <a:r>
              <a:rPr lang="en-US" dirty="0" smtClean="0"/>
              <a:t>	Corporate Status</a:t>
            </a:r>
          </a:p>
          <a:p>
            <a:pPr marL="0" indent="0">
              <a:buNone/>
            </a:pPr>
            <a:endParaRPr lang="en-US" dirty="0" smtClean="0"/>
          </a:p>
        </p:txBody>
      </p:sp>
      <p:sp>
        <p:nvSpPr>
          <p:cNvPr id="2" name="Title 1"/>
          <p:cNvSpPr>
            <a:spLocks noGrp="1"/>
          </p:cNvSpPr>
          <p:nvPr>
            <p:ph type="title"/>
          </p:nvPr>
        </p:nvSpPr>
        <p:spPr/>
        <p:txBody>
          <a:bodyPr/>
          <a:lstStyle/>
          <a:p>
            <a:r>
              <a:rPr lang="en-US" dirty="0" smtClean="0"/>
              <a:t>Characteristics </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9</a:t>
            </a:fld>
            <a:endParaRPr lang="en-US"/>
          </a:p>
        </p:txBody>
      </p:sp>
    </p:spTree>
    <p:extLst>
      <p:ext uri="{BB962C8B-B14F-4D97-AF65-F5344CB8AC3E}">
        <p14:creationId xmlns:p14="http://schemas.microsoft.com/office/powerpoint/2010/main" xmlns="" val="2057742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endParaRPr lang="en-US" dirty="0" smtClean="0"/>
          </a:p>
          <a:p>
            <a:pPr algn="just"/>
            <a:r>
              <a:rPr lang="en-US" dirty="0" smtClean="0"/>
              <a:t>It </a:t>
            </a:r>
            <a:r>
              <a:rPr lang="en-US" dirty="0"/>
              <a:t>comprises a group of persons. </a:t>
            </a:r>
            <a:endParaRPr lang="en-US" dirty="0" smtClean="0"/>
          </a:p>
          <a:p>
            <a:pPr algn="just"/>
            <a:r>
              <a:rPr lang="en-US" dirty="0" smtClean="0"/>
              <a:t>Membership </a:t>
            </a:r>
            <a:r>
              <a:rPr lang="en-US" dirty="0"/>
              <a:t>may be voluntary or involuntary. </a:t>
            </a:r>
            <a:endParaRPr lang="en-US" dirty="0" smtClean="0"/>
          </a:p>
          <a:p>
            <a:pPr algn="just"/>
            <a:r>
              <a:rPr lang="en-US" dirty="0" smtClean="0"/>
              <a:t>Belongingness </a:t>
            </a:r>
            <a:r>
              <a:rPr lang="en-US" dirty="0"/>
              <a:t>is an important criteria </a:t>
            </a:r>
            <a:r>
              <a:rPr lang="en-US" dirty="0" smtClean="0"/>
              <a:t>so membership </a:t>
            </a:r>
            <a:r>
              <a:rPr lang="en-US" dirty="0"/>
              <a:t>as such is an important feature of an </a:t>
            </a:r>
            <a:r>
              <a:rPr lang="en-US" dirty="0" smtClean="0"/>
              <a:t>organization. </a:t>
            </a:r>
            <a:endParaRPr lang="en-US" dirty="0"/>
          </a:p>
          <a:p>
            <a:pPr marL="0" indent="0">
              <a:buNone/>
            </a:pPr>
            <a:endParaRPr lang="en-US" dirty="0"/>
          </a:p>
        </p:txBody>
      </p:sp>
      <p:sp>
        <p:nvSpPr>
          <p:cNvPr id="2" name="Title 1"/>
          <p:cNvSpPr>
            <a:spLocks noGrp="1"/>
          </p:cNvSpPr>
          <p:nvPr>
            <p:ph type="title"/>
          </p:nvPr>
        </p:nvSpPr>
        <p:spPr/>
        <p:txBody>
          <a:bodyPr/>
          <a:lstStyle/>
          <a:p>
            <a:r>
              <a:rPr lang="en-US" dirty="0" smtClean="0"/>
              <a:t>Memberships </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10</a:t>
            </a:fld>
            <a:endParaRPr lang="en-US"/>
          </a:p>
        </p:txBody>
      </p:sp>
    </p:spTree>
    <p:extLst>
      <p:ext uri="{BB962C8B-B14F-4D97-AF65-F5344CB8AC3E}">
        <p14:creationId xmlns:p14="http://schemas.microsoft.com/office/powerpoint/2010/main" xmlns="" val="30634574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r>
              <a:rPr lang="en-US" dirty="0" smtClean="0"/>
              <a:t>They </a:t>
            </a:r>
            <a:r>
              <a:rPr lang="en-US" dirty="0"/>
              <a:t>are seems to be consciously purposive i.e., they </a:t>
            </a:r>
            <a:r>
              <a:rPr lang="en-US" dirty="0" smtClean="0"/>
              <a:t>do </a:t>
            </a:r>
            <a:r>
              <a:rPr lang="en-US" dirty="0"/>
              <a:t>something positive for their members. </a:t>
            </a:r>
            <a:endParaRPr lang="en-US" dirty="0" smtClean="0"/>
          </a:p>
          <a:p>
            <a:r>
              <a:rPr lang="en-US" dirty="0" smtClean="0"/>
              <a:t>It </a:t>
            </a:r>
            <a:r>
              <a:rPr lang="en-US" dirty="0"/>
              <a:t>is a </a:t>
            </a:r>
            <a:r>
              <a:rPr lang="en-US" dirty="0" smtClean="0"/>
              <a:t>purposive creation</a:t>
            </a:r>
            <a:r>
              <a:rPr lang="en-US" dirty="0"/>
              <a:t>. </a:t>
            </a:r>
            <a:endParaRPr lang="en-US" dirty="0" smtClean="0"/>
          </a:p>
          <a:p>
            <a:r>
              <a:rPr lang="en-US" dirty="0" smtClean="0"/>
              <a:t>That is, </a:t>
            </a:r>
            <a:r>
              <a:rPr lang="en-US" dirty="0"/>
              <a:t>all organisations have some objectives or set of objectives. </a:t>
            </a:r>
          </a:p>
          <a:p>
            <a:endParaRPr lang="en-US" dirty="0"/>
          </a:p>
        </p:txBody>
      </p:sp>
      <p:sp>
        <p:nvSpPr>
          <p:cNvPr id="2" name="Title 1"/>
          <p:cNvSpPr>
            <a:spLocks noGrp="1"/>
          </p:cNvSpPr>
          <p:nvPr>
            <p:ph type="title"/>
          </p:nvPr>
        </p:nvSpPr>
        <p:spPr/>
        <p:txBody>
          <a:bodyPr/>
          <a:lstStyle/>
          <a:p>
            <a:r>
              <a:rPr lang="en-US" dirty="0" smtClean="0"/>
              <a:t>Consciously Purposive </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11</a:t>
            </a:fld>
            <a:endParaRPr lang="en-US"/>
          </a:p>
        </p:txBody>
      </p:sp>
    </p:spTree>
    <p:extLst>
      <p:ext uri="{BB962C8B-B14F-4D97-AF65-F5344CB8AC3E}">
        <p14:creationId xmlns:p14="http://schemas.microsoft.com/office/powerpoint/2010/main" xmlns="" val="39552715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r>
              <a:rPr lang="en-US" dirty="0" smtClean="0"/>
              <a:t>A </a:t>
            </a:r>
            <a:r>
              <a:rPr lang="en-US" dirty="0"/>
              <a:t>third and very important feature of </a:t>
            </a:r>
            <a:r>
              <a:rPr lang="en-US" dirty="0" smtClean="0"/>
              <a:t>organization </a:t>
            </a:r>
            <a:r>
              <a:rPr lang="en-US" dirty="0"/>
              <a:t>is the structure</a:t>
            </a:r>
            <a:r>
              <a:rPr lang="en-US" dirty="0" smtClean="0"/>
              <a:t>.</a:t>
            </a:r>
          </a:p>
          <a:p>
            <a:r>
              <a:rPr lang="en-US" dirty="0" smtClean="0"/>
              <a:t> </a:t>
            </a:r>
            <a:r>
              <a:rPr lang="en-US" dirty="0"/>
              <a:t>It refers </a:t>
            </a:r>
            <a:r>
              <a:rPr lang="en-US" dirty="0" smtClean="0"/>
              <a:t>to the </a:t>
            </a:r>
            <a:r>
              <a:rPr lang="en-US" dirty="0"/>
              <a:t>functions in an organisation. </a:t>
            </a:r>
          </a:p>
          <a:p>
            <a:pPr marL="0" indent="0">
              <a:buNone/>
            </a:pPr>
            <a:endParaRPr lang="en-US" dirty="0"/>
          </a:p>
        </p:txBody>
      </p:sp>
      <p:sp>
        <p:nvSpPr>
          <p:cNvPr id="2" name="Title 1"/>
          <p:cNvSpPr>
            <a:spLocks noGrp="1"/>
          </p:cNvSpPr>
          <p:nvPr>
            <p:ph type="title"/>
          </p:nvPr>
        </p:nvSpPr>
        <p:spPr/>
        <p:txBody>
          <a:bodyPr/>
          <a:lstStyle/>
          <a:p>
            <a:r>
              <a:rPr lang="en-US" dirty="0" smtClean="0"/>
              <a:t>Formal Structure </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12</a:t>
            </a:fld>
            <a:endParaRPr lang="en-US"/>
          </a:p>
        </p:txBody>
      </p:sp>
    </p:spTree>
    <p:extLst>
      <p:ext uri="{BB962C8B-B14F-4D97-AF65-F5344CB8AC3E}">
        <p14:creationId xmlns:p14="http://schemas.microsoft.com/office/powerpoint/2010/main" xmlns="" val="7471985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dirty="0"/>
              <a:t>It means ideology or a set of ideas. That ideology affects their life and structure. Political and religious </a:t>
            </a:r>
            <a:r>
              <a:rPr lang="en-US" dirty="0" smtClean="0"/>
              <a:t>organizations </a:t>
            </a:r>
            <a:r>
              <a:rPr lang="en-US" dirty="0"/>
              <a:t>fall in this category</a:t>
            </a:r>
            <a:r>
              <a:rPr lang="en-US" dirty="0" smtClean="0"/>
              <a:t>.</a:t>
            </a:r>
          </a:p>
          <a:p>
            <a:pPr algn="just"/>
            <a:r>
              <a:rPr lang="en-US" dirty="0" smtClean="0"/>
              <a:t> </a:t>
            </a:r>
            <a:r>
              <a:rPr lang="en-US" dirty="0"/>
              <a:t>But administrative and </a:t>
            </a:r>
            <a:r>
              <a:rPr lang="en-US" dirty="0" smtClean="0"/>
              <a:t>economic organizations </a:t>
            </a:r>
            <a:r>
              <a:rPr lang="en-US" dirty="0"/>
              <a:t>such as public bureaucracies and business </a:t>
            </a:r>
            <a:r>
              <a:rPr lang="en-US" dirty="0" smtClean="0"/>
              <a:t>organizations </a:t>
            </a:r>
            <a:r>
              <a:rPr lang="en-US" dirty="0"/>
              <a:t>are ideologically neutral as far as their internal affairs are concerned</a:t>
            </a:r>
            <a:r>
              <a:rPr lang="en-US" dirty="0" smtClean="0"/>
              <a:t>.</a:t>
            </a:r>
          </a:p>
          <a:p>
            <a:pPr algn="just"/>
            <a:r>
              <a:rPr lang="en-US" dirty="0" smtClean="0"/>
              <a:t> </a:t>
            </a:r>
            <a:r>
              <a:rPr lang="en-US" dirty="0"/>
              <a:t>However, all </a:t>
            </a:r>
            <a:r>
              <a:rPr lang="en-US" dirty="0" smtClean="0"/>
              <a:t>organizational </a:t>
            </a:r>
            <a:r>
              <a:rPr lang="en-US" dirty="0"/>
              <a:t>life implies some </a:t>
            </a:r>
            <a:r>
              <a:rPr lang="en-US" dirty="0" smtClean="0"/>
              <a:t>reasonable </a:t>
            </a:r>
            <a:r>
              <a:rPr lang="en-US" dirty="0"/>
              <a:t>value system.</a:t>
            </a:r>
          </a:p>
          <a:p>
            <a:endParaRPr lang="en-US" dirty="0" smtClean="0"/>
          </a:p>
          <a:p>
            <a:pPr marL="0" indent="0">
              <a:buNone/>
            </a:pPr>
            <a:endParaRPr lang="en-US" dirty="0"/>
          </a:p>
        </p:txBody>
      </p:sp>
      <p:sp>
        <p:nvSpPr>
          <p:cNvPr id="2" name="Title 1"/>
          <p:cNvSpPr>
            <a:spLocks noGrp="1"/>
          </p:cNvSpPr>
          <p:nvPr>
            <p:ph type="title"/>
          </p:nvPr>
        </p:nvSpPr>
        <p:spPr/>
        <p:txBody>
          <a:bodyPr/>
          <a:lstStyle/>
          <a:p>
            <a:r>
              <a:rPr lang="en-US" dirty="0" smtClean="0"/>
              <a:t>Elusive </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13</a:t>
            </a:fld>
            <a:endParaRPr lang="en-US"/>
          </a:p>
        </p:txBody>
      </p:sp>
    </p:spTree>
    <p:extLst>
      <p:ext uri="{BB962C8B-B14F-4D97-AF65-F5344CB8AC3E}">
        <p14:creationId xmlns:p14="http://schemas.microsoft.com/office/powerpoint/2010/main" xmlns="" val="16813377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r>
              <a:rPr lang="en-US" dirty="0" smtClean="0"/>
              <a:t>The </a:t>
            </a:r>
            <a:r>
              <a:rPr lang="en-US" dirty="0"/>
              <a:t>last, ultimate and final feature of an organisation, may be described as its corporate statues. </a:t>
            </a:r>
            <a:endParaRPr lang="en-US" dirty="0" smtClean="0"/>
          </a:p>
          <a:p>
            <a:r>
              <a:rPr lang="en-US" dirty="0" smtClean="0"/>
              <a:t>Organizations </a:t>
            </a:r>
            <a:r>
              <a:rPr lang="en-US" dirty="0"/>
              <a:t>always have legal status, legally established. </a:t>
            </a:r>
            <a:endParaRPr lang="en-US" dirty="0" smtClean="0"/>
          </a:p>
          <a:p>
            <a:r>
              <a:rPr lang="en-US" dirty="0" smtClean="0"/>
              <a:t>Thus</a:t>
            </a:r>
            <a:r>
              <a:rPr lang="en-US" dirty="0"/>
              <a:t>, they can be treated as legal and social bodies or entities. </a:t>
            </a:r>
          </a:p>
          <a:p>
            <a:endParaRPr lang="en-US" dirty="0"/>
          </a:p>
        </p:txBody>
      </p:sp>
      <p:sp>
        <p:nvSpPr>
          <p:cNvPr id="2" name="Title 1"/>
          <p:cNvSpPr>
            <a:spLocks noGrp="1"/>
          </p:cNvSpPr>
          <p:nvPr>
            <p:ph type="title"/>
          </p:nvPr>
        </p:nvSpPr>
        <p:spPr/>
        <p:txBody>
          <a:bodyPr/>
          <a:lstStyle/>
          <a:p>
            <a:r>
              <a:rPr lang="en-US" dirty="0" smtClean="0"/>
              <a:t>Corporate Status </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14</a:t>
            </a:fld>
            <a:endParaRPr lang="en-US"/>
          </a:p>
        </p:txBody>
      </p:sp>
    </p:spTree>
    <p:extLst>
      <p:ext uri="{BB962C8B-B14F-4D97-AF65-F5344CB8AC3E}">
        <p14:creationId xmlns:p14="http://schemas.microsoft.com/office/powerpoint/2010/main" xmlns="" val="6445381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itchFamily="2" charset="2"/>
              <a:buChar char="ü"/>
            </a:pPr>
            <a:endParaRPr lang="en-US" dirty="0" smtClean="0"/>
          </a:p>
          <a:p>
            <a:pPr>
              <a:buFont typeface="Wingdings" pitchFamily="2" charset="2"/>
              <a:buChar char="ü"/>
            </a:pPr>
            <a:r>
              <a:rPr lang="en-US" dirty="0" smtClean="0"/>
              <a:t>Organization as Machine </a:t>
            </a:r>
          </a:p>
          <a:p>
            <a:pPr>
              <a:buFont typeface="Wingdings" pitchFamily="2" charset="2"/>
              <a:buChar char="ü"/>
            </a:pPr>
            <a:r>
              <a:rPr lang="en-US" dirty="0" smtClean="0"/>
              <a:t>Organization as Structure </a:t>
            </a:r>
          </a:p>
          <a:p>
            <a:pPr>
              <a:buFont typeface="Wingdings" pitchFamily="2" charset="2"/>
              <a:buChar char="ü"/>
            </a:pPr>
            <a:r>
              <a:rPr lang="en-US" dirty="0" smtClean="0"/>
              <a:t>Organization as a Process</a:t>
            </a:r>
          </a:p>
          <a:p>
            <a:pPr>
              <a:buFont typeface="Wingdings" pitchFamily="2" charset="2"/>
              <a:buChar char="ü"/>
            </a:pPr>
            <a:r>
              <a:rPr lang="en-US" dirty="0" smtClean="0"/>
              <a:t>Organization as a Need and Responses </a:t>
            </a:r>
          </a:p>
          <a:p>
            <a:pPr>
              <a:buFont typeface="Wingdings" pitchFamily="2" charset="2"/>
              <a:buChar char="ü"/>
            </a:pPr>
            <a:r>
              <a:rPr lang="en-US" dirty="0" smtClean="0"/>
              <a:t>Organization as a Society </a:t>
            </a:r>
          </a:p>
          <a:p>
            <a:pPr>
              <a:buFont typeface="Wingdings" pitchFamily="2" charset="2"/>
              <a:buChar char="ü"/>
            </a:pPr>
            <a:r>
              <a:rPr lang="en-US" dirty="0" smtClean="0"/>
              <a:t>Organization as a System </a:t>
            </a:r>
            <a:endParaRPr lang="en-US" dirty="0"/>
          </a:p>
        </p:txBody>
      </p:sp>
      <p:sp>
        <p:nvSpPr>
          <p:cNvPr id="2" name="Title 1"/>
          <p:cNvSpPr>
            <a:spLocks noGrp="1"/>
          </p:cNvSpPr>
          <p:nvPr>
            <p:ph type="title"/>
          </p:nvPr>
        </p:nvSpPr>
        <p:spPr/>
        <p:txBody>
          <a:bodyPr/>
          <a:lstStyle/>
          <a:p>
            <a:r>
              <a:rPr lang="en-US" dirty="0" smtClean="0"/>
              <a:t>Nature of Organization </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15</a:t>
            </a:fld>
            <a:endParaRPr lang="en-US"/>
          </a:p>
        </p:txBody>
      </p:sp>
    </p:spTree>
    <p:extLst>
      <p:ext uri="{BB962C8B-B14F-4D97-AF65-F5344CB8AC3E}">
        <p14:creationId xmlns:p14="http://schemas.microsoft.com/office/powerpoint/2010/main" xmlns="" val="29434694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133600"/>
            <a:ext cx="7745505" cy="4419600"/>
          </a:xfrm>
        </p:spPr>
        <p:txBody>
          <a:bodyPr>
            <a:normAutofit/>
          </a:bodyPr>
          <a:lstStyle/>
          <a:p>
            <a:r>
              <a:rPr lang="en-US" dirty="0" smtClean="0"/>
              <a:t>Principles </a:t>
            </a:r>
            <a:r>
              <a:rPr lang="en-US" dirty="0"/>
              <a:t>are the basic doctrines of the </a:t>
            </a:r>
            <a:r>
              <a:rPr lang="en-US" dirty="0" smtClean="0"/>
              <a:t>organization. </a:t>
            </a:r>
            <a:r>
              <a:rPr lang="en-US" dirty="0"/>
              <a:t>Every </a:t>
            </a:r>
            <a:r>
              <a:rPr lang="en-US" dirty="0" smtClean="0"/>
              <a:t>organization </a:t>
            </a:r>
            <a:r>
              <a:rPr lang="en-US" dirty="0"/>
              <a:t>needs to be based on certain principles</a:t>
            </a:r>
            <a:r>
              <a:rPr lang="en-US" dirty="0" smtClean="0"/>
              <a:t>.</a:t>
            </a:r>
          </a:p>
          <a:p>
            <a:r>
              <a:rPr lang="en-US" dirty="0" smtClean="0"/>
              <a:t> </a:t>
            </a:r>
            <a:r>
              <a:rPr lang="en-US" dirty="0"/>
              <a:t>Many dismiss these principles as myths or sayings or proverbs or precepts</a:t>
            </a:r>
            <a:r>
              <a:rPr lang="en-US" dirty="0" smtClean="0"/>
              <a:t>.</a:t>
            </a:r>
          </a:p>
          <a:p>
            <a:r>
              <a:rPr lang="en-US" dirty="0" smtClean="0"/>
              <a:t> </a:t>
            </a:r>
            <a:r>
              <a:rPr lang="en-US" dirty="0"/>
              <a:t>Then which principles to follow? No principles are accurate, definite and precise. </a:t>
            </a:r>
            <a:endParaRPr lang="en-US" dirty="0" smtClean="0"/>
          </a:p>
          <a:p>
            <a:r>
              <a:rPr lang="en-US" dirty="0"/>
              <a:t>But many regard these principles as necessary to the achievement of the goals of public administration. </a:t>
            </a:r>
          </a:p>
          <a:p>
            <a:r>
              <a:rPr lang="en-US" dirty="0"/>
              <a:t>Now what are these goals-public welfare, social security, full employ­ment, social welfare etc.</a:t>
            </a:r>
          </a:p>
          <a:p>
            <a:endParaRPr lang="en-US" dirty="0"/>
          </a:p>
          <a:p>
            <a:endParaRPr lang="en-US" dirty="0"/>
          </a:p>
        </p:txBody>
      </p:sp>
      <p:sp>
        <p:nvSpPr>
          <p:cNvPr id="2" name="Title 1"/>
          <p:cNvSpPr>
            <a:spLocks noGrp="1"/>
          </p:cNvSpPr>
          <p:nvPr>
            <p:ph type="title"/>
          </p:nvPr>
        </p:nvSpPr>
        <p:spPr/>
        <p:txBody>
          <a:bodyPr/>
          <a:lstStyle/>
          <a:p>
            <a:r>
              <a:rPr lang="en-US" sz="4800" dirty="0" smtClean="0"/>
              <a:t>Principles of Organization </a:t>
            </a:r>
            <a:endParaRPr lang="en-US" sz="4800"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16</a:t>
            </a:fld>
            <a:endParaRPr lang="en-US"/>
          </a:p>
        </p:txBody>
      </p:sp>
    </p:spTree>
    <p:extLst>
      <p:ext uri="{BB962C8B-B14F-4D97-AF65-F5344CB8AC3E}">
        <p14:creationId xmlns:p14="http://schemas.microsoft.com/office/powerpoint/2010/main" xmlns="" val="27080785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The </a:t>
            </a:r>
            <a:r>
              <a:rPr lang="en-US" dirty="0"/>
              <a:t>end of Public administration is maximum common good or public welfare at minimum cost.</a:t>
            </a:r>
          </a:p>
          <a:p>
            <a:r>
              <a:rPr lang="en-US" dirty="0"/>
              <a:t>The principles of public administration are not like the laws of physical sciences inflexible or invariable in their operation</a:t>
            </a:r>
            <a:r>
              <a:rPr lang="en-US" dirty="0" smtClean="0"/>
              <a:t>.</a:t>
            </a:r>
          </a:p>
          <a:p>
            <a:r>
              <a:rPr lang="en-US" dirty="0" smtClean="0"/>
              <a:t> </a:t>
            </a:r>
            <a:r>
              <a:rPr lang="en-US" dirty="0"/>
              <a:t>But on the other hand they are flexible and dynamic.</a:t>
            </a:r>
          </a:p>
        </p:txBody>
      </p:sp>
      <p:sp>
        <p:nvSpPr>
          <p:cNvPr id="3" name="Title 2"/>
          <p:cNvSpPr>
            <a:spLocks noGrp="1"/>
          </p:cNvSpPr>
          <p:nvPr>
            <p:ph type="title"/>
          </p:nvPr>
        </p:nvSpPr>
        <p:spPr/>
        <p:txBody>
          <a:bodyPr/>
          <a:lstStyle/>
          <a:p>
            <a:r>
              <a:rPr lang="en-US" dirty="0"/>
              <a:t>Principles</a:t>
            </a:r>
          </a:p>
        </p:txBody>
      </p:sp>
      <p:sp>
        <p:nvSpPr>
          <p:cNvPr id="4" name="Slide Number Placeholder 3"/>
          <p:cNvSpPr>
            <a:spLocks noGrp="1"/>
          </p:cNvSpPr>
          <p:nvPr>
            <p:ph type="sldNum" sz="quarter" idx="12"/>
          </p:nvPr>
        </p:nvSpPr>
        <p:spPr/>
        <p:txBody>
          <a:bodyPr/>
          <a:lstStyle/>
          <a:p>
            <a:fld id="{E3C24C96-5553-49BC-BB61-DAD310DE2BCA}" type="slidenum">
              <a:rPr lang="en-US" smtClean="0"/>
              <a:pPr/>
              <a:t>17</a:t>
            </a:fld>
            <a:endParaRPr lang="en-US"/>
          </a:p>
        </p:txBody>
      </p:sp>
    </p:spTree>
    <p:extLst>
      <p:ext uri="{BB962C8B-B14F-4D97-AF65-F5344CB8AC3E}">
        <p14:creationId xmlns:p14="http://schemas.microsoft.com/office/powerpoint/2010/main" xmlns="" val="2986890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2057400"/>
            <a:ext cx="7745505" cy="4457253"/>
          </a:xfrm>
        </p:spPr>
        <p:txBody>
          <a:bodyPr>
            <a:normAutofit/>
          </a:bodyPr>
          <a:lstStyle/>
          <a:p>
            <a:r>
              <a:rPr lang="en-US" dirty="0" smtClean="0"/>
              <a:t>Hierarchy </a:t>
            </a:r>
            <a:r>
              <a:rPr lang="en-US" dirty="0"/>
              <a:t>is a principle which is quite fundamental to any </a:t>
            </a:r>
            <a:r>
              <a:rPr lang="en-US" dirty="0" smtClean="0"/>
              <a:t>organization.</a:t>
            </a:r>
            <a:endParaRPr lang="en-US" dirty="0"/>
          </a:p>
          <a:p>
            <a:r>
              <a:rPr lang="en-US" dirty="0"/>
              <a:t>Hierarchy means the rule or the control of the higher over the lower. It also means graded </a:t>
            </a:r>
            <a:r>
              <a:rPr lang="en-US" dirty="0" smtClean="0"/>
              <a:t>organizations.</a:t>
            </a:r>
          </a:p>
          <a:p>
            <a:r>
              <a:rPr lang="en-US" dirty="0"/>
              <a:t>In an </a:t>
            </a:r>
            <a:r>
              <a:rPr lang="en-US" dirty="0" smtClean="0"/>
              <a:t>organization </a:t>
            </a:r>
            <a:r>
              <a:rPr lang="en-US" dirty="0"/>
              <a:t>there are people who occupy different positions and have been given power and authority. </a:t>
            </a:r>
          </a:p>
          <a:p>
            <a:r>
              <a:rPr lang="en-US" dirty="0"/>
              <a:t>In an </a:t>
            </a:r>
            <a:r>
              <a:rPr lang="en-US" dirty="0" smtClean="0"/>
              <a:t>organization </a:t>
            </a:r>
            <a:r>
              <a:rPr lang="en-US" dirty="0"/>
              <a:t>all are not equal. </a:t>
            </a:r>
          </a:p>
          <a:p>
            <a:r>
              <a:rPr lang="en-US" dirty="0"/>
              <a:t>On the one hand are those who give orders and commands on the other are those who are expected to obey commands issued to them. </a:t>
            </a:r>
          </a:p>
          <a:p>
            <a:endParaRPr lang="en-US" dirty="0"/>
          </a:p>
        </p:txBody>
      </p:sp>
      <p:sp>
        <p:nvSpPr>
          <p:cNvPr id="3" name="Title 2"/>
          <p:cNvSpPr>
            <a:spLocks noGrp="1"/>
          </p:cNvSpPr>
          <p:nvPr>
            <p:ph type="title"/>
          </p:nvPr>
        </p:nvSpPr>
        <p:spPr/>
        <p:txBody>
          <a:bodyPr/>
          <a:lstStyle/>
          <a:p>
            <a:r>
              <a:rPr lang="en-US" dirty="0" smtClean="0"/>
              <a:t>Hierarchy </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18</a:t>
            </a:fld>
            <a:endParaRPr lang="en-US"/>
          </a:p>
        </p:txBody>
      </p:sp>
    </p:spTree>
    <p:extLst>
      <p:ext uri="{BB962C8B-B14F-4D97-AF65-F5344CB8AC3E}">
        <p14:creationId xmlns:p14="http://schemas.microsoft.com/office/powerpoint/2010/main" xmlns="" val="21722948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7" y="2248347"/>
            <a:ext cx="8139953" cy="3877815"/>
          </a:xfrm>
        </p:spPr>
        <p:txBody>
          <a:bodyPr/>
          <a:lstStyle/>
          <a:p>
            <a:endParaRPr lang="en-US" dirty="0" smtClean="0"/>
          </a:p>
          <a:p>
            <a:r>
              <a:rPr lang="en-US" dirty="0" smtClean="0"/>
              <a:t>Thus</a:t>
            </a:r>
            <a:r>
              <a:rPr lang="en-US" dirty="0"/>
              <a:t>, whole system is based on the principle of high and low, the officer and the subordinate. </a:t>
            </a:r>
            <a:endParaRPr lang="en-US" dirty="0" smtClean="0"/>
          </a:p>
          <a:p>
            <a:r>
              <a:rPr lang="en-US" dirty="0" smtClean="0"/>
              <a:t>The </a:t>
            </a:r>
            <a:r>
              <a:rPr lang="en-US" dirty="0"/>
              <a:t>rule through proper channel occupies upper place in hierarchy. </a:t>
            </a:r>
            <a:endParaRPr lang="en-US" dirty="0" smtClean="0"/>
          </a:p>
          <a:p>
            <a:r>
              <a:rPr lang="en-US" dirty="0" smtClean="0"/>
              <a:t>In </a:t>
            </a:r>
            <a:r>
              <a:rPr lang="en-US" dirty="0"/>
              <a:t>every large scale organisation there are few who command and there are others, who are </a:t>
            </a:r>
            <a:r>
              <a:rPr lang="en-US" dirty="0" smtClean="0"/>
              <a:t>commanded.</a:t>
            </a:r>
            <a:endParaRPr lang="en-US" dirty="0"/>
          </a:p>
        </p:txBody>
      </p:sp>
      <p:sp>
        <p:nvSpPr>
          <p:cNvPr id="3" name="Title 2"/>
          <p:cNvSpPr>
            <a:spLocks noGrp="1"/>
          </p:cNvSpPr>
          <p:nvPr>
            <p:ph type="title"/>
          </p:nvPr>
        </p:nvSpPr>
        <p:spPr/>
        <p:txBody>
          <a:bodyPr/>
          <a:lstStyle/>
          <a:p>
            <a:r>
              <a:rPr lang="en-US" dirty="0" smtClean="0"/>
              <a:t>Hierarchy</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19</a:t>
            </a:fld>
            <a:endParaRPr lang="en-US"/>
          </a:p>
        </p:txBody>
      </p:sp>
    </p:spTree>
    <p:extLst>
      <p:ext uri="{BB962C8B-B14F-4D97-AF65-F5344CB8AC3E}">
        <p14:creationId xmlns:p14="http://schemas.microsoft.com/office/powerpoint/2010/main" xmlns="" val="17292274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Thus, it creates the superior and the subordinate relationships. </a:t>
            </a:r>
            <a:endParaRPr lang="en-US" dirty="0" smtClean="0"/>
          </a:p>
          <a:p>
            <a:r>
              <a:rPr lang="en-US" dirty="0" smtClean="0"/>
              <a:t>In </a:t>
            </a:r>
            <a:r>
              <a:rPr lang="en-US" dirty="0"/>
              <a:t>hierarchy the authority, the command and the control flows from the top to the bottom-slowly, gradually or </a:t>
            </a:r>
            <a:r>
              <a:rPr lang="en-US" dirty="0" smtClean="0"/>
              <a:t>step-by­ step</a:t>
            </a:r>
            <a:r>
              <a:rPr lang="en-US" dirty="0"/>
              <a:t>. </a:t>
            </a:r>
            <a:endParaRPr lang="en-US" dirty="0" smtClean="0"/>
          </a:p>
          <a:p>
            <a:r>
              <a:rPr lang="en-US" dirty="0" smtClean="0"/>
              <a:t>The </a:t>
            </a:r>
            <a:r>
              <a:rPr lang="en-US" dirty="0"/>
              <a:t>structure of an army is the best example of a hierarchy. </a:t>
            </a:r>
            <a:endParaRPr lang="en-US" dirty="0" smtClean="0"/>
          </a:p>
          <a:p>
            <a:r>
              <a:rPr lang="en-US" dirty="0" smtClean="0"/>
              <a:t>All </a:t>
            </a:r>
            <a:r>
              <a:rPr lang="en-US" dirty="0"/>
              <a:t>large scale organisations follows the same pattern.</a:t>
            </a:r>
          </a:p>
        </p:txBody>
      </p:sp>
      <p:sp>
        <p:nvSpPr>
          <p:cNvPr id="3" name="Title 2"/>
          <p:cNvSpPr>
            <a:spLocks noGrp="1"/>
          </p:cNvSpPr>
          <p:nvPr>
            <p:ph type="title"/>
          </p:nvPr>
        </p:nvSpPr>
        <p:spPr/>
        <p:txBody>
          <a:bodyPr/>
          <a:lstStyle/>
          <a:p>
            <a:r>
              <a:rPr lang="en-US" dirty="0" smtClean="0"/>
              <a:t>Hierarchy</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20</a:t>
            </a:fld>
            <a:endParaRPr lang="en-US"/>
          </a:p>
        </p:txBody>
      </p:sp>
    </p:spTree>
    <p:extLst>
      <p:ext uri="{BB962C8B-B14F-4D97-AF65-F5344CB8AC3E}">
        <p14:creationId xmlns:p14="http://schemas.microsoft.com/office/powerpoint/2010/main" xmlns="" val="2185555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Hierarchy </a:t>
            </a:r>
            <a:r>
              <a:rPr lang="en-US" dirty="0"/>
              <a:t>is a universal phenomena. Every person or position in the hierarchy finds its appropriate place</a:t>
            </a:r>
            <a:r>
              <a:rPr lang="en-US" dirty="0" smtClean="0"/>
              <a:t>.</a:t>
            </a:r>
          </a:p>
          <a:p>
            <a:r>
              <a:rPr lang="en-US" dirty="0" smtClean="0"/>
              <a:t> </a:t>
            </a:r>
            <a:r>
              <a:rPr lang="en-US" dirty="0"/>
              <a:t>The </a:t>
            </a:r>
            <a:r>
              <a:rPr lang="en-US" dirty="0" smtClean="0"/>
              <a:t>lines </a:t>
            </a:r>
            <a:r>
              <a:rPr lang="en-US" dirty="0"/>
              <a:t>of authority and responsibility flow along the path of hierarchy.</a:t>
            </a:r>
          </a:p>
        </p:txBody>
      </p:sp>
      <p:sp>
        <p:nvSpPr>
          <p:cNvPr id="3" name="Title 2"/>
          <p:cNvSpPr>
            <a:spLocks noGrp="1"/>
          </p:cNvSpPr>
          <p:nvPr>
            <p:ph type="title"/>
          </p:nvPr>
        </p:nvSpPr>
        <p:spPr/>
        <p:txBody>
          <a:bodyPr/>
          <a:lstStyle/>
          <a:p>
            <a:r>
              <a:rPr lang="en-US" dirty="0" smtClean="0"/>
              <a:t>Hierarchy</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21</a:t>
            </a:fld>
            <a:endParaRPr lang="en-US"/>
          </a:p>
        </p:txBody>
      </p:sp>
    </p:spTree>
    <p:extLst>
      <p:ext uri="{BB962C8B-B14F-4D97-AF65-F5344CB8AC3E}">
        <p14:creationId xmlns:p14="http://schemas.microsoft.com/office/powerpoint/2010/main" xmlns="" val="41831011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2057400"/>
            <a:ext cx="7745505" cy="4495800"/>
          </a:xfrm>
        </p:spPr>
        <p:txBody>
          <a:bodyPr>
            <a:normAutofit/>
          </a:bodyPr>
          <a:lstStyle/>
          <a:p>
            <a:r>
              <a:rPr lang="en-US" dirty="0" smtClean="0"/>
              <a:t>Every </a:t>
            </a:r>
            <a:r>
              <a:rPr lang="en-US" dirty="0"/>
              <a:t>organisation looks like </a:t>
            </a:r>
            <a:r>
              <a:rPr lang="en-US" dirty="0" smtClean="0"/>
              <a:t>a </a:t>
            </a:r>
            <a:r>
              <a:rPr lang="en-US" dirty="0"/>
              <a:t>triangle in its structure</a:t>
            </a:r>
            <a:r>
              <a:rPr lang="en-US" dirty="0" smtClean="0"/>
              <a:t>.</a:t>
            </a:r>
          </a:p>
          <a:p>
            <a:r>
              <a:rPr lang="en-US" dirty="0" smtClean="0"/>
              <a:t> </a:t>
            </a:r>
            <a:r>
              <a:rPr lang="en-US" dirty="0"/>
              <a:t>A paramidical structure is sharp at the top and broad at the bottom. </a:t>
            </a:r>
            <a:endParaRPr lang="en-US" dirty="0" smtClean="0"/>
          </a:p>
          <a:p>
            <a:r>
              <a:rPr lang="en-US" dirty="0" smtClean="0"/>
              <a:t>Every </a:t>
            </a:r>
            <a:r>
              <a:rPr lang="en-US" dirty="0"/>
              <a:t>organisation is like a ladder</a:t>
            </a:r>
            <a:r>
              <a:rPr lang="en-US" dirty="0" smtClean="0"/>
              <a:t>.</a:t>
            </a:r>
          </a:p>
          <a:p>
            <a:r>
              <a:rPr lang="en-US" dirty="0"/>
              <a:t>A person desirous of going to the roof will have to climb all the steps of the ladder, if he misses any step in the middle, he is likely to fall down.</a:t>
            </a:r>
          </a:p>
          <a:p>
            <a:r>
              <a:rPr lang="en-US" dirty="0"/>
              <a:t>Similarly, in the </a:t>
            </a:r>
            <a:r>
              <a:rPr lang="en-US" dirty="0" err="1"/>
              <a:t>organisation</a:t>
            </a:r>
            <a:r>
              <a:rPr lang="en-US" dirty="0"/>
              <a:t> there are various levels. Hierarchy in other words is also called as a scalar process which means ladder with several steps.</a:t>
            </a:r>
          </a:p>
          <a:p>
            <a:endParaRPr lang="en-US" dirty="0"/>
          </a:p>
        </p:txBody>
      </p:sp>
      <p:sp>
        <p:nvSpPr>
          <p:cNvPr id="3" name="Title 2"/>
          <p:cNvSpPr>
            <a:spLocks noGrp="1"/>
          </p:cNvSpPr>
          <p:nvPr>
            <p:ph type="title"/>
          </p:nvPr>
        </p:nvSpPr>
        <p:spPr/>
        <p:txBody>
          <a:bodyPr/>
          <a:lstStyle/>
          <a:p>
            <a:r>
              <a:rPr lang="en-US" dirty="0" smtClean="0"/>
              <a:t>Hierarchy</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22</a:t>
            </a:fld>
            <a:endParaRPr lang="en-US"/>
          </a:p>
        </p:txBody>
      </p:sp>
    </p:spTree>
    <p:extLst>
      <p:ext uri="{BB962C8B-B14F-4D97-AF65-F5344CB8AC3E}">
        <p14:creationId xmlns:p14="http://schemas.microsoft.com/office/powerpoint/2010/main" xmlns="" val="30741465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In organizations every thing must move through proper channel. </a:t>
            </a:r>
          </a:p>
          <a:p>
            <a:r>
              <a:rPr lang="en-US" dirty="0"/>
              <a:t>For </a:t>
            </a:r>
            <a:r>
              <a:rPr lang="en-US" dirty="0" smtClean="0"/>
              <a:t>example</a:t>
            </a:r>
            <a:r>
              <a:rPr lang="en-US" dirty="0"/>
              <a:t>, the secretary of the department will have to deal with the joint secretary, joint-secretary, in turn shall, deal with the deputy secretary. </a:t>
            </a:r>
            <a:endParaRPr lang="en-US" dirty="0" smtClean="0"/>
          </a:p>
          <a:p>
            <a:r>
              <a:rPr lang="en-US" dirty="0" smtClean="0"/>
              <a:t>Deputy-secretary </a:t>
            </a:r>
            <a:r>
              <a:rPr lang="en-US" dirty="0"/>
              <a:t>shall, in turn deal with Assistant Secretary who further shall, deal with the under-secretary, the under-secretary shall, in turn deal with the section officer-who in turn, shall deal with </a:t>
            </a:r>
            <a:r>
              <a:rPr lang="en-US" dirty="0" smtClean="0"/>
              <a:t>the </a:t>
            </a:r>
            <a:r>
              <a:rPr lang="en-US" dirty="0"/>
              <a:t>assistants, clerks etc.</a:t>
            </a:r>
          </a:p>
        </p:txBody>
      </p:sp>
      <p:sp>
        <p:nvSpPr>
          <p:cNvPr id="3" name="Title 2"/>
          <p:cNvSpPr>
            <a:spLocks noGrp="1"/>
          </p:cNvSpPr>
          <p:nvPr>
            <p:ph type="title"/>
          </p:nvPr>
        </p:nvSpPr>
        <p:spPr/>
        <p:txBody>
          <a:bodyPr/>
          <a:lstStyle/>
          <a:p>
            <a:r>
              <a:rPr lang="en-US" dirty="0" smtClean="0"/>
              <a:t>Hierarchy</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23</a:t>
            </a:fld>
            <a:endParaRPr lang="en-US"/>
          </a:p>
        </p:txBody>
      </p:sp>
    </p:spTree>
    <p:extLst>
      <p:ext uri="{BB962C8B-B14F-4D97-AF65-F5344CB8AC3E}">
        <p14:creationId xmlns:p14="http://schemas.microsoft.com/office/powerpoint/2010/main" xmlns="" val="20495142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functions of the hierarchy are numerous. </a:t>
            </a:r>
          </a:p>
          <a:p>
            <a:r>
              <a:rPr lang="en-US" dirty="0"/>
              <a:t>(1) It is a channel of command. </a:t>
            </a:r>
            <a:endParaRPr lang="en-US" dirty="0" smtClean="0"/>
          </a:p>
          <a:p>
            <a:r>
              <a:rPr lang="en-US" dirty="0" smtClean="0"/>
              <a:t>(</a:t>
            </a:r>
            <a:r>
              <a:rPr lang="en-US" dirty="0"/>
              <a:t>2) It is a channel of communication down ward and </a:t>
            </a:r>
            <a:r>
              <a:rPr lang="en-US" dirty="0" smtClean="0"/>
              <a:t>upward-along </a:t>
            </a:r>
            <a:r>
              <a:rPr lang="en-US" dirty="0"/>
              <a:t>with information, advice, specific instructions, warnings etc. </a:t>
            </a:r>
          </a:p>
          <a:p>
            <a:r>
              <a:rPr lang="en-US" dirty="0"/>
              <a:t>(3) It is the channel for the delegation of authority. </a:t>
            </a:r>
            <a:endParaRPr lang="en-US" dirty="0" smtClean="0"/>
          </a:p>
          <a:p>
            <a:r>
              <a:rPr lang="en-US" dirty="0" smtClean="0"/>
              <a:t>(</a:t>
            </a:r>
            <a:r>
              <a:rPr lang="en-US" dirty="0"/>
              <a:t>4) It is a channel of internal control. </a:t>
            </a:r>
            <a:endParaRPr lang="en-US" dirty="0" smtClean="0"/>
          </a:p>
          <a:p>
            <a:r>
              <a:rPr lang="en-US" dirty="0" smtClean="0"/>
              <a:t>(</a:t>
            </a:r>
            <a:r>
              <a:rPr lang="en-US" dirty="0"/>
              <a:t>5) It is the means of clarifying responsibilities and </a:t>
            </a:r>
            <a:r>
              <a:rPr lang="en-US" dirty="0" smtClean="0"/>
              <a:t>defining </a:t>
            </a:r>
            <a:r>
              <a:rPr lang="en-US" dirty="0"/>
              <a:t>relations.</a:t>
            </a:r>
          </a:p>
        </p:txBody>
      </p:sp>
      <p:sp>
        <p:nvSpPr>
          <p:cNvPr id="3" name="Title 2"/>
          <p:cNvSpPr>
            <a:spLocks noGrp="1"/>
          </p:cNvSpPr>
          <p:nvPr>
            <p:ph type="title"/>
          </p:nvPr>
        </p:nvSpPr>
        <p:spPr/>
        <p:txBody>
          <a:bodyPr/>
          <a:lstStyle/>
          <a:p>
            <a:r>
              <a:rPr lang="en-US" dirty="0" smtClean="0"/>
              <a:t>Functions of Hierarchy</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24</a:t>
            </a:fld>
            <a:endParaRPr lang="en-US"/>
          </a:p>
        </p:txBody>
      </p:sp>
    </p:spTree>
    <p:extLst>
      <p:ext uri="{BB962C8B-B14F-4D97-AF65-F5344CB8AC3E}">
        <p14:creationId xmlns:p14="http://schemas.microsoft.com/office/powerpoint/2010/main" xmlns="" val="5022585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7" y="2248347"/>
            <a:ext cx="7745505" cy="4381053"/>
          </a:xfrm>
        </p:spPr>
        <p:txBody>
          <a:bodyPr>
            <a:normAutofit/>
          </a:bodyPr>
          <a:lstStyle/>
          <a:p>
            <a:r>
              <a:rPr lang="en-US" dirty="0"/>
              <a:t>The second principle of the </a:t>
            </a:r>
            <a:r>
              <a:rPr lang="en-US" dirty="0" smtClean="0"/>
              <a:t>organization </a:t>
            </a:r>
            <a:r>
              <a:rPr lang="en-US" dirty="0"/>
              <a:t>is the principle of span of control</a:t>
            </a:r>
            <a:r>
              <a:rPr lang="en-US" dirty="0" smtClean="0"/>
              <a:t>.</a:t>
            </a:r>
          </a:p>
          <a:p>
            <a:r>
              <a:rPr lang="en-US" dirty="0" smtClean="0"/>
              <a:t> </a:t>
            </a:r>
            <a:r>
              <a:rPr lang="en-US" dirty="0"/>
              <a:t>It refers to the number of subordinates, a supervisor can supervise effectively. </a:t>
            </a:r>
            <a:endParaRPr lang="en-US" dirty="0" smtClean="0"/>
          </a:p>
          <a:p>
            <a:r>
              <a:rPr lang="en-US" dirty="0" smtClean="0"/>
              <a:t>By </a:t>
            </a:r>
            <a:r>
              <a:rPr lang="en-US" dirty="0"/>
              <a:t>span of control we mean the number of subordinates an officer can effectively supervise</a:t>
            </a:r>
            <a:r>
              <a:rPr lang="en-US" dirty="0" smtClean="0"/>
              <a:t>.</a:t>
            </a:r>
          </a:p>
          <a:p>
            <a:r>
              <a:rPr lang="en-US" dirty="0"/>
              <a:t>The span of control is the limit of attention or the scope of attention which one superior officer can pay towards his subordinates. It is the optimum limit of attention. </a:t>
            </a:r>
          </a:p>
          <a:p>
            <a:endParaRPr lang="en-US" dirty="0"/>
          </a:p>
          <a:p>
            <a:pPr marL="0" indent="0">
              <a:buNone/>
            </a:pPr>
            <a:endParaRPr lang="en-US" dirty="0"/>
          </a:p>
        </p:txBody>
      </p:sp>
      <p:sp>
        <p:nvSpPr>
          <p:cNvPr id="3" name="Title 2"/>
          <p:cNvSpPr>
            <a:spLocks noGrp="1"/>
          </p:cNvSpPr>
          <p:nvPr>
            <p:ph type="title"/>
          </p:nvPr>
        </p:nvSpPr>
        <p:spPr/>
        <p:txBody>
          <a:bodyPr/>
          <a:lstStyle/>
          <a:p>
            <a:r>
              <a:rPr lang="en-US" dirty="0" smtClean="0"/>
              <a:t>Span of Control </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25</a:t>
            </a:fld>
            <a:endParaRPr lang="en-US"/>
          </a:p>
        </p:txBody>
      </p:sp>
    </p:spTree>
    <p:extLst>
      <p:ext uri="{BB962C8B-B14F-4D97-AF65-F5344CB8AC3E}">
        <p14:creationId xmlns:p14="http://schemas.microsoft.com/office/powerpoint/2010/main" xmlns="" val="27934517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There is a great deal of disagreement among the writers on the administration about the exact limit of the span of </a:t>
            </a:r>
            <a:r>
              <a:rPr lang="en-US" dirty="0" smtClean="0"/>
              <a:t>control</a:t>
            </a:r>
            <a:r>
              <a:rPr lang="en-US" dirty="0"/>
              <a:t>. </a:t>
            </a:r>
            <a:endParaRPr lang="en-US" dirty="0" smtClean="0"/>
          </a:p>
          <a:p>
            <a:r>
              <a:rPr lang="en-US" dirty="0" smtClean="0"/>
              <a:t>The </a:t>
            </a:r>
            <a:r>
              <a:rPr lang="en-US" dirty="0"/>
              <a:t>experts are sharply divided over the views regarding the span of control. One school of thought holds the view that eight to ten subordinates can be supervised by one superior officer.</a:t>
            </a:r>
          </a:p>
        </p:txBody>
      </p:sp>
      <p:sp>
        <p:nvSpPr>
          <p:cNvPr id="3" name="Title 2"/>
          <p:cNvSpPr>
            <a:spLocks noGrp="1"/>
          </p:cNvSpPr>
          <p:nvPr>
            <p:ph type="title"/>
          </p:nvPr>
        </p:nvSpPr>
        <p:spPr/>
        <p:txBody>
          <a:bodyPr/>
          <a:lstStyle/>
          <a:p>
            <a:r>
              <a:rPr lang="en-US" dirty="0" smtClean="0"/>
              <a:t>Span of Control</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26</a:t>
            </a:fld>
            <a:endParaRPr lang="en-US"/>
          </a:p>
        </p:txBody>
      </p:sp>
    </p:spTree>
    <p:extLst>
      <p:ext uri="{BB962C8B-B14F-4D97-AF65-F5344CB8AC3E}">
        <p14:creationId xmlns:p14="http://schemas.microsoft.com/office/powerpoint/2010/main" xmlns="" val="1645124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Other school holds the view that four to six subordinates can be supervised by one superior officer. Still others restrict it to 20 and so on</a:t>
            </a:r>
            <a:r>
              <a:rPr lang="en-US" dirty="0" smtClean="0"/>
              <a:t>.</a:t>
            </a:r>
          </a:p>
          <a:p>
            <a:r>
              <a:rPr lang="en-US" dirty="0"/>
              <a:t>There is no unanimity or oneness of opinion as regards to the exact number</a:t>
            </a:r>
            <a:r>
              <a:rPr lang="en-US" dirty="0" smtClean="0"/>
              <a:t>.</a:t>
            </a:r>
          </a:p>
          <a:p>
            <a:r>
              <a:rPr lang="en-US" dirty="0" smtClean="0"/>
              <a:t> </a:t>
            </a:r>
            <a:r>
              <a:rPr lang="en-US" dirty="0"/>
              <a:t>But the main idea behind this problem is the effectiveness of supervision</a:t>
            </a:r>
            <a:r>
              <a:rPr lang="en-US" dirty="0" smtClean="0"/>
              <a:t>.</a:t>
            </a:r>
          </a:p>
          <a:p>
            <a:r>
              <a:rPr lang="en-US" dirty="0" smtClean="0"/>
              <a:t> </a:t>
            </a:r>
            <a:r>
              <a:rPr lang="en-US" dirty="0"/>
              <a:t>The supervision has both qualitative and quantitative aspects. Hence, quality is to be accompanied by quantity is an important factor.</a:t>
            </a:r>
          </a:p>
        </p:txBody>
      </p:sp>
      <p:sp>
        <p:nvSpPr>
          <p:cNvPr id="3" name="Title 2"/>
          <p:cNvSpPr>
            <a:spLocks noGrp="1"/>
          </p:cNvSpPr>
          <p:nvPr>
            <p:ph type="title"/>
          </p:nvPr>
        </p:nvSpPr>
        <p:spPr/>
        <p:txBody>
          <a:bodyPr/>
          <a:lstStyle/>
          <a:p>
            <a:r>
              <a:rPr lang="en-US" dirty="0" smtClean="0"/>
              <a:t>Span of Control</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27</a:t>
            </a:fld>
            <a:endParaRPr lang="en-US"/>
          </a:p>
        </p:txBody>
      </p:sp>
    </p:spTree>
    <p:extLst>
      <p:ext uri="{BB962C8B-B14F-4D97-AF65-F5344CB8AC3E}">
        <p14:creationId xmlns:p14="http://schemas.microsoft.com/office/powerpoint/2010/main" xmlns="" val="39990114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 </a:t>
            </a:r>
            <a:r>
              <a:rPr lang="en-US" dirty="0"/>
              <a:t>an organisation a superior officer is expected to exercise control over subordinates</a:t>
            </a:r>
            <a:r>
              <a:rPr lang="en-US" dirty="0" smtClean="0"/>
              <a:t>.</a:t>
            </a:r>
          </a:p>
          <a:p>
            <a:r>
              <a:rPr lang="en-US" dirty="0" smtClean="0"/>
              <a:t> </a:t>
            </a:r>
            <a:r>
              <a:rPr lang="en-US" dirty="0"/>
              <a:t>The number of subordinates to be supervised differs from one organisation to another organisation</a:t>
            </a:r>
            <a:r>
              <a:rPr lang="en-US" dirty="0" smtClean="0"/>
              <a:t>.</a:t>
            </a:r>
          </a:p>
          <a:p>
            <a:endParaRPr lang="en-US" dirty="0"/>
          </a:p>
        </p:txBody>
      </p:sp>
      <p:sp>
        <p:nvSpPr>
          <p:cNvPr id="3" name="Title 2"/>
          <p:cNvSpPr>
            <a:spLocks noGrp="1"/>
          </p:cNvSpPr>
          <p:nvPr>
            <p:ph type="title"/>
          </p:nvPr>
        </p:nvSpPr>
        <p:spPr/>
        <p:txBody>
          <a:bodyPr/>
          <a:lstStyle/>
          <a:p>
            <a:r>
              <a:rPr lang="en-US" dirty="0" smtClean="0"/>
              <a:t>Span of Control</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28</a:t>
            </a:fld>
            <a:endParaRPr lang="en-US"/>
          </a:p>
        </p:txBody>
      </p:sp>
    </p:spTree>
    <p:extLst>
      <p:ext uri="{BB962C8B-B14F-4D97-AF65-F5344CB8AC3E}">
        <p14:creationId xmlns:p14="http://schemas.microsoft.com/office/powerpoint/2010/main" xmlns="" val="20134426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Nature of Work </a:t>
            </a:r>
          </a:p>
          <a:p>
            <a:r>
              <a:rPr lang="en-US" dirty="0" smtClean="0"/>
              <a:t>Leadership </a:t>
            </a:r>
          </a:p>
          <a:p>
            <a:r>
              <a:rPr lang="en-US" dirty="0" smtClean="0"/>
              <a:t>Age of the Agency </a:t>
            </a:r>
          </a:p>
          <a:p>
            <a:r>
              <a:rPr lang="en-US" dirty="0" smtClean="0"/>
              <a:t>Location of Organizational Units </a:t>
            </a:r>
          </a:p>
          <a:p>
            <a:r>
              <a:rPr lang="en-US" dirty="0" smtClean="0"/>
              <a:t>Span of Control under Revision </a:t>
            </a:r>
          </a:p>
          <a:p>
            <a:r>
              <a:rPr lang="en-US" dirty="0" smtClean="0"/>
              <a:t>Unity of Command </a:t>
            </a:r>
          </a:p>
          <a:p>
            <a:r>
              <a:rPr lang="en-US" dirty="0" smtClean="0"/>
              <a:t>Unity </a:t>
            </a:r>
          </a:p>
          <a:p>
            <a:r>
              <a:rPr lang="en-US" dirty="0" smtClean="0"/>
              <a:t>Diversity of Command </a:t>
            </a:r>
          </a:p>
          <a:p>
            <a:r>
              <a:rPr lang="en-US" dirty="0" smtClean="0"/>
              <a:t>Morale </a:t>
            </a:r>
          </a:p>
          <a:p>
            <a:r>
              <a:rPr lang="en-US" dirty="0" smtClean="0"/>
              <a:t>Communication and Its Principles </a:t>
            </a:r>
          </a:p>
          <a:p>
            <a:pPr marL="0" indent="0">
              <a:buNone/>
            </a:pPr>
            <a:endParaRPr lang="en-US" dirty="0" smtClean="0"/>
          </a:p>
        </p:txBody>
      </p:sp>
      <p:sp>
        <p:nvSpPr>
          <p:cNvPr id="3" name="Title 2"/>
          <p:cNvSpPr>
            <a:spLocks noGrp="1"/>
          </p:cNvSpPr>
          <p:nvPr>
            <p:ph type="title"/>
          </p:nvPr>
        </p:nvSpPr>
        <p:spPr/>
        <p:txBody>
          <a:bodyPr/>
          <a:lstStyle/>
          <a:p>
            <a:r>
              <a:rPr lang="en-US" sz="4400" dirty="0" smtClean="0"/>
              <a:t>Factors which influence the span of control </a:t>
            </a:r>
            <a:endParaRPr lang="en-US" sz="4400"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29</a:t>
            </a:fld>
            <a:endParaRPr lang="en-US"/>
          </a:p>
        </p:txBody>
      </p:sp>
    </p:spTree>
    <p:extLst>
      <p:ext uri="{BB962C8B-B14F-4D97-AF65-F5344CB8AC3E}">
        <p14:creationId xmlns:p14="http://schemas.microsoft.com/office/powerpoint/2010/main" xmlns="" val="41521010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sz="2800" dirty="0" smtClean="0"/>
          </a:p>
          <a:p>
            <a:r>
              <a:rPr lang="en-US" sz="2800" dirty="0" smtClean="0"/>
              <a:t>Change </a:t>
            </a:r>
            <a:r>
              <a:rPr lang="en-US" sz="2800" dirty="0"/>
              <a:t>does not roll in on the wheels of inevitability, but comes through continuous struggle. And so we must straighten our backs and work for our freedom. A man can't ride you unless your back is bent.</a:t>
            </a:r>
          </a:p>
          <a:p>
            <a:pPr marL="0" indent="0">
              <a:buNone/>
            </a:pPr>
            <a:r>
              <a:rPr lang="en-US" b="1" dirty="0">
                <a:hlinkClick r:id="rId2"/>
              </a:rPr>
              <a:t> </a:t>
            </a:r>
            <a:r>
              <a:rPr lang="en-US" b="1" dirty="0" smtClean="0">
                <a:hlinkClick r:id="rId2"/>
              </a:rPr>
              <a:t>  Martin </a:t>
            </a:r>
            <a:r>
              <a:rPr lang="en-US" b="1" dirty="0">
                <a:hlinkClick r:id="rId2"/>
              </a:rPr>
              <a:t>Luther King, Jr.</a:t>
            </a:r>
            <a:endParaRPr lang="en-US" b="1" dirty="0"/>
          </a:p>
          <a:p>
            <a:endParaRPr lang="en-US" dirty="0"/>
          </a:p>
        </p:txBody>
      </p:sp>
      <p:sp>
        <p:nvSpPr>
          <p:cNvPr id="3" name="Title 2"/>
          <p:cNvSpPr>
            <a:spLocks noGrp="1"/>
          </p:cNvSpPr>
          <p:nvPr>
            <p:ph type="title"/>
          </p:nvPr>
        </p:nvSpPr>
        <p:spPr/>
        <p:txBody>
          <a:bodyPr/>
          <a:lstStyle/>
          <a:p>
            <a:r>
              <a:rPr lang="en-US" dirty="0" smtClean="0"/>
              <a:t>Quote of Day </a:t>
            </a: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30</a:t>
            </a:fld>
            <a:endParaRPr lang="en-US"/>
          </a:p>
        </p:txBody>
      </p:sp>
    </p:spTree>
    <p:extLst>
      <p:ext uri="{BB962C8B-B14F-4D97-AF65-F5344CB8AC3E}">
        <p14:creationId xmlns:p14="http://schemas.microsoft.com/office/powerpoint/2010/main" xmlns="" val="33961551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a:t>1. L.D. White, </a:t>
            </a:r>
            <a:r>
              <a:rPr lang="en-US" dirty="0" err="1"/>
              <a:t>fntmduction</a:t>
            </a:r>
            <a:r>
              <a:rPr lang="en-US" dirty="0"/>
              <a:t> to the Study of Public Administration, </a:t>
            </a:r>
          </a:p>
          <a:p>
            <a:r>
              <a:rPr lang="en-US" dirty="0"/>
              <a:t>1955, p. 41. 2. Appleby, P.H., -Policy and Administration, the University of </a:t>
            </a:r>
          </a:p>
          <a:p>
            <a:r>
              <a:rPr lang="en-US" dirty="0"/>
              <a:t>Alabama Press, Alabama, 1949, pp. 72-73. The various parts operating in the organisation are having </a:t>
            </a:r>
          </a:p>
          <a:p>
            <a:r>
              <a:rPr lang="en-US" dirty="0"/>
              <a:t>legitimate or legal sanction. Authority is the base of legitimacy. 3. </a:t>
            </a:r>
            <a:r>
              <a:rPr lang="en-US" dirty="0" err="1"/>
              <a:t>Dimock</a:t>
            </a:r>
            <a:r>
              <a:rPr lang="en-US" dirty="0"/>
              <a:t>, M.E. and </a:t>
            </a:r>
            <a:r>
              <a:rPr lang="en-US" dirty="0" err="1"/>
              <a:t>Dimock</a:t>
            </a:r>
            <a:r>
              <a:rPr lang="en-US" dirty="0"/>
              <a:t>, </a:t>
            </a:r>
            <a:r>
              <a:rPr lang="en-US" dirty="0" err="1"/>
              <a:t>e.O</a:t>
            </a:r>
            <a:r>
              <a:rPr lang="en-US" dirty="0"/>
              <a:t>., Public Administration, Rinehart </a:t>
            </a:r>
          </a:p>
          <a:p>
            <a:r>
              <a:rPr lang="en-US" dirty="0"/>
              <a:t>and Co., New York, 1959, p. 110. Organisation always works on the basis of some doctrines </a:t>
            </a:r>
          </a:p>
          <a:p>
            <a:r>
              <a:rPr lang="en-US" dirty="0"/>
              <a:t>or principles or values. Efficiency is an important value in organisation. </a:t>
            </a:r>
          </a:p>
          <a:p>
            <a:endParaRPr lang="en-US" dirty="0"/>
          </a:p>
        </p:txBody>
      </p:sp>
      <p:sp>
        <p:nvSpPr>
          <p:cNvPr id="3" name="Title 2"/>
          <p:cNvSpPr>
            <a:spLocks noGrp="1"/>
          </p:cNvSpPr>
          <p:nvPr>
            <p:ph type="title"/>
          </p:nvPr>
        </p:nvSpPr>
        <p:spPr/>
        <p:txBody>
          <a:bodyPr/>
          <a:lstStyle/>
          <a:p>
            <a:r>
              <a:rPr lang="en-US" dirty="0" smtClean="0"/>
              <a:t>References</a:t>
            </a:r>
            <a:br>
              <a:rPr lang="en-US" dirty="0" smtClean="0"/>
            </a:br>
            <a:endParaRPr lang="en-US" dirty="0"/>
          </a:p>
        </p:txBody>
      </p:sp>
      <p:sp>
        <p:nvSpPr>
          <p:cNvPr id="4" name="Slide Number Placeholder 3"/>
          <p:cNvSpPr>
            <a:spLocks noGrp="1"/>
          </p:cNvSpPr>
          <p:nvPr>
            <p:ph type="sldNum" sz="quarter" idx="12"/>
          </p:nvPr>
        </p:nvSpPr>
        <p:spPr/>
        <p:txBody>
          <a:bodyPr/>
          <a:lstStyle/>
          <a:p>
            <a:fld id="{E3C24C96-5553-49BC-BB61-DAD310DE2BCA}" type="slidenum">
              <a:rPr lang="en-US" smtClean="0"/>
              <a:pPr/>
              <a:t>31</a:t>
            </a:fld>
            <a:endParaRPr lang="en-US"/>
          </a:p>
        </p:txBody>
      </p:sp>
    </p:spTree>
    <p:extLst>
      <p:ext uri="{BB962C8B-B14F-4D97-AF65-F5344CB8AC3E}">
        <p14:creationId xmlns:p14="http://schemas.microsoft.com/office/powerpoint/2010/main" xmlns="" val="10646165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192</TotalTime>
  <Words>1714</Words>
  <Application>Microsoft Office PowerPoint</Application>
  <PresentationFormat>On-screen Show (4:3)</PresentationFormat>
  <Paragraphs>198</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Hardcover</vt:lpstr>
      <vt:lpstr>    Issues in Public Administration </vt:lpstr>
      <vt:lpstr>Agenda </vt:lpstr>
      <vt:lpstr>Meaning and Nature of Organization </vt:lpstr>
      <vt:lpstr>Organization</vt:lpstr>
      <vt:lpstr>Slide 5</vt:lpstr>
      <vt:lpstr>Organization</vt:lpstr>
      <vt:lpstr>Organization</vt:lpstr>
      <vt:lpstr>Organization</vt:lpstr>
      <vt:lpstr>Characteristics </vt:lpstr>
      <vt:lpstr>Memberships </vt:lpstr>
      <vt:lpstr>Consciously Purposive </vt:lpstr>
      <vt:lpstr>Formal Structure </vt:lpstr>
      <vt:lpstr>Elusive </vt:lpstr>
      <vt:lpstr>Corporate Status </vt:lpstr>
      <vt:lpstr>Nature of Organization </vt:lpstr>
      <vt:lpstr>Principles of Organization </vt:lpstr>
      <vt:lpstr>Principles</vt:lpstr>
      <vt:lpstr>Hierarchy </vt:lpstr>
      <vt:lpstr>Hierarchy</vt:lpstr>
      <vt:lpstr>Hierarchy</vt:lpstr>
      <vt:lpstr>Hierarchy</vt:lpstr>
      <vt:lpstr>Hierarchy</vt:lpstr>
      <vt:lpstr>Hierarchy</vt:lpstr>
      <vt:lpstr>Functions of Hierarchy</vt:lpstr>
      <vt:lpstr>Span of Control </vt:lpstr>
      <vt:lpstr>Span of Control</vt:lpstr>
      <vt:lpstr>Span of Control</vt:lpstr>
      <vt:lpstr>Span of Control</vt:lpstr>
      <vt:lpstr>Factors which influence the span of control </vt:lpstr>
      <vt:lpstr>Quote of Day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Public Administration Organization and its Principles</dc:title>
  <dc:creator>comsats</dc:creator>
  <cp:lastModifiedBy>NTS</cp:lastModifiedBy>
  <cp:revision>19</cp:revision>
  <dcterms:created xsi:type="dcterms:W3CDTF">2013-12-24T19:24:30Z</dcterms:created>
  <dcterms:modified xsi:type="dcterms:W3CDTF">2013-12-25T14:53:49Z</dcterms:modified>
</cp:coreProperties>
</file>