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77" r:id="rId5"/>
    <p:sldId id="276" r:id="rId6"/>
    <p:sldId id="278" r:id="rId7"/>
    <p:sldId id="279" r:id="rId8"/>
    <p:sldId id="280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190" y="-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66F9AC7-C9F5-434A-817F-4A6C65FAE2FC}" type="datetimeFigureOut">
              <a:rPr lang="en-US" smtClean="0"/>
              <a:pPr/>
              <a:t>12/18/2013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E316D615-41EA-48F9-8113-7F2E5B0BC2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66F9AC7-C9F5-434A-817F-4A6C65FAE2FC}" type="datetimeFigureOut">
              <a:rPr lang="en-US" smtClean="0"/>
              <a:pPr/>
              <a:t>12/18/2013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316D615-41EA-48F9-8113-7F2E5B0BC2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66F9AC7-C9F5-434A-817F-4A6C65FAE2FC}" type="datetimeFigureOut">
              <a:rPr lang="en-US" smtClean="0"/>
              <a:pPr/>
              <a:t>12/18/2013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E316D615-41EA-48F9-8113-7F2E5B0BC2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66F9AC7-C9F5-434A-817F-4A6C65FAE2FC}" type="datetimeFigureOut">
              <a:rPr lang="en-US" smtClean="0"/>
              <a:pPr/>
              <a:t>12/18/2013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316D615-41EA-48F9-8113-7F2E5B0BC2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66F9AC7-C9F5-434A-817F-4A6C65FAE2FC}" type="datetimeFigureOut">
              <a:rPr lang="en-US" smtClean="0"/>
              <a:pPr/>
              <a:t>12/18/2013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316D615-41EA-48F9-8113-7F2E5B0BC2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66F9AC7-C9F5-434A-817F-4A6C65FAE2FC}" type="datetimeFigureOut">
              <a:rPr lang="en-US" smtClean="0"/>
              <a:pPr/>
              <a:t>12/18/2013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316D615-41EA-48F9-8113-7F2E5B0BC2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66F9AC7-C9F5-434A-817F-4A6C65FAE2FC}" type="datetimeFigureOut">
              <a:rPr lang="en-US" smtClean="0"/>
              <a:pPr/>
              <a:t>12/18/2013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316D615-41EA-48F9-8113-7F2E5B0BC2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66F9AC7-C9F5-434A-817F-4A6C65FAE2FC}" type="datetimeFigureOut">
              <a:rPr lang="en-US" smtClean="0"/>
              <a:pPr/>
              <a:t>12/18/2013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316D615-41EA-48F9-8113-7F2E5B0BC2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66F9AC7-C9F5-434A-817F-4A6C65FAE2FC}" type="datetimeFigureOut">
              <a:rPr lang="en-US" smtClean="0"/>
              <a:pPr/>
              <a:t>12/18/2013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316D615-41EA-48F9-8113-7F2E5B0BC2E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66F9AC7-C9F5-434A-817F-4A6C65FAE2FC}" type="datetimeFigureOut">
              <a:rPr lang="en-US" smtClean="0"/>
              <a:pPr/>
              <a:t>12/18/2013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316D615-41EA-48F9-8113-7F2E5B0BC2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B66F9AC7-C9F5-434A-817F-4A6C65FAE2FC}" type="datetimeFigureOut">
              <a:rPr lang="en-US" smtClean="0"/>
              <a:pPr/>
              <a:t>12/18/2013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E316D615-41EA-48F9-8113-7F2E5B0BC2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B66F9AC7-C9F5-434A-817F-4A6C65FAE2FC}" type="datetimeFigureOut">
              <a:rPr lang="en-US" smtClean="0"/>
              <a:pPr/>
              <a:t>12/18/2013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E316D615-41EA-48F9-8113-7F2E5B0BC2E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rainyquote.com/quotes/authors/m/michelle_obama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Issues in Public Administration </a:t>
            </a:r>
            <a:br>
              <a:rPr lang="en-US" dirty="0" smtClean="0"/>
            </a:br>
            <a:r>
              <a:rPr lang="en-US" dirty="0" smtClean="0"/>
              <a:t>Lecture 1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MPA 509</a:t>
            </a:r>
          </a:p>
          <a:p>
            <a:r>
              <a:rPr lang="en-US" dirty="0" smtClean="0"/>
              <a:t>Khursheed Yusuf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30385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Introduction </a:t>
            </a:r>
          </a:p>
          <a:p>
            <a:r>
              <a:rPr lang="en-US" dirty="0"/>
              <a:t>Course Objective </a:t>
            </a:r>
          </a:p>
          <a:p>
            <a:r>
              <a:rPr lang="en-US" dirty="0" smtClean="0"/>
              <a:t>Personal Perspective About Public Administration </a:t>
            </a:r>
          </a:p>
          <a:p>
            <a:r>
              <a:rPr lang="en-US" dirty="0" smtClean="0"/>
              <a:t>Contacting the module Teacher</a:t>
            </a:r>
          </a:p>
          <a:p>
            <a:r>
              <a:rPr lang="en-US" dirty="0" smtClean="0"/>
              <a:t>Pre-requisites</a:t>
            </a:r>
          </a:p>
          <a:p>
            <a:r>
              <a:rPr lang="en-US" dirty="0" smtClean="0"/>
              <a:t>Teaching and Learning Outcomes  </a:t>
            </a:r>
          </a:p>
          <a:p>
            <a:r>
              <a:rPr lang="en-US" dirty="0" smtClean="0"/>
              <a:t>Assessment Scheme </a:t>
            </a:r>
          </a:p>
          <a:p>
            <a:r>
              <a:rPr lang="en-US" dirty="0" smtClean="0"/>
              <a:t>Reading Material </a:t>
            </a:r>
          </a:p>
          <a:p>
            <a:r>
              <a:rPr lang="en-US" dirty="0" smtClean="0"/>
              <a:t>Course Requirement and Expectations </a:t>
            </a:r>
          </a:p>
          <a:p>
            <a:r>
              <a:rPr lang="en-US" dirty="0" smtClean="0"/>
              <a:t>Academic Dishonesty </a:t>
            </a:r>
          </a:p>
          <a:p>
            <a:r>
              <a:rPr lang="en-US" dirty="0" smtClean="0"/>
              <a:t>Module Contents </a:t>
            </a:r>
          </a:p>
          <a:p>
            <a:r>
              <a:rPr lang="en-US" dirty="0" smtClean="0"/>
              <a:t>Summary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08740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Khursheed</a:t>
            </a:r>
            <a:r>
              <a:rPr lang="en-US" dirty="0" smtClean="0"/>
              <a:t> Yusuf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368006383"/>
              </p:ext>
            </p:extLst>
          </p:nvPr>
        </p:nvGraphicFramePr>
        <p:xfrm>
          <a:off x="457200" y="1600200"/>
          <a:ext cx="7239000" cy="47244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239000"/>
              </a:tblGrid>
              <a:tr h="4724400">
                <a:tc>
                  <a:txBody>
                    <a:bodyPr/>
                    <a:lstStyle/>
                    <a:p>
                      <a:pPr marL="342900" marR="0" lvl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342900" algn="l"/>
                        </a:tabLst>
                      </a:pPr>
                      <a:endParaRPr lang="en-US" sz="1800" dirty="0" smtClean="0">
                        <a:effectLst/>
                      </a:endParaRPr>
                    </a:p>
                    <a:p>
                      <a:pPr marL="342900" marR="0" lvl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342900" algn="l"/>
                        </a:tabLst>
                      </a:pPr>
                      <a:endParaRPr lang="en-US" sz="1800" dirty="0" smtClean="0">
                        <a:effectLst/>
                      </a:endParaRPr>
                    </a:p>
                    <a:p>
                      <a:pPr marL="342900" marR="0" lvl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342900" algn="l"/>
                        </a:tabLst>
                      </a:pPr>
                      <a:endParaRPr lang="en-US" sz="1800" dirty="0" smtClean="0">
                        <a:effectLst/>
                      </a:endParaRPr>
                    </a:p>
                    <a:p>
                      <a:pPr marL="342900" marR="0" lvl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342900" algn="l"/>
                        </a:tabLst>
                      </a:pPr>
                      <a:endParaRPr lang="en-US" sz="1800" dirty="0" smtClean="0">
                        <a:effectLst/>
                      </a:endParaRPr>
                    </a:p>
                    <a:p>
                      <a:pPr marL="342900" marR="0" lvl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342900" algn="l"/>
                        </a:tabLst>
                      </a:pPr>
                      <a:endParaRPr lang="en-US" sz="1800" dirty="0" smtClean="0">
                        <a:effectLst/>
                      </a:endParaRPr>
                    </a:p>
                    <a:p>
                      <a:pPr marL="342900" marR="0" lvl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342900" algn="l"/>
                        </a:tabLst>
                      </a:pPr>
                      <a:r>
                        <a:rPr lang="en-US" sz="1800" dirty="0" smtClean="0">
                          <a:effectLst/>
                        </a:rPr>
                        <a:t>Exposure to industrial, commercial, Educational, IT, NGOs, Public and multinational organizations</a:t>
                      </a:r>
                      <a:endParaRPr lang="en-US" sz="1200" dirty="0" smtClean="0">
                        <a:effectLst/>
                      </a:endParaRPr>
                    </a:p>
                    <a:p>
                      <a:pPr marL="342900" marR="0" lvl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342900" algn="l"/>
                        </a:tabLst>
                      </a:pPr>
                      <a:r>
                        <a:rPr lang="en-US" sz="1800" dirty="0" smtClean="0">
                          <a:effectLst/>
                        </a:rPr>
                        <a:t>Field experience in Trainings, Teaching, HRD, Computer Networking, Project Management and development of policy framework </a:t>
                      </a:r>
                      <a:endParaRPr lang="en-US" sz="1200" dirty="0" smtClean="0">
                        <a:effectLst/>
                      </a:endParaRPr>
                    </a:p>
                    <a:p>
                      <a:pPr marL="342900" marR="0" lvl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342900" algn="l"/>
                        </a:tabLst>
                      </a:pPr>
                      <a:r>
                        <a:rPr lang="en-US" sz="1800" dirty="0" smtClean="0">
                          <a:effectLst/>
                        </a:rPr>
                        <a:t>Skills of advocacy, Persuasive communication &amp; writing, negotiations, conceptualization, and administration</a:t>
                      </a:r>
                    </a:p>
                    <a:p>
                      <a:pPr marL="342900" marR="0" lvl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342900" algn="l"/>
                        </a:tabLst>
                      </a:pPr>
                      <a:r>
                        <a:rPr lang="en-US" sz="2000" dirty="0" smtClean="0">
                          <a:effectLst/>
                        </a:rPr>
                        <a:t>Management Trainer</a:t>
                      </a:r>
                      <a:endParaRPr lang="en-US" sz="1400" dirty="0" smtClean="0">
                        <a:effectLst/>
                      </a:endParaRPr>
                    </a:p>
                    <a:p>
                      <a:pPr marL="342900" marR="0" lvl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342900" algn="l"/>
                        </a:tabLst>
                      </a:pPr>
                      <a:r>
                        <a:rPr lang="en-US" sz="2000" dirty="0" smtClean="0">
                          <a:effectLst/>
                        </a:rPr>
                        <a:t>International Facilitator</a:t>
                      </a:r>
                      <a:endParaRPr lang="en-US" sz="1400" dirty="0" smtClean="0">
                        <a:effectLst/>
                      </a:endParaRPr>
                    </a:p>
                    <a:p>
                      <a:pPr marL="342900" marR="0" lvl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342900" algn="l"/>
                        </a:tabLst>
                      </a:pPr>
                      <a:r>
                        <a:rPr lang="en-US" sz="2000" dirty="0" smtClean="0">
                          <a:effectLst/>
                        </a:rPr>
                        <a:t>Teaching Business Management at MBA and MS level</a:t>
                      </a:r>
                      <a:endParaRPr lang="en-US" sz="1400" dirty="0" smtClean="0">
                        <a:effectLst/>
                      </a:endParaRPr>
                    </a:p>
                    <a:p>
                      <a:pPr marL="342900" marR="0" lvl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342900" algn="l"/>
                        </a:tabLst>
                      </a:pPr>
                      <a:r>
                        <a:rPr lang="en-US" sz="2000" dirty="0" smtClean="0">
                          <a:effectLst/>
                        </a:rPr>
                        <a:t>Consultant on Organization Development</a:t>
                      </a:r>
                      <a:endParaRPr lang="en-US" sz="1400" dirty="0" smtClean="0">
                        <a:effectLst/>
                        <a:latin typeface="Arial"/>
                        <a:ea typeface="Batang"/>
                        <a:cs typeface="Times New Roman"/>
                      </a:endParaRPr>
                    </a:p>
                    <a:p>
                      <a:pPr marL="342900" marR="0" lvl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342900" algn="l"/>
                        </a:tabLst>
                      </a:pPr>
                      <a:endParaRPr lang="en-US" sz="1050" dirty="0">
                        <a:effectLst/>
                        <a:latin typeface="Arial"/>
                        <a:ea typeface="Batang"/>
                        <a:cs typeface="Times New Roman"/>
                      </a:endParaRPr>
                    </a:p>
                  </a:txBody>
                  <a:tcPr marL="114300" marR="114300" marT="0" marB="0"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460443" y="1563472"/>
            <a:ext cx="5635557" cy="1292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342900" algn="l"/>
              </a:tabLst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Batang" pitchFamily="18" charset="-127"/>
                <a:cs typeface="Times New Roman" pitchFamily="18" charset="0"/>
              </a:rPr>
              <a:t>   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Batang" pitchFamily="18" charset="-127"/>
                <a:cs typeface="Times New Roman" pitchFamily="18" charset="0"/>
              </a:rPr>
              <a:t>PhD  (HRD) in progress</a:t>
            </a: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342900" algn="l"/>
              </a:tabLst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Batang" pitchFamily="18" charset="-127"/>
                <a:cs typeface="Times New Roman" pitchFamily="18" charset="0"/>
              </a:rPr>
              <a:t>   MS in Human Resource Management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342900" algn="l"/>
              </a:tabLst>
            </a:pPr>
            <a:r>
              <a:rPr lang="en-US" sz="2000" b="1" dirty="0" smtClean="0">
                <a:latin typeface="Arial" pitchFamily="34" charset="0"/>
                <a:ea typeface="Batang" pitchFamily="18" charset="-127"/>
                <a:cs typeface="Times New Roman" pitchFamily="18" charset="0"/>
              </a:rPr>
              <a:t>   Masters in Public Administration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Batang" pitchFamily="18" charset="-127"/>
                <a:cs typeface="Times New Roman" pitchFamily="18" charset="0"/>
              </a:rPr>
              <a:t> </a:t>
            </a: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</a:tabLst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05803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001000" cy="1676400"/>
          </a:xfrm>
        </p:spPr>
        <p:txBody>
          <a:bodyPr>
            <a:normAutofit fontScale="90000"/>
          </a:bodyPr>
          <a:lstStyle/>
          <a:p>
            <a:r>
              <a:rPr lang="en-US" sz="2700" dirty="0" smtClean="0"/>
              <a:t/>
            </a:r>
            <a:br>
              <a:rPr lang="en-US" sz="2700" dirty="0" smtClean="0"/>
            </a:br>
            <a:r>
              <a:rPr lang="en-US" sz="2700" dirty="0"/>
              <a:t/>
            </a:r>
            <a:br>
              <a:rPr lang="en-US" sz="2700" dirty="0"/>
            </a:br>
            <a:r>
              <a:rPr lang="en-US" sz="2700" dirty="0" smtClean="0"/>
              <a:t/>
            </a:r>
            <a:br>
              <a:rPr lang="en-US" sz="2700" dirty="0" smtClean="0"/>
            </a:br>
            <a:r>
              <a:rPr lang="en-US" sz="2700" dirty="0"/>
              <a:t/>
            </a:r>
            <a:br>
              <a:rPr lang="en-US" sz="2700" dirty="0"/>
            </a:br>
            <a:r>
              <a:rPr lang="en-US" sz="2700" dirty="0" smtClean="0"/>
              <a:t/>
            </a:r>
            <a:br>
              <a:rPr lang="en-US" sz="2700" dirty="0" smtClean="0"/>
            </a:br>
            <a:r>
              <a:rPr lang="en-US" sz="2700" dirty="0"/>
              <a:t/>
            </a:r>
            <a:br>
              <a:rPr lang="en-US" sz="2700" dirty="0"/>
            </a:br>
            <a:r>
              <a:rPr lang="en-US" sz="2700" dirty="0" smtClean="0"/>
              <a:t/>
            </a:r>
            <a:br>
              <a:rPr lang="en-US" sz="2700" dirty="0" smtClean="0"/>
            </a:br>
            <a:r>
              <a:rPr lang="en-US" sz="2700" dirty="0"/>
              <a:t/>
            </a:r>
            <a:br>
              <a:rPr lang="en-US" sz="2700" dirty="0"/>
            </a:br>
            <a:r>
              <a:rPr lang="en-US" sz="2700" dirty="0" smtClean="0"/>
              <a:t/>
            </a:r>
            <a:br>
              <a:rPr lang="en-US" sz="2700" dirty="0" smtClean="0"/>
            </a:br>
            <a:r>
              <a:rPr lang="en-US" sz="2700" dirty="0"/>
              <a:t/>
            </a:r>
            <a:br>
              <a:rPr lang="en-US" sz="2700" dirty="0"/>
            </a:br>
            <a:r>
              <a:rPr lang="en-US" sz="2700" dirty="0" smtClean="0"/>
              <a:t/>
            </a:r>
            <a:br>
              <a:rPr lang="en-US" sz="2700" dirty="0" smtClean="0"/>
            </a:br>
            <a:r>
              <a:rPr lang="en-US" sz="2700" dirty="0"/>
              <a:t/>
            </a:r>
            <a:br>
              <a:rPr lang="en-US" sz="2700" dirty="0"/>
            </a:br>
            <a:r>
              <a:rPr lang="en-US" sz="2700" dirty="0" smtClean="0"/>
              <a:t/>
            </a:r>
            <a:br>
              <a:rPr lang="en-US" sz="2700" dirty="0" smtClean="0"/>
            </a:br>
            <a:r>
              <a:rPr lang="en-US" sz="2700" dirty="0"/>
              <a:t/>
            </a:r>
            <a:br>
              <a:rPr lang="en-US" sz="2700" dirty="0"/>
            </a:br>
            <a:r>
              <a:rPr lang="en-US" sz="2700" dirty="0" smtClean="0"/>
              <a:t/>
            </a:r>
            <a:br>
              <a:rPr lang="en-US" sz="2700" dirty="0" smtClean="0"/>
            </a:br>
            <a:r>
              <a:rPr lang="en-US" sz="2700" dirty="0"/>
              <a:t/>
            </a:r>
            <a:br>
              <a:rPr lang="en-US" sz="2700" dirty="0"/>
            </a:br>
            <a:r>
              <a:rPr lang="en-US" sz="2700" dirty="0" smtClean="0"/>
              <a:t/>
            </a:r>
            <a:br>
              <a:rPr lang="en-US" sz="2700" dirty="0" smtClean="0"/>
            </a:br>
            <a:r>
              <a:rPr lang="en-US" sz="2700" dirty="0"/>
              <a:t/>
            </a:r>
            <a:br>
              <a:rPr lang="en-US" sz="2700" dirty="0"/>
            </a:br>
            <a:r>
              <a:rPr lang="en-US" sz="2700" dirty="0" smtClean="0"/>
              <a:t/>
            </a:r>
            <a:br>
              <a:rPr lang="en-US" sz="2700" dirty="0" smtClean="0"/>
            </a:br>
            <a:r>
              <a:rPr lang="en-US" sz="2700" dirty="0"/>
              <a:t/>
            </a:r>
            <a:br>
              <a:rPr lang="en-US" sz="2700" dirty="0"/>
            </a:br>
            <a:r>
              <a:rPr lang="en-US" sz="2700" dirty="0" smtClean="0"/>
              <a:t/>
            </a:r>
            <a:br>
              <a:rPr lang="en-US" sz="2700" dirty="0" smtClean="0"/>
            </a:br>
            <a:r>
              <a:rPr lang="en-US" sz="2700" dirty="0"/>
              <a:t/>
            </a:r>
            <a:br>
              <a:rPr lang="en-US" sz="2700" dirty="0"/>
            </a:br>
            <a:r>
              <a:rPr lang="en-US" sz="2700" dirty="0" smtClean="0"/>
              <a:t/>
            </a:r>
            <a:br>
              <a:rPr lang="en-US" sz="2700" dirty="0" smtClean="0"/>
            </a:br>
            <a:r>
              <a:rPr lang="en-US" sz="2700" dirty="0"/>
              <a:t/>
            </a:r>
            <a:br>
              <a:rPr lang="en-US" sz="2700" dirty="0"/>
            </a:br>
            <a:r>
              <a:rPr lang="en-US" sz="2700" dirty="0" smtClean="0"/>
              <a:t/>
            </a:r>
            <a:br>
              <a:rPr lang="en-US" sz="2700" dirty="0" smtClean="0"/>
            </a:br>
            <a:r>
              <a:rPr lang="en-US" sz="2700" dirty="0"/>
              <a:t/>
            </a:r>
            <a:br>
              <a:rPr lang="en-US" sz="2700" dirty="0"/>
            </a:br>
            <a:r>
              <a:rPr lang="en-US" sz="2200" dirty="0" smtClean="0"/>
              <a:t>Administrative</a:t>
            </a:r>
            <a:r>
              <a:rPr lang="en-US" sz="2200" dirty="0"/>
              <a:t>, Academic  and Project Management Experience</a:t>
            </a:r>
            <a:r>
              <a:rPr lang="en-US" sz="2000" dirty="0"/>
              <a:t/>
            </a:r>
            <a:br>
              <a:rPr lang="en-US" sz="2000" dirty="0"/>
            </a:br>
            <a:r>
              <a:rPr lang="en-US" dirty="0"/>
              <a:t> 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7239000" cy="5617536"/>
          </a:xfrm>
        </p:spPr>
        <p:txBody>
          <a:bodyPr>
            <a:normAutofit fontScale="92500" lnSpcReduction="10000"/>
          </a:bodyPr>
          <a:lstStyle/>
          <a:p>
            <a:pPr lvl="0"/>
            <a:endParaRPr lang="en-US" dirty="0" smtClean="0"/>
          </a:p>
          <a:p>
            <a:pPr lvl="0"/>
            <a:r>
              <a:rPr lang="en-US" dirty="0" smtClean="0"/>
              <a:t>Senior </a:t>
            </a:r>
            <a:r>
              <a:rPr lang="en-US" dirty="0"/>
              <a:t>Program Manager, Faculty Development Academy, COMSATS Institute of Information Technology (December 2012 to-date)</a:t>
            </a:r>
          </a:p>
          <a:p>
            <a:pPr lvl="0"/>
            <a:r>
              <a:rPr lang="en-US" dirty="0"/>
              <a:t>Senior Program Manager, Media Center, COMSATS Institute of Information Technology, Islamabad </a:t>
            </a:r>
          </a:p>
          <a:p>
            <a:r>
              <a:rPr lang="en-US" dirty="0"/>
              <a:t>(February 2010 to July 2013)</a:t>
            </a:r>
          </a:p>
          <a:p>
            <a:pPr lvl="0"/>
            <a:r>
              <a:rPr lang="en-US" dirty="0"/>
              <a:t>Pioneer In-charge Career Development Center COMSATS Institute of Information Technology </a:t>
            </a:r>
          </a:p>
          <a:p>
            <a:r>
              <a:rPr lang="en-US" dirty="0"/>
              <a:t>     (January 2007- to-August 2012)</a:t>
            </a:r>
          </a:p>
          <a:p>
            <a:pPr lvl="0"/>
            <a:r>
              <a:rPr lang="en-US" dirty="0"/>
              <a:t>Facilitator British Council Pakistan</a:t>
            </a:r>
          </a:p>
          <a:p>
            <a:pPr lvl="0"/>
            <a:r>
              <a:rPr lang="en-US" dirty="0"/>
              <a:t>Director COMSATS Institute of Information   Technology, Gujrat </a:t>
            </a:r>
          </a:p>
          <a:p>
            <a:r>
              <a:rPr lang="en-US" dirty="0"/>
              <a:t>     (September 2004- December 2006)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03464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235611800"/>
              </p:ext>
            </p:extLst>
          </p:nvPr>
        </p:nvGraphicFramePr>
        <p:xfrm>
          <a:off x="457200" y="838200"/>
          <a:ext cx="7239000" cy="5715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239000"/>
              </a:tblGrid>
              <a:tr h="5715000">
                <a:tc>
                  <a:txBody>
                    <a:bodyPr/>
                    <a:lstStyle/>
                    <a:p>
                      <a:pPr marL="342900" marR="0" lvl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342900" algn="l"/>
                        </a:tabLst>
                      </a:pPr>
                      <a:endParaRPr lang="en-US" sz="1000" dirty="0">
                        <a:effectLst/>
                        <a:latin typeface="Arial"/>
                        <a:ea typeface="Batang"/>
                        <a:cs typeface="Times New Roman"/>
                      </a:endParaRPr>
                    </a:p>
                  </a:txBody>
                  <a:tcPr marL="114300" marR="114300" marT="0" marB="0"/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609600" y="0"/>
            <a:ext cx="6710464" cy="7478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Arial" pitchFamily="34" charset="0"/>
              <a:buChar char="•"/>
            </a:pPr>
            <a:endParaRPr lang="en-US" sz="2000" dirty="0" smtClean="0"/>
          </a:p>
          <a:p>
            <a:pPr marL="342900" lvl="0" indent="-342900">
              <a:buFont typeface="Arial" pitchFamily="34" charset="0"/>
              <a:buChar char="•"/>
            </a:pPr>
            <a:endParaRPr lang="en-US" sz="2000" dirty="0" smtClean="0"/>
          </a:p>
          <a:p>
            <a:pPr marL="342900" lvl="0" indent="-342900">
              <a:buFont typeface="Arial" pitchFamily="34" charset="0"/>
              <a:buChar char="•"/>
            </a:pPr>
            <a:endParaRPr lang="en-US" sz="2000" dirty="0"/>
          </a:p>
          <a:p>
            <a:pPr marL="342900" lvl="0" indent="-342900">
              <a:buFont typeface="Arial" pitchFamily="34" charset="0"/>
              <a:buChar char="•"/>
            </a:pPr>
            <a:r>
              <a:rPr lang="en-US" sz="2000" dirty="0" smtClean="0"/>
              <a:t>Pioneer </a:t>
            </a:r>
            <a:r>
              <a:rPr lang="en-US" sz="2000" dirty="0"/>
              <a:t>In-charge/ Assistant Professor, Department of Management Sciences, COMSATS Institute of Information Technology, Islamabad. </a:t>
            </a:r>
            <a:r>
              <a:rPr lang="en-US" sz="2000" dirty="0" smtClean="0"/>
              <a:t>(</a:t>
            </a:r>
            <a:r>
              <a:rPr lang="en-US" sz="2000" dirty="0"/>
              <a:t>January 2001- July 2003)</a:t>
            </a:r>
          </a:p>
          <a:p>
            <a:pPr marL="342900" lvl="0" indent="-342900">
              <a:buFont typeface="Arial" pitchFamily="34" charset="0"/>
              <a:buChar char="•"/>
            </a:pPr>
            <a:endParaRPr lang="en-US" sz="2000" dirty="0" smtClean="0"/>
          </a:p>
          <a:p>
            <a:pPr marL="342900" lvl="0" indent="-342900">
              <a:buFont typeface="Arial" pitchFamily="34" charset="0"/>
              <a:buChar char="•"/>
            </a:pPr>
            <a:r>
              <a:rPr lang="en-US" sz="2000" dirty="0" smtClean="0"/>
              <a:t>Deputy </a:t>
            </a:r>
            <a:r>
              <a:rPr lang="en-US" sz="2000" dirty="0"/>
              <a:t>Manager </a:t>
            </a:r>
            <a:r>
              <a:rPr lang="en-US" sz="2000" dirty="0" smtClean="0"/>
              <a:t>CIIT, </a:t>
            </a:r>
            <a:r>
              <a:rPr lang="en-US" sz="2000" dirty="0" err="1"/>
              <a:t>Wah</a:t>
            </a:r>
            <a:r>
              <a:rPr lang="en-US" sz="2000" dirty="0"/>
              <a:t> </a:t>
            </a:r>
            <a:r>
              <a:rPr lang="en-US" sz="2000" dirty="0" smtClean="0"/>
              <a:t>Campus</a:t>
            </a:r>
          </a:p>
          <a:p>
            <a:pPr lvl="0"/>
            <a:r>
              <a:rPr lang="en-US" sz="2000" dirty="0" smtClean="0"/>
              <a:t>	(September </a:t>
            </a:r>
            <a:r>
              <a:rPr lang="en-US" sz="2000" dirty="0"/>
              <a:t>1999- November 2000</a:t>
            </a:r>
            <a:r>
              <a:rPr lang="en-US" sz="2000" dirty="0" smtClean="0"/>
              <a:t>)</a:t>
            </a:r>
          </a:p>
          <a:p>
            <a:pPr lvl="0"/>
            <a:endParaRPr lang="en-US" sz="2000" dirty="0"/>
          </a:p>
          <a:p>
            <a:pPr marL="342900" lvl="0" indent="-342900">
              <a:buFont typeface="Arial" pitchFamily="34" charset="0"/>
              <a:buChar char="•"/>
            </a:pPr>
            <a:r>
              <a:rPr lang="en-US" sz="2000" dirty="0"/>
              <a:t>CEO Business News </a:t>
            </a:r>
            <a:r>
              <a:rPr lang="en-US" sz="2000" dirty="0" smtClean="0"/>
              <a:t>Flash </a:t>
            </a:r>
            <a:r>
              <a:rPr lang="en-US" sz="2000" dirty="0"/>
              <a:t>(1991- 1999</a:t>
            </a:r>
            <a:r>
              <a:rPr lang="en-US" sz="2000" dirty="0" smtClean="0"/>
              <a:t>)</a:t>
            </a:r>
          </a:p>
          <a:p>
            <a:pPr marL="342900" lvl="0" indent="-342900">
              <a:buFont typeface="Arial" pitchFamily="34" charset="0"/>
              <a:buChar char="•"/>
            </a:pPr>
            <a:endParaRPr lang="en-US" sz="2000" dirty="0"/>
          </a:p>
          <a:p>
            <a:pPr marL="342900" lvl="0" indent="-342900">
              <a:buFont typeface="Arial" pitchFamily="34" charset="0"/>
              <a:buChar char="•"/>
            </a:pPr>
            <a:r>
              <a:rPr lang="en-US" sz="2000" dirty="0"/>
              <a:t>Visiting Faculty Member, University Institute of  Management Sciences, Arid Agriculture University, </a:t>
            </a:r>
            <a:r>
              <a:rPr lang="en-US" sz="2000" dirty="0" smtClean="0"/>
              <a:t>Rawalpindi, Islamic International University, </a:t>
            </a:r>
            <a:r>
              <a:rPr lang="en-US" sz="2000" dirty="0" err="1" smtClean="0"/>
              <a:t>Iqra</a:t>
            </a:r>
            <a:r>
              <a:rPr lang="en-US" sz="2000" dirty="0" smtClean="0"/>
              <a:t> University, PIDE  </a:t>
            </a:r>
            <a:r>
              <a:rPr lang="en-US" sz="2000" dirty="0"/>
              <a:t>(1996- </a:t>
            </a:r>
            <a:r>
              <a:rPr lang="en-US" sz="2000" dirty="0" smtClean="0"/>
              <a:t>to-date)</a:t>
            </a:r>
          </a:p>
          <a:p>
            <a:pPr marL="342900" lvl="0" indent="-342900">
              <a:buFont typeface="Arial" pitchFamily="34" charset="0"/>
              <a:buChar char="•"/>
            </a:pPr>
            <a:endParaRPr lang="en-US" sz="2000" dirty="0"/>
          </a:p>
          <a:p>
            <a:pPr marL="342900" lvl="0" indent="-342900">
              <a:buFont typeface="Arial" pitchFamily="34" charset="0"/>
              <a:buChar char="•"/>
            </a:pPr>
            <a:r>
              <a:rPr lang="en-US" sz="2000" dirty="0"/>
              <a:t>Director </a:t>
            </a:r>
            <a:r>
              <a:rPr lang="en-US" sz="2000" dirty="0" err="1"/>
              <a:t>Systel</a:t>
            </a:r>
            <a:r>
              <a:rPr lang="en-US" sz="2000" dirty="0"/>
              <a:t>, Islamabad. A Computer Networking Company  (1994-1999)</a:t>
            </a:r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/>
          </a:p>
          <a:p>
            <a:r>
              <a:rPr lang="en-US" sz="2000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xmlns="" val="3129959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Expertise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7848600" cy="5562600"/>
          </a:xfrm>
        </p:spPr>
        <p:txBody>
          <a:bodyPr/>
          <a:lstStyle/>
          <a:p>
            <a:pPr lvl="0"/>
            <a:endParaRPr lang="en-US" dirty="0" smtClean="0"/>
          </a:p>
          <a:p>
            <a:pPr lvl="0"/>
            <a:r>
              <a:rPr lang="en-US" dirty="0" smtClean="0"/>
              <a:t>Teaching</a:t>
            </a:r>
            <a:endParaRPr lang="en-US" dirty="0"/>
          </a:p>
          <a:p>
            <a:pPr lvl="0"/>
            <a:r>
              <a:rPr lang="en-US" dirty="0"/>
              <a:t>Training and Facilitation</a:t>
            </a:r>
          </a:p>
          <a:p>
            <a:pPr lvl="0"/>
            <a:r>
              <a:rPr lang="en-US" dirty="0"/>
              <a:t>Project Management</a:t>
            </a:r>
          </a:p>
          <a:p>
            <a:pPr lvl="0"/>
            <a:r>
              <a:rPr lang="en-US" dirty="0"/>
              <a:t>Human Resource Development</a:t>
            </a:r>
          </a:p>
          <a:p>
            <a:pPr lvl="0"/>
            <a:r>
              <a:rPr lang="en-US" dirty="0"/>
              <a:t>Teaching Seminars and Open Houses</a:t>
            </a:r>
          </a:p>
          <a:p>
            <a:pPr lvl="0"/>
            <a:r>
              <a:rPr lang="en-US" dirty="0"/>
              <a:t>Public Relations</a:t>
            </a:r>
          </a:p>
          <a:p>
            <a:pPr lvl="0"/>
            <a:r>
              <a:rPr lang="en-US" dirty="0"/>
              <a:t>Management Information Systems</a:t>
            </a:r>
          </a:p>
          <a:p>
            <a:pPr lvl="0"/>
            <a:r>
              <a:rPr lang="en-US" dirty="0"/>
              <a:t>Computer Networking</a:t>
            </a:r>
          </a:p>
          <a:p>
            <a:r>
              <a:rPr lang="en-US" dirty="0"/>
              <a:t>Office Automation</a:t>
            </a:r>
          </a:p>
        </p:txBody>
      </p:sp>
    </p:spTree>
    <p:extLst>
      <p:ext uri="{BB962C8B-B14F-4D97-AF65-F5344CB8AC3E}">
        <p14:creationId xmlns:p14="http://schemas.microsoft.com/office/powerpoint/2010/main" xmlns="" val="562375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Consultancy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HRD and Capacity Building :</a:t>
            </a:r>
            <a:endParaRPr lang="en-US" dirty="0"/>
          </a:p>
          <a:p>
            <a:pPr lvl="0"/>
            <a:r>
              <a:rPr lang="en-US" dirty="0"/>
              <a:t>Danish Schools System, Govt. of Punjab</a:t>
            </a:r>
          </a:p>
          <a:p>
            <a:pPr lvl="0"/>
            <a:r>
              <a:rPr lang="en-US" dirty="0" smtClean="0"/>
              <a:t>Chand </a:t>
            </a:r>
            <a:r>
              <a:rPr lang="en-US" dirty="0" err="1" smtClean="0"/>
              <a:t>bagh</a:t>
            </a:r>
            <a:r>
              <a:rPr lang="en-US" dirty="0" smtClean="0"/>
              <a:t> </a:t>
            </a:r>
            <a:r>
              <a:rPr lang="en-US" dirty="0"/>
              <a:t>Foundation, Lahore</a:t>
            </a:r>
          </a:p>
          <a:p>
            <a:pPr lvl="0"/>
            <a:r>
              <a:rPr lang="en-US" dirty="0"/>
              <a:t>British Council</a:t>
            </a:r>
          </a:p>
          <a:p>
            <a:pPr lvl="0"/>
            <a:r>
              <a:rPr lang="en-US" dirty="0"/>
              <a:t>CIDA, Pakistan</a:t>
            </a:r>
          </a:p>
          <a:p>
            <a:pPr lvl="0"/>
            <a:r>
              <a:rPr lang="en-US" dirty="0"/>
              <a:t>ILO</a:t>
            </a:r>
          </a:p>
          <a:p>
            <a:pPr lvl="0"/>
            <a:r>
              <a:rPr lang="en-US" dirty="0"/>
              <a:t>INGAD</a:t>
            </a:r>
          </a:p>
          <a:p>
            <a:pPr lvl="0"/>
            <a:r>
              <a:rPr lang="en-US" dirty="0"/>
              <a:t>Development Foundation (</a:t>
            </a:r>
            <a:r>
              <a:rPr lang="en-US" dirty="0" err="1"/>
              <a:t>DevFound</a:t>
            </a:r>
            <a:r>
              <a:rPr lang="en-US" dirty="0"/>
              <a:t>)</a:t>
            </a:r>
          </a:p>
          <a:p>
            <a:pPr lvl="0"/>
            <a:r>
              <a:rPr lang="en-US" dirty="0" err="1"/>
              <a:t>Sn+C</a:t>
            </a:r>
            <a:r>
              <a:rPr lang="en-US" dirty="0"/>
              <a:t> Parker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2660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670560"/>
          </a:xfrm>
        </p:spPr>
        <p:txBody>
          <a:bodyPr/>
          <a:lstStyle/>
          <a:p>
            <a:r>
              <a:rPr lang="en-US" dirty="0"/>
              <a:t>Consultancy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95400"/>
            <a:ext cx="7239000" cy="5388936"/>
          </a:xfrm>
        </p:spPr>
        <p:txBody>
          <a:bodyPr/>
          <a:lstStyle/>
          <a:p>
            <a:r>
              <a:rPr lang="en-US" b="1" dirty="0"/>
              <a:t>Networking :</a:t>
            </a:r>
            <a:endParaRPr lang="en-US" dirty="0"/>
          </a:p>
          <a:p>
            <a:pPr lvl="0"/>
            <a:r>
              <a:rPr lang="en-US" dirty="0"/>
              <a:t>Associated Press of Pakistan (APP)</a:t>
            </a:r>
          </a:p>
          <a:p>
            <a:pPr lvl="0"/>
            <a:r>
              <a:rPr lang="en-US" dirty="0"/>
              <a:t>Pakistan Council for Science and Technology (PCST)</a:t>
            </a:r>
          </a:p>
          <a:p>
            <a:pPr lvl="0"/>
            <a:r>
              <a:rPr lang="en-US" dirty="0"/>
              <a:t>Economic Affairs Division (EAD)</a:t>
            </a:r>
          </a:p>
          <a:p>
            <a:pPr lvl="0"/>
            <a:r>
              <a:rPr lang="en-US" dirty="0"/>
              <a:t>World Health Organization</a:t>
            </a:r>
          </a:p>
          <a:p>
            <a:pPr lvl="0"/>
            <a:r>
              <a:rPr lang="en-US" dirty="0"/>
              <a:t>International Labor Organization, Islamabad</a:t>
            </a:r>
          </a:p>
          <a:p>
            <a:pPr lvl="0"/>
            <a:r>
              <a:rPr lang="en-US" dirty="0"/>
              <a:t>Pakistan Broadcasting Corporation (PBC)</a:t>
            </a:r>
          </a:p>
          <a:p>
            <a:pPr lvl="0"/>
            <a:r>
              <a:rPr lang="en-US" dirty="0"/>
              <a:t>Ministry of Finance</a:t>
            </a:r>
          </a:p>
          <a:p>
            <a:pPr lvl="0"/>
            <a:r>
              <a:rPr lang="en-US" dirty="0"/>
              <a:t>Radio China Islamabad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12410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Personal Perspective about public administration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the light of my experience and knowledge let me share with you two different scenarios.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68418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Course Objectives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en-US" dirty="0"/>
              <a:t>To introduce MPA Students </a:t>
            </a:r>
            <a:r>
              <a:rPr lang="en-US" dirty="0" smtClean="0"/>
              <a:t>to advance </a:t>
            </a:r>
            <a:r>
              <a:rPr lang="en-US" dirty="0"/>
              <a:t>level of Issues in Public Administration faced by Governments around the Globe. </a:t>
            </a:r>
          </a:p>
          <a:p>
            <a:pPr lvl="0"/>
            <a:r>
              <a:rPr lang="en-GB" dirty="0"/>
              <a:t>To introduce MPA Students </a:t>
            </a:r>
            <a:r>
              <a:rPr lang="en-GB" dirty="0" smtClean="0"/>
              <a:t>to processes </a:t>
            </a:r>
            <a:r>
              <a:rPr lang="en-GB" dirty="0"/>
              <a:t>by which policy decisions are made in public sector</a:t>
            </a:r>
            <a:r>
              <a:rPr lang="en-GB" dirty="0" smtClean="0"/>
              <a:t>.</a:t>
            </a:r>
          </a:p>
          <a:p>
            <a:pPr lvl="0"/>
            <a:r>
              <a:rPr lang="en-GB" dirty="0" smtClean="0"/>
              <a:t>To </a:t>
            </a:r>
            <a:endParaRPr lang="en-US" dirty="0"/>
          </a:p>
          <a:p>
            <a:endParaRPr lang="en-GB" sz="2000" dirty="0" smtClean="0"/>
          </a:p>
          <a:p>
            <a:endParaRPr lang="en-GB" sz="2000" dirty="0"/>
          </a:p>
          <a:p>
            <a:endParaRPr lang="en-GB" sz="2000" dirty="0" smtClean="0"/>
          </a:p>
          <a:p>
            <a:endParaRPr lang="en-GB" sz="2000" dirty="0"/>
          </a:p>
          <a:p>
            <a:endParaRPr lang="en-GB" sz="2000" dirty="0" smtClean="0"/>
          </a:p>
          <a:p>
            <a:endParaRPr lang="en-GB" sz="2000" dirty="0"/>
          </a:p>
          <a:p>
            <a:r>
              <a:rPr lang="en-GB" sz="2000" dirty="0" smtClean="0"/>
              <a:t>This </a:t>
            </a:r>
            <a:r>
              <a:rPr lang="en-GB" sz="2000" dirty="0"/>
              <a:t>is a 3 credit hour course, comprising 3 hours of teaching per week.</a:t>
            </a:r>
            <a:endParaRPr lang="en-US" sz="2000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71478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Pre-requisites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GB" dirty="0"/>
              <a:t>As this is the course in Master in Public </a:t>
            </a:r>
            <a:r>
              <a:rPr lang="en-GB" dirty="0" smtClean="0"/>
              <a:t>Administration, </a:t>
            </a:r>
            <a:r>
              <a:rPr lang="en-GB" dirty="0"/>
              <a:t>therefore a thorough knowledge of Public Sector Organisations, LINGO and concepts are mandatory for studying this course</a:t>
            </a:r>
            <a:r>
              <a:rPr lang="en-GB" dirty="0" smtClean="0"/>
              <a:t>.</a:t>
            </a:r>
          </a:p>
          <a:p>
            <a:pPr algn="just"/>
            <a:r>
              <a:rPr lang="en-GB" dirty="0" smtClean="0"/>
              <a:t> </a:t>
            </a:r>
            <a:r>
              <a:rPr lang="en-GB" dirty="0"/>
              <a:t>Work experience of </a:t>
            </a:r>
            <a:r>
              <a:rPr lang="en-GB" dirty="0" smtClean="0"/>
              <a:t>public sector organizations, leading </a:t>
            </a:r>
            <a:r>
              <a:rPr lang="en-GB" dirty="0"/>
              <a:t>or participation in policy making and its implementation can also be beneficial </a:t>
            </a:r>
            <a:r>
              <a:rPr lang="en-GB" dirty="0" smtClean="0"/>
              <a:t>to </a:t>
            </a:r>
            <a:r>
              <a:rPr lang="en-GB" dirty="0"/>
              <a:t>gain the maximum benefit from </a:t>
            </a:r>
            <a:r>
              <a:rPr lang="en-GB" dirty="0" smtClean="0"/>
              <a:t>these tutorials.</a:t>
            </a:r>
            <a:endParaRPr lang="en-US" dirty="0"/>
          </a:p>
          <a:p>
            <a:pPr algn="jus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81435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2700" dirty="0"/>
              <a:t>After studying this course the participants should be able to understand: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7848600" cy="4846320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en-GB" dirty="0" smtClean="0"/>
              <a:t>The </a:t>
            </a:r>
            <a:r>
              <a:rPr lang="en-GB" dirty="0"/>
              <a:t>key structures, organizations and processes within the public administration</a:t>
            </a:r>
            <a:endParaRPr lang="en-US" dirty="0"/>
          </a:p>
          <a:p>
            <a:r>
              <a:rPr lang="en-US" dirty="0" smtClean="0"/>
              <a:t>The </a:t>
            </a:r>
            <a:r>
              <a:rPr lang="en-US" dirty="0"/>
              <a:t>history, scope, and environment of public administration.</a:t>
            </a:r>
          </a:p>
          <a:p>
            <a:pPr lvl="0"/>
            <a:r>
              <a:rPr lang="en-GB" dirty="0" smtClean="0"/>
              <a:t>The </a:t>
            </a:r>
            <a:r>
              <a:rPr lang="en-GB" dirty="0"/>
              <a:t>conceptual and theoretical foundations of public management and administration and its evolution</a:t>
            </a:r>
            <a:r>
              <a:rPr lang="en-GB" dirty="0" smtClean="0"/>
              <a:t>.</a:t>
            </a:r>
          </a:p>
          <a:p>
            <a:pPr lvl="0"/>
            <a:r>
              <a:rPr lang="en-GB" dirty="0" smtClean="0"/>
              <a:t>About the relationship between Public Administration and other disciplines.</a:t>
            </a:r>
          </a:p>
          <a:p>
            <a:pPr lvl="0"/>
            <a:r>
              <a:rPr lang="en-US" dirty="0" smtClean="0"/>
              <a:t>The </a:t>
            </a:r>
            <a:r>
              <a:rPr lang="en-US" dirty="0"/>
              <a:t>basic theories and concepts relevant to the field of public administration.</a:t>
            </a:r>
          </a:p>
          <a:p>
            <a:pPr lvl="0"/>
            <a:r>
              <a:rPr lang="en-US" dirty="0"/>
              <a:t>Explain and identify the importance of ethics and accountability in public organizations.</a:t>
            </a:r>
          </a:p>
          <a:p>
            <a:pPr lvl="0"/>
            <a:endParaRPr lang="en-GB" dirty="0" smtClean="0"/>
          </a:p>
          <a:p>
            <a:pPr lvl="0"/>
            <a:endParaRPr lang="en-GB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0662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GB" dirty="0"/>
              <a:t>Explain the significance of the distinct approaches to management and administration, as expounded by a number of academically renowned theorists, and their continuing relevance to public administration today</a:t>
            </a:r>
            <a:r>
              <a:rPr lang="en-GB" dirty="0" smtClean="0"/>
              <a:t>.</a:t>
            </a:r>
          </a:p>
          <a:p>
            <a:pPr lvl="0" algn="just"/>
            <a:r>
              <a:rPr lang="en-GB" dirty="0" smtClean="0"/>
              <a:t>State </a:t>
            </a:r>
            <a:r>
              <a:rPr lang="en-GB" dirty="0"/>
              <a:t>the basic elements found in the codes of conduct (the moral and ethical standards of behavior) for public servants in various jurisdictions</a:t>
            </a:r>
            <a:r>
              <a:rPr lang="en-GB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91300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just"/>
            <a:r>
              <a:rPr lang="en-GB" dirty="0"/>
              <a:t>Through the analysis of weekly case studies gain a fuller knowledge and appreciation of how public sector managers and administrators address a wide variety of issues in the public service workplace.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85820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43"/>
            <a:ext cx="7239000" cy="1143000"/>
          </a:xfrm>
        </p:spPr>
        <p:txBody>
          <a:bodyPr/>
          <a:lstStyle/>
          <a:p>
            <a:r>
              <a:rPr lang="en-US" dirty="0" smtClean="0"/>
              <a:t>Teaching Methodology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7239000" cy="4846320"/>
          </a:xfrm>
        </p:spPr>
        <p:txBody>
          <a:bodyPr>
            <a:normAutofit/>
          </a:bodyPr>
          <a:lstStyle/>
          <a:p>
            <a:pPr algn="just"/>
            <a:endParaRPr lang="en-GB" dirty="0" smtClean="0"/>
          </a:p>
          <a:p>
            <a:pPr algn="just"/>
            <a:r>
              <a:rPr lang="en-GB" dirty="0" smtClean="0"/>
              <a:t>It </a:t>
            </a:r>
            <a:r>
              <a:rPr lang="en-GB" dirty="0"/>
              <a:t>is important to me that each of you is successful in this </a:t>
            </a:r>
            <a:r>
              <a:rPr lang="en-GB" dirty="0" smtClean="0"/>
              <a:t>course not in numerical sense but most importantly in academics.</a:t>
            </a:r>
          </a:p>
          <a:p>
            <a:pPr algn="just"/>
            <a:r>
              <a:rPr lang="en-GB" dirty="0" smtClean="0"/>
              <a:t> </a:t>
            </a:r>
            <a:r>
              <a:rPr lang="en-GB" dirty="0"/>
              <a:t>The topic as well as the concepts will be </a:t>
            </a:r>
            <a:r>
              <a:rPr lang="en-GB" dirty="0" smtClean="0"/>
              <a:t>discussed in detail so that we are able to get a proper grasp on the topic at hand. </a:t>
            </a:r>
          </a:p>
          <a:p>
            <a:pPr algn="just"/>
            <a:r>
              <a:rPr lang="en-GB" dirty="0" smtClean="0"/>
              <a:t>During </a:t>
            </a:r>
            <a:r>
              <a:rPr lang="en-GB" dirty="0"/>
              <a:t>the semester, </a:t>
            </a:r>
            <a:r>
              <a:rPr lang="en-GB" dirty="0" smtClean="0"/>
              <a:t>students </a:t>
            </a:r>
            <a:r>
              <a:rPr lang="en-GB" dirty="0"/>
              <a:t>will learn and be engaged in theories, their applications, and attempting of quizzes, participation in assignments, </a:t>
            </a:r>
            <a:r>
              <a:rPr lang="en-GB" dirty="0" err="1" smtClean="0"/>
              <a:t>sessionals</a:t>
            </a:r>
            <a:r>
              <a:rPr lang="en-GB" dirty="0" smtClean="0"/>
              <a:t> and </a:t>
            </a:r>
            <a:r>
              <a:rPr lang="en-GB" dirty="0"/>
              <a:t>final exam</a:t>
            </a:r>
            <a:r>
              <a:rPr lang="en-GB" dirty="0" smtClean="0"/>
              <a:t>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29573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Teaching Methodology</a:t>
            </a:r>
            <a:endParaRPr lang="en-US" b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GB" dirty="0"/>
              <a:t>The assessment and evaluation of the students will be based on the below stated areas.</a:t>
            </a:r>
            <a:endParaRPr lang="en-US" dirty="0"/>
          </a:p>
          <a:p>
            <a:r>
              <a:rPr lang="en-GB" dirty="0"/>
              <a:t> Individual </a:t>
            </a:r>
            <a:r>
              <a:rPr lang="en-GB" dirty="0" smtClean="0"/>
              <a:t>reading, careful listening </a:t>
            </a:r>
            <a:r>
              <a:rPr lang="en-GB" dirty="0"/>
              <a:t>and study, together with </a:t>
            </a:r>
            <a:r>
              <a:rPr lang="en-GB" dirty="0" smtClean="0"/>
              <a:t>case studies and scenarios.</a:t>
            </a:r>
          </a:p>
          <a:p>
            <a:r>
              <a:rPr lang="en-US" b="1" dirty="0"/>
              <a:t>Tips for Completion: </a:t>
            </a:r>
            <a:r>
              <a:rPr lang="en-US" dirty="0"/>
              <a:t>It is helpful to take notes or keep a journal as you work through the materials in each unit.  These notes will serve as a useful review as you prepare for the Final Exam.  Completing the self-assessments at the end of each unit will also help you prepare for the Final Exam.</a:t>
            </a:r>
          </a:p>
          <a:p>
            <a:pPr lvl="0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49998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Assessment Scheme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r>
              <a:rPr lang="en-GB" dirty="0" smtClean="0"/>
              <a:t>4 Quizzes after </a:t>
            </a:r>
            <a:r>
              <a:rPr lang="en-GB" dirty="0"/>
              <a:t>6 </a:t>
            </a:r>
            <a:r>
              <a:rPr lang="en-GB" dirty="0" smtClean="0"/>
              <a:t>lectures</a:t>
            </a:r>
            <a:r>
              <a:rPr lang="en-GB" dirty="0"/>
              <a:t>		</a:t>
            </a:r>
            <a:r>
              <a:rPr lang="en-GB" dirty="0" smtClean="0"/>
              <a:t>(10%)</a:t>
            </a:r>
            <a:endParaRPr lang="en-US" dirty="0"/>
          </a:p>
          <a:p>
            <a:r>
              <a:rPr lang="en-GB" dirty="0" smtClean="0"/>
              <a:t>4 Assignments </a:t>
            </a:r>
            <a:r>
              <a:rPr lang="en-GB" dirty="0"/>
              <a:t>after 7 </a:t>
            </a:r>
            <a:r>
              <a:rPr lang="en-GB" dirty="0" smtClean="0"/>
              <a:t>lectures</a:t>
            </a:r>
            <a:r>
              <a:rPr lang="en-GB" dirty="0"/>
              <a:t>	</a:t>
            </a:r>
            <a:r>
              <a:rPr lang="en-GB" dirty="0" smtClean="0"/>
              <a:t>(15%)</a:t>
            </a:r>
            <a:endParaRPr lang="en-US" dirty="0"/>
          </a:p>
          <a:p>
            <a:r>
              <a:rPr lang="en-GB" dirty="0" smtClean="0"/>
              <a:t>2 sessional examinations </a:t>
            </a:r>
            <a:endParaRPr lang="en-GB" dirty="0"/>
          </a:p>
          <a:p>
            <a:pPr marL="0" indent="0">
              <a:buNone/>
            </a:pPr>
            <a:r>
              <a:rPr lang="en-GB" dirty="0" smtClean="0"/>
              <a:t>   after </a:t>
            </a:r>
            <a:r>
              <a:rPr lang="en-GB" dirty="0"/>
              <a:t>09 </a:t>
            </a:r>
            <a:r>
              <a:rPr lang="en-GB" dirty="0" smtClean="0"/>
              <a:t>weeks</a:t>
            </a:r>
            <a:r>
              <a:rPr lang="en-GB" dirty="0"/>
              <a:t> </a:t>
            </a:r>
            <a:r>
              <a:rPr lang="en-GB" dirty="0" smtClean="0"/>
              <a:t> (10</a:t>
            </a:r>
            <a:r>
              <a:rPr lang="en-GB" baseline="30000" dirty="0" smtClean="0"/>
              <a:t>th</a:t>
            </a:r>
            <a:r>
              <a:rPr lang="en-GB" dirty="0" smtClean="0"/>
              <a:t> and 20th)       (25%)</a:t>
            </a:r>
            <a:endParaRPr lang="en-US" dirty="0"/>
          </a:p>
          <a:p>
            <a:r>
              <a:rPr lang="en-GB" dirty="0" smtClean="0"/>
              <a:t>Terminal </a:t>
            </a:r>
            <a:r>
              <a:rPr lang="en-GB" dirty="0"/>
              <a:t>Examination after 16 </a:t>
            </a:r>
            <a:r>
              <a:rPr lang="en-GB" dirty="0" smtClean="0"/>
              <a:t>week</a:t>
            </a:r>
            <a:r>
              <a:rPr lang="en-GB" dirty="0"/>
              <a:t> </a:t>
            </a:r>
            <a:r>
              <a:rPr lang="en-GB" dirty="0" smtClean="0"/>
              <a:t>(50%)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91347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Reading Materials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Contemporary Public Administration Ideas and Issues by </a:t>
            </a:r>
            <a:r>
              <a:rPr lang="en-US" dirty="0" err="1"/>
              <a:t>P.B.Rathod</a:t>
            </a:r>
            <a:r>
              <a:rPr lang="en-US" dirty="0"/>
              <a:t> </a:t>
            </a:r>
            <a:r>
              <a:rPr lang="en-US" dirty="0" smtClean="0"/>
              <a:t>(text book)</a:t>
            </a:r>
            <a:endParaRPr lang="en-US" dirty="0"/>
          </a:p>
          <a:p>
            <a:pPr lvl="0"/>
            <a:r>
              <a:rPr lang="en-US" dirty="0" smtClean="0"/>
              <a:t>Study </a:t>
            </a:r>
            <a:r>
              <a:rPr lang="en-US" dirty="0"/>
              <a:t>Notes, presentations and class discussions</a:t>
            </a:r>
          </a:p>
          <a:p>
            <a:pPr lvl="0"/>
            <a:r>
              <a:rPr lang="en-US" dirty="0" smtClean="0"/>
              <a:t>Problem </a:t>
            </a:r>
            <a:r>
              <a:rPr lang="en-US" dirty="0"/>
              <a:t>Solving and Decision Making by Graham Wilson </a:t>
            </a:r>
          </a:p>
          <a:p>
            <a:pPr lvl="0"/>
            <a:r>
              <a:rPr lang="en-US" dirty="0"/>
              <a:t>Succeeding in the Private, Public, and Not-for-Profit Sectors “Leadership” by Ronald R. Sims and Scott A.Quatro.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61790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Course requirements and expectations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r>
              <a:rPr lang="en-GB" b="1" dirty="0"/>
              <a:t>Grades: </a:t>
            </a:r>
            <a:r>
              <a:rPr lang="en-GB" dirty="0"/>
              <a:t>Letter grades will be assigned based on the university’s MS standard grading scale.</a:t>
            </a:r>
            <a:endParaRPr lang="en-US" dirty="0"/>
          </a:p>
          <a:p>
            <a:r>
              <a:rPr lang="en-GB" dirty="0"/>
              <a:t>A+ 	&gt;=	90%</a:t>
            </a:r>
            <a:endParaRPr lang="en-US" dirty="0"/>
          </a:p>
          <a:p>
            <a:r>
              <a:rPr lang="en-GB" dirty="0"/>
              <a:t>A	&gt;=	80-89%</a:t>
            </a:r>
            <a:endParaRPr lang="en-US" dirty="0"/>
          </a:p>
          <a:p>
            <a:r>
              <a:rPr lang="en-GB" dirty="0"/>
              <a:t>B	&gt;=	70-79%</a:t>
            </a:r>
            <a:endParaRPr lang="en-US" dirty="0"/>
          </a:p>
          <a:p>
            <a:r>
              <a:rPr lang="en-GB" dirty="0"/>
              <a:t>C	&gt;=	60-69%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19622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Course requirements and expectations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GB" b="1" dirty="0"/>
              <a:t>Being Prepared for Class:  </a:t>
            </a:r>
            <a:r>
              <a:rPr lang="en-GB" dirty="0"/>
              <a:t>Student must review the prior week’s presentation and reference material before listening to the next lecture. You should </a:t>
            </a:r>
            <a:r>
              <a:rPr lang="en-GB" dirty="0" smtClean="0"/>
              <a:t>try understand </a:t>
            </a:r>
            <a:r>
              <a:rPr lang="en-GB" dirty="0"/>
              <a:t>the concepts by different </a:t>
            </a:r>
            <a:r>
              <a:rPr lang="en-GB" dirty="0" smtClean="0"/>
              <a:t>perspectives and invest your own analytical mind to analyse different perspectives. 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Internet is the best resource to access valuable knowledge with respect to Public administration.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28450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Academic Dishonesty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Avoid plagiarism</a:t>
            </a:r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2724966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Module contents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lvl="0" indent="-514350">
              <a:buFont typeface="+mj-lt"/>
              <a:buAutoNum type="arabicPeriod"/>
            </a:pPr>
            <a:r>
              <a:rPr lang="en-GB" b="1" dirty="0"/>
              <a:t>Issues in Public Administration - An Overview</a:t>
            </a:r>
            <a:endParaRPr lang="en-US" dirty="0"/>
          </a:p>
          <a:p>
            <a:pPr marL="514350" lvl="0" indent="-514350">
              <a:buFont typeface="+mj-lt"/>
              <a:buAutoNum type="arabicPeriod"/>
            </a:pPr>
            <a:r>
              <a:rPr lang="en-GB" b="1" dirty="0"/>
              <a:t>What is Public Administration, A Brief History?</a:t>
            </a:r>
            <a:endParaRPr lang="en-US" dirty="0"/>
          </a:p>
          <a:p>
            <a:pPr marL="514350" lvl="0" indent="-514350">
              <a:buFont typeface="+mj-lt"/>
              <a:buAutoNum type="arabicPeriod"/>
            </a:pPr>
            <a:r>
              <a:rPr lang="en-GB" b="1" dirty="0"/>
              <a:t>Meaning, Nature, Scope and Significance of Public Administration. </a:t>
            </a:r>
            <a:endParaRPr lang="en-US" dirty="0"/>
          </a:p>
          <a:p>
            <a:pPr marL="514350" lvl="0" indent="-514350">
              <a:buFont typeface="+mj-lt"/>
              <a:buAutoNum type="arabicPeriod"/>
            </a:pPr>
            <a:r>
              <a:rPr lang="en-GB" b="1" dirty="0"/>
              <a:t>Public Administration as an Academic Discipline. </a:t>
            </a:r>
            <a:endParaRPr lang="en-US" dirty="0"/>
          </a:p>
          <a:p>
            <a:pPr marL="514350" lvl="0" indent="-514350">
              <a:buFont typeface="+mj-lt"/>
              <a:buAutoNum type="arabicPeriod"/>
            </a:pPr>
            <a:r>
              <a:rPr lang="en-GB" b="1" dirty="0"/>
              <a:t>Approaches to the Study of Public Administration.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11948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Module Contents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en-GB" sz="2400" b="1" dirty="0" smtClean="0"/>
              <a:t>6. Management</a:t>
            </a:r>
            <a:endParaRPr lang="en-US" sz="2400" dirty="0"/>
          </a:p>
          <a:p>
            <a:pPr marL="0" lvl="0" indent="0">
              <a:buNone/>
            </a:pPr>
            <a:r>
              <a:rPr lang="en-GB" sz="2400" b="1" dirty="0" smtClean="0"/>
              <a:t>7. Development </a:t>
            </a:r>
            <a:r>
              <a:rPr lang="en-GB" sz="2400" b="1" dirty="0"/>
              <a:t>Management. </a:t>
            </a:r>
            <a:endParaRPr lang="en-US" sz="2400" dirty="0"/>
          </a:p>
          <a:p>
            <a:pPr marL="0" lvl="0" indent="0">
              <a:buNone/>
            </a:pPr>
            <a:r>
              <a:rPr lang="en-GB" sz="2400" b="1" dirty="0" smtClean="0"/>
              <a:t>8. Personnel </a:t>
            </a:r>
            <a:r>
              <a:rPr lang="en-GB" sz="2400" b="1" dirty="0"/>
              <a:t>Administration</a:t>
            </a:r>
            <a:endParaRPr lang="en-US" sz="2400" dirty="0"/>
          </a:p>
          <a:p>
            <a:pPr marL="0" lvl="0" indent="0">
              <a:buNone/>
            </a:pPr>
            <a:r>
              <a:rPr lang="en-GB" sz="2400" b="1" dirty="0" smtClean="0"/>
              <a:t>9. Financial </a:t>
            </a:r>
            <a:r>
              <a:rPr lang="en-GB" sz="2400" b="1" dirty="0"/>
              <a:t>Administration</a:t>
            </a:r>
            <a:endParaRPr lang="en-US" sz="2400" dirty="0"/>
          </a:p>
          <a:p>
            <a:pPr marL="0" lvl="0" indent="0">
              <a:buNone/>
            </a:pPr>
            <a:r>
              <a:rPr lang="en-GB" sz="2400" b="1" dirty="0" smtClean="0"/>
              <a:t>10.  </a:t>
            </a:r>
            <a:r>
              <a:rPr lang="en-GB" sz="2400" b="1" dirty="0"/>
              <a:t>Public Relations  </a:t>
            </a:r>
            <a:endParaRPr lang="en-US" sz="2400" dirty="0"/>
          </a:p>
          <a:p>
            <a:pPr marL="0" lvl="0" indent="0">
              <a:buNone/>
            </a:pPr>
            <a:r>
              <a:rPr lang="en-US" dirty="0" smtClean="0"/>
              <a:t>11. </a:t>
            </a:r>
            <a:r>
              <a:rPr lang="en-GB" b="1" dirty="0"/>
              <a:t>Line and Staff in Organizations.  </a:t>
            </a:r>
            <a:endParaRPr lang="en-US" dirty="0"/>
          </a:p>
          <a:p>
            <a:pPr marL="0" lvl="0" indent="0">
              <a:buNone/>
            </a:pPr>
            <a:r>
              <a:rPr lang="en-GB" b="1" dirty="0" smtClean="0"/>
              <a:t>12. Organizational </a:t>
            </a:r>
            <a:r>
              <a:rPr lang="en-GB" b="1" dirty="0"/>
              <a:t>Structures, </a:t>
            </a:r>
            <a:endParaRPr lang="en-GB" b="1" dirty="0" smtClean="0"/>
          </a:p>
          <a:p>
            <a:pPr marL="0" lvl="0" indent="0">
              <a:buNone/>
            </a:pPr>
            <a:r>
              <a:rPr lang="en-GB" b="1" dirty="0"/>
              <a:t> </a:t>
            </a:r>
            <a:r>
              <a:rPr lang="en-GB" b="1" dirty="0" smtClean="0"/>
              <a:t>      Span of Control</a:t>
            </a:r>
            <a:r>
              <a:rPr lang="en-GB" b="1" dirty="0"/>
              <a:t>, Hierarchy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22935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Module Contents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9416"/>
            <a:ext cx="8077200" cy="5019984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en-GB" sz="2000" b="1" dirty="0" smtClean="0"/>
              <a:t>13. Decision </a:t>
            </a:r>
            <a:r>
              <a:rPr lang="en-GB" sz="2000" b="1" dirty="0"/>
              <a:t>Making in Administrative Organizations, </a:t>
            </a:r>
            <a:r>
              <a:rPr lang="en-GB" sz="2000" b="1" dirty="0" smtClean="0"/>
              <a:t> 	</a:t>
            </a:r>
          </a:p>
          <a:p>
            <a:pPr marL="0" lvl="0" indent="0">
              <a:buNone/>
            </a:pPr>
            <a:r>
              <a:rPr lang="en-GB" sz="2000" b="1" dirty="0"/>
              <a:t> </a:t>
            </a:r>
            <a:r>
              <a:rPr lang="en-GB" sz="2000" b="1" dirty="0" smtClean="0"/>
              <a:t>      Criteria </a:t>
            </a:r>
            <a:r>
              <a:rPr lang="en-GB" sz="2000" b="1" dirty="0"/>
              <a:t>to Judge Quality Decision Making  </a:t>
            </a:r>
            <a:endParaRPr lang="en-US" sz="2000" dirty="0"/>
          </a:p>
          <a:p>
            <a:pPr marL="0" lvl="0" indent="0">
              <a:buNone/>
            </a:pPr>
            <a:r>
              <a:rPr lang="en-GB" sz="2000" b="1" dirty="0" smtClean="0"/>
              <a:t>14. Role </a:t>
            </a:r>
            <a:r>
              <a:rPr lang="en-GB" sz="2000" b="1" dirty="0"/>
              <a:t>of Leadership in Public Administration </a:t>
            </a:r>
            <a:endParaRPr lang="en-US" sz="2000" dirty="0"/>
          </a:p>
          <a:p>
            <a:pPr marL="0" lvl="0" indent="0">
              <a:buNone/>
            </a:pPr>
            <a:r>
              <a:rPr lang="en-GB" sz="2000" b="1" dirty="0" smtClean="0"/>
              <a:t>15. Communication </a:t>
            </a:r>
            <a:r>
              <a:rPr lang="en-GB" sz="2000" b="1" dirty="0"/>
              <a:t>and Coordination in </a:t>
            </a:r>
            <a:r>
              <a:rPr lang="en-GB" sz="2000" b="1" dirty="0" smtClean="0"/>
              <a:t>Public Administration.</a:t>
            </a:r>
          </a:p>
          <a:p>
            <a:pPr marL="0" lvl="0" indent="0">
              <a:buNone/>
            </a:pPr>
            <a:r>
              <a:rPr lang="en-GB" sz="2000" b="1" dirty="0" smtClean="0"/>
              <a:t>16. Motivation </a:t>
            </a:r>
            <a:r>
              <a:rPr lang="en-GB" sz="2000" b="1" dirty="0"/>
              <a:t>in Administration</a:t>
            </a:r>
            <a:r>
              <a:rPr lang="en-GB" sz="2000" b="1" dirty="0" smtClean="0"/>
              <a:t>.</a:t>
            </a:r>
          </a:p>
          <a:p>
            <a:pPr marL="0" lvl="0" indent="0">
              <a:buNone/>
            </a:pPr>
            <a:r>
              <a:rPr lang="en-GB" sz="2000" b="1" dirty="0" smtClean="0"/>
              <a:t>17. Power </a:t>
            </a:r>
            <a:r>
              <a:rPr lang="en-GB" sz="2000" b="1" dirty="0"/>
              <a:t>and Authority in Public Sector</a:t>
            </a:r>
            <a:r>
              <a:rPr lang="en-GB" sz="2000" b="1" dirty="0" smtClean="0"/>
              <a:t>.</a:t>
            </a:r>
          </a:p>
          <a:p>
            <a:pPr marL="0" lvl="0" indent="0">
              <a:buNone/>
            </a:pPr>
            <a:r>
              <a:rPr lang="en-GB" sz="2000" b="1" dirty="0" smtClean="0"/>
              <a:t>18.Organizational </a:t>
            </a:r>
            <a:r>
              <a:rPr lang="en-GB" sz="2000" b="1" dirty="0"/>
              <a:t>Development and Change Management.</a:t>
            </a:r>
            <a:endParaRPr lang="en-US" sz="2000" dirty="0"/>
          </a:p>
          <a:p>
            <a:pPr marL="0" lvl="0" indent="0">
              <a:buNone/>
            </a:pPr>
            <a:r>
              <a:rPr lang="en-GB" sz="2000" b="1" dirty="0" smtClean="0"/>
              <a:t>19. Management </a:t>
            </a:r>
            <a:r>
              <a:rPr lang="en-GB" sz="2000" b="1" dirty="0"/>
              <a:t>by Objectives and Management </a:t>
            </a:r>
            <a:r>
              <a:rPr lang="en-GB" sz="2000" b="1" dirty="0" smtClean="0"/>
              <a:t>Information   System</a:t>
            </a:r>
            <a:r>
              <a:rPr lang="en-GB" sz="2000" b="1" dirty="0"/>
              <a:t>. </a:t>
            </a:r>
            <a:endParaRPr lang="en-US" sz="20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xmlns="" val="4252930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Wrap up  (quote of the Day)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And </a:t>
            </a:r>
            <a:r>
              <a:rPr lang="en-US" dirty="0"/>
              <a:t>in my own life, in my own small way, I've tried to give back to this country that has given me so much. </a:t>
            </a:r>
            <a:r>
              <a:rPr lang="en-US" dirty="0" smtClean="0"/>
              <a:t>Because </a:t>
            </a:r>
            <a:r>
              <a:rPr lang="en-US" dirty="0"/>
              <a:t>I believe that each of </a:t>
            </a:r>
            <a:r>
              <a:rPr lang="en-US" dirty="0" smtClean="0"/>
              <a:t>us, </a:t>
            </a:r>
            <a:r>
              <a:rPr lang="en-US" dirty="0"/>
              <a:t>no matter what our age or background or walk of </a:t>
            </a:r>
            <a:r>
              <a:rPr lang="en-US" dirty="0" smtClean="0"/>
              <a:t>life,  has </a:t>
            </a:r>
            <a:r>
              <a:rPr lang="en-US" dirty="0"/>
              <a:t>something to contribute to the life of this nation.</a:t>
            </a:r>
          </a:p>
          <a:p>
            <a:endParaRPr lang="en-US" dirty="0" smtClean="0">
              <a:hlinkClick r:id="rId2"/>
            </a:endParaRPr>
          </a:p>
          <a:p>
            <a:r>
              <a:rPr lang="en-US" dirty="0" smtClean="0">
                <a:hlinkClick r:id="rId2"/>
              </a:rPr>
              <a:t>Barak Obama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83080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287</TotalTime>
  <Words>1054</Words>
  <Application>Microsoft Office PowerPoint</Application>
  <PresentationFormat>On-screen Show (4:3)</PresentationFormat>
  <Paragraphs>181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Opulent</vt:lpstr>
      <vt:lpstr>Issues in Public Administration  Lecture 1</vt:lpstr>
      <vt:lpstr>Agenda </vt:lpstr>
      <vt:lpstr>Khursheed Yusuf</vt:lpstr>
      <vt:lpstr>                          Administrative, Academic  and Project Management Experience   </vt:lpstr>
      <vt:lpstr>Slide 5</vt:lpstr>
      <vt:lpstr>Expertise </vt:lpstr>
      <vt:lpstr>Consultancy</vt:lpstr>
      <vt:lpstr>Consultancy</vt:lpstr>
      <vt:lpstr>Personal Perspective about public administration </vt:lpstr>
      <vt:lpstr>Course Objectives </vt:lpstr>
      <vt:lpstr>Pre-requisites</vt:lpstr>
      <vt:lpstr>After studying this course the participants should be able to understand: </vt:lpstr>
      <vt:lpstr>Slide 13</vt:lpstr>
      <vt:lpstr>Slide 14</vt:lpstr>
      <vt:lpstr>Teaching Methodology</vt:lpstr>
      <vt:lpstr>Teaching Methodology</vt:lpstr>
      <vt:lpstr>Assessment Scheme </vt:lpstr>
      <vt:lpstr>Reading Materials</vt:lpstr>
      <vt:lpstr>Course requirements and expectations </vt:lpstr>
      <vt:lpstr>Course requirements and expectations </vt:lpstr>
      <vt:lpstr>Academic Dishonesty </vt:lpstr>
      <vt:lpstr>Module contents </vt:lpstr>
      <vt:lpstr>Module Contents </vt:lpstr>
      <vt:lpstr>Module Contents </vt:lpstr>
      <vt:lpstr>Wrap up  (quote of the Day)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Issues in Public Administration  Lecture 1</dc:title>
  <dc:creator>comsats</dc:creator>
  <cp:lastModifiedBy>NTS</cp:lastModifiedBy>
  <cp:revision>24</cp:revision>
  <dcterms:created xsi:type="dcterms:W3CDTF">2013-12-17T19:24:04Z</dcterms:created>
  <dcterms:modified xsi:type="dcterms:W3CDTF">2013-12-18T14:15:40Z</dcterms:modified>
</cp:coreProperties>
</file>