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2" r:id="rId57"/>
    <p:sldId id="313" r:id="rId58"/>
    <p:sldId id="314" r:id="rId59"/>
    <p:sldId id="315" r:id="rId60"/>
    <p:sldId id="316" r:id="rId61"/>
    <p:sldId id="317" r:id="rId62"/>
    <p:sldId id="318" r:id="rId63"/>
    <p:sldId id="319" r:id="rId64"/>
    <p:sldId id="311"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5973597B-0338-4A33-8707-A67B25250A92}" type="datetimeFigureOut">
              <a:rPr lang="en-US" smtClean="0"/>
              <a:pPr/>
              <a:t>10/14/2013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E0D72A5D-C777-436F-BDCA-F945A7CBA23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5973597B-0338-4A33-8707-A67B25250A92}" type="datetimeFigureOut">
              <a:rPr lang="en-US" smtClean="0"/>
              <a:pPr/>
              <a:t>10/14/2013</a:t>
            </a:fld>
            <a:endParaRPr lang="en-US"/>
          </a:p>
        </p:txBody>
      </p:sp>
      <p:sp>
        <p:nvSpPr>
          <p:cNvPr id="9" name="Slide Number Placeholder 8"/>
          <p:cNvSpPr>
            <a:spLocks noGrp="1"/>
          </p:cNvSpPr>
          <p:nvPr>
            <p:ph type="sldNum" sz="quarter" idx="15"/>
          </p:nvPr>
        </p:nvSpPr>
        <p:spPr/>
        <p:txBody>
          <a:bodyPr rtlCol="0"/>
          <a:lstStyle/>
          <a:p>
            <a:fld id="{E0D72A5D-C777-436F-BDCA-F945A7CBA233}"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5973597B-0338-4A33-8707-A67B25250A92}" type="datetimeFigureOut">
              <a:rPr lang="en-US" smtClean="0"/>
              <a:pPr/>
              <a:t>10/14/2013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E0D72A5D-C777-436F-BDCA-F945A7CBA23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973597B-0338-4A33-8707-A67B25250A92}" type="datetimeFigureOut">
              <a:rPr lang="en-US" smtClean="0"/>
              <a:pPr/>
              <a:t>10/14/2013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D72A5D-C777-436F-BDCA-F945A7CBA233}"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5973597B-0338-4A33-8707-A67B25250A92}" type="datetimeFigureOut">
              <a:rPr lang="en-US" smtClean="0"/>
              <a:pPr/>
              <a:t>10/14/2013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D72A5D-C777-436F-BDCA-F945A7CBA233}"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5973597B-0338-4A33-8707-A67B25250A92}" type="datetimeFigureOut">
              <a:rPr lang="en-US" smtClean="0"/>
              <a:pPr/>
              <a:t>10/14/2013</a:t>
            </a:fld>
            <a:endParaRPr lang="en-US"/>
          </a:p>
        </p:txBody>
      </p:sp>
      <p:sp>
        <p:nvSpPr>
          <p:cNvPr id="7" name="Slide Number Placeholder 6"/>
          <p:cNvSpPr>
            <a:spLocks noGrp="1"/>
          </p:cNvSpPr>
          <p:nvPr>
            <p:ph type="sldNum" sz="quarter" idx="11"/>
          </p:nvPr>
        </p:nvSpPr>
        <p:spPr/>
        <p:txBody>
          <a:bodyPr rtlCol="0"/>
          <a:lstStyle/>
          <a:p>
            <a:fld id="{E0D72A5D-C777-436F-BDCA-F945A7CBA233}"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73597B-0338-4A33-8707-A67B25250A92}" type="datetimeFigureOut">
              <a:rPr lang="en-US" smtClean="0"/>
              <a:pPr/>
              <a:t>10/14/2013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D72A5D-C777-436F-BDCA-F945A7CBA23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5973597B-0338-4A33-8707-A67B25250A92}" type="datetimeFigureOut">
              <a:rPr lang="en-US" smtClean="0"/>
              <a:pPr/>
              <a:t>10/14/2013</a:t>
            </a:fld>
            <a:endParaRPr lang="en-US"/>
          </a:p>
        </p:txBody>
      </p:sp>
      <p:sp>
        <p:nvSpPr>
          <p:cNvPr id="22" name="Slide Number Placeholder 21"/>
          <p:cNvSpPr>
            <a:spLocks noGrp="1"/>
          </p:cNvSpPr>
          <p:nvPr>
            <p:ph type="sldNum" sz="quarter" idx="15"/>
          </p:nvPr>
        </p:nvSpPr>
        <p:spPr/>
        <p:txBody>
          <a:bodyPr rtlCol="0"/>
          <a:lstStyle/>
          <a:p>
            <a:fld id="{E0D72A5D-C777-436F-BDCA-F945A7CBA233}"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5973597B-0338-4A33-8707-A67B25250A92}" type="datetimeFigureOut">
              <a:rPr lang="en-US" smtClean="0"/>
              <a:pPr/>
              <a:t>10/14/2013</a:t>
            </a:fld>
            <a:endParaRPr lang="en-US"/>
          </a:p>
        </p:txBody>
      </p:sp>
      <p:sp>
        <p:nvSpPr>
          <p:cNvPr id="18" name="Slide Number Placeholder 17"/>
          <p:cNvSpPr>
            <a:spLocks noGrp="1"/>
          </p:cNvSpPr>
          <p:nvPr>
            <p:ph type="sldNum" sz="quarter" idx="11"/>
          </p:nvPr>
        </p:nvSpPr>
        <p:spPr/>
        <p:txBody>
          <a:bodyPr rtlCol="0"/>
          <a:lstStyle/>
          <a:p>
            <a:fld id="{E0D72A5D-C777-436F-BDCA-F945A7CBA233}"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73597B-0338-4A33-8707-A67B25250A92}" type="datetimeFigureOut">
              <a:rPr lang="en-US" smtClean="0"/>
              <a:pPr/>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D72A5D-C777-436F-BDCA-F945A7CBA23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73597B-0338-4A33-8707-A67B25250A92}" type="datetimeFigureOut">
              <a:rPr lang="en-US" smtClean="0"/>
              <a:pPr/>
              <a:t>10/14/2013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D72A5D-C777-436F-BDCA-F945A7CBA23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973597B-0338-4A33-8707-A67B25250A92}" type="datetimeFigureOut">
              <a:rPr lang="en-US" smtClean="0"/>
              <a:pPr/>
              <a:t>10/14/2013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0D72A5D-C777-436F-BDCA-F945A7CBA23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hyperlink" Target="http://www.adb.org/Pakistan/default.asp" TargetMode="External"/><Relationship Id="rId13" Type="http://schemas.openxmlformats.org/officeDocument/2006/relationships/hyperlink" Target="http://www.spdc-pak.com/" TargetMode="External"/><Relationship Id="rId3" Type="http://schemas.openxmlformats.org/officeDocument/2006/relationships/hyperlink" Target="http://www.pakistan.gov.pk/law-division" TargetMode="External"/><Relationship Id="rId7" Type="http://schemas.openxmlformats.org/officeDocument/2006/relationships/hyperlink" Target="http://www.asiafoundation.org/Locations/pakistan.html" TargetMode="External"/><Relationship Id="rId12" Type="http://schemas.openxmlformats.org/officeDocument/2006/relationships/hyperlink" Target="http://www.southasianist.info/pakistan/culassoc.html" TargetMode="External"/><Relationship Id="rId2" Type="http://schemas.openxmlformats.org/officeDocument/2006/relationships/hyperlink" Target="http://www.cbr.gov.pk/" TargetMode="External"/><Relationship Id="rId1" Type="http://schemas.openxmlformats.org/officeDocument/2006/relationships/slideLayout" Target="../slideLayouts/slideLayout2.xml"/><Relationship Id="rId6" Type="http://schemas.openxmlformats.org/officeDocument/2006/relationships/hyperlink" Target="http://www.akdn.org/agency/akf.html" TargetMode="External"/><Relationship Id="rId11" Type="http://schemas.openxmlformats.org/officeDocument/2006/relationships/hyperlink" Target="http://pdg.org.pk/national/Hrd.asp" TargetMode="External"/><Relationship Id="rId5" Type="http://schemas.openxmlformats.org/officeDocument/2006/relationships/hyperlink" Target="http://www.ncsw1.gov.pk/" TargetMode="External"/><Relationship Id="rId10" Type="http://schemas.openxmlformats.org/officeDocument/2006/relationships/hyperlink" Target="http://www.net-ngo.com/" TargetMode="External"/><Relationship Id="rId4" Type="http://schemas.openxmlformats.org/officeDocument/2006/relationships/hyperlink" Target="http://www.ngosinfo.gov.pk/user/main.asp" TargetMode="External"/><Relationship Id="rId9" Type="http://schemas.openxmlformats.org/officeDocument/2006/relationships/hyperlink" Target="http://www.geocities.com/nclpakistan/?20073" TargetMode="External"/><Relationship Id="rId14" Type="http://schemas.openxmlformats.org/officeDocument/2006/relationships/hyperlink" Target="http://www.transparency.org/pk/" TargetMode="External"/></Relationships>
</file>

<file path=ppt/slides/_rels/slide63.xml.rels><?xml version="1.0" encoding="UTF-8" standalone="yes"?>
<Relationships xmlns="http://schemas.openxmlformats.org/package/2006/relationships"><Relationship Id="rId2" Type="http://schemas.openxmlformats.org/officeDocument/2006/relationships/hyperlink" Target="http://www.nrb.gov.pk/constitutional_and_legal/constitution/"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1219200"/>
            <a:ext cx="6172200" cy="1894362"/>
          </a:xfrm>
        </p:spPr>
        <p:txBody>
          <a:bodyPr/>
          <a:lstStyle/>
          <a:p>
            <a:r>
              <a:rPr lang="en-US" sz="2800" dirty="0"/>
              <a:t>Decision Making in Non Profit Sector (NPO</a:t>
            </a:r>
            <a:r>
              <a:rPr lang="en-US" dirty="0"/>
              <a:t>)</a:t>
            </a:r>
            <a:br>
              <a:rPr lang="en-US" dirty="0"/>
            </a:br>
            <a:r>
              <a:rPr lang="en-US" dirty="0" smtClean="0"/>
              <a:t>Lecture-9</a:t>
            </a:r>
            <a:endParaRPr lang="en-US" dirty="0"/>
          </a:p>
        </p:txBody>
      </p:sp>
      <p:sp>
        <p:nvSpPr>
          <p:cNvPr id="3" name="Subtitle 2"/>
          <p:cNvSpPr>
            <a:spLocks noGrp="1"/>
          </p:cNvSpPr>
          <p:nvPr>
            <p:ph type="subTitle" idx="1"/>
          </p:nvPr>
        </p:nvSpPr>
        <p:spPr>
          <a:xfrm>
            <a:off x="1676400" y="4191000"/>
            <a:ext cx="6172200" cy="1371600"/>
          </a:xfrm>
        </p:spPr>
        <p:txBody>
          <a:bodyPr/>
          <a:lstStyle/>
          <a:p>
            <a:r>
              <a:rPr lang="en-GB" dirty="0">
                <a:solidFill>
                  <a:schemeClr val="tx1"/>
                </a:solidFill>
              </a:rPr>
              <a:t>MPA 505</a:t>
            </a:r>
            <a:endParaRPr lang="en-US" dirty="0">
              <a:solidFill>
                <a:schemeClr val="tx1"/>
              </a:solidFill>
            </a:endParaRPr>
          </a:p>
          <a:p>
            <a:r>
              <a:rPr lang="en-GB" dirty="0">
                <a:solidFill>
                  <a:schemeClr val="tx1"/>
                </a:solidFill>
              </a:rPr>
              <a:t>MPA Program</a:t>
            </a:r>
          </a:p>
          <a:p>
            <a:r>
              <a:rPr lang="en-GB" dirty="0">
                <a:solidFill>
                  <a:schemeClr val="tx1"/>
                </a:solidFill>
              </a:rPr>
              <a:t>Course Instructor: Riffat Abbas Rizvi</a:t>
            </a:r>
            <a:endParaRPr lang="en-US" dirty="0">
              <a:solidFill>
                <a:schemeClr val="tx1"/>
              </a:solidFill>
            </a:endParaRPr>
          </a:p>
          <a:p>
            <a:endParaRPr lang="en-US" dirty="0"/>
          </a:p>
        </p:txBody>
      </p:sp>
    </p:spTree>
    <p:extLst>
      <p:ext uri="{BB962C8B-B14F-4D97-AF65-F5344CB8AC3E}">
        <p14:creationId xmlns:p14="http://schemas.microsoft.com/office/powerpoint/2010/main" xmlns="" val="6564238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Preview of the Last Lecture </a:t>
            </a:r>
          </a:p>
          <a:p>
            <a:r>
              <a:rPr lang="en-US" dirty="0" smtClean="0"/>
              <a:t>Pakistan Civil Society: Past and Present</a:t>
            </a:r>
          </a:p>
          <a:p>
            <a:r>
              <a:rPr lang="en-US" dirty="0" smtClean="0"/>
              <a:t>Pakistan NGO Legal Regulations </a:t>
            </a:r>
          </a:p>
          <a:p>
            <a:r>
              <a:rPr lang="en-US" dirty="0" smtClean="0"/>
              <a:t>Registration </a:t>
            </a:r>
          </a:p>
          <a:p>
            <a:r>
              <a:rPr lang="en-US" dirty="0" smtClean="0"/>
              <a:t>Types of Registered Organizations </a:t>
            </a:r>
          </a:p>
          <a:p>
            <a:r>
              <a:rPr lang="en-US" dirty="0" smtClean="0"/>
              <a:t>Structure of Society</a:t>
            </a:r>
          </a:p>
          <a:p>
            <a:r>
              <a:rPr lang="en-US" dirty="0" smtClean="0"/>
              <a:t>Structure of Trusts</a:t>
            </a:r>
          </a:p>
          <a:p>
            <a:r>
              <a:rPr lang="en-US" dirty="0" smtClean="0"/>
              <a:t>Waqf(Muslim Trusts)</a:t>
            </a:r>
          </a:p>
          <a:p>
            <a:r>
              <a:rPr lang="en-US" dirty="0" smtClean="0"/>
              <a:t>Steps involved to Register a Non Profit Company</a:t>
            </a:r>
          </a:p>
          <a:p>
            <a:r>
              <a:rPr lang="en-US" dirty="0" smtClean="0"/>
              <a:t>Example of Sustainable Development Society</a:t>
            </a:r>
          </a:p>
          <a:p>
            <a:r>
              <a:rPr lang="en-US" dirty="0" smtClean="0"/>
              <a:t>Income tax</a:t>
            </a:r>
          </a:p>
          <a:p>
            <a:r>
              <a:rPr lang="en-US" dirty="0" smtClean="0"/>
              <a:t>Conclusion </a:t>
            </a:r>
          </a:p>
          <a:p>
            <a:endParaRPr lang="en-US" dirty="0" smtClean="0"/>
          </a:p>
          <a:p>
            <a:endParaRPr lang="en-US" dirty="0" smtClean="0"/>
          </a:p>
          <a:p>
            <a:endParaRPr lang="en-US" dirty="0"/>
          </a:p>
        </p:txBody>
      </p:sp>
    </p:spTree>
    <p:extLst>
      <p:ext uri="{BB962C8B-B14F-4D97-AF65-F5344CB8AC3E}">
        <p14:creationId xmlns:p14="http://schemas.microsoft.com/office/powerpoint/2010/main" xmlns="" val="21947702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Pakistan civil society: Past and present</a:t>
            </a:r>
            <a:endParaRPr lang="en-US" dirty="0"/>
          </a:p>
        </p:txBody>
      </p:sp>
      <p:sp>
        <p:nvSpPr>
          <p:cNvPr id="3" name="Content Placeholder 2"/>
          <p:cNvSpPr>
            <a:spLocks noGrp="1"/>
          </p:cNvSpPr>
          <p:nvPr>
            <p:ph sz="quarter" idx="1"/>
          </p:nvPr>
        </p:nvSpPr>
        <p:spPr/>
        <p:txBody>
          <a:bodyPr/>
          <a:lstStyle/>
          <a:p>
            <a:r>
              <a:rPr lang="en-US" dirty="0"/>
              <a:t>Philanthropy and charity are codified in the doctrines of the Islamic faith. </a:t>
            </a:r>
            <a:endParaRPr lang="en-US" dirty="0" smtClean="0"/>
          </a:p>
          <a:p>
            <a:r>
              <a:rPr lang="en-US" dirty="0" smtClean="0"/>
              <a:t>Just </a:t>
            </a:r>
            <a:r>
              <a:rPr lang="en-US" dirty="0"/>
              <a:t>as critically, however, the political and social developments of the country have directly impacted the growth of non-governmental organizations (NGOs). </a:t>
            </a:r>
            <a:endParaRPr lang="en-US" dirty="0" smtClean="0"/>
          </a:p>
          <a:p>
            <a:r>
              <a:rPr lang="en-US" dirty="0" smtClean="0"/>
              <a:t>Pakistan’s </a:t>
            </a:r>
            <a:r>
              <a:rPr lang="en-US" dirty="0"/>
              <a:t>lack of democracy, poverty, and underdevelopment make it difficult for civil society to flourish. </a:t>
            </a:r>
          </a:p>
          <a:p>
            <a:endParaRPr lang="en-US" dirty="0"/>
          </a:p>
        </p:txBody>
      </p:sp>
    </p:spTree>
    <p:extLst>
      <p:ext uri="{BB962C8B-B14F-4D97-AF65-F5344CB8AC3E}">
        <p14:creationId xmlns:p14="http://schemas.microsoft.com/office/powerpoint/2010/main" xmlns="" val="15090007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Pakistan civil society: Past and present</a:t>
            </a:r>
          </a:p>
        </p:txBody>
      </p:sp>
      <p:sp>
        <p:nvSpPr>
          <p:cNvPr id="3" name="Content Placeholder 2"/>
          <p:cNvSpPr>
            <a:spLocks noGrp="1"/>
          </p:cNvSpPr>
          <p:nvPr>
            <p:ph sz="quarter" idx="1"/>
          </p:nvPr>
        </p:nvSpPr>
        <p:spPr/>
        <p:txBody>
          <a:bodyPr/>
          <a:lstStyle/>
          <a:p>
            <a:pPr algn="just"/>
            <a:r>
              <a:rPr lang="en-US" dirty="0"/>
              <a:t>Since Pakistan’s independence in 1947, NGOs have been filling gaps in the delivery of social services, such as healthcare and education, that the government of the day was able or unwilling to provide</a:t>
            </a:r>
            <a:r>
              <a:rPr lang="en-US" dirty="0" smtClean="0"/>
              <a:t>.</a:t>
            </a:r>
          </a:p>
          <a:p>
            <a:pPr algn="just"/>
            <a:r>
              <a:rPr lang="en-US" dirty="0" smtClean="0"/>
              <a:t> </a:t>
            </a:r>
            <a:r>
              <a:rPr lang="en-US" dirty="0"/>
              <a:t>In the late 1980s, when the government began recognizing the use of NGOs to deliver government programs, the number of NGOs increased and the types of services expanded from healthcare and education to advocacy and development.</a:t>
            </a:r>
          </a:p>
        </p:txBody>
      </p:sp>
    </p:spTree>
    <p:extLst>
      <p:ext uri="{BB962C8B-B14F-4D97-AF65-F5344CB8AC3E}">
        <p14:creationId xmlns:p14="http://schemas.microsoft.com/office/powerpoint/2010/main" xmlns="" val="23041640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Pakistan </a:t>
            </a:r>
            <a:endParaRPr lang="en-US" dirty="0"/>
          </a:p>
        </p:txBody>
      </p:sp>
      <p:sp>
        <p:nvSpPr>
          <p:cNvPr id="3" name="Content Placeholder 2"/>
          <p:cNvSpPr>
            <a:spLocks noGrp="1"/>
          </p:cNvSpPr>
          <p:nvPr>
            <p:ph sz="quarter" idx="1"/>
          </p:nvPr>
        </p:nvSpPr>
        <p:spPr/>
        <p:txBody>
          <a:bodyPr>
            <a:normAutofit lnSpcReduction="10000"/>
          </a:bodyPr>
          <a:lstStyle/>
          <a:p>
            <a:r>
              <a:rPr lang="en-US" dirty="0"/>
              <a:t>According to researchers, the “contribution of [the NGO sector] to the economy of Pakistan is substantial</a:t>
            </a:r>
            <a:r>
              <a:rPr lang="en-US" dirty="0" smtClean="0"/>
              <a:t>.”.</a:t>
            </a:r>
          </a:p>
          <a:p>
            <a:r>
              <a:rPr lang="en-US" dirty="0" smtClean="0"/>
              <a:t> </a:t>
            </a:r>
            <a:r>
              <a:rPr lang="en-US" dirty="0"/>
              <a:t>This important role, however, has not resulted in a harmonious relationship with the state or wide spread support for NGOs among the people of Pakistan. </a:t>
            </a:r>
            <a:endParaRPr lang="en-US" dirty="0" smtClean="0"/>
          </a:p>
          <a:p>
            <a:pPr algn="just"/>
            <a:r>
              <a:rPr lang="en-US" dirty="0" smtClean="0"/>
              <a:t>As </a:t>
            </a:r>
            <a:r>
              <a:rPr lang="en-US" dirty="0"/>
              <a:t>in most non-democratic countries, while the Pakistan government does not actively discourage NGOs that provide education, healthcare, and welfare services, it attempts to obstruct NGOs that engage in social and political advocacy.</a:t>
            </a:r>
          </a:p>
        </p:txBody>
      </p:sp>
    </p:spTree>
    <p:extLst>
      <p:ext uri="{BB962C8B-B14F-4D97-AF65-F5344CB8AC3E}">
        <p14:creationId xmlns:p14="http://schemas.microsoft.com/office/powerpoint/2010/main" xmlns="" val="17198577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fueling the appearance</a:t>
            </a:r>
            <a:endParaRPr lang="en-US" dirty="0"/>
          </a:p>
        </p:txBody>
      </p:sp>
      <p:sp>
        <p:nvSpPr>
          <p:cNvPr id="3" name="Content Placeholder 2"/>
          <p:cNvSpPr>
            <a:spLocks noGrp="1"/>
          </p:cNvSpPr>
          <p:nvPr>
            <p:ph sz="quarter" idx="1"/>
          </p:nvPr>
        </p:nvSpPr>
        <p:spPr/>
        <p:txBody>
          <a:bodyPr/>
          <a:lstStyle/>
          <a:p>
            <a:r>
              <a:rPr lang="en-US" dirty="0"/>
              <a:t>In the latter role, NGOs are seen as competition for the government in “funds and influence.” </a:t>
            </a:r>
            <a:endParaRPr lang="en-US" dirty="0" smtClean="0"/>
          </a:p>
          <a:p>
            <a:r>
              <a:rPr lang="en-US" dirty="0" smtClean="0"/>
              <a:t>Further </a:t>
            </a:r>
            <a:r>
              <a:rPr lang="en-US" dirty="0"/>
              <a:t>fuelling the appearance that NGOs are engaging in anti-state activities is the presence of foreign-funding. </a:t>
            </a:r>
          </a:p>
        </p:txBody>
      </p:sp>
    </p:spTree>
    <p:extLst>
      <p:ext uri="{BB962C8B-B14F-4D97-AF65-F5344CB8AC3E}">
        <p14:creationId xmlns:p14="http://schemas.microsoft.com/office/powerpoint/2010/main" xmlns="" val="33839480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Pakistan ngo legal regulations </a:t>
            </a:r>
            <a:endParaRPr lang="en-US" dirty="0"/>
          </a:p>
        </p:txBody>
      </p:sp>
      <p:sp>
        <p:nvSpPr>
          <p:cNvPr id="3" name="Content Placeholder 2"/>
          <p:cNvSpPr>
            <a:spLocks noGrp="1"/>
          </p:cNvSpPr>
          <p:nvPr>
            <p:ph sz="quarter" idx="1"/>
          </p:nvPr>
        </p:nvSpPr>
        <p:spPr/>
        <p:txBody>
          <a:bodyPr/>
          <a:lstStyle/>
          <a:p>
            <a:r>
              <a:rPr lang="en-US" dirty="0"/>
              <a:t>There is no single body of law that governs NGOs in Pakistan</a:t>
            </a:r>
            <a:r>
              <a:rPr lang="en-US" dirty="0" smtClean="0"/>
              <a:t>.</a:t>
            </a:r>
          </a:p>
          <a:p>
            <a:r>
              <a:rPr lang="en-US" dirty="0" smtClean="0"/>
              <a:t> </a:t>
            </a:r>
            <a:r>
              <a:rPr lang="en-US" dirty="0"/>
              <a:t>The Constitution guarantees citizens the right to assembly “subject to any reasonable restrictions imposed by law in </a:t>
            </a:r>
            <a:r>
              <a:rPr lang="en-US" dirty="0" smtClean="0"/>
              <a:t>the </a:t>
            </a:r>
            <a:r>
              <a:rPr lang="en-US" dirty="0"/>
              <a:t>interest of Public order</a:t>
            </a:r>
            <a:r>
              <a:rPr lang="en-US" dirty="0" smtClean="0"/>
              <a:t>.”</a:t>
            </a:r>
          </a:p>
          <a:p>
            <a:r>
              <a:rPr lang="en-US" dirty="0"/>
              <a:t>In addition, depending on the source, there are between 10 to 18 different laws in Pakistan that may govern an NGO</a:t>
            </a:r>
            <a:r>
              <a:rPr lang="en-US" dirty="0" smtClean="0"/>
              <a:t>.</a:t>
            </a:r>
          </a:p>
          <a:p>
            <a:r>
              <a:rPr lang="en-US" dirty="0" smtClean="0"/>
              <a:t> </a:t>
            </a:r>
            <a:r>
              <a:rPr lang="en-US" dirty="0"/>
              <a:t>Several of these laws are based on British laws enacted by colonial rulers in the mid- to late 1800s before Pakistan was partitioned from India. </a:t>
            </a:r>
          </a:p>
        </p:txBody>
      </p:sp>
    </p:spTree>
    <p:extLst>
      <p:ext uri="{BB962C8B-B14F-4D97-AF65-F5344CB8AC3E}">
        <p14:creationId xmlns:p14="http://schemas.microsoft.com/office/powerpoint/2010/main" xmlns="" val="24287894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Kinds of laws that govern ngo</a:t>
            </a:r>
            <a:endParaRPr lang="en-US" dirty="0"/>
          </a:p>
        </p:txBody>
      </p:sp>
      <p:sp>
        <p:nvSpPr>
          <p:cNvPr id="3" name="Content Placeholder 2"/>
          <p:cNvSpPr>
            <a:spLocks noGrp="1"/>
          </p:cNvSpPr>
          <p:nvPr>
            <p:ph sz="quarter" idx="1"/>
          </p:nvPr>
        </p:nvSpPr>
        <p:spPr/>
        <p:txBody>
          <a:bodyPr/>
          <a:lstStyle/>
          <a:p>
            <a:pPr algn="just"/>
            <a:r>
              <a:rPr lang="en-US" dirty="0"/>
              <a:t>The kinds of laws that govern NGOs fall into two categories: registration laws that define internal governance and the reporting relationship between the state and the NGO, and </a:t>
            </a:r>
            <a:r>
              <a:rPr lang="en-US" dirty="0" smtClean="0"/>
              <a:t>second is taxation </a:t>
            </a:r>
            <a:r>
              <a:rPr lang="en-US" dirty="0"/>
              <a:t>laws. </a:t>
            </a:r>
          </a:p>
          <a:p>
            <a:pPr algn="just"/>
            <a:endParaRPr lang="en-US" dirty="0"/>
          </a:p>
        </p:txBody>
      </p:sp>
    </p:spTree>
    <p:extLst>
      <p:ext uri="{BB962C8B-B14F-4D97-AF65-F5344CB8AC3E}">
        <p14:creationId xmlns:p14="http://schemas.microsoft.com/office/powerpoint/2010/main" xmlns="" val="4987078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most of the NGOs unregistered</a:t>
            </a:r>
            <a:endParaRPr lang="en-US" dirty="0"/>
          </a:p>
        </p:txBody>
      </p:sp>
      <p:sp>
        <p:nvSpPr>
          <p:cNvPr id="3" name="Content Placeholder 2"/>
          <p:cNvSpPr>
            <a:spLocks noGrp="1"/>
          </p:cNvSpPr>
          <p:nvPr>
            <p:ph sz="quarter" idx="1"/>
          </p:nvPr>
        </p:nvSpPr>
        <p:spPr/>
        <p:txBody>
          <a:bodyPr/>
          <a:lstStyle/>
          <a:p>
            <a:r>
              <a:rPr lang="en-US" dirty="0"/>
              <a:t>Many NGOs in Pakistan are unregistered. According to a 2000 study, unregistered NGOs comprised 38% of all NGOs. </a:t>
            </a:r>
            <a:endParaRPr lang="en-US" dirty="0" smtClean="0"/>
          </a:p>
          <a:p>
            <a:r>
              <a:rPr lang="en-US" dirty="0" smtClean="0"/>
              <a:t>Reasons </a:t>
            </a:r>
            <a:r>
              <a:rPr lang="en-US" dirty="0"/>
              <a:t>for this high rate vary, but may include high registration fees and the discretionary and inconsistent implementation of the registration laws by the governing authority.</a:t>
            </a:r>
          </a:p>
        </p:txBody>
      </p:sp>
    </p:spTree>
    <p:extLst>
      <p:ext uri="{BB962C8B-B14F-4D97-AF65-F5344CB8AC3E}">
        <p14:creationId xmlns:p14="http://schemas.microsoft.com/office/powerpoint/2010/main" xmlns="" val="31055661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those NGOs that do choose to register</a:t>
            </a:r>
          </a:p>
        </p:txBody>
      </p:sp>
      <p:sp>
        <p:nvSpPr>
          <p:cNvPr id="3" name="Content Placeholder 2"/>
          <p:cNvSpPr>
            <a:spLocks noGrp="1"/>
          </p:cNvSpPr>
          <p:nvPr>
            <p:ph sz="quarter" idx="1"/>
          </p:nvPr>
        </p:nvSpPr>
        <p:spPr/>
        <p:txBody>
          <a:bodyPr>
            <a:normAutofit fontScale="92500"/>
          </a:bodyPr>
          <a:lstStyle/>
          <a:p>
            <a:pPr marL="0" indent="0">
              <a:buNone/>
            </a:pPr>
            <a:r>
              <a:rPr lang="en-US" dirty="0"/>
              <a:t>For those NGOs that do choose to register, the benefits, although not necessarily enjoyed by every registered NGO, include: </a:t>
            </a:r>
          </a:p>
          <a:p>
            <a:pPr lvl="0"/>
            <a:r>
              <a:rPr lang="en-US" dirty="0"/>
              <a:t>the ability to enforce by-laws; </a:t>
            </a:r>
          </a:p>
          <a:p>
            <a:pPr lvl="0"/>
            <a:r>
              <a:rPr lang="en-US" dirty="0"/>
              <a:t>statutory requirements that force an NGO to become organized; </a:t>
            </a:r>
          </a:p>
          <a:p>
            <a:pPr lvl="0"/>
            <a:r>
              <a:rPr lang="en-US" dirty="0"/>
              <a:t>legal status “at the official level and among donors;” </a:t>
            </a:r>
          </a:p>
          <a:p>
            <a:pPr lvl="0"/>
            <a:r>
              <a:rPr lang="en-US" dirty="0"/>
              <a:t>the ability to open a bank account; </a:t>
            </a:r>
          </a:p>
          <a:p>
            <a:pPr lvl="0"/>
            <a:r>
              <a:rPr lang="en-US" dirty="0"/>
              <a:t>the ability to sign contracts; </a:t>
            </a:r>
          </a:p>
          <a:p>
            <a:pPr lvl="0"/>
            <a:r>
              <a:rPr lang="en-US" dirty="0"/>
              <a:t>the ability to indemnify employees; and </a:t>
            </a:r>
          </a:p>
          <a:p>
            <a:pPr lvl="0"/>
            <a:r>
              <a:rPr lang="en-US" dirty="0"/>
              <a:t>the ability to qualify for financial assistance and tax exemption. </a:t>
            </a:r>
          </a:p>
          <a:p>
            <a:endParaRPr lang="en-US" dirty="0"/>
          </a:p>
        </p:txBody>
      </p:sp>
    </p:spTree>
    <p:extLst>
      <p:ext uri="{BB962C8B-B14F-4D97-AF65-F5344CB8AC3E}">
        <p14:creationId xmlns:p14="http://schemas.microsoft.com/office/powerpoint/2010/main" xmlns="" val="41402926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 laws</a:t>
            </a:r>
            <a:endParaRPr lang="en-US" dirty="0"/>
          </a:p>
        </p:txBody>
      </p:sp>
      <p:sp>
        <p:nvSpPr>
          <p:cNvPr id="3" name="Content Placeholder 2"/>
          <p:cNvSpPr>
            <a:spLocks noGrp="1"/>
          </p:cNvSpPr>
          <p:nvPr>
            <p:ph sz="quarter" idx="1"/>
          </p:nvPr>
        </p:nvSpPr>
        <p:spPr/>
        <p:txBody>
          <a:bodyPr/>
          <a:lstStyle/>
          <a:p>
            <a:pPr marL="0" indent="0">
              <a:buNone/>
            </a:pPr>
            <a:r>
              <a:rPr lang="en-US" dirty="0"/>
              <a:t>There are four main registration laws: </a:t>
            </a:r>
          </a:p>
          <a:p>
            <a:pPr lvl="0"/>
            <a:r>
              <a:rPr lang="en-US" dirty="0"/>
              <a:t>the Societies Registration Act of 1860, </a:t>
            </a:r>
          </a:p>
          <a:p>
            <a:pPr lvl="0"/>
            <a:r>
              <a:rPr lang="en-US" dirty="0"/>
              <a:t>the Trusts Act, 1882, </a:t>
            </a:r>
          </a:p>
          <a:p>
            <a:pPr lvl="0"/>
            <a:r>
              <a:rPr lang="en-US" dirty="0"/>
              <a:t>The Voluntary Social Welfare Agencies (Registration and Control) (VSWA) Ordinance, 1961, and </a:t>
            </a:r>
          </a:p>
          <a:p>
            <a:pPr lvl="0"/>
            <a:r>
              <a:rPr lang="en-US" dirty="0"/>
              <a:t>The Companies Ordinance, 1984. </a:t>
            </a:r>
          </a:p>
          <a:p>
            <a:endParaRPr lang="en-US" dirty="0"/>
          </a:p>
        </p:txBody>
      </p:sp>
    </p:spTree>
    <p:extLst>
      <p:ext uri="{BB962C8B-B14F-4D97-AF65-F5344CB8AC3E}">
        <p14:creationId xmlns:p14="http://schemas.microsoft.com/office/powerpoint/2010/main" xmlns="" val="36630821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estimates</a:t>
            </a:r>
            <a:endParaRPr lang="en-US" dirty="0"/>
          </a:p>
        </p:txBody>
      </p:sp>
      <p:sp>
        <p:nvSpPr>
          <p:cNvPr id="3" name="Content Placeholder 2"/>
          <p:cNvSpPr>
            <a:spLocks noGrp="1"/>
          </p:cNvSpPr>
          <p:nvPr>
            <p:ph sz="quarter" idx="1"/>
          </p:nvPr>
        </p:nvSpPr>
        <p:spPr/>
        <p:txBody>
          <a:bodyPr/>
          <a:lstStyle/>
          <a:p>
            <a:r>
              <a:rPr lang="en-US" dirty="0"/>
              <a:t>Except under the VSWA Ordinance, registration is optional. </a:t>
            </a:r>
            <a:endParaRPr lang="en-US" dirty="0" smtClean="0"/>
          </a:p>
          <a:p>
            <a:r>
              <a:rPr lang="en-US" dirty="0" smtClean="0"/>
              <a:t>According </a:t>
            </a:r>
            <a:r>
              <a:rPr lang="en-US" dirty="0"/>
              <a:t>to the 2000 study, 40.5% of all registered NGOs are societies, 15% are agencies registered under the VSWA Ordinance, and 6% are trusts.</a:t>
            </a:r>
          </a:p>
        </p:txBody>
      </p:sp>
    </p:spTree>
    <p:extLst>
      <p:ext uri="{BB962C8B-B14F-4D97-AF65-F5344CB8AC3E}">
        <p14:creationId xmlns:p14="http://schemas.microsoft.com/office/powerpoint/2010/main" xmlns="" val="11369756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Similarities under the law</a:t>
            </a:r>
            <a:endParaRPr lang="en-US" dirty="0"/>
          </a:p>
        </p:txBody>
      </p:sp>
      <p:sp>
        <p:nvSpPr>
          <p:cNvPr id="3" name="Content Placeholder 2"/>
          <p:cNvSpPr>
            <a:spLocks noGrp="1"/>
          </p:cNvSpPr>
          <p:nvPr>
            <p:ph sz="quarter" idx="1"/>
          </p:nvPr>
        </p:nvSpPr>
        <p:spPr/>
        <p:txBody>
          <a:bodyPr/>
          <a:lstStyle/>
          <a:p>
            <a:r>
              <a:rPr lang="en-US" dirty="0"/>
              <a:t>Similarities can be found between and among the laws</a:t>
            </a:r>
            <a:r>
              <a:rPr lang="en-US" dirty="0" smtClean="0"/>
              <a:t>.</a:t>
            </a:r>
          </a:p>
          <a:p>
            <a:pPr algn="just"/>
            <a:r>
              <a:rPr lang="en-US" dirty="0" smtClean="0"/>
              <a:t> </a:t>
            </a:r>
            <a:r>
              <a:rPr lang="en-US" dirty="0"/>
              <a:t>For example, none of the registration laws proscribe a time period by which the government must accept or reject the application.</a:t>
            </a:r>
          </a:p>
        </p:txBody>
      </p:sp>
    </p:spTree>
    <p:extLst>
      <p:ext uri="{BB962C8B-B14F-4D97-AF65-F5344CB8AC3E}">
        <p14:creationId xmlns:p14="http://schemas.microsoft.com/office/powerpoint/2010/main" xmlns="" val="27266001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Similarities </a:t>
            </a:r>
            <a:endParaRPr lang="en-US" dirty="0"/>
          </a:p>
        </p:txBody>
      </p:sp>
      <p:sp>
        <p:nvSpPr>
          <p:cNvPr id="3" name="Content Placeholder 2"/>
          <p:cNvSpPr>
            <a:spLocks noGrp="1"/>
          </p:cNvSpPr>
          <p:nvPr>
            <p:ph sz="quarter" idx="1"/>
          </p:nvPr>
        </p:nvSpPr>
        <p:spPr/>
        <p:txBody>
          <a:bodyPr/>
          <a:lstStyle/>
          <a:p>
            <a:r>
              <a:rPr lang="en-US" dirty="0"/>
              <a:t>Each law requires a “statement of objects and purposes,” which is a legal constraint on an NGO’s activities. </a:t>
            </a:r>
            <a:endParaRPr lang="en-US" dirty="0" smtClean="0"/>
          </a:p>
          <a:p>
            <a:r>
              <a:rPr lang="en-US" dirty="0" smtClean="0"/>
              <a:t>Each </a:t>
            </a:r>
            <a:r>
              <a:rPr lang="en-US" dirty="0"/>
              <a:t>registration act also requires that accounts be maintained in specific form and manner. </a:t>
            </a:r>
            <a:endParaRPr lang="en-US" dirty="0" smtClean="0"/>
          </a:p>
          <a:p>
            <a:r>
              <a:rPr lang="en-US" dirty="0" smtClean="0"/>
              <a:t>However</a:t>
            </a:r>
            <a:r>
              <a:rPr lang="en-US" dirty="0"/>
              <a:t>, only the VSWA and The Companies Ordinances require audits be performed on accounts.</a:t>
            </a:r>
          </a:p>
        </p:txBody>
      </p:sp>
    </p:spTree>
    <p:extLst>
      <p:ext uri="{BB962C8B-B14F-4D97-AF65-F5344CB8AC3E}">
        <p14:creationId xmlns:p14="http://schemas.microsoft.com/office/powerpoint/2010/main" xmlns="" val="1013043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Vswa important ordinance</a:t>
            </a:r>
            <a:endParaRPr lang="en-US" dirty="0"/>
          </a:p>
        </p:txBody>
      </p:sp>
      <p:sp>
        <p:nvSpPr>
          <p:cNvPr id="3" name="Content Placeholder 2"/>
          <p:cNvSpPr>
            <a:spLocks noGrp="1"/>
          </p:cNvSpPr>
          <p:nvPr>
            <p:ph sz="quarter" idx="1"/>
          </p:nvPr>
        </p:nvSpPr>
        <p:spPr/>
        <p:txBody>
          <a:bodyPr/>
          <a:lstStyle/>
          <a:p>
            <a:r>
              <a:rPr lang="en-US" dirty="0"/>
              <a:t>Furthermore, except under the VSWA Ordinance, registered NGOs may engage in political activity. </a:t>
            </a:r>
            <a:endParaRPr lang="en-US" dirty="0" smtClean="0"/>
          </a:p>
          <a:p>
            <a:pPr algn="just"/>
            <a:r>
              <a:rPr lang="en-US" dirty="0" smtClean="0"/>
              <a:t>Each </a:t>
            </a:r>
            <a:r>
              <a:rPr lang="en-US" dirty="0"/>
              <a:t>law also has particular benefits, disadvantages, and regulatory schemes, and its own registration authority.</a:t>
            </a:r>
          </a:p>
        </p:txBody>
      </p:sp>
    </p:spTree>
    <p:extLst>
      <p:ext uri="{BB962C8B-B14F-4D97-AF65-F5344CB8AC3E}">
        <p14:creationId xmlns:p14="http://schemas.microsoft.com/office/powerpoint/2010/main" xmlns="" val="4742965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LAWS</a:t>
            </a:r>
            <a:endParaRPr lang="en-US" dirty="0"/>
          </a:p>
        </p:txBody>
      </p:sp>
      <p:sp>
        <p:nvSpPr>
          <p:cNvPr id="3" name="Content Placeholder 2"/>
          <p:cNvSpPr>
            <a:spLocks noGrp="1"/>
          </p:cNvSpPr>
          <p:nvPr>
            <p:ph sz="quarter" idx="1"/>
          </p:nvPr>
        </p:nvSpPr>
        <p:spPr/>
        <p:txBody>
          <a:bodyPr/>
          <a:lstStyle/>
          <a:p>
            <a:r>
              <a:rPr lang="en-US" dirty="0"/>
              <a:t>T</a:t>
            </a:r>
            <a:r>
              <a:rPr lang="en-US" dirty="0" smtClean="0"/>
              <a:t>he </a:t>
            </a:r>
            <a:r>
              <a:rPr lang="en-US" dirty="0"/>
              <a:t>most comprehensive of the laws, the VSWA Ordinance, has several unique characteristics. </a:t>
            </a:r>
            <a:endParaRPr lang="en-US" dirty="0" smtClean="0"/>
          </a:p>
          <a:p>
            <a:pPr algn="just"/>
            <a:r>
              <a:rPr lang="en-US" dirty="0" smtClean="0"/>
              <a:t>The </a:t>
            </a:r>
            <a:r>
              <a:rPr lang="en-US" dirty="0"/>
              <a:t>provincial Social Welfare Departments (SWD) that oversee NGOs registered under the VSWA Ordinance provide more guidance in operating and managing an agency than the registration offices for societies and companies, which only seem to get involved when there is a dispute or if called upon by a court.</a:t>
            </a:r>
          </a:p>
        </p:txBody>
      </p:sp>
    </p:spTree>
    <p:extLst>
      <p:ext uri="{BB962C8B-B14F-4D97-AF65-F5344CB8AC3E}">
        <p14:creationId xmlns:p14="http://schemas.microsoft.com/office/powerpoint/2010/main" xmlns="" val="7343575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welfare department and agency</a:t>
            </a:r>
            <a:endParaRPr lang="en-US" dirty="0"/>
          </a:p>
        </p:txBody>
      </p:sp>
      <p:sp>
        <p:nvSpPr>
          <p:cNvPr id="3" name="Content Placeholder 2"/>
          <p:cNvSpPr>
            <a:spLocks noGrp="1"/>
          </p:cNvSpPr>
          <p:nvPr>
            <p:ph sz="quarter" idx="1"/>
          </p:nvPr>
        </p:nvSpPr>
        <p:spPr/>
        <p:txBody>
          <a:bodyPr/>
          <a:lstStyle/>
          <a:p>
            <a:r>
              <a:rPr lang="en-US" dirty="0"/>
              <a:t>Further, the SWD has developed a training institute for agencies; however, it is not automatically available for every registered agency. </a:t>
            </a:r>
            <a:endParaRPr lang="en-US" dirty="0" smtClean="0"/>
          </a:p>
          <a:p>
            <a:r>
              <a:rPr lang="en-US" dirty="0" smtClean="0"/>
              <a:t>Additionally</a:t>
            </a:r>
            <a:r>
              <a:rPr lang="en-US" dirty="0"/>
              <a:t>, an agency may be eligible for funds from the SWD not available to other types of NGOs. </a:t>
            </a:r>
          </a:p>
          <a:p>
            <a:endParaRPr lang="en-US" dirty="0"/>
          </a:p>
        </p:txBody>
      </p:sp>
    </p:spTree>
    <p:extLst>
      <p:ext uri="{BB962C8B-B14F-4D97-AF65-F5344CB8AC3E}">
        <p14:creationId xmlns:p14="http://schemas.microsoft.com/office/powerpoint/2010/main" xmlns="" val="11726057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registered organizations: societies</a:t>
            </a:r>
            <a:endParaRPr lang="en-US" dirty="0"/>
          </a:p>
        </p:txBody>
      </p:sp>
      <p:sp>
        <p:nvSpPr>
          <p:cNvPr id="3" name="Content Placeholder 2"/>
          <p:cNvSpPr>
            <a:spLocks noGrp="1"/>
          </p:cNvSpPr>
          <p:nvPr>
            <p:ph sz="quarter" idx="1"/>
          </p:nvPr>
        </p:nvSpPr>
        <p:spPr/>
        <p:txBody>
          <a:bodyPr/>
          <a:lstStyle/>
          <a:p>
            <a:pPr algn="just"/>
            <a:r>
              <a:rPr lang="en-US" dirty="0"/>
              <a:t>NGOs can be registered under the Societies Registration Act of 1860 for any literary, scientific or charitable purpose. </a:t>
            </a:r>
            <a:endParaRPr lang="en-US" dirty="0" smtClean="0"/>
          </a:p>
          <a:p>
            <a:pPr algn="just"/>
            <a:r>
              <a:rPr lang="en-US" dirty="0" smtClean="0"/>
              <a:t>The </a:t>
            </a:r>
            <a:r>
              <a:rPr lang="en-US" dirty="0"/>
              <a:t>Societies Registration Act is the oldest NGO registration act and societies are the most common and convenient form</a:t>
            </a:r>
            <a:r>
              <a:rPr lang="en-US" dirty="0" smtClean="0"/>
              <a:t>.</a:t>
            </a:r>
          </a:p>
          <a:p>
            <a:pPr marL="0" indent="0" algn="just">
              <a:buNone/>
            </a:pPr>
            <a:endParaRPr lang="en-US" dirty="0"/>
          </a:p>
        </p:txBody>
      </p:sp>
    </p:spTree>
    <p:extLst>
      <p:ext uri="{BB962C8B-B14F-4D97-AF65-F5344CB8AC3E}">
        <p14:creationId xmlns:p14="http://schemas.microsoft.com/office/powerpoint/2010/main" xmlns="" val="24231589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Societies registration act</a:t>
            </a:r>
            <a:endParaRPr lang="en-US" dirty="0"/>
          </a:p>
        </p:txBody>
      </p:sp>
      <p:sp>
        <p:nvSpPr>
          <p:cNvPr id="3" name="Content Placeholder 2"/>
          <p:cNvSpPr>
            <a:spLocks noGrp="1"/>
          </p:cNvSpPr>
          <p:nvPr>
            <p:ph sz="quarter" idx="1"/>
          </p:nvPr>
        </p:nvSpPr>
        <p:spPr/>
        <p:txBody>
          <a:bodyPr>
            <a:normAutofit lnSpcReduction="10000"/>
          </a:bodyPr>
          <a:lstStyle/>
          <a:p>
            <a:r>
              <a:rPr lang="en-US" dirty="0"/>
              <a:t>Societies that may be registered under this Act include</a:t>
            </a:r>
            <a:r>
              <a:rPr lang="en-US" dirty="0" smtClean="0"/>
              <a:t>:</a:t>
            </a:r>
          </a:p>
          <a:p>
            <a:r>
              <a:rPr lang="en-US" dirty="0" smtClean="0"/>
              <a:t> </a:t>
            </a:r>
            <a:r>
              <a:rPr lang="en-US" dirty="0"/>
              <a:t>C</a:t>
            </a:r>
            <a:r>
              <a:rPr lang="en-US" dirty="0" smtClean="0"/>
              <a:t>haritable Societies</a:t>
            </a:r>
          </a:p>
          <a:p>
            <a:pPr algn="just"/>
            <a:r>
              <a:rPr lang="en-US" dirty="0" smtClean="0"/>
              <a:t> Societies </a:t>
            </a:r>
            <a:r>
              <a:rPr lang="en-US" dirty="0"/>
              <a:t>established for the promotion of science, literature, or the fine arts, for instruction, the diffusion of useful knowledge, the diffusion of political education the foundation or maintenance of libraries or reading-rooms for general use among the members or open to the public, or public museums and galleries of paintings and other works of art, collections of natural history, mechanical and philosophical inventions, instruments or designs. </a:t>
            </a:r>
          </a:p>
          <a:p>
            <a:pPr algn="just"/>
            <a:endParaRPr lang="en-US" dirty="0"/>
          </a:p>
        </p:txBody>
      </p:sp>
    </p:spTree>
    <p:extLst>
      <p:ext uri="{BB962C8B-B14F-4D97-AF65-F5344CB8AC3E}">
        <p14:creationId xmlns:p14="http://schemas.microsoft.com/office/powerpoint/2010/main" xmlns="" val="18152795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Requirements to establish a society</a:t>
            </a:r>
            <a:endParaRPr lang="en-US" dirty="0"/>
          </a:p>
        </p:txBody>
      </p:sp>
      <p:sp>
        <p:nvSpPr>
          <p:cNvPr id="3" name="Content Placeholder 2"/>
          <p:cNvSpPr>
            <a:spLocks noGrp="1"/>
          </p:cNvSpPr>
          <p:nvPr>
            <p:ph sz="quarter" idx="1"/>
          </p:nvPr>
        </p:nvSpPr>
        <p:spPr/>
        <p:txBody>
          <a:bodyPr/>
          <a:lstStyle/>
          <a:p>
            <a:r>
              <a:rPr lang="en-US" dirty="0"/>
              <a:t>Basic Requirements to Establish a Society </a:t>
            </a:r>
          </a:p>
          <a:p>
            <a:r>
              <a:rPr lang="en-US" dirty="0"/>
              <a:t> </a:t>
            </a:r>
            <a:r>
              <a:rPr lang="en-US" dirty="0" smtClean="0"/>
              <a:t>At </a:t>
            </a:r>
            <a:r>
              <a:rPr lang="en-US" dirty="0"/>
              <a:t>least seven founders, </a:t>
            </a:r>
          </a:p>
          <a:p>
            <a:r>
              <a:rPr lang="en-US" dirty="0"/>
              <a:t> </a:t>
            </a:r>
            <a:r>
              <a:rPr lang="en-US" dirty="0" smtClean="0"/>
              <a:t>A </a:t>
            </a:r>
            <a:r>
              <a:rPr lang="en-US" dirty="0"/>
              <a:t>signed Memorandum of Association, </a:t>
            </a:r>
          </a:p>
          <a:p>
            <a:r>
              <a:rPr lang="en-US" dirty="0"/>
              <a:t> </a:t>
            </a:r>
            <a:r>
              <a:rPr lang="en-US" dirty="0" smtClean="0"/>
              <a:t>A </a:t>
            </a:r>
            <a:r>
              <a:rPr lang="en-US" dirty="0"/>
              <a:t>copy of the society’s rules and regulations, </a:t>
            </a:r>
          </a:p>
          <a:p>
            <a:r>
              <a:rPr lang="en-US" dirty="0"/>
              <a:t> </a:t>
            </a:r>
            <a:r>
              <a:rPr lang="en-US" dirty="0" smtClean="0"/>
              <a:t>A </a:t>
            </a:r>
            <a:r>
              <a:rPr lang="en-US" dirty="0"/>
              <a:t>fee of 50 Pakistan rupees, and </a:t>
            </a:r>
          </a:p>
          <a:p>
            <a:r>
              <a:rPr lang="en-US" dirty="0"/>
              <a:t> </a:t>
            </a:r>
            <a:r>
              <a:rPr lang="en-US" dirty="0" smtClean="0"/>
              <a:t>An </a:t>
            </a:r>
            <a:r>
              <a:rPr lang="en-US" dirty="0"/>
              <a:t>application submitted to the Registrar of Joint Stock Companies in the province in which the NGO is located. </a:t>
            </a:r>
          </a:p>
          <a:p>
            <a:endParaRPr lang="en-US" dirty="0"/>
          </a:p>
        </p:txBody>
      </p:sp>
    </p:spTree>
    <p:extLst>
      <p:ext uri="{BB962C8B-B14F-4D97-AF65-F5344CB8AC3E}">
        <p14:creationId xmlns:p14="http://schemas.microsoft.com/office/powerpoint/2010/main" xmlns="" val="23054588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Memorandum of association</a:t>
            </a:r>
            <a:endParaRPr lang="en-US" dirty="0"/>
          </a:p>
        </p:txBody>
      </p:sp>
      <p:sp>
        <p:nvSpPr>
          <p:cNvPr id="3" name="Content Placeholder 2"/>
          <p:cNvSpPr>
            <a:spLocks noGrp="1"/>
          </p:cNvSpPr>
          <p:nvPr>
            <p:ph sz="quarter" idx="1"/>
          </p:nvPr>
        </p:nvSpPr>
        <p:spPr/>
        <p:txBody>
          <a:bodyPr/>
          <a:lstStyle/>
          <a:p>
            <a:pPr marL="0" indent="0">
              <a:buNone/>
            </a:pPr>
            <a:r>
              <a:rPr lang="en-US" dirty="0"/>
              <a:t>The Memorandum of Association must include: </a:t>
            </a:r>
          </a:p>
          <a:p>
            <a:pPr lvl="0"/>
            <a:r>
              <a:rPr lang="en-US" dirty="0"/>
              <a:t>the name of the NGO; </a:t>
            </a:r>
          </a:p>
          <a:p>
            <a:pPr lvl="0"/>
            <a:r>
              <a:rPr lang="en-US" dirty="0"/>
              <a:t>the province in which it is located; </a:t>
            </a:r>
          </a:p>
          <a:p>
            <a:pPr lvl="0"/>
            <a:r>
              <a:rPr lang="en-US" dirty="0"/>
              <a:t>the objects for which it is established; </a:t>
            </a:r>
          </a:p>
          <a:p>
            <a:pPr lvl="0"/>
            <a:r>
              <a:rPr lang="en-US" dirty="0"/>
              <a:t>names, addresses, and descriptions of the members of the governing body; and </a:t>
            </a:r>
          </a:p>
          <a:p>
            <a:pPr lvl="0"/>
            <a:r>
              <a:rPr lang="en-US" dirty="0"/>
              <a:t>the signatures of those members. </a:t>
            </a:r>
          </a:p>
          <a:p>
            <a:endParaRPr lang="en-US" dirty="0"/>
          </a:p>
        </p:txBody>
      </p:sp>
    </p:spTree>
    <p:extLst>
      <p:ext uri="{BB962C8B-B14F-4D97-AF65-F5344CB8AC3E}">
        <p14:creationId xmlns:p14="http://schemas.microsoft.com/office/powerpoint/2010/main" xmlns="" val="8637319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 and regulations </a:t>
            </a:r>
            <a:endParaRPr lang="en-US" dirty="0"/>
          </a:p>
        </p:txBody>
      </p:sp>
      <p:sp>
        <p:nvSpPr>
          <p:cNvPr id="3" name="Content Placeholder 2"/>
          <p:cNvSpPr>
            <a:spLocks noGrp="1"/>
          </p:cNvSpPr>
          <p:nvPr>
            <p:ph sz="quarter" idx="1"/>
          </p:nvPr>
        </p:nvSpPr>
        <p:spPr/>
        <p:txBody>
          <a:bodyPr/>
          <a:lstStyle/>
          <a:p>
            <a:pPr marL="0" indent="0">
              <a:buNone/>
            </a:pPr>
            <a:r>
              <a:rPr lang="en-US" dirty="0"/>
              <a:t>The rules and regulations must contain: </a:t>
            </a:r>
          </a:p>
          <a:p>
            <a:pPr lvl="0"/>
            <a:r>
              <a:rPr lang="en-US" dirty="0"/>
              <a:t>membership requirements, </a:t>
            </a:r>
          </a:p>
          <a:p>
            <a:pPr lvl="0"/>
            <a:r>
              <a:rPr lang="en-US" dirty="0"/>
              <a:t>the makeup of the governing body, </a:t>
            </a:r>
          </a:p>
          <a:p>
            <a:pPr lvl="0"/>
            <a:r>
              <a:rPr lang="en-US" dirty="0"/>
              <a:t>meeting and quorum requirements, </a:t>
            </a:r>
          </a:p>
          <a:p>
            <a:pPr lvl="0"/>
            <a:r>
              <a:rPr lang="en-US" dirty="0"/>
              <a:t>meeting notice requirements, </a:t>
            </a:r>
          </a:p>
          <a:p>
            <a:pPr lvl="0"/>
            <a:r>
              <a:rPr lang="en-US" dirty="0"/>
              <a:t>procedures for the election and removal of officers, and </a:t>
            </a:r>
          </a:p>
          <a:p>
            <a:r>
              <a:rPr lang="en-US" dirty="0"/>
              <a:t>accounting and audit procedures</a:t>
            </a:r>
          </a:p>
        </p:txBody>
      </p:sp>
    </p:spTree>
    <p:extLst>
      <p:ext uri="{BB962C8B-B14F-4D97-AF65-F5344CB8AC3E}">
        <p14:creationId xmlns:p14="http://schemas.microsoft.com/office/powerpoint/2010/main" xmlns="" val="15274048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Once registered</a:t>
            </a:r>
            <a:endParaRPr lang="en-US" dirty="0"/>
          </a:p>
        </p:txBody>
      </p:sp>
      <p:sp>
        <p:nvSpPr>
          <p:cNvPr id="3" name="Content Placeholder 2"/>
          <p:cNvSpPr>
            <a:spLocks noGrp="1"/>
          </p:cNvSpPr>
          <p:nvPr>
            <p:ph sz="quarter" idx="1"/>
          </p:nvPr>
        </p:nvSpPr>
        <p:spPr/>
        <p:txBody>
          <a:bodyPr/>
          <a:lstStyle/>
          <a:p>
            <a:r>
              <a:rPr lang="en-US" dirty="0"/>
              <a:t>Upon the filing of the Memorandum of Association, the registrar certifies that the society is registered. </a:t>
            </a:r>
            <a:endParaRPr lang="en-US" dirty="0" smtClean="0"/>
          </a:p>
          <a:p>
            <a:r>
              <a:rPr lang="en-US" dirty="0" smtClean="0"/>
              <a:t>Registration </a:t>
            </a:r>
            <a:r>
              <a:rPr lang="en-US" dirty="0"/>
              <a:t>can take as little as two weeks and there are no compliance costs</a:t>
            </a:r>
            <a:r>
              <a:rPr lang="en-US" dirty="0" smtClean="0"/>
              <a:t>.</a:t>
            </a:r>
          </a:p>
          <a:p>
            <a:r>
              <a:rPr lang="en-US" dirty="0" smtClean="0"/>
              <a:t> </a:t>
            </a:r>
            <a:r>
              <a:rPr lang="en-US" dirty="0"/>
              <a:t>Once registered, a society is considered a legal person, which can enter into a contract, sue and be sued, have judgments enforced against it, sue its members, maintain bank accounts and own property. </a:t>
            </a:r>
          </a:p>
          <a:p>
            <a:endParaRPr lang="en-US" dirty="0"/>
          </a:p>
        </p:txBody>
      </p:sp>
    </p:spTree>
    <p:extLst>
      <p:ext uri="{BB962C8B-B14F-4D97-AF65-F5344CB8AC3E}">
        <p14:creationId xmlns:p14="http://schemas.microsoft.com/office/powerpoint/2010/main" xmlns="" val="36868233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of society </a:t>
            </a:r>
            <a:endParaRPr lang="en-US" dirty="0"/>
          </a:p>
        </p:txBody>
      </p:sp>
      <p:sp>
        <p:nvSpPr>
          <p:cNvPr id="3" name="Content Placeholder 2"/>
          <p:cNvSpPr>
            <a:spLocks noGrp="1"/>
          </p:cNvSpPr>
          <p:nvPr>
            <p:ph sz="quarter" idx="1"/>
          </p:nvPr>
        </p:nvSpPr>
        <p:spPr/>
        <p:txBody>
          <a:bodyPr>
            <a:normAutofit lnSpcReduction="10000"/>
          </a:bodyPr>
          <a:lstStyle/>
          <a:p>
            <a:r>
              <a:rPr lang="en-US" dirty="0"/>
              <a:t>Societies are composed of a governing body and members. </a:t>
            </a:r>
            <a:endParaRPr lang="en-US" dirty="0" smtClean="0"/>
          </a:p>
          <a:p>
            <a:r>
              <a:rPr lang="en-US" dirty="0" smtClean="0"/>
              <a:t>The </a:t>
            </a:r>
            <a:r>
              <a:rPr lang="en-US" dirty="0"/>
              <a:t>governing body is the groups of governors, council, directors, commission trustees, or other body entrusted with the management of the affairs of the society and must consist of at least three members</a:t>
            </a:r>
            <a:r>
              <a:rPr lang="en-US" dirty="0" smtClean="0"/>
              <a:t>.</a:t>
            </a:r>
          </a:p>
          <a:p>
            <a:r>
              <a:rPr lang="en-US" dirty="0"/>
              <a:t>The property of the society, if not vested in trustees, vests in the governing body</a:t>
            </a:r>
            <a:r>
              <a:rPr lang="en-US" dirty="0" smtClean="0"/>
              <a:t>.</a:t>
            </a:r>
          </a:p>
          <a:p>
            <a:r>
              <a:rPr lang="en-US" dirty="0" smtClean="0"/>
              <a:t> </a:t>
            </a:r>
            <a:r>
              <a:rPr lang="en-US" dirty="0"/>
              <a:t>Its duties include filing all required documents on an annual basis and holding annual meetings in compliance with the rules and regulations. Meeting and Reporting Requirements </a:t>
            </a:r>
          </a:p>
          <a:p>
            <a:endParaRPr lang="en-US" dirty="0"/>
          </a:p>
        </p:txBody>
      </p:sp>
    </p:spTree>
    <p:extLst>
      <p:ext uri="{BB962C8B-B14F-4D97-AF65-F5344CB8AC3E}">
        <p14:creationId xmlns:p14="http://schemas.microsoft.com/office/powerpoint/2010/main" xmlns="" val="1359021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AGMs</a:t>
            </a:r>
            <a:endParaRPr lang="en-US" dirty="0"/>
          </a:p>
        </p:txBody>
      </p:sp>
      <p:sp>
        <p:nvSpPr>
          <p:cNvPr id="3" name="Content Placeholder 2"/>
          <p:cNvSpPr>
            <a:spLocks noGrp="1"/>
          </p:cNvSpPr>
          <p:nvPr>
            <p:ph sz="quarter" idx="1"/>
          </p:nvPr>
        </p:nvSpPr>
        <p:spPr/>
        <p:txBody>
          <a:bodyPr/>
          <a:lstStyle/>
          <a:p>
            <a:r>
              <a:rPr lang="en-US" dirty="0"/>
              <a:t>The governing body is also responsible for holding annual general meetings (AGMs) of the members</a:t>
            </a:r>
            <a:r>
              <a:rPr lang="en-US" dirty="0" smtClean="0"/>
              <a:t>.</a:t>
            </a:r>
          </a:p>
          <a:p>
            <a:r>
              <a:rPr lang="en-US" dirty="0" smtClean="0"/>
              <a:t> </a:t>
            </a:r>
            <a:r>
              <a:rPr lang="en-US" dirty="0"/>
              <a:t>A quorum, consisting of a “major part of the members,” is required for the meeting. </a:t>
            </a:r>
            <a:endParaRPr lang="en-US" dirty="0" smtClean="0"/>
          </a:p>
          <a:p>
            <a:r>
              <a:rPr lang="en-US" dirty="0" smtClean="0"/>
              <a:t>The </a:t>
            </a:r>
            <a:r>
              <a:rPr lang="en-US" dirty="0"/>
              <a:t>accounting records of receipts, assets and expenditures audited by a qualified auditor must be submitted to the members at the AGM along with a statement of the organization’s affairs.</a:t>
            </a:r>
          </a:p>
        </p:txBody>
      </p:sp>
    </p:spTree>
    <p:extLst>
      <p:ext uri="{BB962C8B-B14F-4D97-AF65-F5344CB8AC3E}">
        <p14:creationId xmlns:p14="http://schemas.microsoft.com/office/powerpoint/2010/main" xmlns="" val="21355641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a:t>
            </a:r>
            <a:r>
              <a:rPr lang="en-US" dirty="0" err="1" smtClean="0"/>
              <a:t>agm</a:t>
            </a:r>
            <a:endParaRPr lang="en-US" dirty="0"/>
          </a:p>
        </p:txBody>
      </p:sp>
      <p:sp>
        <p:nvSpPr>
          <p:cNvPr id="3" name="Content Placeholder 2"/>
          <p:cNvSpPr>
            <a:spLocks noGrp="1"/>
          </p:cNvSpPr>
          <p:nvPr>
            <p:ph sz="quarter" idx="1"/>
          </p:nvPr>
        </p:nvSpPr>
        <p:spPr/>
        <p:txBody>
          <a:bodyPr/>
          <a:lstStyle/>
          <a:p>
            <a:r>
              <a:rPr lang="en-US" dirty="0"/>
              <a:t>By the 14th day following the AGM or if there is no AGM, within the month of January, the society must file with the registrar a list of the names, addresses, and occupations of the governing body. </a:t>
            </a:r>
            <a:endParaRPr lang="en-US" dirty="0" smtClean="0"/>
          </a:p>
          <a:p>
            <a:r>
              <a:rPr lang="en-US" dirty="0" smtClean="0"/>
              <a:t>There </a:t>
            </a:r>
            <a:r>
              <a:rPr lang="en-US" dirty="0"/>
              <a:t>are no other reporting requirements. Suspension/Dissolution </a:t>
            </a:r>
          </a:p>
          <a:p>
            <a:endParaRPr lang="en-US" dirty="0"/>
          </a:p>
        </p:txBody>
      </p:sp>
    </p:spTree>
    <p:extLst>
      <p:ext uri="{BB962C8B-B14F-4D97-AF65-F5344CB8AC3E}">
        <p14:creationId xmlns:p14="http://schemas.microsoft.com/office/powerpoint/2010/main" xmlns="" val="30259021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Takeover </a:t>
            </a:r>
            <a:endParaRPr lang="en-US" dirty="0"/>
          </a:p>
        </p:txBody>
      </p:sp>
      <p:sp>
        <p:nvSpPr>
          <p:cNvPr id="3" name="Content Placeholder 2"/>
          <p:cNvSpPr>
            <a:spLocks noGrp="1"/>
          </p:cNvSpPr>
          <p:nvPr>
            <p:ph sz="quarter" idx="1"/>
          </p:nvPr>
        </p:nvSpPr>
        <p:spPr/>
        <p:txBody>
          <a:bodyPr/>
          <a:lstStyle/>
          <a:p>
            <a:pPr marL="0" indent="0">
              <a:buNone/>
            </a:pPr>
            <a:r>
              <a:rPr lang="en-US" dirty="0"/>
              <a:t>The provincial government may take over management of the society from the governing body for up to one year if it determines that the governing body: </a:t>
            </a:r>
          </a:p>
          <a:p>
            <a:pPr lvl="0"/>
            <a:r>
              <a:rPr lang="en-US" dirty="0"/>
              <a:t>is unable to discharge its duties; </a:t>
            </a:r>
          </a:p>
          <a:p>
            <a:pPr lvl="0"/>
            <a:r>
              <a:rPr lang="en-US" dirty="0"/>
              <a:t>is unable to administer the society’s affairs or meet its financial obligations; or </a:t>
            </a:r>
          </a:p>
          <a:p>
            <a:pPr lvl="0"/>
            <a:r>
              <a:rPr lang="en-US" dirty="0"/>
              <a:t>“acts in a manner contrary to the public interest or the interests of the members of the society.” </a:t>
            </a:r>
          </a:p>
          <a:p>
            <a:endParaRPr lang="en-US" dirty="0"/>
          </a:p>
        </p:txBody>
      </p:sp>
    </p:spTree>
    <p:extLst>
      <p:ext uri="{BB962C8B-B14F-4D97-AF65-F5344CB8AC3E}">
        <p14:creationId xmlns:p14="http://schemas.microsoft.com/office/powerpoint/2010/main" xmlns="" val="22396456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At the end of the period, the society is reconstituted in accordance with the Memorandum of Association and its rules and regulations. </a:t>
            </a:r>
          </a:p>
          <a:p>
            <a:pPr marL="0" indent="0">
              <a:buNone/>
            </a:pPr>
            <a:endParaRPr lang="en-US" dirty="0"/>
          </a:p>
        </p:txBody>
      </p:sp>
    </p:spTree>
    <p:extLst>
      <p:ext uri="{BB962C8B-B14F-4D97-AF65-F5344CB8AC3E}">
        <p14:creationId xmlns:p14="http://schemas.microsoft.com/office/powerpoint/2010/main" xmlns="" val="41736166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Once </a:t>
            </a:r>
            <a:r>
              <a:rPr lang="en-US" dirty="0" err="1" smtClean="0"/>
              <a:t>desolved</a:t>
            </a:r>
            <a:endParaRPr lang="en-US" dirty="0"/>
          </a:p>
        </p:txBody>
      </p:sp>
      <p:sp>
        <p:nvSpPr>
          <p:cNvPr id="3" name="Content Placeholder 2"/>
          <p:cNvSpPr>
            <a:spLocks noGrp="1"/>
          </p:cNvSpPr>
          <p:nvPr>
            <p:ph sz="quarter" idx="1"/>
          </p:nvPr>
        </p:nvSpPr>
        <p:spPr/>
        <p:txBody>
          <a:bodyPr/>
          <a:lstStyle/>
          <a:p>
            <a:r>
              <a:rPr lang="en-US" dirty="0"/>
              <a:t>A society may be dissolved by a three-fifths vote of its members or the members can ask a court to order dissolution. </a:t>
            </a:r>
            <a:endParaRPr lang="en-US" dirty="0" smtClean="0"/>
          </a:p>
          <a:p>
            <a:r>
              <a:rPr lang="en-US" dirty="0" smtClean="0"/>
              <a:t>However</a:t>
            </a:r>
            <a:r>
              <a:rPr lang="en-US" dirty="0"/>
              <a:t>, if the government is a “member of, a contributor to, or otherwise interested in [the] society,” the society needs the consent of the provincial government to dissolve. </a:t>
            </a:r>
            <a:endParaRPr lang="en-US" dirty="0" smtClean="0"/>
          </a:p>
          <a:p>
            <a:r>
              <a:rPr lang="en-US" dirty="0" smtClean="0"/>
              <a:t>Upon </a:t>
            </a:r>
            <a:r>
              <a:rPr lang="en-US" dirty="0"/>
              <a:t>dissolution no member of the society may obtain any of the profit</a:t>
            </a:r>
            <a:r>
              <a:rPr lang="en-US" dirty="0" smtClean="0"/>
              <a:t>.</a:t>
            </a:r>
          </a:p>
          <a:p>
            <a:r>
              <a:rPr lang="en-US" dirty="0" smtClean="0"/>
              <a:t> </a:t>
            </a:r>
            <a:r>
              <a:rPr lang="en-US" dirty="0"/>
              <a:t>The property of the dissolved society must go to another society agreed to by three-fifths of the members or ordered by the court. </a:t>
            </a:r>
          </a:p>
          <a:p>
            <a:endParaRPr lang="en-US" dirty="0"/>
          </a:p>
        </p:txBody>
      </p:sp>
    </p:spTree>
    <p:extLst>
      <p:ext uri="{BB962C8B-B14F-4D97-AF65-F5344CB8AC3E}">
        <p14:creationId xmlns:p14="http://schemas.microsoft.com/office/powerpoint/2010/main" xmlns="" val="22629148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Trust </a:t>
            </a:r>
            <a:endParaRPr lang="en-US" dirty="0"/>
          </a:p>
        </p:txBody>
      </p:sp>
      <p:sp>
        <p:nvSpPr>
          <p:cNvPr id="3" name="Content Placeholder 2"/>
          <p:cNvSpPr>
            <a:spLocks noGrp="1"/>
          </p:cNvSpPr>
          <p:nvPr>
            <p:ph sz="quarter" idx="1"/>
          </p:nvPr>
        </p:nvSpPr>
        <p:spPr/>
        <p:txBody>
          <a:bodyPr/>
          <a:lstStyle/>
          <a:p>
            <a:pPr algn="just"/>
            <a:r>
              <a:rPr lang="en-US" dirty="0"/>
              <a:t>A trust is a “’gift’ of property to a person or institution providing benefit to both parties,” and may be either a public trust, which benefits the public at large, or a private trust, which benefits individuals</a:t>
            </a:r>
            <a:r>
              <a:rPr lang="en-US" dirty="0" smtClean="0"/>
              <a:t>.</a:t>
            </a:r>
          </a:p>
          <a:p>
            <a:pPr algn="just"/>
            <a:r>
              <a:rPr lang="en-US" dirty="0"/>
              <a:t>Private trusts for public charity are governed by the Trusts Act, 1882. </a:t>
            </a:r>
            <a:endParaRPr lang="en-US" dirty="0" smtClean="0"/>
          </a:p>
          <a:p>
            <a:pPr algn="just"/>
            <a:r>
              <a:rPr lang="en-US" dirty="0" smtClean="0"/>
              <a:t>There </a:t>
            </a:r>
            <a:r>
              <a:rPr lang="en-US" dirty="0"/>
              <a:t>is no law specifically governing public charitable trusts. </a:t>
            </a:r>
            <a:endParaRPr lang="en-US" dirty="0" smtClean="0"/>
          </a:p>
          <a:p>
            <a:pPr algn="just"/>
            <a:r>
              <a:rPr lang="en-US" dirty="0" smtClean="0"/>
              <a:t>However</a:t>
            </a:r>
            <a:r>
              <a:rPr lang="en-US" dirty="0"/>
              <a:t>, a public charitable trust may register under one of the other registration acts.</a:t>
            </a:r>
          </a:p>
        </p:txBody>
      </p:sp>
    </p:spTree>
    <p:extLst>
      <p:ext uri="{BB962C8B-B14F-4D97-AF65-F5344CB8AC3E}">
        <p14:creationId xmlns:p14="http://schemas.microsoft.com/office/powerpoint/2010/main" xmlns="" val="1716682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to register a trust</a:t>
            </a:r>
            <a:endParaRPr lang="en-US" dirty="0"/>
          </a:p>
        </p:txBody>
      </p:sp>
      <p:sp>
        <p:nvSpPr>
          <p:cNvPr id="3" name="Content Placeholder 2"/>
          <p:cNvSpPr>
            <a:spLocks noGrp="1"/>
          </p:cNvSpPr>
          <p:nvPr>
            <p:ph sz="quarter" idx="1"/>
          </p:nvPr>
        </p:nvSpPr>
        <p:spPr/>
        <p:txBody>
          <a:bodyPr/>
          <a:lstStyle/>
          <a:p>
            <a:pPr marL="0" indent="0">
              <a:buNone/>
            </a:pPr>
            <a:r>
              <a:rPr lang="en-US" dirty="0"/>
              <a:t>The advantages to registering as a trust under the Trusts Act include: </a:t>
            </a:r>
          </a:p>
          <a:p>
            <a:pPr lvl="0"/>
            <a:r>
              <a:rPr lang="en-US" dirty="0" smtClean="0"/>
              <a:t>A high </a:t>
            </a:r>
            <a:r>
              <a:rPr lang="en-US" dirty="0"/>
              <a:t>level of control over the administration and management of the NGO - there is a succession in place and there are no members; </a:t>
            </a:r>
          </a:p>
          <a:p>
            <a:pPr lvl="0"/>
            <a:r>
              <a:rPr lang="en-US" dirty="0"/>
              <a:t>little to no interference from the outside; </a:t>
            </a:r>
          </a:p>
          <a:p>
            <a:pPr lvl="0"/>
            <a:r>
              <a:rPr lang="en-US" dirty="0" smtClean="0"/>
              <a:t>A </a:t>
            </a:r>
            <a:r>
              <a:rPr lang="en-US" dirty="0"/>
              <a:t>simple registration procedure; </a:t>
            </a:r>
          </a:p>
          <a:p>
            <a:pPr lvl="0"/>
            <a:r>
              <a:rPr lang="en-US" dirty="0"/>
              <a:t>I</a:t>
            </a:r>
            <a:r>
              <a:rPr lang="en-US" dirty="0" smtClean="0"/>
              <a:t>rrevocability</a:t>
            </a:r>
            <a:r>
              <a:rPr lang="en-US" dirty="0"/>
              <a:t>; and </a:t>
            </a:r>
          </a:p>
          <a:p>
            <a:r>
              <a:rPr lang="en-US" dirty="0"/>
              <a:t>E</a:t>
            </a:r>
            <a:r>
              <a:rPr lang="en-US" dirty="0" smtClean="0"/>
              <a:t>ligibility </a:t>
            </a:r>
            <a:r>
              <a:rPr lang="en-US" dirty="0"/>
              <a:t>for income tax exemption.</a:t>
            </a:r>
          </a:p>
        </p:txBody>
      </p:sp>
    </p:spTree>
    <p:extLst>
      <p:ext uri="{BB962C8B-B14F-4D97-AF65-F5344CB8AC3E}">
        <p14:creationId xmlns:p14="http://schemas.microsoft.com/office/powerpoint/2010/main" xmlns="" val="2776270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Trust </a:t>
            </a:r>
            <a:endParaRPr lang="en-US" dirty="0"/>
          </a:p>
        </p:txBody>
      </p:sp>
      <p:sp>
        <p:nvSpPr>
          <p:cNvPr id="3" name="Content Placeholder 2"/>
          <p:cNvSpPr>
            <a:spLocks noGrp="1"/>
          </p:cNvSpPr>
          <p:nvPr>
            <p:ph sz="quarter" idx="1"/>
          </p:nvPr>
        </p:nvSpPr>
        <p:spPr/>
        <p:txBody>
          <a:bodyPr/>
          <a:lstStyle/>
          <a:p>
            <a:r>
              <a:rPr lang="en-US" dirty="0"/>
              <a:t>There are also no meeting or account maintenance requirements for a trust. </a:t>
            </a:r>
            <a:endParaRPr lang="en-US" dirty="0" smtClean="0"/>
          </a:p>
          <a:p>
            <a:r>
              <a:rPr lang="en-US" dirty="0" smtClean="0"/>
              <a:t>A </a:t>
            </a:r>
            <a:r>
              <a:rPr lang="en-US" dirty="0"/>
              <a:t>trust may be created for any lawful purpose and “is created when the author of the trust indicates with reasonable certainty by words or acts </a:t>
            </a:r>
            <a:endParaRPr lang="en-US" dirty="0" smtClean="0"/>
          </a:p>
          <a:p>
            <a:r>
              <a:rPr lang="en-US" dirty="0" smtClean="0"/>
              <a:t>(</a:t>
            </a:r>
            <a:r>
              <a:rPr lang="en-US" dirty="0"/>
              <a:t>a) an intention … to create … a trust</a:t>
            </a:r>
            <a:r>
              <a:rPr lang="en-US" dirty="0" smtClean="0"/>
              <a:t>,</a:t>
            </a:r>
          </a:p>
          <a:p>
            <a:r>
              <a:rPr lang="en-US" dirty="0" smtClean="0"/>
              <a:t> </a:t>
            </a:r>
            <a:r>
              <a:rPr lang="en-US" dirty="0"/>
              <a:t>(b) the purpose of the trust</a:t>
            </a:r>
            <a:r>
              <a:rPr lang="en-US" dirty="0" smtClean="0"/>
              <a:t>,</a:t>
            </a:r>
          </a:p>
          <a:p>
            <a:r>
              <a:rPr lang="en-US" dirty="0" smtClean="0"/>
              <a:t> </a:t>
            </a:r>
            <a:r>
              <a:rPr lang="en-US" dirty="0"/>
              <a:t>(c) the beneficiary, </a:t>
            </a:r>
            <a:endParaRPr lang="en-US" dirty="0" smtClean="0"/>
          </a:p>
          <a:p>
            <a:r>
              <a:rPr lang="en-US" dirty="0" smtClean="0"/>
              <a:t> </a:t>
            </a:r>
            <a:r>
              <a:rPr lang="en-US" dirty="0"/>
              <a:t>(d) the trust property and … transfers the property to the trustee.”</a:t>
            </a:r>
          </a:p>
        </p:txBody>
      </p:sp>
    </p:spTree>
    <p:extLst>
      <p:ext uri="{BB962C8B-B14F-4D97-AF65-F5344CB8AC3E}">
        <p14:creationId xmlns:p14="http://schemas.microsoft.com/office/powerpoint/2010/main" xmlns="" val="3486104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is trust registered?</a:t>
            </a:r>
            <a:endParaRPr lang="en-US" dirty="0"/>
          </a:p>
        </p:txBody>
      </p:sp>
      <p:sp>
        <p:nvSpPr>
          <p:cNvPr id="3" name="Content Placeholder 2"/>
          <p:cNvSpPr>
            <a:spLocks noGrp="1"/>
          </p:cNvSpPr>
          <p:nvPr>
            <p:ph sz="quarter" idx="1"/>
          </p:nvPr>
        </p:nvSpPr>
        <p:spPr/>
        <p:txBody>
          <a:bodyPr/>
          <a:lstStyle/>
          <a:p>
            <a:r>
              <a:rPr lang="en-US" dirty="0" smtClean="0"/>
              <a:t>A </a:t>
            </a:r>
            <a:r>
              <a:rPr lang="en-US" dirty="0"/>
              <a:t>trust is registered when the trustees (any number) file the trust deed or other instrument with the registration authority that then stamps the document. </a:t>
            </a:r>
          </a:p>
          <a:p>
            <a:endParaRPr lang="en-US" dirty="0"/>
          </a:p>
        </p:txBody>
      </p:sp>
    </p:spTree>
    <p:extLst>
      <p:ext uri="{BB962C8B-B14F-4D97-AF65-F5344CB8AC3E}">
        <p14:creationId xmlns:p14="http://schemas.microsoft.com/office/powerpoint/2010/main" xmlns="" val="18381705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Trustee is bind to:</a:t>
            </a:r>
            <a:endParaRPr lang="en-US" dirty="0"/>
          </a:p>
        </p:txBody>
      </p:sp>
      <p:sp>
        <p:nvSpPr>
          <p:cNvPr id="3" name="Content Placeholder 2"/>
          <p:cNvSpPr>
            <a:spLocks noGrp="1"/>
          </p:cNvSpPr>
          <p:nvPr>
            <p:ph sz="quarter" idx="1"/>
          </p:nvPr>
        </p:nvSpPr>
        <p:spPr/>
        <p:txBody>
          <a:bodyPr/>
          <a:lstStyle/>
          <a:p>
            <a:r>
              <a:rPr lang="en-US" dirty="0"/>
              <a:t>A trustee is bound to fulfill the purpose of the trust and to obey the directives of the author of the trust. </a:t>
            </a:r>
            <a:endParaRPr lang="en-US" dirty="0" smtClean="0"/>
          </a:p>
          <a:p>
            <a:r>
              <a:rPr lang="en-US" dirty="0" smtClean="0"/>
              <a:t>A </a:t>
            </a:r>
            <a:r>
              <a:rPr lang="en-US" dirty="0"/>
              <a:t>trustee is also bound to deal with the trust property as carefully as a man of “ordinary prudence.”</a:t>
            </a:r>
          </a:p>
        </p:txBody>
      </p:sp>
    </p:spTree>
    <p:extLst>
      <p:ext uri="{BB962C8B-B14F-4D97-AF65-F5344CB8AC3E}">
        <p14:creationId xmlns:p14="http://schemas.microsoft.com/office/powerpoint/2010/main" xmlns="" val="33979984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Accounts of trust and beneficiary</a:t>
            </a:r>
            <a:endParaRPr lang="en-US" dirty="0"/>
          </a:p>
        </p:txBody>
      </p:sp>
      <p:sp>
        <p:nvSpPr>
          <p:cNvPr id="3" name="Content Placeholder 2"/>
          <p:cNvSpPr>
            <a:spLocks noGrp="1"/>
          </p:cNvSpPr>
          <p:nvPr>
            <p:ph sz="quarter" idx="1"/>
          </p:nvPr>
        </p:nvSpPr>
        <p:spPr/>
        <p:txBody>
          <a:bodyPr/>
          <a:lstStyle/>
          <a:p>
            <a:r>
              <a:rPr lang="en-US" dirty="0"/>
              <a:t>A trustee must keep clear and accurate accounts of the trust property and furnish the beneficiary with full and accurate information</a:t>
            </a:r>
            <a:r>
              <a:rPr lang="en-US" dirty="0" smtClean="0"/>
              <a:t>.</a:t>
            </a:r>
          </a:p>
          <a:p>
            <a:r>
              <a:rPr lang="en-US" dirty="0" smtClean="0"/>
              <a:t> </a:t>
            </a:r>
            <a:r>
              <a:rPr lang="en-US" dirty="0"/>
              <a:t>The beneficiary has the right to inspect and take copies of the trust instrument and other trust documents.</a:t>
            </a:r>
          </a:p>
        </p:txBody>
      </p:sp>
    </p:spTree>
    <p:extLst>
      <p:ext uri="{BB962C8B-B14F-4D97-AF65-F5344CB8AC3E}">
        <p14:creationId xmlns:p14="http://schemas.microsoft.com/office/powerpoint/2010/main" xmlns="" val="22137066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trustee may be discharged:</a:t>
            </a:r>
            <a:endParaRPr lang="en-US" dirty="0"/>
          </a:p>
        </p:txBody>
      </p:sp>
      <p:sp>
        <p:nvSpPr>
          <p:cNvPr id="3" name="Content Placeholder 2"/>
          <p:cNvSpPr>
            <a:spLocks noGrp="1"/>
          </p:cNvSpPr>
          <p:nvPr>
            <p:ph sz="quarter" idx="1"/>
          </p:nvPr>
        </p:nvSpPr>
        <p:spPr/>
        <p:txBody>
          <a:bodyPr/>
          <a:lstStyle/>
          <a:p>
            <a:pPr marL="0" indent="0">
              <a:buNone/>
            </a:pPr>
            <a:r>
              <a:rPr lang="en-US" dirty="0"/>
              <a:t>A trustee may be discharged </a:t>
            </a:r>
          </a:p>
          <a:p>
            <a:pPr lvl="0"/>
            <a:r>
              <a:rPr lang="en-US" dirty="0"/>
              <a:t>upon extinction of the trust; </a:t>
            </a:r>
          </a:p>
          <a:p>
            <a:pPr lvl="0"/>
            <a:r>
              <a:rPr lang="en-US" dirty="0"/>
              <a:t>completion of his duties; </a:t>
            </a:r>
          </a:p>
          <a:p>
            <a:pPr lvl="0"/>
            <a:r>
              <a:rPr lang="en-US" dirty="0"/>
              <a:t>according to the trust instrument; </a:t>
            </a:r>
          </a:p>
          <a:p>
            <a:pPr lvl="0"/>
            <a:r>
              <a:rPr lang="en-US" dirty="0"/>
              <a:t>upon appointment of a new trustee; </a:t>
            </a:r>
          </a:p>
          <a:p>
            <a:pPr lvl="0"/>
            <a:r>
              <a:rPr lang="en-US" dirty="0"/>
              <a:t>by consent of the trustee and beneficiary; or </a:t>
            </a:r>
          </a:p>
          <a:p>
            <a:pPr lvl="0"/>
            <a:r>
              <a:rPr lang="en-US" dirty="0"/>
              <a:t>by order of the court. </a:t>
            </a:r>
            <a:endParaRPr lang="en-US" dirty="0" smtClean="0"/>
          </a:p>
          <a:p>
            <a:r>
              <a:rPr lang="en-US" dirty="0"/>
              <a:t>A new trustee may be appointed according to the trust instrument or by the author of the trust. </a:t>
            </a:r>
          </a:p>
          <a:p>
            <a:pPr marL="0" lvl="0" indent="0">
              <a:buNone/>
            </a:pPr>
            <a:endParaRPr lang="en-US" dirty="0"/>
          </a:p>
          <a:p>
            <a:endParaRPr lang="en-US" dirty="0"/>
          </a:p>
        </p:txBody>
      </p:sp>
    </p:spTree>
    <p:extLst>
      <p:ext uri="{BB962C8B-B14F-4D97-AF65-F5344CB8AC3E}">
        <p14:creationId xmlns:p14="http://schemas.microsoft.com/office/powerpoint/2010/main" xmlns="" val="20741538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Dissolution </a:t>
            </a:r>
            <a:br>
              <a:rPr lang="en-US" dirty="0"/>
            </a:br>
            <a:endParaRPr lang="en-US" dirty="0"/>
          </a:p>
        </p:txBody>
      </p:sp>
      <p:sp>
        <p:nvSpPr>
          <p:cNvPr id="3" name="Content Placeholder 2"/>
          <p:cNvSpPr>
            <a:spLocks noGrp="1"/>
          </p:cNvSpPr>
          <p:nvPr>
            <p:ph sz="quarter" idx="1"/>
          </p:nvPr>
        </p:nvSpPr>
        <p:spPr>
          <a:xfrm>
            <a:off x="457200" y="1600200"/>
            <a:ext cx="7848600" cy="4873752"/>
          </a:xfrm>
        </p:spPr>
        <p:txBody>
          <a:bodyPr/>
          <a:lstStyle/>
          <a:p>
            <a:pPr marL="0" indent="0">
              <a:buNone/>
            </a:pPr>
            <a:r>
              <a:rPr lang="en-US" dirty="0" smtClean="0"/>
              <a:t>Under </a:t>
            </a:r>
            <a:r>
              <a:rPr lang="en-US" dirty="0"/>
              <a:t>the Trusts Act, a trust is extinguished if: </a:t>
            </a:r>
          </a:p>
          <a:p>
            <a:pPr marL="0" indent="0">
              <a:buNone/>
            </a:pPr>
            <a:r>
              <a:rPr lang="en-US" dirty="0"/>
              <a:t>1. the purpose for which it was created is completed; </a:t>
            </a:r>
            <a:endParaRPr lang="en-US" dirty="0" smtClean="0"/>
          </a:p>
          <a:p>
            <a:pPr marL="0" indent="0">
              <a:buNone/>
            </a:pPr>
            <a:r>
              <a:rPr lang="en-US" dirty="0" smtClean="0"/>
              <a:t>2</a:t>
            </a:r>
            <a:r>
              <a:rPr lang="en-US" dirty="0"/>
              <a:t>. the purpose becomes unlawful; </a:t>
            </a:r>
            <a:endParaRPr lang="en-US" dirty="0" smtClean="0"/>
          </a:p>
          <a:p>
            <a:pPr marL="0" indent="0">
              <a:buNone/>
            </a:pPr>
            <a:r>
              <a:rPr lang="en-US" dirty="0" smtClean="0"/>
              <a:t>3</a:t>
            </a:r>
            <a:r>
              <a:rPr lang="en-US" dirty="0"/>
              <a:t>. the fulfillment of the purpose </a:t>
            </a:r>
            <a:r>
              <a:rPr lang="en-US" dirty="0" smtClean="0"/>
              <a:t>becomes impossible</a:t>
            </a:r>
          </a:p>
          <a:p>
            <a:pPr marL="0" indent="0">
              <a:buNone/>
            </a:pPr>
            <a:r>
              <a:rPr lang="en-US" dirty="0" smtClean="0"/>
              <a:t> </a:t>
            </a:r>
            <a:r>
              <a:rPr lang="en-US" dirty="0"/>
              <a:t>4. the trust is revoked. </a:t>
            </a:r>
          </a:p>
          <a:p>
            <a:pPr marL="0" indent="0">
              <a:buNone/>
            </a:pPr>
            <a:endParaRPr lang="en-US" dirty="0"/>
          </a:p>
        </p:txBody>
      </p:sp>
    </p:spTree>
    <p:extLst>
      <p:ext uri="{BB962C8B-B14F-4D97-AF65-F5344CB8AC3E}">
        <p14:creationId xmlns:p14="http://schemas.microsoft.com/office/powerpoint/2010/main" xmlns="" val="1587312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Waqfs</a:t>
            </a:r>
            <a:r>
              <a:rPr lang="en-US" dirty="0"/>
              <a:t> (Muslim Trusts) </a:t>
            </a:r>
            <a:br>
              <a:rPr lang="en-US" dirty="0"/>
            </a:br>
            <a:endParaRPr lang="en-US" dirty="0"/>
          </a:p>
        </p:txBody>
      </p:sp>
      <p:sp>
        <p:nvSpPr>
          <p:cNvPr id="3" name="Content Placeholder 2"/>
          <p:cNvSpPr>
            <a:spLocks noGrp="1"/>
          </p:cNvSpPr>
          <p:nvPr>
            <p:ph sz="quarter" idx="1"/>
          </p:nvPr>
        </p:nvSpPr>
        <p:spPr/>
        <p:txBody>
          <a:bodyPr/>
          <a:lstStyle/>
          <a:p>
            <a:r>
              <a:rPr lang="en-US" dirty="0" smtClean="0"/>
              <a:t>Another </a:t>
            </a:r>
            <a:r>
              <a:rPr lang="en-US" dirty="0"/>
              <a:t>type of trust that may serve as an NGO is a waqf</a:t>
            </a:r>
            <a:r>
              <a:rPr lang="en-US" dirty="0" smtClean="0"/>
              <a:t>.</a:t>
            </a:r>
          </a:p>
          <a:p>
            <a:pPr algn="just"/>
            <a:r>
              <a:rPr lang="en-US" dirty="0" smtClean="0"/>
              <a:t> </a:t>
            </a:r>
            <a:r>
              <a:rPr lang="en-US" dirty="0" err="1"/>
              <a:t>Waqfs</a:t>
            </a:r>
            <a:r>
              <a:rPr lang="en-US" dirty="0"/>
              <a:t> (also spelled </a:t>
            </a:r>
            <a:r>
              <a:rPr lang="en-US" dirty="0" err="1"/>
              <a:t>wakf</a:t>
            </a:r>
            <a:r>
              <a:rPr lang="en-US" dirty="0"/>
              <a:t>) are Muslim trusts initially created for personal benefit or the benefit of one’s descendants, but eventually expand to benefit </a:t>
            </a:r>
            <a:r>
              <a:rPr lang="en-US" dirty="0" smtClean="0"/>
              <a:t>the </a:t>
            </a:r>
            <a:r>
              <a:rPr lang="en-US" dirty="0"/>
              <a:t>public</a:t>
            </a:r>
            <a:r>
              <a:rPr lang="en-US" dirty="0" smtClean="0"/>
              <a:t>.</a:t>
            </a:r>
          </a:p>
          <a:p>
            <a:pPr algn="just"/>
            <a:r>
              <a:rPr lang="en-US" dirty="0" err="1"/>
              <a:t>Waqfs</a:t>
            </a:r>
            <a:r>
              <a:rPr lang="en-US" dirty="0"/>
              <a:t> may be created for “any purpose recognized by Islam as religious, pious or charitable.” </a:t>
            </a:r>
            <a:r>
              <a:rPr lang="en-US" dirty="0" err="1"/>
              <a:t>Waqfs</a:t>
            </a:r>
            <a:r>
              <a:rPr lang="en-US" dirty="0"/>
              <a:t> are “created for the ultimate benefit of mankind,” thus, Waqf property vests in God.</a:t>
            </a:r>
          </a:p>
        </p:txBody>
      </p:sp>
    </p:spTree>
    <p:extLst>
      <p:ext uri="{BB962C8B-B14F-4D97-AF65-F5344CB8AC3E}">
        <p14:creationId xmlns:p14="http://schemas.microsoft.com/office/powerpoint/2010/main" xmlns="" val="12430710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Mussalman Waqf Act, 1923 </a:t>
            </a:r>
          </a:p>
        </p:txBody>
      </p:sp>
      <p:sp>
        <p:nvSpPr>
          <p:cNvPr id="3" name="Content Placeholder 2"/>
          <p:cNvSpPr>
            <a:spLocks noGrp="1"/>
          </p:cNvSpPr>
          <p:nvPr>
            <p:ph sz="quarter" idx="1"/>
          </p:nvPr>
        </p:nvSpPr>
        <p:spPr/>
        <p:txBody>
          <a:bodyPr/>
          <a:lstStyle/>
          <a:p>
            <a:pPr algn="just"/>
            <a:r>
              <a:rPr lang="en-US" dirty="0"/>
              <a:t>The Mussalman Waqf Act, 1923 and the Provincial Waqf Property Ordinances, 1979, govern the management and administration of a waqf</a:t>
            </a:r>
            <a:r>
              <a:rPr lang="en-US" dirty="0" smtClean="0"/>
              <a:t>.</a:t>
            </a:r>
          </a:p>
          <a:p>
            <a:pPr marL="0" indent="0" algn="just">
              <a:buNone/>
            </a:pPr>
            <a:endParaRPr lang="en-US" dirty="0"/>
          </a:p>
        </p:txBody>
      </p:sp>
    </p:spTree>
    <p:extLst>
      <p:ext uri="{BB962C8B-B14F-4D97-AF65-F5344CB8AC3E}">
        <p14:creationId xmlns:p14="http://schemas.microsoft.com/office/powerpoint/2010/main" xmlns="" val="30556041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Mussalman Waqf Act, 1923 </a:t>
            </a:r>
          </a:p>
        </p:txBody>
      </p:sp>
      <p:sp>
        <p:nvSpPr>
          <p:cNvPr id="3" name="Content Placeholder 2"/>
          <p:cNvSpPr>
            <a:spLocks noGrp="1"/>
          </p:cNvSpPr>
          <p:nvPr>
            <p:ph sz="quarter" idx="1"/>
          </p:nvPr>
        </p:nvSpPr>
        <p:spPr>
          <a:xfrm>
            <a:off x="457200" y="1600200"/>
            <a:ext cx="8458200" cy="4873752"/>
          </a:xfrm>
        </p:spPr>
        <p:txBody>
          <a:bodyPr>
            <a:normAutofit lnSpcReduction="10000"/>
          </a:bodyPr>
          <a:lstStyle/>
          <a:p>
            <a:r>
              <a:rPr lang="en-US" dirty="0"/>
              <a:t>The Mussalman Waqf Act, 1923, requires that within six months of creation, the mutawalli (trustee) of every waqf must submit a statement of particulars to the local court which include</a:t>
            </a:r>
            <a:r>
              <a:rPr lang="en-US" dirty="0" smtClean="0"/>
              <a:t>:</a:t>
            </a:r>
          </a:p>
          <a:p>
            <a:pPr marL="0" indent="0">
              <a:buNone/>
            </a:pPr>
            <a:r>
              <a:rPr lang="en-US" dirty="0" smtClean="0"/>
              <a:t>1</a:t>
            </a:r>
            <a:r>
              <a:rPr lang="en-US" dirty="0"/>
              <a:t>. a description of the waqf </a:t>
            </a:r>
            <a:r>
              <a:rPr lang="en-US" dirty="0" smtClean="0"/>
              <a:t>property.</a:t>
            </a:r>
          </a:p>
          <a:p>
            <a:pPr marL="0" indent="0">
              <a:buNone/>
            </a:pPr>
            <a:r>
              <a:rPr lang="en-US" dirty="0" smtClean="0"/>
              <a:t>2</a:t>
            </a:r>
            <a:r>
              <a:rPr lang="en-US" dirty="0"/>
              <a:t>. gross annual </a:t>
            </a:r>
            <a:r>
              <a:rPr lang="en-US" dirty="0" smtClean="0"/>
              <a:t>income.</a:t>
            </a:r>
          </a:p>
          <a:p>
            <a:pPr marL="0" indent="0">
              <a:buNone/>
            </a:pPr>
            <a:r>
              <a:rPr lang="en-US" dirty="0" smtClean="0"/>
              <a:t>3. </a:t>
            </a:r>
            <a:r>
              <a:rPr lang="en-US" dirty="0"/>
              <a:t>gross amount of income since creation of the waqf; </a:t>
            </a:r>
            <a:endParaRPr lang="en-US" dirty="0" smtClean="0"/>
          </a:p>
          <a:p>
            <a:pPr marL="0" indent="0">
              <a:buNone/>
            </a:pPr>
            <a:r>
              <a:rPr lang="en-US" dirty="0" smtClean="0"/>
              <a:t>4</a:t>
            </a:r>
            <a:r>
              <a:rPr lang="en-US" dirty="0"/>
              <a:t>. amount of government revenues, taxes, and rents </a:t>
            </a:r>
            <a:r>
              <a:rPr lang="en-US" dirty="0" smtClean="0"/>
              <a:t>annually paid</a:t>
            </a:r>
          </a:p>
          <a:p>
            <a:pPr marL="0" indent="0">
              <a:buNone/>
            </a:pPr>
            <a:r>
              <a:rPr lang="en-US" dirty="0" smtClean="0"/>
              <a:t>5</a:t>
            </a:r>
            <a:r>
              <a:rPr lang="en-US" dirty="0"/>
              <a:t>. an estimate of annual </a:t>
            </a:r>
            <a:r>
              <a:rPr lang="en-US" dirty="0" smtClean="0"/>
              <a:t>expenditures</a:t>
            </a:r>
          </a:p>
          <a:p>
            <a:pPr marL="0" indent="0">
              <a:buNone/>
            </a:pPr>
            <a:r>
              <a:rPr lang="en-US" dirty="0" smtClean="0"/>
              <a:t>6</a:t>
            </a:r>
            <a:r>
              <a:rPr lang="en-US" dirty="0"/>
              <a:t>. an accounting of the amounts for salary and </a:t>
            </a:r>
            <a:r>
              <a:rPr lang="en-US" dirty="0" smtClean="0"/>
              <a:t>allowance.</a:t>
            </a:r>
          </a:p>
          <a:p>
            <a:pPr marL="0" indent="0">
              <a:buNone/>
            </a:pPr>
            <a:r>
              <a:rPr lang="en-US" dirty="0" smtClean="0"/>
              <a:t>7</a:t>
            </a:r>
            <a:r>
              <a:rPr lang="en-US" dirty="0"/>
              <a:t>. </a:t>
            </a:r>
            <a:r>
              <a:rPr lang="en-US" dirty="0" smtClean="0"/>
              <a:t>“Any </a:t>
            </a:r>
            <a:r>
              <a:rPr lang="en-US" dirty="0"/>
              <a:t>other particulars.” </a:t>
            </a:r>
          </a:p>
          <a:p>
            <a:endParaRPr lang="en-US" dirty="0"/>
          </a:p>
        </p:txBody>
      </p:sp>
    </p:spTree>
    <p:extLst>
      <p:ext uri="{BB962C8B-B14F-4D97-AF65-F5344CB8AC3E}">
        <p14:creationId xmlns:p14="http://schemas.microsoft.com/office/powerpoint/2010/main" xmlns="" val="40414631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 of </a:t>
            </a:r>
            <a:r>
              <a:rPr lang="en-US" dirty="0" err="1" smtClean="0"/>
              <a:t>waqt</a:t>
            </a:r>
            <a:r>
              <a:rPr lang="en-US" dirty="0" smtClean="0"/>
              <a:t> act-1923</a:t>
            </a:r>
            <a:endParaRPr lang="en-US" dirty="0"/>
          </a:p>
        </p:txBody>
      </p:sp>
      <p:sp>
        <p:nvSpPr>
          <p:cNvPr id="3" name="Content Placeholder 2"/>
          <p:cNvSpPr>
            <a:spLocks noGrp="1"/>
          </p:cNvSpPr>
          <p:nvPr>
            <p:ph sz="quarter" idx="1"/>
          </p:nvPr>
        </p:nvSpPr>
        <p:spPr/>
        <p:txBody>
          <a:bodyPr/>
          <a:lstStyle/>
          <a:p>
            <a:r>
              <a:rPr lang="en-US" dirty="0"/>
              <a:t>The statement must be accompanied by the deed or other creation instrument. </a:t>
            </a:r>
            <a:endParaRPr lang="en-US" dirty="0" smtClean="0"/>
          </a:p>
          <a:p>
            <a:r>
              <a:rPr lang="en-US" dirty="0"/>
              <a:t>Additionally, the mutawalli must annually file with the court an audited statement of accounts of funds received and expended</a:t>
            </a:r>
            <a:r>
              <a:rPr lang="en-US" dirty="0" smtClean="0"/>
              <a:t>.</a:t>
            </a:r>
          </a:p>
          <a:p>
            <a:pPr algn="just"/>
            <a:r>
              <a:rPr lang="en-US" dirty="0" smtClean="0"/>
              <a:t> </a:t>
            </a:r>
            <a:r>
              <a:rPr lang="en-US" dirty="0"/>
              <a:t>In contrast to other types of NGOs, </a:t>
            </a:r>
            <a:r>
              <a:rPr lang="en-US" dirty="0" err="1"/>
              <a:t>waqfs</a:t>
            </a:r>
            <a:r>
              <a:rPr lang="en-US" dirty="0"/>
              <a:t> cannot be modified or terminated. </a:t>
            </a:r>
            <a:endParaRPr lang="en-US" dirty="0" smtClean="0"/>
          </a:p>
          <a:p>
            <a:pPr algn="just"/>
            <a:r>
              <a:rPr lang="en-US" dirty="0" smtClean="0"/>
              <a:t>Further</a:t>
            </a:r>
            <a:r>
              <a:rPr lang="en-US" dirty="0"/>
              <a:t>, the property of a waqf may not be confiscated by the government, although in certain circumstances the government may assume the administration of the property, such as when the founder dies. </a:t>
            </a:r>
          </a:p>
        </p:txBody>
      </p:sp>
    </p:spTree>
    <p:extLst>
      <p:ext uri="{BB962C8B-B14F-4D97-AF65-F5344CB8AC3E}">
        <p14:creationId xmlns:p14="http://schemas.microsoft.com/office/powerpoint/2010/main" xmlns="" val="16384927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 of </a:t>
            </a:r>
            <a:r>
              <a:rPr lang="en-US" dirty="0" err="1"/>
              <a:t>waqt</a:t>
            </a:r>
            <a:r>
              <a:rPr lang="en-US" dirty="0"/>
              <a:t> act-1923</a:t>
            </a:r>
          </a:p>
        </p:txBody>
      </p:sp>
      <p:sp>
        <p:nvSpPr>
          <p:cNvPr id="3" name="Content Placeholder 2"/>
          <p:cNvSpPr>
            <a:spLocks noGrp="1"/>
          </p:cNvSpPr>
          <p:nvPr>
            <p:ph sz="quarter" idx="1"/>
          </p:nvPr>
        </p:nvSpPr>
        <p:spPr/>
        <p:txBody>
          <a:bodyPr/>
          <a:lstStyle/>
          <a:p>
            <a:r>
              <a:rPr lang="en-US" dirty="0"/>
              <a:t>The government may also dispose of the property and invest the proceeds in accordance with the </a:t>
            </a:r>
            <a:r>
              <a:rPr lang="en-US" dirty="0" err="1"/>
              <a:t>Waqf’s</a:t>
            </a:r>
            <a:r>
              <a:rPr lang="en-US" dirty="0"/>
              <a:t> directives.</a:t>
            </a:r>
          </a:p>
        </p:txBody>
      </p:sp>
    </p:spTree>
    <p:extLst>
      <p:ext uri="{BB962C8B-B14F-4D97-AF65-F5344CB8AC3E}">
        <p14:creationId xmlns:p14="http://schemas.microsoft.com/office/powerpoint/2010/main" xmlns="" val="4920965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agencies</a:t>
            </a:r>
            <a:endParaRPr lang="en-US" dirty="0"/>
          </a:p>
        </p:txBody>
      </p:sp>
      <p:sp>
        <p:nvSpPr>
          <p:cNvPr id="3" name="Content Placeholder 2"/>
          <p:cNvSpPr>
            <a:spLocks noGrp="1"/>
          </p:cNvSpPr>
          <p:nvPr>
            <p:ph sz="quarter" idx="1"/>
          </p:nvPr>
        </p:nvSpPr>
        <p:spPr/>
        <p:txBody>
          <a:bodyPr/>
          <a:lstStyle/>
          <a:p>
            <a:r>
              <a:rPr lang="en-US" dirty="0"/>
              <a:t>NGOs may register under The Voluntary Social Welfare Agencies (Registration and Control) (VSWA) Ordinance, 1961</a:t>
            </a:r>
            <a:r>
              <a:rPr lang="en-US" dirty="0" smtClean="0"/>
              <a:t>.</a:t>
            </a:r>
          </a:p>
          <a:p>
            <a:pPr algn="just"/>
            <a:r>
              <a:rPr lang="en-US" dirty="0"/>
              <a:t>A voluntary social welfare agency (agency) is “an organization, association or undertaking established by persons of their own free will for the purpose of rendering welfare services in any one or more of [the proscribed] </a:t>
            </a:r>
            <a:r>
              <a:rPr lang="en-US" dirty="0" smtClean="0"/>
              <a:t>fields </a:t>
            </a:r>
            <a:r>
              <a:rPr lang="en-US" dirty="0"/>
              <a:t>and depending for its resources on public subscription, donations or Government aid.”</a:t>
            </a:r>
          </a:p>
        </p:txBody>
      </p:sp>
    </p:spTree>
    <p:extLst>
      <p:ext uri="{BB962C8B-B14F-4D97-AF65-F5344CB8AC3E}">
        <p14:creationId xmlns:p14="http://schemas.microsoft.com/office/powerpoint/2010/main" xmlns="" val="28597142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Fields include</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a:t>The proscribed fields are: </a:t>
            </a:r>
            <a:endParaRPr lang="en-US" dirty="0" smtClean="0"/>
          </a:p>
          <a:p>
            <a:r>
              <a:rPr lang="en-US" dirty="0" smtClean="0"/>
              <a:t>child welfare</a:t>
            </a:r>
          </a:p>
          <a:p>
            <a:r>
              <a:rPr lang="en-US" dirty="0" smtClean="0"/>
              <a:t> </a:t>
            </a:r>
            <a:r>
              <a:rPr lang="en-US" dirty="0"/>
              <a:t>welfare and rehabilitation of released </a:t>
            </a:r>
            <a:r>
              <a:rPr lang="en-US" dirty="0" smtClean="0"/>
              <a:t>prisoners,</a:t>
            </a:r>
          </a:p>
          <a:p>
            <a:r>
              <a:rPr lang="en-US" dirty="0" smtClean="0"/>
              <a:t>youth </a:t>
            </a:r>
            <a:r>
              <a:rPr lang="en-US" dirty="0"/>
              <a:t>welfare </a:t>
            </a:r>
            <a:endParaRPr lang="en-US" dirty="0" smtClean="0"/>
          </a:p>
          <a:p>
            <a:r>
              <a:rPr lang="en-US" dirty="0" smtClean="0"/>
              <a:t>welfare </a:t>
            </a:r>
            <a:r>
              <a:rPr lang="en-US" dirty="0"/>
              <a:t>of juvenile </a:t>
            </a:r>
            <a:r>
              <a:rPr lang="en-US" dirty="0" smtClean="0"/>
              <a:t>delinquents</a:t>
            </a:r>
          </a:p>
          <a:p>
            <a:r>
              <a:rPr lang="en-US" dirty="0" smtClean="0"/>
              <a:t> </a:t>
            </a:r>
            <a:r>
              <a:rPr lang="en-US" dirty="0"/>
              <a:t>women’s </a:t>
            </a:r>
            <a:r>
              <a:rPr lang="en-US" dirty="0" smtClean="0"/>
              <a:t>welfare</a:t>
            </a:r>
          </a:p>
          <a:p>
            <a:r>
              <a:rPr lang="en-US" dirty="0" smtClean="0"/>
              <a:t> </a:t>
            </a:r>
            <a:r>
              <a:rPr lang="en-US" dirty="0"/>
              <a:t>welfare of the beggars and </a:t>
            </a:r>
            <a:r>
              <a:rPr lang="en-US" dirty="0" smtClean="0"/>
              <a:t>destitute</a:t>
            </a:r>
          </a:p>
          <a:p>
            <a:r>
              <a:rPr lang="en-US" dirty="0" smtClean="0"/>
              <a:t> </a:t>
            </a:r>
            <a:r>
              <a:rPr lang="en-US" dirty="0"/>
              <a:t>training in social work </a:t>
            </a:r>
            <a:endParaRPr lang="en-US" dirty="0" smtClean="0"/>
          </a:p>
          <a:p>
            <a:r>
              <a:rPr lang="en-US" dirty="0" smtClean="0"/>
              <a:t>welfare </a:t>
            </a:r>
            <a:r>
              <a:rPr lang="en-US" dirty="0"/>
              <a:t>and rehabilitation of </a:t>
            </a:r>
            <a:r>
              <a:rPr lang="en-US" dirty="0" smtClean="0"/>
              <a:t>patients</a:t>
            </a:r>
          </a:p>
          <a:p>
            <a:r>
              <a:rPr lang="en-US" dirty="0" smtClean="0"/>
              <a:t> </a:t>
            </a:r>
            <a:r>
              <a:rPr lang="en-US" dirty="0"/>
              <a:t>family planning </a:t>
            </a:r>
            <a:endParaRPr lang="en-US" dirty="0" smtClean="0"/>
          </a:p>
          <a:p>
            <a:r>
              <a:rPr lang="en-US" dirty="0" smtClean="0"/>
              <a:t>welfare </a:t>
            </a:r>
            <a:r>
              <a:rPr lang="en-US" dirty="0"/>
              <a:t>of aged and </a:t>
            </a:r>
            <a:r>
              <a:rPr lang="en-US" dirty="0" smtClean="0"/>
              <a:t>infirm</a:t>
            </a:r>
          </a:p>
          <a:p>
            <a:r>
              <a:rPr lang="en-US" dirty="0" smtClean="0"/>
              <a:t>recreational </a:t>
            </a:r>
            <a:r>
              <a:rPr lang="en-US" dirty="0"/>
              <a:t>programs </a:t>
            </a:r>
            <a:endParaRPr lang="en-US" dirty="0" smtClean="0"/>
          </a:p>
          <a:p>
            <a:r>
              <a:rPr lang="en-US" dirty="0" smtClean="0"/>
              <a:t>welfare </a:t>
            </a:r>
            <a:r>
              <a:rPr lang="en-US" dirty="0"/>
              <a:t>of the physically and mentally </a:t>
            </a:r>
            <a:r>
              <a:rPr lang="en-US" dirty="0" smtClean="0"/>
              <a:t>handicapped</a:t>
            </a:r>
          </a:p>
          <a:p>
            <a:r>
              <a:rPr lang="en-US" dirty="0" smtClean="0"/>
              <a:t>Coordination of social welfare agencies</a:t>
            </a:r>
            <a:endParaRPr lang="en-US" dirty="0"/>
          </a:p>
        </p:txBody>
      </p:sp>
    </p:spTree>
    <p:extLst>
      <p:ext uri="{BB962C8B-B14F-4D97-AF65-F5344CB8AC3E}">
        <p14:creationId xmlns:p14="http://schemas.microsoft.com/office/powerpoint/2010/main" xmlns="" val="250961617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a:t>
            </a:r>
            <a:endParaRPr lang="en-US" dirty="0"/>
          </a:p>
        </p:txBody>
      </p:sp>
      <p:sp>
        <p:nvSpPr>
          <p:cNvPr id="3" name="Content Placeholder 2"/>
          <p:cNvSpPr>
            <a:spLocks noGrp="1"/>
          </p:cNvSpPr>
          <p:nvPr>
            <p:ph sz="quarter" idx="1"/>
          </p:nvPr>
        </p:nvSpPr>
        <p:spPr/>
        <p:txBody>
          <a:bodyPr/>
          <a:lstStyle/>
          <a:p>
            <a:r>
              <a:rPr lang="en-US" dirty="0"/>
              <a:t>Registration under this Ordinance is mandatory for any NGO which performs in one of these fields</a:t>
            </a:r>
            <a:r>
              <a:rPr lang="en-US" dirty="0" smtClean="0"/>
              <a:t>.</a:t>
            </a:r>
          </a:p>
          <a:p>
            <a:pPr algn="just"/>
            <a:r>
              <a:rPr lang="en-US" dirty="0"/>
              <a:t>Agency founders must submit an application to the Director of Social Welfare along with the constitution of the agency and a receipt for 25 Pakistan rupees paid to the provincial Social Welfare Department (SWD). </a:t>
            </a:r>
          </a:p>
        </p:txBody>
      </p:sp>
    </p:spTree>
    <p:extLst>
      <p:ext uri="{BB962C8B-B14F-4D97-AF65-F5344CB8AC3E}">
        <p14:creationId xmlns:p14="http://schemas.microsoft.com/office/powerpoint/2010/main" xmlns="" val="42552609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a:t>
            </a:r>
            <a:endParaRPr lang="en-US" dirty="0"/>
          </a:p>
        </p:txBody>
      </p:sp>
      <p:sp>
        <p:nvSpPr>
          <p:cNvPr id="3" name="Content Placeholder 2"/>
          <p:cNvSpPr>
            <a:spLocks noGrp="1"/>
          </p:cNvSpPr>
          <p:nvPr>
            <p:ph sz="quarter" idx="1"/>
          </p:nvPr>
        </p:nvSpPr>
        <p:spPr/>
        <p:txBody>
          <a:bodyPr/>
          <a:lstStyle/>
          <a:p>
            <a:r>
              <a:rPr lang="en-US" dirty="0"/>
              <a:t>The application must </a:t>
            </a:r>
            <a:r>
              <a:rPr lang="en-US" dirty="0" smtClean="0"/>
              <a:t>state: </a:t>
            </a:r>
          </a:p>
          <a:p>
            <a:pPr marL="0" indent="0">
              <a:buNone/>
            </a:pPr>
            <a:r>
              <a:rPr lang="en-US" dirty="0" smtClean="0"/>
              <a:t>1</a:t>
            </a:r>
            <a:r>
              <a:rPr lang="en-US" dirty="0"/>
              <a:t>. the </a:t>
            </a:r>
            <a:r>
              <a:rPr lang="en-US" dirty="0" smtClean="0"/>
              <a:t>name</a:t>
            </a:r>
          </a:p>
          <a:p>
            <a:pPr marL="0" indent="0">
              <a:buNone/>
            </a:pPr>
            <a:r>
              <a:rPr lang="en-US" dirty="0" smtClean="0"/>
              <a:t>2</a:t>
            </a:r>
            <a:r>
              <a:rPr lang="en-US" dirty="0"/>
              <a:t>. the </a:t>
            </a:r>
            <a:r>
              <a:rPr lang="en-US" dirty="0" smtClean="0"/>
              <a:t>address</a:t>
            </a:r>
          </a:p>
          <a:p>
            <a:pPr marL="0" indent="0">
              <a:buNone/>
            </a:pPr>
            <a:r>
              <a:rPr lang="en-US" dirty="0" smtClean="0"/>
              <a:t>3</a:t>
            </a:r>
            <a:r>
              <a:rPr lang="en-US" dirty="0"/>
              <a:t>. the aims and </a:t>
            </a:r>
            <a:r>
              <a:rPr lang="en-US" dirty="0" smtClean="0"/>
              <a:t>objectives</a:t>
            </a:r>
            <a:endParaRPr lang="en-US" dirty="0"/>
          </a:p>
          <a:p>
            <a:pPr marL="0" indent="0">
              <a:buNone/>
            </a:pPr>
            <a:r>
              <a:rPr lang="en-US" dirty="0" smtClean="0"/>
              <a:t> </a:t>
            </a:r>
            <a:r>
              <a:rPr lang="en-US" dirty="0"/>
              <a:t>4. the area of operation; </a:t>
            </a:r>
            <a:endParaRPr lang="en-US" dirty="0" smtClean="0"/>
          </a:p>
          <a:p>
            <a:pPr marL="0" indent="0">
              <a:buNone/>
            </a:pPr>
            <a:r>
              <a:rPr lang="en-US" dirty="0" smtClean="0"/>
              <a:t>5</a:t>
            </a:r>
            <a:r>
              <a:rPr lang="en-US" dirty="0"/>
              <a:t>. how the agency will be </a:t>
            </a:r>
            <a:r>
              <a:rPr lang="en-US" dirty="0" smtClean="0"/>
              <a:t>financed</a:t>
            </a:r>
          </a:p>
          <a:p>
            <a:pPr marL="0" indent="0">
              <a:buNone/>
            </a:pPr>
            <a:r>
              <a:rPr lang="en-US" dirty="0" smtClean="0"/>
              <a:t> </a:t>
            </a:r>
            <a:r>
              <a:rPr lang="en-US" dirty="0"/>
              <a:t>6. the names, occupations, and addresses of the founding </a:t>
            </a:r>
            <a:r>
              <a:rPr lang="en-US" dirty="0" smtClean="0"/>
              <a:t>members</a:t>
            </a:r>
          </a:p>
          <a:p>
            <a:pPr marL="0" indent="0">
              <a:buNone/>
            </a:pPr>
            <a:r>
              <a:rPr lang="en-US" dirty="0" smtClean="0"/>
              <a:t> </a:t>
            </a:r>
            <a:r>
              <a:rPr lang="en-US" dirty="0"/>
              <a:t>7. the name of the agency’s bank. </a:t>
            </a:r>
          </a:p>
          <a:p>
            <a:endParaRPr lang="en-US" dirty="0"/>
          </a:p>
        </p:txBody>
      </p:sp>
    </p:spTree>
    <p:extLst>
      <p:ext uri="{BB962C8B-B14F-4D97-AF65-F5344CB8AC3E}">
        <p14:creationId xmlns:p14="http://schemas.microsoft.com/office/powerpoint/2010/main" xmlns="" val="22804370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Constitution </a:t>
            </a:r>
            <a:endParaRPr lang="en-US" dirty="0"/>
          </a:p>
        </p:txBody>
      </p:sp>
      <p:sp>
        <p:nvSpPr>
          <p:cNvPr id="3" name="Content Placeholder 2"/>
          <p:cNvSpPr>
            <a:spLocks noGrp="1"/>
          </p:cNvSpPr>
          <p:nvPr>
            <p:ph sz="quarter" idx="1"/>
          </p:nvPr>
        </p:nvSpPr>
        <p:spPr/>
        <p:txBody>
          <a:bodyPr>
            <a:normAutofit fontScale="92500" lnSpcReduction="10000"/>
          </a:bodyPr>
          <a:lstStyle/>
          <a:p>
            <a:pPr marL="0" indent="0">
              <a:buNone/>
            </a:pPr>
            <a:r>
              <a:rPr lang="en-US" dirty="0" smtClean="0"/>
              <a:t>The </a:t>
            </a:r>
            <a:r>
              <a:rPr lang="en-US" dirty="0"/>
              <a:t>constitution must include: </a:t>
            </a:r>
          </a:p>
          <a:p>
            <a:pPr marL="0" indent="0">
              <a:buNone/>
            </a:pPr>
            <a:r>
              <a:rPr lang="en-US" dirty="0"/>
              <a:t>1. the name, address, area of operation, and aims of the agency</a:t>
            </a:r>
            <a:r>
              <a:rPr lang="en-US" dirty="0" smtClean="0"/>
              <a:t>;</a:t>
            </a:r>
          </a:p>
          <a:p>
            <a:pPr marL="0" indent="0">
              <a:buNone/>
            </a:pPr>
            <a:r>
              <a:rPr lang="en-US" dirty="0" smtClean="0"/>
              <a:t>2</a:t>
            </a:r>
            <a:r>
              <a:rPr lang="en-US" dirty="0"/>
              <a:t>. the requirements for membership, such as eligibility, categories, administrative procedures, rights and privileges, procedure for suspension or cancellation, and procedure for restoring </a:t>
            </a:r>
            <a:r>
              <a:rPr lang="en-US" dirty="0" smtClean="0"/>
              <a:t>membership;</a:t>
            </a:r>
          </a:p>
          <a:p>
            <a:pPr marL="0" indent="0">
              <a:buNone/>
            </a:pPr>
            <a:r>
              <a:rPr lang="en-US" dirty="0" smtClean="0"/>
              <a:t>3</a:t>
            </a:r>
            <a:r>
              <a:rPr lang="en-US" dirty="0"/>
              <a:t>. the location of any agency branches; </a:t>
            </a:r>
            <a:endParaRPr lang="en-US" dirty="0" smtClean="0"/>
          </a:p>
          <a:p>
            <a:pPr marL="0" indent="0">
              <a:buNone/>
            </a:pPr>
            <a:r>
              <a:rPr lang="en-US" dirty="0" smtClean="0"/>
              <a:t>4</a:t>
            </a:r>
            <a:r>
              <a:rPr lang="en-US" dirty="0"/>
              <a:t>. the organizational structure</a:t>
            </a:r>
            <a:r>
              <a:rPr lang="en-US" dirty="0" smtClean="0"/>
              <a:t>;</a:t>
            </a:r>
          </a:p>
          <a:p>
            <a:pPr marL="0" indent="0">
              <a:buNone/>
            </a:pPr>
            <a:r>
              <a:rPr lang="en-US" dirty="0" smtClean="0"/>
              <a:t> </a:t>
            </a:r>
            <a:r>
              <a:rPr lang="en-US" dirty="0"/>
              <a:t>5. the procedure for calling and noticing meetings and the constitution of a quorum</a:t>
            </a:r>
            <a:r>
              <a:rPr lang="en-US" dirty="0" smtClean="0"/>
              <a:t>;</a:t>
            </a:r>
          </a:p>
          <a:p>
            <a:pPr marL="0" indent="0">
              <a:buNone/>
            </a:pPr>
            <a:r>
              <a:rPr lang="en-US" dirty="0" smtClean="0"/>
              <a:t> </a:t>
            </a:r>
            <a:r>
              <a:rPr lang="en-US" dirty="0"/>
              <a:t>6. financial administration, such as the procedure for withdrawing funds and appointing an auditor; </a:t>
            </a:r>
            <a:endParaRPr lang="en-US" dirty="0" smtClean="0"/>
          </a:p>
          <a:p>
            <a:pPr marL="0" indent="0">
              <a:buNone/>
            </a:pPr>
            <a:r>
              <a:rPr lang="en-US" dirty="0" smtClean="0"/>
              <a:t> </a:t>
            </a:r>
            <a:r>
              <a:rPr lang="en-US" dirty="0"/>
              <a:t>7. the procedure for amending the constitution. </a:t>
            </a:r>
          </a:p>
          <a:p>
            <a:endParaRPr lang="en-US" dirty="0"/>
          </a:p>
        </p:txBody>
      </p:sp>
    </p:spTree>
    <p:extLst>
      <p:ext uri="{BB962C8B-B14F-4D97-AF65-F5344CB8AC3E}">
        <p14:creationId xmlns:p14="http://schemas.microsoft.com/office/powerpoint/2010/main" xmlns="" val="31387832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If the application is rejected, the founders may appeal the decision within 30 days. </a:t>
            </a:r>
            <a:endParaRPr lang="en-US" dirty="0" smtClean="0"/>
          </a:p>
          <a:p>
            <a:r>
              <a:rPr lang="en-US" dirty="0" smtClean="0"/>
              <a:t>The </a:t>
            </a:r>
            <a:r>
              <a:rPr lang="en-US" dirty="0"/>
              <a:t>agency may start functioning three months from the date of certification and must inform the registrar of its start within 15 days</a:t>
            </a:r>
            <a:r>
              <a:rPr lang="en-US" dirty="0" smtClean="0"/>
              <a:t>.</a:t>
            </a:r>
          </a:p>
          <a:p>
            <a:r>
              <a:rPr lang="en-US" dirty="0" smtClean="0"/>
              <a:t> </a:t>
            </a:r>
            <a:r>
              <a:rPr lang="en-US" dirty="0"/>
              <a:t>Government Involvement and Reporting Requirements </a:t>
            </a:r>
          </a:p>
        </p:txBody>
      </p:sp>
    </p:spTree>
    <p:extLst>
      <p:ext uri="{BB962C8B-B14F-4D97-AF65-F5344CB8AC3E}">
        <p14:creationId xmlns:p14="http://schemas.microsoft.com/office/powerpoint/2010/main" xmlns="" val="12953519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suspension</a:t>
            </a:r>
            <a:endParaRPr lang="en-US" dirty="0"/>
          </a:p>
        </p:txBody>
      </p:sp>
      <p:sp>
        <p:nvSpPr>
          <p:cNvPr id="3" name="Content Placeholder 2"/>
          <p:cNvSpPr>
            <a:spLocks noGrp="1"/>
          </p:cNvSpPr>
          <p:nvPr>
            <p:ph sz="quarter" idx="1"/>
          </p:nvPr>
        </p:nvSpPr>
        <p:spPr/>
        <p:txBody>
          <a:bodyPr/>
          <a:lstStyle/>
          <a:p>
            <a:r>
              <a:rPr lang="en-US" dirty="0"/>
              <a:t>The registrar may suspend the governing body of an agency if there is an irregularity in the funds, maladministration in the conduct of affairs, or failure </a:t>
            </a:r>
            <a:r>
              <a:rPr lang="en-US" dirty="0" smtClean="0"/>
              <a:t>to </a:t>
            </a:r>
            <a:r>
              <a:rPr lang="en-US" dirty="0"/>
              <a:t>comply with the Ordinance. </a:t>
            </a:r>
            <a:endParaRPr lang="en-US" dirty="0" smtClean="0"/>
          </a:p>
          <a:p>
            <a:r>
              <a:rPr lang="en-US" dirty="0"/>
              <a:t>The registrar will then appoint a caretaker governing body of not more than five persons who have the authority and power of the governing body under the constitution.</a:t>
            </a:r>
            <a:endParaRPr lang="en-US" dirty="0" smtClean="0"/>
          </a:p>
          <a:p>
            <a:endParaRPr lang="en-US" dirty="0"/>
          </a:p>
        </p:txBody>
      </p:sp>
    </p:spTree>
    <p:extLst>
      <p:ext uri="{BB962C8B-B14F-4D97-AF65-F5344CB8AC3E}">
        <p14:creationId xmlns:p14="http://schemas.microsoft.com/office/powerpoint/2010/main" xmlns="" val="20327653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termination</a:t>
            </a:r>
            <a:endParaRPr lang="en-US" dirty="0"/>
          </a:p>
        </p:txBody>
      </p:sp>
      <p:sp>
        <p:nvSpPr>
          <p:cNvPr id="3" name="Content Placeholder 2"/>
          <p:cNvSpPr>
            <a:spLocks noGrp="1"/>
          </p:cNvSpPr>
          <p:nvPr>
            <p:ph sz="quarter" idx="1"/>
          </p:nvPr>
        </p:nvSpPr>
        <p:spPr/>
        <p:txBody>
          <a:bodyPr/>
          <a:lstStyle/>
          <a:p>
            <a:r>
              <a:rPr lang="en-US" dirty="0"/>
              <a:t>Thereafter, the provincial government may reinstate the original governing body, dissolve the agency, or reconstitute the governing body as it thinks fit. </a:t>
            </a:r>
            <a:endParaRPr lang="en-US" dirty="0" smtClean="0"/>
          </a:p>
          <a:p>
            <a:r>
              <a:rPr lang="en-US" dirty="0" smtClean="0"/>
              <a:t>The </a:t>
            </a:r>
            <a:r>
              <a:rPr lang="en-US" dirty="0"/>
              <a:t>agency may appeal within 30 days of the suspension</a:t>
            </a:r>
            <a:r>
              <a:rPr lang="en-US" dirty="0" smtClean="0"/>
              <a:t>.</a:t>
            </a:r>
          </a:p>
          <a:p>
            <a:pPr marL="0" indent="0">
              <a:buNone/>
            </a:pPr>
            <a:endParaRPr lang="en-US" dirty="0"/>
          </a:p>
        </p:txBody>
      </p:sp>
    </p:spTree>
    <p:extLst>
      <p:ext uri="{BB962C8B-B14F-4D97-AF65-F5344CB8AC3E}">
        <p14:creationId xmlns:p14="http://schemas.microsoft.com/office/powerpoint/2010/main" xmlns="" val="5565554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Provincial government</a:t>
            </a:r>
            <a:endParaRPr lang="en-US" dirty="0"/>
          </a:p>
        </p:txBody>
      </p:sp>
      <p:sp>
        <p:nvSpPr>
          <p:cNvPr id="3" name="Content Placeholder 2"/>
          <p:cNvSpPr>
            <a:spLocks noGrp="1"/>
          </p:cNvSpPr>
          <p:nvPr>
            <p:ph sz="quarter" idx="1"/>
          </p:nvPr>
        </p:nvSpPr>
        <p:spPr/>
        <p:txBody>
          <a:bodyPr/>
          <a:lstStyle/>
          <a:p>
            <a:pPr algn="just"/>
            <a:r>
              <a:rPr lang="en-US" dirty="0"/>
              <a:t>The provincial government may also dissolve an agency, after giving it an opportunity to be heard, if the registrar finds that the NGO is “acting in contravention of its constitution” or the Ordinance and its rules, “or in a manner prejudicial to the interests of the public.” </a:t>
            </a:r>
          </a:p>
        </p:txBody>
      </p:sp>
    </p:spTree>
    <p:extLst>
      <p:ext uri="{BB962C8B-B14F-4D97-AF65-F5344CB8AC3E}">
        <p14:creationId xmlns:p14="http://schemas.microsoft.com/office/powerpoint/2010/main" xmlns="" val="11240061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Once agency is </a:t>
            </a:r>
            <a:r>
              <a:rPr lang="en-US" dirty="0" err="1" smtClean="0"/>
              <a:t>desolved</a:t>
            </a:r>
            <a:endParaRPr lang="en-US" dirty="0"/>
          </a:p>
        </p:txBody>
      </p:sp>
      <p:sp>
        <p:nvSpPr>
          <p:cNvPr id="3" name="Content Placeholder 2"/>
          <p:cNvSpPr>
            <a:spLocks noGrp="1"/>
          </p:cNvSpPr>
          <p:nvPr>
            <p:ph sz="quarter" idx="1"/>
          </p:nvPr>
        </p:nvSpPr>
        <p:spPr/>
        <p:txBody>
          <a:bodyPr/>
          <a:lstStyle/>
          <a:p>
            <a:r>
              <a:rPr lang="en-US" dirty="0"/>
              <a:t>Additionally, the governing body or its members cannot dissolve the agency on their own; however, three-fifths of the members may apply to the provincial government to dissolve it. </a:t>
            </a:r>
            <a:endParaRPr lang="en-US" dirty="0" smtClean="0"/>
          </a:p>
          <a:p>
            <a:r>
              <a:rPr lang="en-US" dirty="0" smtClean="0"/>
              <a:t>Once </a:t>
            </a:r>
            <a:r>
              <a:rPr lang="en-US" dirty="0"/>
              <a:t>an agency is dissolved, the provincial government may appoint a competent person to wind up its affairs and order the remaining assets, after satisfaction of the NGO’s debts, to be transferred to another agency with a similar purpose. </a:t>
            </a:r>
          </a:p>
        </p:txBody>
      </p:sp>
    </p:spTree>
    <p:extLst>
      <p:ext uri="{BB962C8B-B14F-4D97-AF65-F5344CB8AC3E}">
        <p14:creationId xmlns:p14="http://schemas.microsoft.com/office/powerpoint/2010/main" xmlns="" val="309423589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penalty</a:t>
            </a:r>
            <a:endParaRPr lang="en-US" dirty="0"/>
          </a:p>
        </p:txBody>
      </p:sp>
      <p:sp>
        <p:nvSpPr>
          <p:cNvPr id="3" name="Content Placeholder 2"/>
          <p:cNvSpPr>
            <a:spLocks noGrp="1"/>
          </p:cNvSpPr>
          <p:nvPr>
            <p:ph sz="quarter" idx="1"/>
          </p:nvPr>
        </p:nvSpPr>
        <p:spPr/>
        <p:txBody>
          <a:bodyPr/>
          <a:lstStyle/>
          <a:p>
            <a:r>
              <a:rPr lang="en-US" dirty="0"/>
              <a:t>Unlike the other registration acts, the VSWA Ordinance contains a penalty provision for noncompliance. </a:t>
            </a:r>
            <a:endParaRPr lang="en-US" dirty="0" smtClean="0"/>
          </a:p>
          <a:p>
            <a:pPr algn="just"/>
            <a:r>
              <a:rPr lang="en-US" dirty="0" smtClean="0"/>
              <a:t>Any </a:t>
            </a:r>
            <a:r>
              <a:rPr lang="en-US" dirty="0"/>
              <a:t>person involved with an agency that contravenes the provisions of the VSWA Ordinance or makes false statements can be punished with up to six months in jail and a fine of 2,000 Pakistan rupees. </a:t>
            </a:r>
            <a:endParaRPr lang="en-US" dirty="0" smtClean="0"/>
          </a:p>
          <a:p>
            <a:pPr algn="just"/>
            <a:r>
              <a:rPr lang="en-US" dirty="0"/>
              <a:t>Every director or officer of the agency “unless he proves that the offense was committed without his knowledge or consent [is] deemed to be guilty of such offense.</a:t>
            </a:r>
          </a:p>
        </p:txBody>
      </p:sp>
    </p:spTree>
    <p:extLst>
      <p:ext uri="{BB962C8B-B14F-4D97-AF65-F5344CB8AC3E}">
        <p14:creationId xmlns:p14="http://schemas.microsoft.com/office/powerpoint/2010/main" xmlns="" val="276915676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Memorandum- Voluntary social welfare ordinance- memorandum  </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smtClean="0"/>
              <a:t>Name </a:t>
            </a:r>
          </a:p>
          <a:p>
            <a:r>
              <a:rPr lang="en-US" dirty="0" smtClean="0"/>
              <a:t>Registered office </a:t>
            </a:r>
          </a:p>
          <a:p>
            <a:r>
              <a:rPr lang="en-US" dirty="0" smtClean="0"/>
              <a:t>Character of society </a:t>
            </a:r>
          </a:p>
          <a:p>
            <a:r>
              <a:rPr lang="en-US" dirty="0" smtClean="0"/>
              <a:t>Objectives of the society </a:t>
            </a:r>
          </a:p>
          <a:p>
            <a:r>
              <a:rPr lang="en-US" dirty="0" smtClean="0"/>
              <a:t>Income and Property of Society for promotion of its objectives.</a:t>
            </a:r>
          </a:p>
          <a:p>
            <a:r>
              <a:rPr lang="en-US" dirty="0" smtClean="0"/>
              <a:t>Memorandum of society</a:t>
            </a:r>
          </a:p>
          <a:p>
            <a:r>
              <a:rPr lang="en-US" dirty="0" smtClean="0"/>
              <a:t>Liability Limited </a:t>
            </a:r>
          </a:p>
          <a:p>
            <a:r>
              <a:rPr lang="en-US" dirty="0" smtClean="0"/>
              <a:t>Interpretation </a:t>
            </a:r>
          </a:p>
          <a:p>
            <a:r>
              <a:rPr lang="en-US" dirty="0" smtClean="0"/>
              <a:t>Honorary Members</a:t>
            </a:r>
          </a:p>
          <a:p>
            <a:r>
              <a:rPr lang="en-US" dirty="0" smtClean="0"/>
              <a:t>Members to further interest and influence </a:t>
            </a:r>
          </a:p>
          <a:p>
            <a:r>
              <a:rPr lang="en-US" dirty="0" smtClean="0"/>
              <a:t>Exclusion from Membership</a:t>
            </a:r>
          </a:p>
          <a:p>
            <a:r>
              <a:rPr lang="en-US" dirty="0" smtClean="0"/>
              <a:t>Restrictions of Rights on honorary members</a:t>
            </a:r>
          </a:p>
          <a:p>
            <a:r>
              <a:rPr lang="en-US" dirty="0" smtClean="0"/>
              <a:t>Terms of Honorary members</a:t>
            </a:r>
          </a:p>
          <a:p>
            <a:r>
              <a:rPr lang="en-US" dirty="0" smtClean="0"/>
              <a:t>Meeting of the society </a:t>
            </a:r>
          </a:p>
          <a:p>
            <a:r>
              <a:rPr lang="en-US" dirty="0" smtClean="0"/>
              <a:t>Quorum </a:t>
            </a:r>
          </a:p>
          <a:p>
            <a:r>
              <a:rPr lang="en-US" dirty="0" smtClean="0"/>
              <a:t>Chairman of Meeting </a:t>
            </a:r>
            <a:endParaRPr lang="en-US" dirty="0"/>
          </a:p>
        </p:txBody>
      </p:sp>
    </p:spTree>
    <p:extLst>
      <p:ext uri="{BB962C8B-B14F-4D97-AF65-F5344CB8AC3E}">
        <p14:creationId xmlns:p14="http://schemas.microsoft.com/office/powerpoint/2010/main" xmlns="" val="24790600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Memorandum </a:t>
            </a:r>
          </a:p>
        </p:txBody>
      </p:sp>
      <p:sp>
        <p:nvSpPr>
          <p:cNvPr id="3" name="Content Placeholder 2"/>
          <p:cNvSpPr>
            <a:spLocks noGrp="1"/>
          </p:cNvSpPr>
          <p:nvPr>
            <p:ph sz="quarter" idx="1"/>
          </p:nvPr>
        </p:nvSpPr>
        <p:spPr/>
        <p:txBody>
          <a:bodyPr/>
          <a:lstStyle/>
          <a:p>
            <a:r>
              <a:rPr lang="en-US" dirty="0" smtClean="0"/>
              <a:t>Procedure of Poll </a:t>
            </a:r>
          </a:p>
          <a:p>
            <a:r>
              <a:rPr lang="en-US" dirty="0" smtClean="0"/>
              <a:t>Board of Directors </a:t>
            </a:r>
          </a:p>
          <a:p>
            <a:r>
              <a:rPr lang="en-US" dirty="0" smtClean="0"/>
              <a:t>President and Members of the Board of Directors</a:t>
            </a:r>
          </a:p>
          <a:p>
            <a:r>
              <a:rPr lang="en-US" dirty="0" smtClean="0"/>
              <a:t>Chief Executive </a:t>
            </a:r>
          </a:p>
          <a:p>
            <a:r>
              <a:rPr lang="en-US" dirty="0" smtClean="0"/>
              <a:t>Power and Duties of BODs</a:t>
            </a:r>
          </a:p>
          <a:p>
            <a:r>
              <a:rPr lang="en-US" dirty="0" smtClean="0"/>
              <a:t>Special Power given to BODs</a:t>
            </a:r>
          </a:p>
          <a:p>
            <a:r>
              <a:rPr lang="en-US" dirty="0" smtClean="0"/>
              <a:t>Secretary and Treasurer</a:t>
            </a:r>
          </a:p>
          <a:p>
            <a:r>
              <a:rPr lang="en-US" dirty="0" smtClean="0"/>
              <a:t>BODs to Comply with the provision of ordinance </a:t>
            </a:r>
          </a:p>
          <a:p>
            <a:pPr marL="0" indent="0">
              <a:buNone/>
            </a:pPr>
            <a:endParaRPr lang="en-US" dirty="0"/>
          </a:p>
        </p:txBody>
      </p:sp>
    </p:spTree>
    <p:extLst>
      <p:ext uri="{BB962C8B-B14F-4D97-AF65-F5344CB8AC3E}">
        <p14:creationId xmlns:p14="http://schemas.microsoft.com/office/powerpoint/2010/main" xmlns="" val="189783430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Income tax</a:t>
            </a:r>
            <a:endParaRPr lang="en-US" dirty="0"/>
          </a:p>
        </p:txBody>
      </p:sp>
      <p:sp>
        <p:nvSpPr>
          <p:cNvPr id="3" name="Content Placeholder 2"/>
          <p:cNvSpPr>
            <a:spLocks noGrp="1"/>
          </p:cNvSpPr>
          <p:nvPr>
            <p:ph sz="quarter" idx="1"/>
          </p:nvPr>
        </p:nvSpPr>
        <p:spPr/>
        <p:txBody>
          <a:bodyPr/>
          <a:lstStyle/>
          <a:p>
            <a:pPr marL="0" indent="0">
              <a:buNone/>
            </a:pPr>
            <a:r>
              <a:rPr lang="en-US" dirty="0" smtClean="0"/>
              <a:t>Income </a:t>
            </a:r>
            <a:r>
              <a:rPr lang="en-US" dirty="0"/>
              <a:t>Tax </a:t>
            </a:r>
          </a:p>
          <a:p>
            <a:r>
              <a:rPr lang="en-US" dirty="0"/>
              <a:t>NGOs may be eligible for income tax exemption under the Income Tax Ordinance</a:t>
            </a:r>
            <a:r>
              <a:rPr lang="en-US" dirty="0" smtClean="0"/>
              <a:t>.</a:t>
            </a:r>
          </a:p>
          <a:p>
            <a:r>
              <a:rPr lang="en-US" dirty="0" smtClean="0"/>
              <a:t> </a:t>
            </a:r>
            <a:r>
              <a:rPr lang="en-US" dirty="0"/>
              <a:t>The Ordinance provides for a relatively complicated and confusing system. </a:t>
            </a:r>
            <a:endParaRPr lang="en-US" dirty="0" smtClean="0"/>
          </a:p>
          <a:p>
            <a:r>
              <a:rPr lang="en-US" dirty="0" smtClean="0"/>
              <a:t>Only </a:t>
            </a:r>
            <a:r>
              <a:rPr lang="en-US" dirty="0"/>
              <a:t>registered NGOs may apply for an income tax exemption to the Central Board of Revenue (CBR), the federal tax authority in Pakistan. </a:t>
            </a:r>
          </a:p>
        </p:txBody>
      </p:sp>
    </p:spTree>
    <p:extLst>
      <p:ext uri="{BB962C8B-B14F-4D97-AF65-F5344CB8AC3E}">
        <p14:creationId xmlns:p14="http://schemas.microsoft.com/office/powerpoint/2010/main" xmlns="" val="407257227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Categories under </a:t>
            </a:r>
            <a:r>
              <a:rPr lang="en-US" dirty="0" err="1" smtClean="0"/>
              <a:t>cbr</a:t>
            </a:r>
            <a:endParaRPr lang="en-US" dirty="0"/>
          </a:p>
        </p:txBody>
      </p:sp>
      <p:sp>
        <p:nvSpPr>
          <p:cNvPr id="3" name="Content Placeholder 2"/>
          <p:cNvSpPr>
            <a:spLocks noGrp="1"/>
          </p:cNvSpPr>
          <p:nvPr>
            <p:ph sz="quarter" idx="1"/>
          </p:nvPr>
        </p:nvSpPr>
        <p:spPr/>
        <p:txBody>
          <a:bodyPr/>
          <a:lstStyle/>
          <a:p>
            <a:r>
              <a:rPr lang="en-US" dirty="0"/>
              <a:t>The CBR recognizes three categories of charity: informal, trusts and other legal obligations, which include </a:t>
            </a:r>
            <a:r>
              <a:rPr lang="en-US" dirty="0" err="1"/>
              <a:t>waqfs</a:t>
            </a:r>
            <a:r>
              <a:rPr lang="en-US" dirty="0"/>
              <a:t>, societies, agencies and non-profit companies, and organizations approved by the Commissioner of Income Tax or the </a:t>
            </a:r>
            <a:r>
              <a:rPr lang="en-US" dirty="0" smtClean="0"/>
              <a:t>CBR.</a:t>
            </a:r>
            <a:endParaRPr lang="en-US" dirty="0"/>
          </a:p>
        </p:txBody>
      </p:sp>
    </p:spTree>
    <p:extLst>
      <p:ext uri="{BB962C8B-B14F-4D97-AF65-F5344CB8AC3E}">
        <p14:creationId xmlns:p14="http://schemas.microsoft.com/office/powerpoint/2010/main" xmlns="" val="334119533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Exemption</a:t>
            </a:r>
            <a:endParaRPr lang="en-US" dirty="0"/>
          </a:p>
        </p:txBody>
      </p:sp>
      <p:sp>
        <p:nvSpPr>
          <p:cNvPr id="3" name="Content Placeholder 2"/>
          <p:cNvSpPr>
            <a:spLocks noGrp="1"/>
          </p:cNvSpPr>
          <p:nvPr>
            <p:ph sz="quarter" idx="1"/>
          </p:nvPr>
        </p:nvSpPr>
        <p:spPr/>
        <p:txBody>
          <a:bodyPr/>
          <a:lstStyle/>
          <a:p>
            <a:r>
              <a:rPr lang="en-US" dirty="0" smtClean="0"/>
              <a:t>Any </a:t>
            </a:r>
            <a:r>
              <a:rPr lang="en-US" dirty="0"/>
              <a:t>income of a trust, welfare institute, or non-profit organization from donations, contributions, subscriptions, property, investments in securities, and “income from business” is exempt from tax if the income was spent towards the objectives of the organization. </a:t>
            </a:r>
          </a:p>
        </p:txBody>
      </p:sp>
    </p:spTree>
    <p:extLst>
      <p:ext uri="{BB962C8B-B14F-4D97-AF65-F5344CB8AC3E}">
        <p14:creationId xmlns:p14="http://schemas.microsoft.com/office/powerpoint/2010/main" xmlns="" val="287096281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a:t>
            </a:r>
            <a:endParaRPr lang="en-US" dirty="0"/>
          </a:p>
        </p:txBody>
      </p:sp>
      <p:sp>
        <p:nvSpPr>
          <p:cNvPr id="3" name="Content Placeholder 2"/>
          <p:cNvSpPr>
            <a:spLocks noGrp="1"/>
          </p:cNvSpPr>
          <p:nvPr>
            <p:ph sz="quarter" idx="1"/>
          </p:nvPr>
        </p:nvSpPr>
        <p:spPr/>
        <p:txBody>
          <a:bodyPr>
            <a:normAutofit lnSpcReduction="10000"/>
          </a:bodyPr>
          <a:lstStyle/>
          <a:p>
            <a:pPr algn="just"/>
            <a:r>
              <a:rPr lang="en-US" dirty="0"/>
              <a:t>In addition, income from investments, grants received from the federal or provincial government or property held under trust or other legal obligations for religious or charitable purposes is </a:t>
            </a:r>
            <a:r>
              <a:rPr lang="en-US" dirty="0" smtClean="0"/>
              <a:t>exempt.</a:t>
            </a:r>
          </a:p>
          <a:p>
            <a:pPr algn="just"/>
            <a:r>
              <a:rPr lang="en-US" dirty="0" smtClean="0"/>
              <a:t>Income </a:t>
            </a:r>
            <a:r>
              <a:rPr lang="en-US" dirty="0"/>
              <a:t>received by a religious or charitable institution from voluntary contributions which apply solely to the religious or charitable purposes of the organization is </a:t>
            </a:r>
            <a:r>
              <a:rPr lang="en-US" dirty="0" smtClean="0"/>
              <a:t>exempt</a:t>
            </a:r>
          </a:p>
          <a:p>
            <a:pPr algn="just"/>
            <a:r>
              <a:rPr lang="en-US" dirty="0" smtClean="0"/>
              <a:t>The </a:t>
            </a:r>
            <a:r>
              <a:rPr lang="en-US" dirty="0"/>
              <a:t>income of non-profit educational institutes established solely for educational purposes is also exempt if the income is applied to its educational purposes and not given to any of its members. </a:t>
            </a:r>
          </a:p>
        </p:txBody>
      </p:sp>
    </p:spTree>
    <p:extLst>
      <p:ext uri="{BB962C8B-B14F-4D97-AF65-F5344CB8AC3E}">
        <p14:creationId xmlns:p14="http://schemas.microsoft.com/office/powerpoint/2010/main" xmlns="" val="92472490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Income tax-application process</a:t>
            </a:r>
            <a:endParaRPr lang="en-US" dirty="0"/>
          </a:p>
        </p:txBody>
      </p:sp>
      <p:sp>
        <p:nvSpPr>
          <p:cNvPr id="3" name="Content Placeholder 2"/>
          <p:cNvSpPr>
            <a:spLocks noGrp="1"/>
          </p:cNvSpPr>
          <p:nvPr>
            <p:ph sz="quarter" idx="1"/>
          </p:nvPr>
        </p:nvSpPr>
        <p:spPr>
          <a:xfrm>
            <a:off x="152400" y="1600200"/>
            <a:ext cx="8686800" cy="4873752"/>
          </a:xfrm>
        </p:spPr>
        <p:txBody>
          <a:bodyPr>
            <a:normAutofit fontScale="92500" lnSpcReduction="10000"/>
          </a:bodyPr>
          <a:lstStyle/>
          <a:p>
            <a:r>
              <a:rPr lang="en-US" dirty="0" smtClean="0"/>
              <a:t>NGO </a:t>
            </a:r>
            <a:r>
              <a:rPr lang="en-US" dirty="0"/>
              <a:t>must submit an application that provides</a:t>
            </a:r>
            <a:r>
              <a:rPr lang="en-US" dirty="0" smtClean="0"/>
              <a:t>:</a:t>
            </a:r>
          </a:p>
          <a:p>
            <a:pPr marL="0" indent="0">
              <a:buNone/>
            </a:pPr>
            <a:r>
              <a:rPr lang="en-US" dirty="0" smtClean="0"/>
              <a:t>1. the </a:t>
            </a:r>
            <a:r>
              <a:rPr lang="en-US" dirty="0"/>
              <a:t>name of the NGO</a:t>
            </a:r>
            <a:r>
              <a:rPr lang="en-US" dirty="0" smtClean="0"/>
              <a:t>;</a:t>
            </a:r>
          </a:p>
          <a:p>
            <a:pPr marL="0" indent="0">
              <a:buNone/>
            </a:pPr>
            <a:r>
              <a:rPr lang="en-US" dirty="0" smtClean="0"/>
              <a:t> </a:t>
            </a:r>
            <a:r>
              <a:rPr lang="en-US" dirty="0"/>
              <a:t>2. the address of the NGO; </a:t>
            </a:r>
            <a:endParaRPr lang="en-US" dirty="0" smtClean="0"/>
          </a:p>
          <a:p>
            <a:pPr marL="0" indent="0">
              <a:buNone/>
            </a:pPr>
            <a:r>
              <a:rPr lang="en-US" dirty="0" smtClean="0"/>
              <a:t>3</a:t>
            </a:r>
            <a:r>
              <a:rPr lang="en-US" dirty="0"/>
              <a:t>. the date registered</a:t>
            </a:r>
            <a:r>
              <a:rPr lang="en-US" dirty="0" smtClean="0"/>
              <a:t>;</a:t>
            </a:r>
          </a:p>
          <a:p>
            <a:pPr marL="0" indent="0">
              <a:buNone/>
            </a:pPr>
            <a:r>
              <a:rPr lang="en-US" dirty="0" smtClean="0"/>
              <a:t> </a:t>
            </a:r>
            <a:r>
              <a:rPr lang="en-US" dirty="0"/>
              <a:t>4. its aims and objects</a:t>
            </a:r>
            <a:r>
              <a:rPr lang="en-US" dirty="0" smtClean="0"/>
              <a:t>;</a:t>
            </a:r>
          </a:p>
          <a:p>
            <a:pPr marL="0" indent="0">
              <a:buNone/>
            </a:pPr>
            <a:r>
              <a:rPr lang="en-US" dirty="0" smtClean="0"/>
              <a:t> </a:t>
            </a:r>
            <a:r>
              <a:rPr lang="en-US" dirty="0"/>
              <a:t>5. the law under which the NGO was registered, its registration </a:t>
            </a:r>
            <a:r>
              <a:rPr lang="en-US" dirty="0" smtClean="0"/>
              <a:t>number</a:t>
            </a:r>
            <a:r>
              <a:rPr lang="en-US" dirty="0"/>
              <a:t>, and the date of registration</a:t>
            </a:r>
            <a:r>
              <a:rPr lang="en-US" dirty="0" smtClean="0"/>
              <a:t>;</a:t>
            </a:r>
          </a:p>
          <a:p>
            <a:pPr marL="0" indent="0">
              <a:buNone/>
            </a:pPr>
            <a:r>
              <a:rPr lang="en-US" dirty="0" smtClean="0"/>
              <a:t> </a:t>
            </a:r>
            <a:r>
              <a:rPr lang="en-US" dirty="0"/>
              <a:t>6. whether the NGO’s registration documents conform to this </a:t>
            </a:r>
            <a:r>
              <a:rPr lang="en-US" dirty="0" smtClean="0"/>
              <a:t>Ordinance</a:t>
            </a:r>
            <a:r>
              <a:rPr lang="en-US" dirty="0"/>
              <a:t>; </a:t>
            </a:r>
            <a:endParaRPr lang="en-US" dirty="0" smtClean="0"/>
          </a:p>
          <a:p>
            <a:pPr marL="0" indent="0">
              <a:buNone/>
            </a:pPr>
            <a:r>
              <a:rPr lang="en-US" dirty="0" smtClean="0"/>
              <a:t>7</a:t>
            </a:r>
            <a:r>
              <a:rPr lang="en-US" dirty="0"/>
              <a:t>. details of the intended beneficiaries</a:t>
            </a:r>
            <a:r>
              <a:rPr lang="en-US" dirty="0" smtClean="0"/>
              <a:t>;</a:t>
            </a:r>
          </a:p>
          <a:p>
            <a:pPr marL="0" indent="0">
              <a:buNone/>
            </a:pPr>
            <a:r>
              <a:rPr lang="en-US" dirty="0" smtClean="0"/>
              <a:t> </a:t>
            </a:r>
            <a:r>
              <a:rPr lang="en-US" dirty="0"/>
              <a:t>8. the number of members; </a:t>
            </a:r>
            <a:endParaRPr lang="en-US" dirty="0" smtClean="0"/>
          </a:p>
          <a:p>
            <a:pPr marL="0" indent="0">
              <a:buNone/>
            </a:pPr>
            <a:r>
              <a:rPr lang="en-US" dirty="0" smtClean="0"/>
              <a:t>9</a:t>
            </a:r>
            <a:r>
              <a:rPr lang="en-US" dirty="0"/>
              <a:t>. the start and end date of the NGO’s fiscal year; and 10. that books of accounts are regularly maintained. </a:t>
            </a:r>
          </a:p>
          <a:p>
            <a:endParaRPr lang="en-US" dirty="0"/>
          </a:p>
        </p:txBody>
      </p:sp>
    </p:spTree>
    <p:extLst>
      <p:ext uri="{BB962C8B-B14F-4D97-AF65-F5344CB8AC3E}">
        <p14:creationId xmlns:p14="http://schemas.microsoft.com/office/powerpoint/2010/main" xmlns="" val="331174746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EXEMPTION</a:t>
            </a:r>
            <a:endParaRPr lang="en-US" dirty="0"/>
          </a:p>
        </p:txBody>
      </p:sp>
      <p:sp>
        <p:nvSpPr>
          <p:cNvPr id="3" name="Content Placeholder 2"/>
          <p:cNvSpPr>
            <a:spLocks noGrp="1"/>
          </p:cNvSpPr>
          <p:nvPr>
            <p:ph sz="quarter" idx="1"/>
          </p:nvPr>
        </p:nvSpPr>
        <p:spPr/>
        <p:txBody>
          <a:bodyPr/>
          <a:lstStyle/>
          <a:p>
            <a:r>
              <a:rPr lang="en-US" dirty="0" smtClean="0"/>
              <a:t>Tax </a:t>
            </a:r>
            <a:r>
              <a:rPr lang="en-US" dirty="0"/>
              <a:t>exempt status is granted an NGO must annually submit to the Commissioner: 1. a statement of the audited accounts; 2. a statement of income and donations received or paid; 3. a list of </a:t>
            </a:r>
            <a:r>
              <a:rPr lang="en-US" dirty="0" smtClean="0"/>
              <a:t>donors</a:t>
            </a:r>
            <a:r>
              <a:rPr lang="en-US" dirty="0"/>
              <a:t>, beneficiaries and their addresses; and 4. a statement showing the amount of unutilized funds and the reasons for setting the funds aside. </a:t>
            </a:r>
          </a:p>
        </p:txBody>
      </p:sp>
    </p:spTree>
    <p:extLst>
      <p:ext uri="{BB962C8B-B14F-4D97-AF65-F5344CB8AC3E}">
        <p14:creationId xmlns:p14="http://schemas.microsoft.com/office/powerpoint/2010/main" xmlns="" val="318007664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a:t>Government of Pakistan Central Board of Revenue </a:t>
            </a:r>
            <a:r>
              <a:rPr lang="en-US" dirty="0">
                <a:hlinkClick r:id="rId2" tooltip="http://www.cbr.gov.pk"/>
              </a:rPr>
              <a:t>http://www.cbr.gov.pk</a:t>
            </a:r>
            <a:r>
              <a:rPr lang="en-US" dirty="0"/>
              <a:t> </a:t>
            </a:r>
          </a:p>
          <a:p>
            <a:r>
              <a:rPr lang="en-US" dirty="0"/>
              <a:t>Government of Pakistan Ministry of Law, Justice &amp; Human Rights </a:t>
            </a:r>
            <a:r>
              <a:rPr lang="en-US" dirty="0">
                <a:hlinkClick r:id="rId3" tooltip="http://www.pakistan.gov.pk/law-division"/>
              </a:rPr>
              <a:t>http://www.pakistan.gov.pk/law-division</a:t>
            </a:r>
            <a:r>
              <a:rPr lang="en-US" dirty="0"/>
              <a:t> </a:t>
            </a:r>
          </a:p>
          <a:p>
            <a:r>
              <a:rPr lang="en-US" dirty="0"/>
              <a:t>Government of Pakistan Ministry of Social Welfare and Special Education, NGO Electronic Database </a:t>
            </a:r>
            <a:r>
              <a:rPr lang="en-US" dirty="0">
                <a:hlinkClick r:id="rId4" tooltip="http://www.ngosinfo.gov.pk/user/main.asp"/>
              </a:rPr>
              <a:t>http://www.ngosinfo.gov.pk/user/main.asp</a:t>
            </a:r>
            <a:r>
              <a:rPr lang="en-US" dirty="0"/>
              <a:t> </a:t>
            </a:r>
          </a:p>
          <a:p>
            <a:r>
              <a:rPr lang="en-US" dirty="0"/>
              <a:t>National Council of Social Welfare </a:t>
            </a:r>
            <a:r>
              <a:rPr lang="en-US" dirty="0">
                <a:hlinkClick r:id="rId5" tooltip="http://www.ncsw1.gov.pk"/>
              </a:rPr>
              <a:t>http://www.ncsw1.gov.pk</a:t>
            </a:r>
            <a:r>
              <a:rPr lang="en-US" dirty="0"/>
              <a:t> </a:t>
            </a:r>
          </a:p>
          <a:p>
            <a:r>
              <a:rPr lang="en-US" dirty="0"/>
              <a:t>Other </a:t>
            </a:r>
          </a:p>
          <a:p>
            <a:r>
              <a:rPr lang="en-US" dirty="0"/>
              <a:t>Aga Khan Foundation </a:t>
            </a:r>
            <a:r>
              <a:rPr lang="en-US" dirty="0">
                <a:hlinkClick r:id="rId6" tooltip="http://www.akdn.org/agency/akf.html"/>
              </a:rPr>
              <a:t>http://www.akdn.org/agency/akf.html</a:t>
            </a:r>
            <a:r>
              <a:rPr lang="en-US" dirty="0"/>
              <a:t> </a:t>
            </a:r>
          </a:p>
          <a:p>
            <a:r>
              <a:rPr lang="en-US" dirty="0"/>
              <a:t>The Asia Foundation </a:t>
            </a:r>
            <a:r>
              <a:rPr lang="en-US" dirty="0">
                <a:hlinkClick r:id="rId7" tooltip="http://www.asiafoundation.org/Locations/pakistan.html"/>
              </a:rPr>
              <a:t>http://www.asiafoundation.org/Locations/pakistan.html</a:t>
            </a:r>
            <a:r>
              <a:rPr lang="en-US" dirty="0"/>
              <a:t> </a:t>
            </a:r>
          </a:p>
          <a:p>
            <a:r>
              <a:rPr lang="en-US" dirty="0"/>
              <a:t>Asian Development Bank – Pakistan </a:t>
            </a:r>
            <a:r>
              <a:rPr lang="en-US" dirty="0">
                <a:hlinkClick r:id="rId8" tooltip="http://www.adb.org/Pakistan/default.asp"/>
              </a:rPr>
              <a:t>http://www.adb.org/Pakistan/default.asp</a:t>
            </a:r>
            <a:r>
              <a:rPr lang="en-US" dirty="0"/>
              <a:t> </a:t>
            </a:r>
          </a:p>
          <a:p>
            <a:r>
              <a:rPr lang="en-US" dirty="0"/>
              <a:t>NCL-Pakistan (NGO’s Computer Literacy Shelter Welfare RWP) </a:t>
            </a:r>
            <a:r>
              <a:rPr lang="en-US" dirty="0">
                <a:hlinkClick r:id="rId9" tooltip="http://www.geocities.com/nclpakistan/?20073"/>
              </a:rPr>
              <a:t>http://www.geocities.com/nclpakistan/?20073</a:t>
            </a:r>
            <a:r>
              <a:rPr lang="en-US" dirty="0"/>
              <a:t> </a:t>
            </a:r>
          </a:p>
          <a:p>
            <a:r>
              <a:rPr lang="en-US" dirty="0"/>
              <a:t>Net-NGO.com, Guide to NGOs in Pakistan </a:t>
            </a:r>
            <a:r>
              <a:rPr lang="en-US" dirty="0">
                <a:hlinkClick r:id="rId10" tooltip="http://www.net-ngo.com"/>
              </a:rPr>
              <a:t>http://www.net-ngo.com</a:t>
            </a:r>
            <a:r>
              <a:rPr lang="en-US" dirty="0"/>
              <a:t> </a:t>
            </a:r>
          </a:p>
          <a:p>
            <a:r>
              <a:rPr lang="en-US" dirty="0"/>
              <a:t>Pakistan Development Gateway </a:t>
            </a:r>
            <a:r>
              <a:rPr lang="en-US" dirty="0">
                <a:hlinkClick r:id="rId11" tooltip="http://pdg.org.pk/national/Hrd.asp"/>
              </a:rPr>
              <a:t>http://pdg.org.pk/national/Hrd.asp</a:t>
            </a:r>
            <a:r>
              <a:rPr lang="en-US" dirty="0"/>
              <a:t> </a:t>
            </a:r>
          </a:p>
          <a:p>
            <a:r>
              <a:rPr lang="en-US" dirty="0"/>
              <a:t>Pakistan Virtual Library Cultural Associations and NGOs </a:t>
            </a:r>
            <a:r>
              <a:rPr lang="en-US" dirty="0">
                <a:hlinkClick r:id="rId12" tooltip="http://www.southasianist.info/pakistan/culassoc.html"/>
              </a:rPr>
              <a:t>http://www.southasianist.info/pakistan/culassoc.html</a:t>
            </a:r>
            <a:r>
              <a:rPr lang="en-US" dirty="0"/>
              <a:t> </a:t>
            </a:r>
          </a:p>
          <a:p>
            <a:r>
              <a:rPr lang="en-US" dirty="0"/>
              <a:t>Social Policy and Development Centre </a:t>
            </a:r>
            <a:r>
              <a:rPr lang="en-US" dirty="0">
                <a:hlinkClick r:id="rId13" tooltip="http://www.spdc-pak.com"/>
              </a:rPr>
              <a:t>http://www.spdc-pak.com</a:t>
            </a:r>
            <a:r>
              <a:rPr lang="en-US" dirty="0"/>
              <a:t> </a:t>
            </a:r>
          </a:p>
          <a:p>
            <a:r>
              <a:rPr lang="en-US" dirty="0"/>
              <a:t>Transparency International – Pakistan </a:t>
            </a:r>
            <a:r>
              <a:rPr lang="en-US" dirty="0">
                <a:hlinkClick r:id="rId14" tooltip="http://www.transparency.org/pk/"/>
              </a:rPr>
              <a:t>http://www.transparency.org/pk/</a:t>
            </a:r>
            <a:r>
              <a:rPr lang="en-US" dirty="0"/>
              <a:t> </a:t>
            </a:r>
          </a:p>
          <a:p>
            <a:pPr marL="0" indent="0">
              <a:buNone/>
            </a:pPr>
            <a:endParaRPr lang="en-US" dirty="0"/>
          </a:p>
        </p:txBody>
      </p:sp>
    </p:spTree>
    <p:extLst>
      <p:ext uri="{BB962C8B-B14F-4D97-AF65-F5344CB8AC3E}">
        <p14:creationId xmlns:p14="http://schemas.microsoft.com/office/powerpoint/2010/main" xmlns="" val="144813418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br>
              <a:rPr lang="en-US" dirty="0"/>
            </a:b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smtClean="0"/>
              <a:t>Aisha </a:t>
            </a:r>
            <a:r>
              <a:rPr lang="en-US" dirty="0" err="1"/>
              <a:t>Ghaus</a:t>
            </a:r>
            <a:r>
              <a:rPr lang="en-US" dirty="0"/>
              <a:t>-Pasha and Muhammad Asif Iqbal. “Defining the Nonprofit Sector: Pakistan.” The John Hopkins Comparative Nonprofit Sector Project, 2003. </a:t>
            </a:r>
          </a:p>
          <a:p>
            <a:r>
              <a:rPr lang="en-US" dirty="0"/>
              <a:t>Dr. Aisha </a:t>
            </a:r>
            <a:r>
              <a:rPr lang="en-US" dirty="0" err="1"/>
              <a:t>Ghaus</a:t>
            </a:r>
            <a:r>
              <a:rPr lang="en-US" dirty="0"/>
              <a:t>-Pasha, </a:t>
            </a:r>
            <a:r>
              <a:rPr lang="en-US" dirty="0" err="1"/>
              <a:t>Haroon</a:t>
            </a:r>
            <a:r>
              <a:rPr lang="en-US" dirty="0"/>
              <a:t> Jamal, and Muhammad Asif Iqbal. “Dimensions of The Nonprofit Sector in Pakistan.” The John Hopkins Comparative Nonprofit Sector Project, 2002. </a:t>
            </a:r>
          </a:p>
          <a:p>
            <a:r>
              <a:rPr lang="en-US" dirty="0" err="1"/>
              <a:t>Ebrahim</a:t>
            </a:r>
            <a:r>
              <a:rPr lang="en-US" dirty="0"/>
              <a:t>, </a:t>
            </a:r>
            <a:r>
              <a:rPr lang="en-US" dirty="0" err="1"/>
              <a:t>Zofeen</a:t>
            </a:r>
            <a:r>
              <a:rPr lang="en-US" dirty="0"/>
              <a:t>. “NGOs Balk at Government Prescribed Code of Conduct.” Inter Press Service News Agency, March 2, 2007. </a:t>
            </a:r>
          </a:p>
          <a:p>
            <a:r>
              <a:rPr lang="en-US" dirty="0"/>
              <a:t>Ismail, </a:t>
            </a:r>
            <a:r>
              <a:rPr lang="en-US" dirty="0" err="1"/>
              <a:t>Zafar</a:t>
            </a:r>
            <a:r>
              <a:rPr lang="en-US" dirty="0"/>
              <a:t> H. “The Income Tax Regime and the Non-Profit Sector: The Case of Pakistan.” The John Hopkins Comparative Nonprofit Sector Project, June 2003. </a:t>
            </a:r>
          </a:p>
          <a:p>
            <a:r>
              <a:rPr lang="en-US" dirty="0" err="1"/>
              <a:t>Razvi</a:t>
            </a:r>
            <a:r>
              <a:rPr lang="en-US" dirty="0"/>
              <a:t>, </a:t>
            </a:r>
            <a:r>
              <a:rPr lang="en-US" dirty="0" err="1"/>
              <a:t>Nasira</a:t>
            </a:r>
            <a:r>
              <a:rPr lang="en-US" dirty="0"/>
              <a:t>. “Country Note: Pakistan,” International Journal for Civil Society Law, 3 (July 2005) 1-15. </a:t>
            </a:r>
          </a:p>
          <a:p>
            <a:r>
              <a:rPr lang="en-US" dirty="0"/>
              <a:t>White, Andrew. “The Role of the Islamic Waqf in Strengthening South Asian Civil Society: Pakistan as Case Study.” International Journal of Civil Society Law, 4 (April 2006) 7-36. </a:t>
            </a:r>
          </a:p>
          <a:p>
            <a:r>
              <a:rPr lang="en-US" dirty="0" err="1"/>
              <a:t>Zafar</a:t>
            </a:r>
            <a:r>
              <a:rPr lang="en-US" dirty="0"/>
              <a:t> </a:t>
            </a:r>
            <a:r>
              <a:rPr lang="en-US" dirty="0" err="1"/>
              <a:t>Hameed</a:t>
            </a:r>
            <a:r>
              <a:rPr lang="en-US" dirty="0"/>
              <a:t> Ismail and </a:t>
            </a:r>
            <a:r>
              <a:rPr lang="en-US" dirty="0" err="1"/>
              <a:t>Qadeer</a:t>
            </a:r>
            <a:r>
              <a:rPr lang="en-US" dirty="0"/>
              <a:t> </a:t>
            </a:r>
            <a:r>
              <a:rPr lang="en-US" dirty="0" err="1"/>
              <a:t>Baig</a:t>
            </a:r>
            <a:r>
              <a:rPr lang="en-US" dirty="0"/>
              <a:t>. “Philanthropy and Law in Pakistan” in Philanthropy in South Asia, ed. Mark </a:t>
            </a:r>
            <a:r>
              <a:rPr lang="en-US" dirty="0" err="1"/>
              <a:t>Sidel</a:t>
            </a:r>
            <a:r>
              <a:rPr lang="en-US" dirty="0"/>
              <a:t> and </a:t>
            </a:r>
            <a:r>
              <a:rPr lang="en-US" dirty="0" err="1"/>
              <a:t>Iftekhar</a:t>
            </a:r>
            <a:r>
              <a:rPr lang="en-US" dirty="0"/>
              <a:t> </a:t>
            </a:r>
            <a:r>
              <a:rPr lang="en-US" dirty="0" err="1"/>
              <a:t>Zaman</a:t>
            </a:r>
            <a:r>
              <a:rPr lang="en-US" dirty="0"/>
              <a:t>. Asia Pacific Philanthropy Consortium, 2004. </a:t>
            </a:r>
          </a:p>
          <a:p>
            <a:r>
              <a:rPr lang="en-US" dirty="0"/>
              <a:t>STATUTES </a:t>
            </a:r>
          </a:p>
          <a:p>
            <a:r>
              <a:rPr lang="en-US" dirty="0"/>
              <a:t>Pakistan Constitution of 1973 </a:t>
            </a:r>
            <a:r>
              <a:rPr lang="en-US" dirty="0">
                <a:hlinkClick r:id="rId2" tooltip="http://www.nrb.gov.pk/constitutional_and_legal/constitution/"/>
              </a:rPr>
              <a:t>http://www.nrb.gov.pk/constitutional_and_legal/constitution/</a:t>
            </a:r>
            <a:r>
              <a:rPr lang="en-US" dirty="0"/>
              <a:t> </a:t>
            </a:r>
          </a:p>
          <a:p>
            <a:endParaRPr lang="en-US" dirty="0"/>
          </a:p>
        </p:txBody>
      </p:sp>
    </p:spTree>
    <p:extLst>
      <p:ext uri="{BB962C8B-B14F-4D97-AF65-F5344CB8AC3E}">
        <p14:creationId xmlns:p14="http://schemas.microsoft.com/office/powerpoint/2010/main" xmlns="" val="84491123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a:xfrm>
            <a:off x="457200" y="1600200"/>
            <a:ext cx="7467600" cy="1066800"/>
          </a:xfrm>
        </p:spPr>
        <p:txBody>
          <a:bodyPr/>
          <a:lstStyle/>
          <a:p>
            <a:r>
              <a:rPr lang="en-US" b="1" dirty="0"/>
              <a:t>“It takes years to build a good reputation, and only seconds to destroy it.”</a:t>
            </a:r>
            <a:r>
              <a:rPr lang="en-US" dirty="0"/>
              <a:t> </a:t>
            </a:r>
            <a:r>
              <a:rPr lang="en-US" dirty="0" smtClean="0"/>
              <a:t>Proverb</a:t>
            </a:r>
            <a:endParaRPr lang="en-US" dirty="0" smtClean="0"/>
          </a:p>
          <a:p>
            <a:pPr marL="0" indent="0">
              <a:buNone/>
            </a:pPr>
            <a:endParaRPr lang="en-US" dirty="0"/>
          </a:p>
        </p:txBody>
      </p:sp>
    </p:spTree>
    <p:extLst>
      <p:ext uri="{BB962C8B-B14F-4D97-AF65-F5344CB8AC3E}">
        <p14:creationId xmlns:p14="http://schemas.microsoft.com/office/powerpoint/2010/main" xmlns="" val="34129514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160</TotalTime>
  <Words>4195</Words>
  <Application>Microsoft Office PowerPoint</Application>
  <PresentationFormat>On-screen Show (4:3)</PresentationFormat>
  <Paragraphs>332</Paragraphs>
  <Slides>64</Slides>
  <Notes>0</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Oriel</vt:lpstr>
      <vt:lpstr>Decision Making in Non Profit Sector (NPO) Lecture-9</vt:lpstr>
      <vt:lpstr>agenda</vt:lpstr>
      <vt:lpstr>Pakistan civil society: Past and present</vt:lpstr>
      <vt:lpstr>Pakistan civil society: Past and present</vt:lpstr>
      <vt:lpstr>In Pakistan </vt:lpstr>
      <vt:lpstr>Further fueling the appearance</vt:lpstr>
      <vt:lpstr>Pakistan ngo legal regulations </vt:lpstr>
      <vt:lpstr>Kinds of laws that govern ngo</vt:lpstr>
      <vt:lpstr>Why most of the NGOs unregistered</vt:lpstr>
      <vt:lpstr>For those NGOs that do choose to register</vt:lpstr>
      <vt:lpstr>Registration laws</vt:lpstr>
      <vt:lpstr>estimates</vt:lpstr>
      <vt:lpstr>Similarities under the law</vt:lpstr>
      <vt:lpstr>Similarities </vt:lpstr>
      <vt:lpstr>Vswa important ordinance</vt:lpstr>
      <vt:lpstr>LAWS</vt:lpstr>
      <vt:lpstr>Social welfare department and agency</vt:lpstr>
      <vt:lpstr>Types of registered organizations: societies</vt:lpstr>
      <vt:lpstr>Societies registration act</vt:lpstr>
      <vt:lpstr>Basic Requirements to establish a society</vt:lpstr>
      <vt:lpstr>Memorandum of association</vt:lpstr>
      <vt:lpstr>Rules and regulations </vt:lpstr>
      <vt:lpstr>Once registered</vt:lpstr>
      <vt:lpstr>Structure of society </vt:lpstr>
      <vt:lpstr>AGMs</vt:lpstr>
      <vt:lpstr>After agm</vt:lpstr>
      <vt:lpstr>Takeover </vt:lpstr>
      <vt:lpstr>Slide 28</vt:lpstr>
      <vt:lpstr>Once desolved</vt:lpstr>
      <vt:lpstr>Trust </vt:lpstr>
      <vt:lpstr>Advantages to register a trust</vt:lpstr>
      <vt:lpstr>Trust </vt:lpstr>
      <vt:lpstr>When is trust registered?</vt:lpstr>
      <vt:lpstr>Trustee is bind to:</vt:lpstr>
      <vt:lpstr>Accounts of trust and beneficiary</vt:lpstr>
      <vt:lpstr>A trustee may be discharged:</vt:lpstr>
      <vt:lpstr>Dissolution  </vt:lpstr>
      <vt:lpstr>Waqfs (Muslim Trusts)  </vt:lpstr>
      <vt:lpstr>Mussalman Waqf Act, 1923 </vt:lpstr>
      <vt:lpstr>Mussalman Waqf Act, 1923 </vt:lpstr>
      <vt:lpstr>Implications of waqt act-1923</vt:lpstr>
      <vt:lpstr>Implications of waqt act-1923</vt:lpstr>
      <vt:lpstr>agencies</vt:lpstr>
      <vt:lpstr>Fields include</vt:lpstr>
      <vt:lpstr>Registration</vt:lpstr>
      <vt:lpstr>Application</vt:lpstr>
      <vt:lpstr>Constitution </vt:lpstr>
      <vt:lpstr>Slide 48</vt:lpstr>
      <vt:lpstr>suspension</vt:lpstr>
      <vt:lpstr>When termination</vt:lpstr>
      <vt:lpstr>Provincial government</vt:lpstr>
      <vt:lpstr>Once agency is desolved</vt:lpstr>
      <vt:lpstr>penalty</vt:lpstr>
      <vt:lpstr>Memorandum- Voluntary social welfare ordinance- memorandum  </vt:lpstr>
      <vt:lpstr>Memorandum </vt:lpstr>
      <vt:lpstr>Income tax</vt:lpstr>
      <vt:lpstr>Categories under cbr</vt:lpstr>
      <vt:lpstr>Tax Exemption</vt:lpstr>
      <vt:lpstr>TAX</vt:lpstr>
      <vt:lpstr>Income tax-application process</vt:lpstr>
      <vt:lpstr>TAX EXEMPTION</vt:lpstr>
      <vt:lpstr>References</vt:lpstr>
      <vt:lpstr>REFERENCES  </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Non Profit Sector (NPO) Lecture-9</dc:title>
  <dc:creator>comsats</dc:creator>
  <cp:lastModifiedBy>NTS</cp:lastModifiedBy>
  <cp:revision>19</cp:revision>
  <dcterms:created xsi:type="dcterms:W3CDTF">2013-10-14T05:07:39Z</dcterms:created>
  <dcterms:modified xsi:type="dcterms:W3CDTF">2013-10-14T09:26:04Z</dcterms:modified>
</cp:coreProperties>
</file>