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D2F185E-1CC9-44D2-91FE-8D829CF9B00C}" type="datetimeFigureOut">
              <a:rPr lang="en-US" smtClean="0"/>
              <a:pPr/>
              <a:t>10/11/2013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C74CD85-A099-435F-9EA7-C99928223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143250"/>
          </a:xfrm>
        </p:spPr>
        <p:txBody>
          <a:bodyPr/>
          <a:lstStyle/>
          <a:p>
            <a:r>
              <a:rPr lang="en-US" sz="3200" dirty="0" smtClean="0"/>
              <a:t>Decision Making in Non Profit Sector (NPO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Lecture-8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/>
                </a:solidFill>
              </a:rPr>
              <a:t>MPA 505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MPA Program</a:t>
            </a:r>
          </a:p>
          <a:p>
            <a:r>
              <a:rPr lang="en-GB" b="1" dirty="0" smtClean="0">
                <a:solidFill>
                  <a:schemeClr val="tx1"/>
                </a:solidFill>
              </a:rPr>
              <a:t>Course Instructor: Riffat Abbas Rizvi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5999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Preview of Last Lecture</a:t>
            </a:r>
          </a:p>
          <a:p>
            <a:r>
              <a:rPr lang="en-US" dirty="0" smtClean="0"/>
              <a:t>Legal </a:t>
            </a:r>
            <a:r>
              <a:rPr lang="en-US" dirty="0" smtClean="0"/>
              <a:t>Frame work of NPOs</a:t>
            </a:r>
          </a:p>
          <a:p>
            <a:r>
              <a:rPr lang="en-US" dirty="0" smtClean="0"/>
              <a:t>Legal Regime </a:t>
            </a:r>
          </a:p>
          <a:p>
            <a:r>
              <a:rPr lang="en-US" dirty="0" smtClean="0"/>
              <a:t>Type A1 Laws</a:t>
            </a:r>
          </a:p>
          <a:p>
            <a:r>
              <a:rPr lang="en-US" dirty="0" smtClean="0"/>
              <a:t>Type A2 Laws</a:t>
            </a:r>
          </a:p>
          <a:p>
            <a:r>
              <a:rPr lang="en-US" dirty="0" smtClean="0"/>
              <a:t>Type A3 Laws</a:t>
            </a:r>
          </a:p>
          <a:p>
            <a:r>
              <a:rPr lang="en-US" dirty="0" smtClean="0"/>
              <a:t>Type A4 Laws</a:t>
            </a:r>
          </a:p>
          <a:p>
            <a:r>
              <a:rPr lang="en-US" dirty="0" smtClean="0"/>
              <a:t>Type B Laws</a:t>
            </a:r>
          </a:p>
          <a:p>
            <a:r>
              <a:rPr lang="en-US" dirty="0" smtClean="0"/>
              <a:t>Type C Laws</a:t>
            </a:r>
          </a:p>
          <a:p>
            <a:r>
              <a:rPr lang="en-US" dirty="0" smtClean="0"/>
              <a:t>Type D Laws</a:t>
            </a:r>
          </a:p>
          <a:p>
            <a:r>
              <a:rPr lang="en-US" dirty="0" smtClean="0"/>
              <a:t>Conclusion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365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The origins of charity and philanthropy are probably based on </a:t>
            </a:r>
            <a:r>
              <a:rPr lang="en-US" dirty="0" smtClean="0"/>
              <a:t>religious underpinnings </a:t>
            </a:r>
            <a:r>
              <a:rPr lang="en-US" dirty="0"/>
              <a:t>- the gift to the gods for an act of largesse to benefit </a:t>
            </a:r>
            <a:r>
              <a:rPr lang="en-US" dirty="0" smtClean="0"/>
              <a:t>the community </a:t>
            </a:r>
            <a:r>
              <a:rPr lang="en-US" dirty="0"/>
              <a:t>as a whole such as a good harvest or relief from a natural </a:t>
            </a:r>
            <a:r>
              <a:rPr lang="en-US" dirty="0" smtClean="0"/>
              <a:t>disaster or </a:t>
            </a:r>
            <a:r>
              <a:rPr lang="en-US" dirty="0"/>
              <a:t>in thanksgiving for such munificence. </a:t>
            </a:r>
          </a:p>
        </p:txBody>
      </p:sp>
    </p:spTree>
    <p:extLst>
      <p:ext uri="{BB962C8B-B14F-4D97-AF65-F5344CB8AC3E}">
        <p14:creationId xmlns="" xmlns:p14="http://schemas.microsoft.com/office/powerpoint/2010/main" val="316042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Charity and Philanthropy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Charity is used for the relief of an immediate</a:t>
            </a:r>
          </a:p>
          <a:p>
            <a:pPr marL="0" indent="0">
              <a:buNone/>
            </a:pPr>
            <a:r>
              <a:rPr lang="en-US" dirty="0" smtClean="0"/>
              <a:t>    need </a:t>
            </a:r>
            <a:r>
              <a:rPr lang="en-US" dirty="0"/>
              <a:t>or a lack of something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Philanthropy, on </a:t>
            </a:r>
            <a:r>
              <a:rPr lang="en-US" dirty="0" smtClean="0"/>
              <a:t>  the </a:t>
            </a:r>
            <a:r>
              <a:rPr lang="en-US" dirty="0"/>
              <a:t>other hand, has a </a:t>
            </a:r>
            <a:r>
              <a:rPr lang="en-US" dirty="0" smtClean="0"/>
              <a:t>wider context </a:t>
            </a:r>
            <a:r>
              <a:rPr lang="en-US" dirty="0"/>
              <a:t>“for the public benefit”. 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/>
              <a:t>involve giving.</a:t>
            </a:r>
          </a:p>
        </p:txBody>
      </p:sp>
    </p:spTree>
    <p:extLst>
      <p:ext uri="{BB962C8B-B14F-4D97-AF65-F5344CB8AC3E}">
        <p14:creationId xmlns="" xmlns:p14="http://schemas.microsoft.com/office/powerpoint/2010/main" val="24820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Islamic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The concepts of, one, Zakat, a mandatory tax on wealth, to be used </a:t>
            </a:r>
            <a:r>
              <a:rPr lang="en-US" dirty="0" smtClean="0"/>
              <a:t>for providing </a:t>
            </a:r>
            <a:r>
              <a:rPr lang="en-US" dirty="0"/>
              <a:t>relief to the indigent, the widow and the orphan; of, two, </a:t>
            </a:r>
            <a:r>
              <a:rPr lang="en-US" dirty="0" err="1"/>
              <a:t>Ushr</a:t>
            </a:r>
            <a:r>
              <a:rPr lang="en-US" dirty="0"/>
              <a:t>, </a:t>
            </a:r>
            <a:r>
              <a:rPr lang="en-US" dirty="0" smtClean="0"/>
              <a:t>a mandatory </a:t>
            </a:r>
            <a:r>
              <a:rPr lang="en-US" dirty="0"/>
              <a:t>tax on the gross produce from agriculture; three, </a:t>
            </a:r>
            <a:r>
              <a:rPr lang="en-US" dirty="0" err="1"/>
              <a:t>Fitra</a:t>
            </a:r>
            <a:r>
              <a:rPr lang="en-US" dirty="0"/>
              <a:t>, a </a:t>
            </a:r>
            <a:r>
              <a:rPr lang="en-US" dirty="0" smtClean="0"/>
              <a:t>voluntary contribution </a:t>
            </a:r>
            <a:r>
              <a:rPr lang="en-US" dirty="0"/>
              <a:t>on the occasion of </a:t>
            </a:r>
            <a:r>
              <a:rPr lang="en-US" dirty="0" err="1" smtClean="0"/>
              <a:t>Eid-ul-Fitr</a:t>
            </a:r>
            <a:r>
              <a:rPr lang="en-US" dirty="0" smtClean="0"/>
              <a:t> </a:t>
            </a:r>
            <a:r>
              <a:rPr lang="en-US" dirty="0"/>
              <a:t>(the festival immediately </a:t>
            </a:r>
            <a:r>
              <a:rPr lang="en-US" dirty="0" smtClean="0"/>
              <a:t>after Ramadan</a:t>
            </a:r>
            <a:r>
              <a:rPr lang="en-US" dirty="0"/>
              <a:t>) as a contribution to ensure that the poor and indigent also </a:t>
            </a:r>
            <a:r>
              <a:rPr lang="en-US" dirty="0" smtClean="0"/>
              <a:t>enjoy the </a:t>
            </a:r>
            <a:r>
              <a:rPr lang="en-US" dirty="0"/>
              <a:t>occasion; four, </a:t>
            </a:r>
            <a:r>
              <a:rPr lang="en-US" dirty="0" err="1"/>
              <a:t>Khairat</a:t>
            </a:r>
            <a:r>
              <a:rPr lang="en-US" dirty="0"/>
              <a:t>, the voluntary giving of charity for charity’s </a:t>
            </a:r>
            <a:r>
              <a:rPr lang="en-US" dirty="0" smtClean="0"/>
              <a:t>sake; and </a:t>
            </a:r>
            <a:r>
              <a:rPr lang="en-US" dirty="0"/>
              <a:t>of, five, </a:t>
            </a:r>
            <a:r>
              <a:rPr lang="en-US" dirty="0" err="1"/>
              <a:t>Sadaqa</a:t>
            </a:r>
            <a:r>
              <a:rPr lang="en-US" dirty="0"/>
              <a:t>, the voluntary giving of charity in expiation of sins or </a:t>
            </a:r>
            <a:r>
              <a:rPr lang="en-US" dirty="0" smtClean="0"/>
              <a:t>to ward </a:t>
            </a:r>
            <a:r>
              <a:rPr lang="en-US" dirty="0"/>
              <a:t>off evil, are all enshrined in the Holy Quran</a:t>
            </a:r>
          </a:p>
        </p:txBody>
      </p:sp>
    </p:spTree>
    <p:extLst>
      <p:ext uri="{BB962C8B-B14F-4D97-AF65-F5344CB8AC3E}">
        <p14:creationId xmlns="" xmlns:p14="http://schemas.microsoft.com/office/powerpoint/2010/main" val="13983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/>
              <a:t>Charity is aimed at </a:t>
            </a:r>
            <a:r>
              <a:rPr lang="en-US" i="1" dirty="0" smtClean="0"/>
              <a:t>providing immediate </a:t>
            </a:r>
            <a:r>
              <a:rPr lang="en-US" i="1" dirty="0"/>
              <a:t>relief to some lack or need. This commonly occurs in the shape </a:t>
            </a:r>
            <a:r>
              <a:rPr lang="en-US" i="1" dirty="0" smtClean="0"/>
              <a:t>of welfare </a:t>
            </a:r>
            <a:r>
              <a:rPr lang="en-US" i="1" dirty="0"/>
              <a:t>disbursements, where people ‘in need’’ are typically provided </a:t>
            </a:r>
            <a:r>
              <a:rPr lang="en-US" i="1" dirty="0" smtClean="0"/>
              <a:t>with food</a:t>
            </a:r>
            <a:r>
              <a:rPr lang="en-US" i="1" dirty="0"/>
              <a:t>, shelter or </a:t>
            </a:r>
            <a:r>
              <a:rPr lang="en-US" i="1" dirty="0" smtClean="0"/>
              <a:t>money</a:t>
            </a:r>
            <a:r>
              <a:rPr lang="en-US" dirty="0" smtClean="0"/>
              <a:t> (Qureshi, 2000).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50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Philanthropy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/>
              <a:t>Philanthropy has the broader and longer-term</a:t>
            </a:r>
          </a:p>
          <a:p>
            <a:pPr marL="0" indent="0">
              <a:buNone/>
            </a:pPr>
            <a:r>
              <a:rPr lang="en-US" i="1" dirty="0" smtClean="0"/>
              <a:t>   connotation </a:t>
            </a:r>
            <a:r>
              <a:rPr lang="en-US" i="1" dirty="0"/>
              <a:t>of ‘social investing’ – actions that </a:t>
            </a:r>
            <a:r>
              <a:rPr lang="en-US" i="1" dirty="0" smtClean="0"/>
              <a:t>move </a:t>
            </a:r>
            <a:r>
              <a:rPr lang="en-US" i="1" dirty="0"/>
              <a:t>beyond charity </a:t>
            </a:r>
            <a:r>
              <a:rPr lang="en-US" i="1" dirty="0" smtClean="0"/>
              <a:t>towards building </a:t>
            </a:r>
            <a:r>
              <a:rPr lang="en-US" i="1" dirty="0"/>
              <a:t>human and social capital</a:t>
            </a:r>
            <a:r>
              <a:rPr lang="en-US" dirty="0"/>
              <a:t>.” (Qureshi, 2000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921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In Pakistan, as elsewhere in most developing countries, the role of </a:t>
            </a:r>
            <a:r>
              <a:rPr lang="en-US" dirty="0" smtClean="0"/>
              <a:t>the non-profit </a:t>
            </a:r>
            <a:r>
              <a:rPr lang="en-US" dirty="0"/>
              <a:t>sector has been growing and has evolved over the years from </a:t>
            </a:r>
            <a:r>
              <a:rPr lang="en-US" dirty="0" smtClean="0"/>
              <a:t>the limited </a:t>
            </a:r>
            <a:r>
              <a:rPr lang="en-US" dirty="0"/>
              <a:t>sphere of charitable and philanthropic </a:t>
            </a:r>
            <a:r>
              <a:rPr lang="en-US" dirty="0" smtClean="0"/>
              <a:t>organizations </a:t>
            </a:r>
            <a:r>
              <a:rPr lang="en-US" dirty="0"/>
              <a:t>to the wider </a:t>
            </a:r>
            <a:r>
              <a:rPr lang="en-US" dirty="0" smtClean="0"/>
              <a:t>public welfare-oriented </a:t>
            </a:r>
            <a:r>
              <a:rPr lang="en-US" dirty="0"/>
              <a:t>and development roles to complement the state’s effort.</a:t>
            </a:r>
          </a:p>
        </p:txBody>
      </p:sp>
    </p:spTree>
    <p:extLst>
      <p:ext uri="{BB962C8B-B14F-4D97-AF65-F5344CB8AC3E}">
        <p14:creationId xmlns="" xmlns:p14="http://schemas.microsoft.com/office/powerpoint/2010/main" val="202571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 the years not for profit </a:t>
            </a:r>
            <a:r>
              <a:rPr lang="en-US" dirty="0" smtClean="0"/>
              <a:t>organizations </a:t>
            </a:r>
            <a:r>
              <a:rPr lang="en-US" dirty="0"/>
              <a:t>(NPOs) have become </a:t>
            </a:r>
            <a:r>
              <a:rPr lang="en-US" dirty="0" smtClean="0"/>
              <a:t>more involved </a:t>
            </a:r>
            <a:r>
              <a:rPr lang="en-US" dirty="0"/>
              <a:t>in community-based initiatives to improve the quality of life, or to </a:t>
            </a:r>
            <a:r>
              <a:rPr lang="en-US" dirty="0" smtClean="0"/>
              <a:t>help  alleviate </a:t>
            </a:r>
            <a:r>
              <a:rPr lang="en-US" dirty="0"/>
              <a:t>poverty, or advocate for access to basic rights. </a:t>
            </a:r>
            <a:endParaRPr lang="en-US" dirty="0" smtClean="0"/>
          </a:p>
          <a:p>
            <a:r>
              <a:rPr lang="en-US" dirty="0" smtClean="0"/>
              <a:t>Community contributions</a:t>
            </a:r>
            <a:r>
              <a:rPr lang="en-US" dirty="0"/>
              <a:t>, local donors, and government funds support most of </a:t>
            </a:r>
            <a:r>
              <a:rPr lang="en-US" dirty="0" smtClean="0"/>
              <a:t>these organizations. </a:t>
            </a:r>
          </a:p>
          <a:p>
            <a:r>
              <a:rPr lang="en-US" dirty="0" smtClean="0"/>
              <a:t>In </a:t>
            </a:r>
            <a:r>
              <a:rPr lang="en-US" dirty="0"/>
              <a:t>recent years, direct support from the international </a:t>
            </a:r>
            <a:r>
              <a:rPr lang="en-US" dirty="0" smtClean="0"/>
              <a:t>donor community </a:t>
            </a:r>
            <a:r>
              <a:rPr lang="en-US" dirty="0"/>
              <a:t>has increased.</a:t>
            </a:r>
          </a:p>
        </p:txBody>
      </p:sp>
    </p:spTree>
    <p:extLst>
      <p:ext uri="{BB962C8B-B14F-4D97-AF65-F5344CB8AC3E}">
        <p14:creationId xmlns="" xmlns:p14="http://schemas.microsoft.com/office/powerpoint/2010/main" val="383175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under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sector </a:t>
            </a:r>
            <a:r>
              <a:rPr lang="en-US" dirty="0" smtClean="0"/>
              <a:t>organizations </a:t>
            </a:r>
            <a:r>
              <a:rPr lang="en-US" dirty="0"/>
              <a:t>can be </a:t>
            </a:r>
            <a:r>
              <a:rPr lang="en-US" dirty="0" smtClean="0"/>
              <a:t>categorized </a:t>
            </a:r>
            <a:r>
              <a:rPr lang="en-US" dirty="0"/>
              <a:t>into four categories: </a:t>
            </a:r>
            <a:r>
              <a:rPr lang="en-US" dirty="0" smtClean="0"/>
              <a:t>one, internationally </a:t>
            </a:r>
            <a:r>
              <a:rPr lang="en-US" dirty="0"/>
              <a:t>funded policy research and </a:t>
            </a:r>
            <a:r>
              <a:rPr lang="en-US" dirty="0" smtClean="0"/>
              <a:t>advocacy.</a:t>
            </a:r>
          </a:p>
          <a:p>
            <a:r>
              <a:rPr lang="en-US" dirty="0" smtClean="0"/>
              <a:t>Two</a:t>
            </a:r>
            <a:r>
              <a:rPr lang="en-US" dirty="0"/>
              <a:t>, well </a:t>
            </a:r>
            <a:r>
              <a:rPr lang="en-US" dirty="0" smtClean="0"/>
              <a:t>endowed umbrella organizations </a:t>
            </a:r>
            <a:r>
              <a:rPr lang="en-US" dirty="0"/>
              <a:t>at the national level which are catalytic and leaders </a:t>
            </a:r>
            <a:r>
              <a:rPr lang="en-US" dirty="0" smtClean="0"/>
              <a:t>in nature. </a:t>
            </a:r>
          </a:p>
          <a:p>
            <a:r>
              <a:rPr lang="en-US" dirty="0"/>
              <a:t>T</a:t>
            </a:r>
            <a:r>
              <a:rPr lang="en-US" dirty="0" smtClean="0"/>
              <a:t>hree</a:t>
            </a:r>
            <a:r>
              <a:rPr lang="en-US" dirty="0"/>
              <a:t>, the Rural Support Programmes as contractors for </a:t>
            </a:r>
            <a:r>
              <a:rPr lang="en-US" dirty="0" smtClean="0"/>
              <a:t>government and </a:t>
            </a:r>
            <a:r>
              <a:rPr lang="en-US" dirty="0"/>
              <a:t>international donors helping support poverty reduction, thrift and </a:t>
            </a:r>
            <a:r>
              <a:rPr lang="en-US" dirty="0" smtClean="0"/>
              <a:t>savings associations</a:t>
            </a:r>
            <a:r>
              <a:rPr lang="en-US" dirty="0"/>
              <a:t>, community development and micro-enterprise </a:t>
            </a:r>
            <a:r>
              <a:rPr lang="en-US" dirty="0" smtClean="0"/>
              <a:t>development.</a:t>
            </a:r>
          </a:p>
          <a:p>
            <a:r>
              <a:rPr lang="en-US" dirty="0"/>
              <a:t>F</a:t>
            </a:r>
            <a:r>
              <a:rPr lang="en-US" dirty="0" smtClean="0"/>
              <a:t>our</a:t>
            </a:r>
            <a:r>
              <a:rPr lang="en-US" dirty="0"/>
              <a:t>, the foot soldiers </a:t>
            </a:r>
            <a:r>
              <a:rPr lang="en-US" dirty="0" smtClean="0"/>
              <a:t>– the </a:t>
            </a:r>
            <a:r>
              <a:rPr lang="en-US" dirty="0"/>
              <a:t>small community based </a:t>
            </a:r>
            <a:r>
              <a:rPr lang="en-US" dirty="0" smtClean="0"/>
              <a:t>organization which implement </a:t>
            </a:r>
            <a:r>
              <a:rPr lang="en-US" dirty="0"/>
              <a:t>and operate projects and schemes.</a:t>
            </a:r>
          </a:p>
        </p:txBody>
      </p:sp>
    </p:spTree>
    <p:extLst>
      <p:ext uri="{BB962C8B-B14F-4D97-AF65-F5344CB8AC3E}">
        <p14:creationId xmlns="" xmlns:p14="http://schemas.microsoft.com/office/powerpoint/2010/main" val="41274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Plethora of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/>
              <a:t>The plethora of laws which impact, or at the very least, </a:t>
            </a:r>
            <a:r>
              <a:rPr lang="en-US" dirty="0" smtClean="0"/>
              <a:t>marginally impinge </a:t>
            </a:r>
            <a:r>
              <a:rPr lang="en-US" dirty="0"/>
              <a:t>on philanthropic </a:t>
            </a:r>
            <a:r>
              <a:rPr lang="en-US" dirty="0" smtClean="0"/>
              <a:t>organizations </a:t>
            </a:r>
            <a:r>
              <a:rPr lang="en-US" dirty="0"/>
              <a:t>consist of a total of 18 federal </a:t>
            </a:r>
            <a:r>
              <a:rPr lang="en-US" dirty="0" smtClean="0"/>
              <a:t>acts some </a:t>
            </a:r>
            <a:r>
              <a:rPr lang="en-US" dirty="0"/>
              <a:t>of which are derivative of laws enacted in the United Kingdom in </a:t>
            </a:r>
            <a:r>
              <a:rPr lang="en-US" dirty="0" smtClean="0"/>
              <a:t>the first </a:t>
            </a:r>
            <a:r>
              <a:rPr lang="en-US" dirty="0"/>
              <a:t>half of the nineteenth century.</a:t>
            </a:r>
          </a:p>
        </p:txBody>
      </p:sp>
    </p:spTree>
    <p:extLst>
      <p:ext uri="{BB962C8B-B14F-4D97-AF65-F5344CB8AC3E}">
        <p14:creationId xmlns="" xmlns:p14="http://schemas.microsoft.com/office/powerpoint/2010/main" val="155410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 </a:t>
            </a:r>
            <a:r>
              <a:rPr lang="en-US" dirty="0"/>
              <a:t>1860, the </a:t>
            </a:r>
            <a:r>
              <a:rPr lang="en-US" dirty="0" smtClean="0"/>
              <a:t>British government </a:t>
            </a:r>
            <a:r>
              <a:rPr lang="en-US" dirty="0"/>
              <a:t>passed the Societies Registration Act (initially only in </a:t>
            </a:r>
            <a:r>
              <a:rPr lang="en-US" dirty="0" smtClean="0"/>
              <a:t>Madras, Bombay </a:t>
            </a:r>
            <a:r>
              <a:rPr lang="en-US" dirty="0"/>
              <a:t>and Calcutta) in an attempt to control voluntary </a:t>
            </a:r>
            <a:r>
              <a:rPr lang="en-US" dirty="0" smtClean="0"/>
              <a:t>associations, especially </a:t>
            </a:r>
            <a:r>
              <a:rPr lang="en-US" dirty="0"/>
              <a:t>the cultural societies that it blamed for the insurrection of </a:t>
            </a:r>
            <a:r>
              <a:rPr lang="en-US" dirty="0" smtClean="0"/>
              <a:t>the sepoys </a:t>
            </a:r>
            <a:r>
              <a:rPr lang="en-US" dirty="0"/>
              <a:t>in 1857. </a:t>
            </a:r>
          </a:p>
        </p:txBody>
      </p:sp>
    </p:spTree>
    <p:extLst>
      <p:ext uri="{BB962C8B-B14F-4D97-AF65-F5344CB8AC3E}">
        <p14:creationId xmlns="" xmlns:p14="http://schemas.microsoft.com/office/powerpoint/2010/main" val="23671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Following societies registration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ollowed </a:t>
            </a:r>
            <a:r>
              <a:rPr lang="en-US" dirty="0"/>
              <a:t>by a series of acts (until the middle of </a:t>
            </a:r>
            <a:r>
              <a:rPr lang="en-US" dirty="0" smtClean="0"/>
              <a:t>the twentieth </a:t>
            </a:r>
            <a:r>
              <a:rPr lang="en-US" dirty="0"/>
              <a:t>century) governing Trusts, Religious Endowments and Auqaf </a:t>
            </a:r>
            <a:r>
              <a:rPr lang="en-US" dirty="0" smtClean="0"/>
              <a:t>to recognize </a:t>
            </a:r>
            <a:r>
              <a:rPr lang="en-US" dirty="0"/>
              <a:t>the philanthropic and charity in the </a:t>
            </a:r>
            <a:r>
              <a:rPr lang="en-US" dirty="0" smtClean="0"/>
              <a:t> Sub-continent.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431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Partition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The </a:t>
            </a:r>
            <a:r>
              <a:rPr lang="en-US" dirty="0" smtClean="0"/>
              <a:t>post partition laws </a:t>
            </a:r>
            <a:r>
              <a:rPr lang="en-US" dirty="0"/>
              <a:t>were draconian laws used primarily either to </a:t>
            </a:r>
            <a:r>
              <a:rPr lang="en-US" dirty="0" smtClean="0"/>
              <a:t>intimidate philanthropic organizations </a:t>
            </a:r>
            <a:r>
              <a:rPr lang="en-US" dirty="0"/>
              <a:t>or pursue a vendetta against those which </a:t>
            </a:r>
            <a:r>
              <a:rPr lang="en-US" dirty="0" smtClean="0"/>
              <a:t>were critical </a:t>
            </a:r>
            <a:r>
              <a:rPr lang="en-US" dirty="0"/>
              <a:t>of the government of the day and were </a:t>
            </a:r>
            <a:r>
              <a:rPr lang="en-US" dirty="0" smtClean="0"/>
              <a:t>dependent </a:t>
            </a:r>
            <a:r>
              <a:rPr lang="en-US" dirty="0"/>
              <a:t>on </a:t>
            </a:r>
            <a:r>
              <a:rPr lang="en-US" dirty="0" smtClean="0"/>
              <a:t>either government </a:t>
            </a:r>
            <a:r>
              <a:rPr lang="en-US" dirty="0"/>
              <a:t>largesse or collected donations through bazaars, </a:t>
            </a:r>
            <a:r>
              <a:rPr lang="en-US" dirty="0" err="1"/>
              <a:t>melas</a:t>
            </a:r>
            <a:r>
              <a:rPr lang="en-US" dirty="0"/>
              <a:t> (</a:t>
            </a:r>
            <a:r>
              <a:rPr lang="en-US" dirty="0" smtClean="0"/>
              <a:t>fêtes) and </a:t>
            </a:r>
            <a:r>
              <a:rPr lang="en-US" dirty="0"/>
              <a:t>other socio-cultural gatherings (</a:t>
            </a:r>
            <a:r>
              <a:rPr lang="en-US" dirty="0" err="1"/>
              <a:t>Hasan</a:t>
            </a:r>
            <a:r>
              <a:rPr lang="en-US" dirty="0"/>
              <a:t> and </a:t>
            </a:r>
            <a:r>
              <a:rPr lang="en-US" dirty="0" err="1"/>
              <a:t>Junejo</a:t>
            </a:r>
            <a:r>
              <a:rPr lang="en-US" dirty="0"/>
              <a:t> 1996; Ismail 2002).</a:t>
            </a:r>
          </a:p>
        </p:txBody>
      </p:sp>
    </p:spTree>
    <p:extLst>
      <p:ext uri="{BB962C8B-B14F-4D97-AF65-F5344CB8AC3E}">
        <p14:creationId xmlns="" xmlns:p14="http://schemas.microsoft.com/office/powerpoint/2010/main" val="272896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 of charity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if an </a:t>
            </a:r>
            <a:r>
              <a:rPr lang="en-US" dirty="0" smtClean="0"/>
              <a:t>organization </a:t>
            </a:r>
            <a:r>
              <a:rPr lang="en-US" dirty="0"/>
              <a:t>is involved in a public fund -raising activity, it requires </a:t>
            </a:r>
            <a:r>
              <a:rPr lang="en-US" dirty="0" smtClean="0"/>
              <a:t>to seek </a:t>
            </a:r>
            <a:r>
              <a:rPr lang="en-US" dirty="0"/>
              <a:t>permission from the office of the Local Deputy Commissioner, under </a:t>
            </a:r>
            <a:r>
              <a:rPr lang="en-US" dirty="0" smtClean="0"/>
              <a:t>the Charitable </a:t>
            </a:r>
            <a:r>
              <a:rPr lang="en-US" dirty="0"/>
              <a:t>Fund (Regulations of Collection) Act, 1953, and then apply for </a:t>
            </a:r>
            <a:r>
              <a:rPr lang="en-US" dirty="0" smtClean="0"/>
              <a:t>a waiver </a:t>
            </a:r>
            <a:r>
              <a:rPr lang="en-US" dirty="0"/>
              <a:t>of Entertainment Duty on the sale of tickets from the provincial Excise</a:t>
            </a:r>
          </a:p>
          <a:p>
            <a:pPr marL="0" indent="0" algn="just">
              <a:buNone/>
            </a:pPr>
            <a:r>
              <a:rPr lang="en-US" dirty="0" smtClean="0"/>
              <a:t>   Department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26396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A1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4873752"/>
          </a:xfrm>
        </p:spPr>
        <p:txBody>
          <a:bodyPr/>
          <a:lstStyle/>
          <a:p>
            <a:r>
              <a:rPr lang="en-US" dirty="0"/>
              <a:t>TYPE A1</a:t>
            </a:r>
          </a:p>
          <a:p>
            <a:pPr marL="0" indent="0">
              <a:buNone/>
            </a:pPr>
            <a:r>
              <a:rPr lang="en-US" dirty="0"/>
              <a:t>I The Societies Registration Act, 1860</a:t>
            </a:r>
          </a:p>
          <a:p>
            <a:pPr marL="0" indent="0">
              <a:buNone/>
            </a:pPr>
            <a:r>
              <a:rPr lang="en-US" dirty="0"/>
              <a:t>II The Trusts Act, 1882</a:t>
            </a:r>
          </a:p>
          <a:p>
            <a:pPr marL="0" indent="0">
              <a:buNone/>
            </a:pPr>
            <a:r>
              <a:rPr lang="en-US" dirty="0"/>
              <a:t>III The Voluntary Social Welfare Agencies (Registration </a:t>
            </a:r>
            <a:r>
              <a:rPr lang="en-US" dirty="0" smtClean="0"/>
              <a:t>and Control </a:t>
            </a:r>
            <a:r>
              <a:rPr lang="en-US" dirty="0"/>
              <a:t>Ordinance), 1961</a:t>
            </a:r>
          </a:p>
          <a:p>
            <a:pPr marL="0" indent="0">
              <a:buNone/>
            </a:pPr>
            <a:r>
              <a:rPr lang="en-US" dirty="0"/>
              <a:t>IV The Companies Ordinance, 1984</a:t>
            </a:r>
          </a:p>
        </p:txBody>
      </p:sp>
    </p:spTree>
    <p:extLst>
      <p:ext uri="{BB962C8B-B14F-4D97-AF65-F5344CB8AC3E}">
        <p14:creationId xmlns="" xmlns:p14="http://schemas.microsoft.com/office/powerpoint/2010/main" val="43152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A2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TYPE A2</a:t>
            </a:r>
          </a:p>
          <a:p>
            <a:pPr marL="0" indent="0">
              <a:buNone/>
            </a:pPr>
            <a:r>
              <a:rPr lang="en-US" dirty="0"/>
              <a:t>I Religious Endowment Act, 1863</a:t>
            </a:r>
          </a:p>
          <a:p>
            <a:pPr marL="0" indent="0">
              <a:buNone/>
            </a:pPr>
            <a:r>
              <a:rPr lang="en-US" dirty="0"/>
              <a:t>II The Charitable Endowments Act, 1890</a:t>
            </a:r>
          </a:p>
          <a:p>
            <a:pPr marL="0" indent="0">
              <a:buNone/>
            </a:pPr>
            <a:r>
              <a:rPr lang="en-US" dirty="0"/>
              <a:t>III The Mussalman Wakf Validating Act, 1913</a:t>
            </a:r>
          </a:p>
          <a:p>
            <a:pPr marL="0" indent="0">
              <a:buNone/>
            </a:pPr>
            <a:r>
              <a:rPr lang="en-US" dirty="0"/>
              <a:t>IV The Mussalman Wakf Act, 1923</a:t>
            </a:r>
          </a:p>
          <a:p>
            <a:pPr marL="0" indent="0">
              <a:buNone/>
            </a:pPr>
            <a:r>
              <a:rPr lang="en-US" dirty="0"/>
              <a:t>V The Mussalman Wakf Validating Act, 1930</a:t>
            </a:r>
          </a:p>
        </p:txBody>
      </p:sp>
    </p:spTree>
    <p:extLst>
      <p:ext uri="{BB962C8B-B14F-4D97-AF65-F5344CB8AC3E}">
        <p14:creationId xmlns="" xmlns:p14="http://schemas.microsoft.com/office/powerpoint/2010/main" val="34050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A3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TYPE A3</a:t>
            </a:r>
          </a:p>
          <a:p>
            <a:pPr marL="0" indent="0">
              <a:buNone/>
            </a:pPr>
            <a:r>
              <a:rPr lang="en-US" dirty="0"/>
              <a:t>I The Charitable and Religious Trusts Act, 1920</a:t>
            </a:r>
          </a:p>
        </p:txBody>
      </p:sp>
    </p:spTree>
    <p:extLst>
      <p:ext uri="{BB962C8B-B14F-4D97-AF65-F5344CB8AC3E}">
        <p14:creationId xmlns="" xmlns:p14="http://schemas.microsoft.com/office/powerpoint/2010/main" val="359185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A4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TYPE A4</a:t>
            </a:r>
          </a:p>
          <a:p>
            <a:pPr marL="0" indent="0">
              <a:buNone/>
            </a:pPr>
            <a:r>
              <a:rPr lang="en-US" dirty="0"/>
              <a:t>I The Income Tax Ordinance, 1979</a:t>
            </a:r>
          </a:p>
          <a:p>
            <a:pPr marL="0" indent="0">
              <a:buNone/>
            </a:pPr>
            <a:r>
              <a:rPr lang="en-US" dirty="0"/>
              <a:t>II The Income Tax Ordinance, 2001</a:t>
            </a:r>
          </a:p>
        </p:txBody>
      </p:sp>
    </p:spTree>
    <p:extLst>
      <p:ext uri="{BB962C8B-B14F-4D97-AF65-F5344CB8AC3E}">
        <p14:creationId xmlns="" xmlns:p14="http://schemas.microsoft.com/office/powerpoint/2010/main" val="23785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TYPE </a:t>
            </a:r>
            <a:r>
              <a:rPr lang="en-US" dirty="0" smtClean="0"/>
              <a:t>B</a:t>
            </a:r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en-US" dirty="0"/>
              <a:t>The Cooperative Societies Act, 1925</a:t>
            </a:r>
          </a:p>
          <a:p>
            <a:pPr marL="0" indent="0">
              <a:buNone/>
            </a:pPr>
            <a:r>
              <a:rPr lang="en-US" dirty="0"/>
              <a:t>II The Industrial Relations (Trade Unions) Ordinance, 1969</a:t>
            </a:r>
          </a:p>
        </p:txBody>
      </p:sp>
    </p:spTree>
    <p:extLst>
      <p:ext uri="{BB962C8B-B14F-4D97-AF65-F5344CB8AC3E}">
        <p14:creationId xmlns="" xmlns:p14="http://schemas.microsoft.com/office/powerpoint/2010/main" val="37175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TYPE C</a:t>
            </a:r>
          </a:p>
          <a:p>
            <a:pPr marL="0" indent="0">
              <a:buNone/>
            </a:pPr>
            <a:r>
              <a:rPr lang="en-US" dirty="0"/>
              <a:t>I The Registration Act, 1908</a:t>
            </a:r>
          </a:p>
        </p:txBody>
      </p:sp>
    </p:spTree>
    <p:extLst>
      <p:ext uri="{BB962C8B-B14F-4D97-AF65-F5344CB8AC3E}">
        <p14:creationId xmlns="" xmlns:p14="http://schemas.microsoft.com/office/powerpoint/2010/main" val="31864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TYPE D</a:t>
            </a:r>
          </a:p>
          <a:p>
            <a:pPr marL="0" indent="0">
              <a:buNone/>
            </a:pPr>
            <a:r>
              <a:rPr lang="en-US" sz="1800" dirty="0"/>
              <a:t>I The Charitable Funds (Registration of Collection) Act, 1953</a:t>
            </a:r>
          </a:p>
          <a:p>
            <a:pPr marL="0" indent="0">
              <a:buNone/>
            </a:pPr>
            <a:r>
              <a:rPr lang="en-US" sz="1800" dirty="0"/>
              <a:t>II Minimum Wages Ordinance, 1961</a:t>
            </a:r>
          </a:p>
          <a:p>
            <a:pPr marL="0" indent="0">
              <a:buNone/>
            </a:pPr>
            <a:r>
              <a:rPr lang="en-US" sz="1800" dirty="0"/>
              <a:t>III Employees’ Social Security Ordinance, </a:t>
            </a:r>
            <a:r>
              <a:rPr lang="en-US" sz="1800" dirty="0" smtClean="0"/>
              <a:t>1965</a:t>
            </a:r>
          </a:p>
          <a:p>
            <a:pPr marL="0" indent="0">
              <a:buNone/>
            </a:pPr>
            <a:r>
              <a:rPr lang="en-US" sz="1800" dirty="0"/>
              <a:t>IV The West Pakistan Industrial and Commercial </a:t>
            </a:r>
            <a:r>
              <a:rPr lang="en-US" sz="1800" dirty="0" smtClean="0"/>
              <a:t> Employment (</a:t>
            </a:r>
            <a:r>
              <a:rPr lang="en-US" sz="1800" dirty="0"/>
              <a:t>Standing Orders) Ordinance, 1968</a:t>
            </a:r>
          </a:p>
          <a:p>
            <a:pPr marL="0" indent="0">
              <a:buNone/>
            </a:pPr>
            <a:r>
              <a:rPr lang="en-US" sz="1800" dirty="0"/>
              <a:t>V The West Pakistan Shops and </a:t>
            </a:r>
            <a:r>
              <a:rPr lang="en-US" sz="1800" dirty="0" smtClean="0"/>
              <a:t>Establishment Ordinance</a:t>
            </a:r>
            <a:r>
              <a:rPr lang="en-US" sz="1800" dirty="0"/>
              <a:t>, 1969</a:t>
            </a:r>
          </a:p>
          <a:p>
            <a:pPr marL="0" indent="0">
              <a:buNone/>
            </a:pPr>
            <a:r>
              <a:rPr lang="en-US" sz="1800" dirty="0"/>
              <a:t>VI Employees’ Old Age Benefits Act, 1976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91907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The Societies Registration Act, 1860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The Societies Registration Act, </a:t>
            </a:r>
            <a:r>
              <a:rPr lang="en-US" b="1" i="1" dirty="0" smtClean="0"/>
              <a:t>1860</a:t>
            </a:r>
          </a:p>
          <a:p>
            <a:r>
              <a:rPr lang="en-US" dirty="0"/>
              <a:t>This is the oldest of the four registration laws, and was promulgated </a:t>
            </a:r>
            <a:r>
              <a:rPr lang="en-US" dirty="0" smtClean="0"/>
              <a:t>by the </a:t>
            </a:r>
            <a:r>
              <a:rPr lang="en-US" dirty="0"/>
              <a:t>British in pre-partition India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was created largely to </a:t>
            </a:r>
            <a:r>
              <a:rPr lang="en-US" dirty="0" smtClean="0"/>
              <a:t>regulate professional</a:t>
            </a:r>
            <a:r>
              <a:rPr lang="en-US" dirty="0"/>
              <a:t>, scientific and fine arts activities and was extended later on </a:t>
            </a:r>
            <a:r>
              <a:rPr lang="en-US" dirty="0" smtClean="0"/>
              <a:t>to encompass </a:t>
            </a:r>
            <a:r>
              <a:rPr lang="en-US" dirty="0"/>
              <a:t>charitable and social </a:t>
            </a:r>
            <a:r>
              <a:rPr lang="en-US" dirty="0" smtClean="0"/>
              <a:t>organizations </a:t>
            </a:r>
            <a:r>
              <a:rPr lang="en-US" dirty="0"/>
              <a:t>as well. </a:t>
            </a:r>
            <a:endParaRPr lang="en-US" dirty="0" smtClean="0"/>
          </a:p>
          <a:p>
            <a:r>
              <a:rPr lang="en-US" dirty="0" smtClean="0"/>
              <a:t>Registration under this </a:t>
            </a:r>
            <a:r>
              <a:rPr lang="en-US" dirty="0"/>
              <a:t>law is also open to </a:t>
            </a:r>
            <a:r>
              <a:rPr lang="en-US" dirty="0" smtClean="0"/>
              <a:t>organizations </a:t>
            </a:r>
            <a:r>
              <a:rPr lang="en-US" dirty="0"/>
              <a:t>for mutual benefit, such as clubs </a:t>
            </a:r>
            <a:r>
              <a:rPr lang="en-US" dirty="0" smtClean="0"/>
              <a:t>and residents</a:t>
            </a:r>
            <a:r>
              <a:rPr lang="en-US" dirty="0"/>
              <a:t>’ association.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54318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The Societies Registration Act, 1860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Once the NPO receives its certificate of </a:t>
            </a:r>
            <a:r>
              <a:rPr lang="en-US" dirty="0" smtClean="0"/>
              <a:t>registration under </a:t>
            </a:r>
            <a:r>
              <a:rPr lang="en-US" dirty="0"/>
              <a:t>the Societies Registration Act, 1860, its legal status is that of </a:t>
            </a:r>
            <a:r>
              <a:rPr lang="en-US" dirty="0" smtClean="0"/>
              <a:t>a registered </a:t>
            </a:r>
            <a:r>
              <a:rPr lang="en-US" dirty="0"/>
              <a:t>society and as an artificial juridical person, which means it </a:t>
            </a:r>
            <a:r>
              <a:rPr lang="en-US" dirty="0" smtClean="0"/>
              <a:t>can enforce </a:t>
            </a:r>
            <a:r>
              <a:rPr lang="en-US" dirty="0"/>
              <a:t>its rules against its members, sue and be sued in its own name, </a:t>
            </a:r>
            <a:r>
              <a:rPr lang="en-US" dirty="0" smtClean="0"/>
              <a:t>own property </a:t>
            </a:r>
            <a:r>
              <a:rPr lang="en-US" dirty="0"/>
              <a:t>and keep accounts in the bank in the name of the society.</a:t>
            </a:r>
          </a:p>
        </p:txBody>
      </p:sp>
    </p:spTree>
    <p:extLst>
      <p:ext uri="{BB962C8B-B14F-4D97-AF65-F5344CB8AC3E}">
        <p14:creationId xmlns="" xmlns:p14="http://schemas.microsoft.com/office/powerpoint/2010/main" val="18546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</a:t>
            </a:r>
            <a:r>
              <a:rPr lang="en-US" sz="2400" dirty="0"/>
              <a:t>addition, if any </a:t>
            </a:r>
            <a:r>
              <a:rPr lang="en-US" sz="2400" dirty="0" smtClean="0"/>
              <a:t>judgment </a:t>
            </a:r>
            <a:r>
              <a:rPr lang="en-US" sz="2400" dirty="0"/>
              <a:t>is passed against a person on </a:t>
            </a:r>
            <a:r>
              <a:rPr lang="en-US" sz="2400" dirty="0" smtClean="0"/>
              <a:t>behalf of </a:t>
            </a:r>
            <a:r>
              <a:rPr lang="en-US" sz="2400" dirty="0"/>
              <a:t>the society, the </a:t>
            </a:r>
            <a:r>
              <a:rPr lang="en-US" sz="2400" dirty="0" smtClean="0"/>
              <a:t>judgment </a:t>
            </a:r>
            <a:r>
              <a:rPr lang="en-US" sz="2400" dirty="0"/>
              <a:t>can only be enforced against the property of </a:t>
            </a:r>
            <a:r>
              <a:rPr lang="en-US" sz="2400" dirty="0" smtClean="0"/>
              <a:t>the  society</a:t>
            </a:r>
            <a:r>
              <a:rPr lang="en-US" sz="2400" dirty="0"/>
              <a:t>, not against the person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One major benefit of registration that </a:t>
            </a:r>
            <a:r>
              <a:rPr lang="en-US" sz="2400" dirty="0" smtClean="0"/>
              <a:t>is available </a:t>
            </a:r>
            <a:r>
              <a:rPr lang="en-US" sz="2400" dirty="0"/>
              <a:t>only to registered societies in the province of Sindh is that they </a:t>
            </a:r>
            <a:r>
              <a:rPr lang="en-US" sz="2400" dirty="0" smtClean="0"/>
              <a:t>may apply </a:t>
            </a:r>
            <a:r>
              <a:rPr lang="en-US" sz="2400" dirty="0"/>
              <a:t>for ‘amenity plots’ at half of the rate for residential plots, from </a:t>
            </a:r>
            <a:r>
              <a:rPr lang="en-US" sz="2400" dirty="0" smtClean="0"/>
              <a:t>the Karachi </a:t>
            </a:r>
            <a:r>
              <a:rPr lang="en-US" sz="2400" dirty="0"/>
              <a:t>Development Authority (NGORC 1991).</a:t>
            </a:r>
          </a:p>
        </p:txBody>
      </p:sp>
    </p:spTree>
    <p:extLst>
      <p:ext uri="{BB962C8B-B14F-4D97-AF65-F5344CB8AC3E}">
        <p14:creationId xmlns="" xmlns:p14="http://schemas.microsoft.com/office/powerpoint/2010/main" val="36726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Refute  and Reporting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The only way to refute </a:t>
            </a:r>
            <a:r>
              <a:rPr lang="en-US" dirty="0" smtClean="0"/>
              <a:t>it being </a:t>
            </a:r>
            <a:r>
              <a:rPr lang="en-US" dirty="0"/>
              <a:t>a society would be if there were any evidence of its members making</a:t>
            </a:r>
          </a:p>
          <a:p>
            <a:pPr marL="0" indent="0" algn="just">
              <a:buNone/>
            </a:pPr>
            <a:r>
              <a:rPr lang="en-US" dirty="0" smtClean="0"/>
              <a:t>    private </a:t>
            </a:r>
            <a:r>
              <a:rPr lang="en-US" dirty="0"/>
              <a:t>gains by setting up the society. </a:t>
            </a:r>
            <a:endParaRPr lang="en-US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reporting requirements are </a:t>
            </a:r>
            <a:r>
              <a:rPr lang="en-US" dirty="0" smtClean="0"/>
              <a:t>limited to </a:t>
            </a:r>
            <a:r>
              <a:rPr lang="en-US" dirty="0"/>
              <a:t>the list of the governing body members being filed with the Registrar. </a:t>
            </a:r>
            <a:r>
              <a:rPr lang="en-US" dirty="0" smtClean="0"/>
              <a:t>Basic accounting </a:t>
            </a:r>
            <a:r>
              <a:rPr lang="en-US" dirty="0"/>
              <a:t>records of receipts, assets and expenditure are to be </a:t>
            </a:r>
            <a:r>
              <a:rPr lang="en-US" dirty="0" smtClean="0"/>
              <a:t>maintained and </a:t>
            </a:r>
            <a:r>
              <a:rPr lang="en-US" dirty="0"/>
              <a:t>audited by a qualified auditor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dirty="0"/>
              <a:t>These with a statement of its affairs </a:t>
            </a:r>
            <a:r>
              <a:rPr lang="en-US" dirty="0" smtClean="0"/>
              <a:t>must be </a:t>
            </a:r>
            <a:r>
              <a:rPr lang="en-US" dirty="0"/>
              <a:t>presented to the members in an annual general meeting.</a:t>
            </a:r>
          </a:p>
        </p:txBody>
      </p:sp>
    </p:spTree>
    <p:extLst>
      <p:ext uri="{BB962C8B-B14F-4D97-AF65-F5344CB8AC3E}">
        <p14:creationId xmlns="" xmlns:p14="http://schemas.microsoft.com/office/powerpoint/2010/main" val="166122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The Religious Endowment Act, 1863</a:t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The Religious Endowment Act, 1863</a:t>
            </a:r>
          </a:p>
          <a:p>
            <a:r>
              <a:rPr lang="en-US" dirty="0"/>
              <a:t>The Act was created to relieve the Boards of Revenue from </a:t>
            </a:r>
            <a:r>
              <a:rPr lang="en-US" dirty="0" smtClean="0"/>
              <a:t>managing religious </a:t>
            </a:r>
            <a:r>
              <a:rPr lang="en-US" dirty="0"/>
              <a:t>trusts and buildings and reverting authority to the Trustees </a:t>
            </a:r>
            <a:r>
              <a:rPr lang="en-US" dirty="0" smtClean="0"/>
              <a:t>and Boards </a:t>
            </a:r>
            <a:r>
              <a:rPr lang="en-US" dirty="0"/>
              <a:t>of Governors. </a:t>
            </a:r>
            <a:endParaRPr lang="en-US" dirty="0" smtClean="0"/>
          </a:p>
          <a:p>
            <a:r>
              <a:rPr lang="en-US" dirty="0" smtClean="0"/>
              <a:t>The Act </a:t>
            </a:r>
            <a:r>
              <a:rPr lang="en-US" dirty="0"/>
              <a:t>only </a:t>
            </a:r>
            <a:r>
              <a:rPr lang="en-US" dirty="0" smtClean="0"/>
              <a:t>recognizes </a:t>
            </a:r>
            <a:r>
              <a:rPr lang="en-US" dirty="0"/>
              <a:t>the existence of such Trusts, provides for how they are </a:t>
            </a:r>
            <a:r>
              <a:rPr lang="en-US" dirty="0" smtClean="0"/>
              <a:t>to be </a:t>
            </a:r>
            <a:r>
              <a:rPr lang="en-US" dirty="0"/>
              <a:t>managed and regulates their activities.</a:t>
            </a:r>
          </a:p>
        </p:txBody>
      </p:sp>
    </p:spTree>
    <p:extLst>
      <p:ext uri="{BB962C8B-B14F-4D97-AF65-F5344CB8AC3E}">
        <p14:creationId xmlns="" xmlns:p14="http://schemas.microsoft.com/office/powerpoint/2010/main" val="345439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The Trusts Act, 1882</a:t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The Trusts Act, 1882</a:t>
            </a:r>
          </a:p>
          <a:p>
            <a:r>
              <a:rPr lang="en-US" dirty="0"/>
              <a:t>The Trusts Act provides legal cover for private acts of public </a:t>
            </a:r>
            <a:r>
              <a:rPr lang="en-US" dirty="0" smtClean="0"/>
              <a:t>charity, and </a:t>
            </a:r>
            <a:r>
              <a:rPr lang="en-US" dirty="0"/>
              <a:t>allows the creators of the trust tremendous flexibility in their operations.</a:t>
            </a:r>
          </a:p>
          <a:p>
            <a:r>
              <a:rPr lang="en-US" dirty="0"/>
              <a:t>The procedure for the creation of the trust is very simple.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mere </a:t>
            </a:r>
            <a:r>
              <a:rPr lang="en-US" dirty="0" smtClean="0"/>
              <a:t>declaration on </a:t>
            </a:r>
            <a:r>
              <a:rPr lang="en-US" dirty="0"/>
              <a:t>a stamp paper will ensure creation.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63747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The Trusts Act, 1882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Registration is optional and </a:t>
            </a:r>
            <a:r>
              <a:rPr lang="en-US" dirty="0" smtClean="0"/>
              <a:t>not mandatory</a:t>
            </a:r>
            <a:r>
              <a:rPr lang="en-US" dirty="0"/>
              <a:t>. The Act has also been used to establish public trusts and this </a:t>
            </a:r>
            <a:r>
              <a:rPr lang="en-US" dirty="0" smtClean="0"/>
              <a:t>has been </a:t>
            </a:r>
            <a:r>
              <a:rPr lang="en-US" dirty="0"/>
              <a:t>vindicated through case law.</a:t>
            </a:r>
          </a:p>
        </p:txBody>
      </p:sp>
    </p:spTree>
    <p:extLst>
      <p:ext uri="{BB962C8B-B14F-4D97-AF65-F5344CB8AC3E}">
        <p14:creationId xmlns="" xmlns:p14="http://schemas.microsoft.com/office/powerpoint/2010/main" val="87347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The Charitable Endowments Act, 1890</a:t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i="1" dirty="0"/>
              <a:t>The Charitable Endowments Act, 1890</a:t>
            </a:r>
          </a:p>
          <a:p>
            <a:r>
              <a:rPr lang="en-US" dirty="0"/>
              <a:t>The Act grants authority to the Government to appoint a Treasurer </a:t>
            </a:r>
            <a:r>
              <a:rPr lang="en-US" dirty="0" smtClean="0"/>
              <a:t>for better </a:t>
            </a:r>
            <a:r>
              <a:rPr lang="en-US" dirty="0"/>
              <a:t>financial management of Trusts, thus ensuring that the property of </a:t>
            </a:r>
            <a:r>
              <a:rPr lang="en-US" dirty="0" smtClean="0"/>
              <a:t>any Trust</a:t>
            </a:r>
            <a:r>
              <a:rPr lang="en-US" dirty="0"/>
              <a:t>, which is in financial difficulty, is ensured.</a:t>
            </a:r>
          </a:p>
        </p:txBody>
      </p:sp>
    </p:spTree>
    <p:extLst>
      <p:ext uri="{BB962C8B-B14F-4D97-AF65-F5344CB8AC3E}">
        <p14:creationId xmlns="" xmlns:p14="http://schemas.microsoft.com/office/powerpoint/2010/main" val="380712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The Charitable and Religious Trusts Act, 1920</a:t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i="1" dirty="0"/>
              <a:t>The Charitable and Religious Trusts Act, 1920</a:t>
            </a:r>
          </a:p>
          <a:p>
            <a:r>
              <a:rPr lang="en-US" dirty="0"/>
              <a:t>The Act is yet another one, which governs the operations of </a:t>
            </a:r>
            <a:r>
              <a:rPr lang="en-US" dirty="0" smtClean="0"/>
              <a:t>both charitable </a:t>
            </a:r>
            <a:r>
              <a:rPr lang="en-US" dirty="0"/>
              <a:t>and religious, Trusts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Act permits any person claiming to </a:t>
            </a:r>
            <a:r>
              <a:rPr lang="en-US" dirty="0" smtClean="0"/>
              <a:t>have an </a:t>
            </a:r>
            <a:r>
              <a:rPr lang="en-US" dirty="0"/>
              <a:t>interest in the benefits accruing from the Trust to file a suit for redress </a:t>
            </a:r>
            <a:r>
              <a:rPr lang="en-US" dirty="0" smtClean="0"/>
              <a:t>or for </a:t>
            </a:r>
            <a:r>
              <a:rPr lang="en-US" dirty="0"/>
              <a:t>access to information, subject to the applicant first proving such interest.</a:t>
            </a:r>
          </a:p>
          <a:p>
            <a:r>
              <a:rPr lang="en-US" dirty="0"/>
              <a:t>The Court (District Judge) in its </a:t>
            </a:r>
            <a:r>
              <a:rPr lang="en-US" dirty="0" smtClean="0"/>
              <a:t>judgment </a:t>
            </a:r>
            <a:r>
              <a:rPr lang="en-US" dirty="0"/>
              <a:t>can specify the manner in </a:t>
            </a:r>
            <a:r>
              <a:rPr lang="en-US" dirty="0" smtClean="0"/>
              <a:t>which the </a:t>
            </a:r>
            <a:r>
              <a:rPr lang="en-US" dirty="0"/>
              <a:t>future operations of the Trust will be conducted. </a:t>
            </a:r>
            <a:endParaRPr lang="en-US" dirty="0" smtClean="0"/>
          </a:p>
          <a:p>
            <a:r>
              <a:rPr lang="en-US" dirty="0" smtClean="0"/>
              <a:t>This</a:t>
            </a:r>
            <a:r>
              <a:rPr lang="en-US" dirty="0"/>
              <a:t>, therefore, </a:t>
            </a:r>
            <a:r>
              <a:rPr lang="en-US" dirty="0" smtClean="0"/>
              <a:t>ensures an accountability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74816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i="1" dirty="0" smtClean="0"/>
              <a:t>The Mussalman Wakf Validating Acts, 1913 and 1930 and the Mussalman Wakf Act, 1923</a:t>
            </a:r>
            <a:br>
              <a:rPr lang="en-US" sz="2400" b="1" i="1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/>
              <a:t>The Mussalman Wakf Validating Acts, 1913 and 1930 and </a:t>
            </a:r>
            <a:r>
              <a:rPr lang="en-US" b="1" i="1" dirty="0" smtClean="0"/>
              <a:t>the Mussalman </a:t>
            </a:r>
            <a:r>
              <a:rPr lang="en-US" b="1" i="1" dirty="0"/>
              <a:t>Wakf Act, 1923</a:t>
            </a:r>
          </a:p>
          <a:p>
            <a:r>
              <a:rPr lang="en-US" dirty="0"/>
              <a:t>The former two Acts confer recognition on </a:t>
            </a:r>
            <a:r>
              <a:rPr lang="en-US" dirty="0" err="1"/>
              <a:t>Waqfs</a:t>
            </a:r>
            <a:r>
              <a:rPr lang="en-US" dirty="0"/>
              <a:t> created by </a:t>
            </a:r>
            <a:r>
              <a:rPr lang="en-US" dirty="0" smtClean="0"/>
              <a:t>Muslims for </a:t>
            </a:r>
            <a:r>
              <a:rPr lang="en-US" dirty="0"/>
              <a:t>their personal benefit, or for the benefit of the descendants </a:t>
            </a:r>
            <a:r>
              <a:rPr lang="en-US" dirty="0" smtClean="0"/>
              <a:t>and eventually or </a:t>
            </a:r>
            <a:r>
              <a:rPr lang="en-US" dirty="0"/>
              <a:t>specifically for charitable purposes. </a:t>
            </a:r>
          </a:p>
          <a:p>
            <a:r>
              <a:rPr lang="en-US" dirty="0" smtClean="0"/>
              <a:t>The </a:t>
            </a:r>
            <a:r>
              <a:rPr lang="en-US" dirty="0"/>
              <a:t>1913 Act is pro-active and </a:t>
            </a:r>
            <a:r>
              <a:rPr lang="en-US" dirty="0" smtClean="0"/>
              <a:t>the 1930 </a:t>
            </a:r>
            <a:r>
              <a:rPr lang="en-US" dirty="0"/>
              <a:t>Act retroactive.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 of 1923 governs the financial management </a:t>
            </a:r>
            <a:r>
              <a:rPr lang="en-US" dirty="0" smtClean="0"/>
              <a:t>of </a:t>
            </a:r>
            <a:r>
              <a:rPr lang="en-US" dirty="0" err="1" smtClean="0"/>
              <a:t>Waqfs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requires that annual accounts be audited by a licensed auditor (</a:t>
            </a:r>
            <a:r>
              <a:rPr lang="en-US" dirty="0" smtClean="0"/>
              <a:t>as provided </a:t>
            </a:r>
            <a:r>
              <a:rPr lang="en-US" dirty="0"/>
              <a:t>in the Companies Ordinance, 1984) and submitted for scrutiny to </a:t>
            </a:r>
            <a:r>
              <a:rPr lang="en-US" dirty="0" smtClean="0"/>
              <a:t>the District </a:t>
            </a:r>
            <a:r>
              <a:rPr lang="en-US" dirty="0"/>
              <a:t>Judge.</a:t>
            </a:r>
          </a:p>
        </p:txBody>
      </p:sp>
    </p:spTree>
    <p:extLst>
      <p:ext uri="{BB962C8B-B14F-4D97-AF65-F5344CB8AC3E}">
        <p14:creationId xmlns="" xmlns:p14="http://schemas.microsoft.com/office/powerpoint/2010/main" val="205125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/>
              <a:t>The Voluntary Social Welfare Agencies (Registration and Control)</a:t>
            </a:r>
            <a:br>
              <a:rPr lang="en-US" sz="2000" b="1" i="1" dirty="0" smtClean="0"/>
            </a:br>
            <a:r>
              <a:rPr lang="en-US" sz="2000" b="1" i="1" dirty="0" smtClean="0"/>
              <a:t>Ordinance, 1961</a:t>
            </a:r>
            <a:br>
              <a:rPr lang="en-US" sz="2000" b="1" i="1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/>
              <a:t>The Voluntary Social Welfare Agencies </a:t>
            </a: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(</a:t>
            </a:r>
            <a:r>
              <a:rPr lang="en-US" b="1" i="1" dirty="0"/>
              <a:t>Registration and </a:t>
            </a:r>
            <a:r>
              <a:rPr lang="en-US" b="1" i="1" dirty="0" smtClean="0"/>
              <a:t>Control) Ordinance</a:t>
            </a:r>
            <a:r>
              <a:rPr lang="en-US" b="1" i="1" dirty="0"/>
              <a:t>, 1961</a:t>
            </a:r>
          </a:p>
          <a:p>
            <a:r>
              <a:rPr lang="en-US" dirty="0"/>
              <a:t>The Ordinance was conceived for controlling the grass roots level</a:t>
            </a:r>
          </a:p>
          <a:p>
            <a:pPr marL="0" indent="0">
              <a:buNone/>
            </a:pPr>
            <a:r>
              <a:rPr lang="en-US" dirty="0" smtClean="0"/>
              <a:t>       organizations </a:t>
            </a:r>
            <a:r>
              <a:rPr lang="en-US" dirty="0"/>
              <a:t>providing welfare services to those in need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registration authority </a:t>
            </a:r>
            <a:r>
              <a:rPr lang="en-US" dirty="0"/>
              <a:t>lies with the Directorate of Social Welfare, who may be </a:t>
            </a:r>
            <a:r>
              <a:rPr lang="en-US" dirty="0" smtClean="0"/>
              <a:t>approached either </a:t>
            </a:r>
            <a:r>
              <a:rPr lang="en-US" dirty="0"/>
              <a:t>directly or through a lawyer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ordinance is based on the </a:t>
            </a:r>
            <a:r>
              <a:rPr lang="en-US" dirty="0" smtClean="0"/>
              <a:t>premise that </a:t>
            </a:r>
            <a:r>
              <a:rPr lang="en-US" dirty="0"/>
              <a:t>the “poor and destitute” in society need institutional, rather than </a:t>
            </a:r>
            <a:r>
              <a:rPr lang="en-US" dirty="0" smtClean="0"/>
              <a:t>only charitable</a:t>
            </a:r>
            <a:r>
              <a:rPr lang="en-US" dirty="0"/>
              <a:t>, support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Ordinance requires that all </a:t>
            </a:r>
            <a:r>
              <a:rPr lang="en-US" dirty="0" err="1"/>
              <a:t>organisations</a:t>
            </a:r>
            <a:r>
              <a:rPr lang="en-US" dirty="0"/>
              <a:t> engaged </a:t>
            </a:r>
            <a:r>
              <a:rPr lang="en-US" dirty="0" smtClean="0"/>
              <a:t>in social </a:t>
            </a:r>
            <a:r>
              <a:rPr lang="en-US" dirty="0"/>
              <a:t>welfare or charitable works must be registered with the Social </a:t>
            </a:r>
            <a:r>
              <a:rPr lang="en-US" dirty="0" smtClean="0"/>
              <a:t>Welfare Departments </a:t>
            </a:r>
            <a:r>
              <a:rPr lang="en-US" dirty="0"/>
              <a:t>(SWDs) of the provincial governments.</a:t>
            </a:r>
          </a:p>
        </p:txBody>
      </p:sp>
    </p:spTree>
    <p:extLst>
      <p:ext uri="{BB962C8B-B14F-4D97-AF65-F5344CB8AC3E}">
        <p14:creationId xmlns="" xmlns:p14="http://schemas.microsoft.com/office/powerpoint/2010/main" val="228535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The Voluntary Social Welfare Agencies (Registration and Control)</a:t>
            </a:r>
            <a:br>
              <a:rPr lang="en-US" b="1" i="1" dirty="0" smtClean="0"/>
            </a:br>
            <a:r>
              <a:rPr lang="en-US" b="1" i="1" dirty="0" smtClean="0"/>
              <a:t>Ordinance, 1961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Registration </a:t>
            </a:r>
            <a:r>
              <a:rPr lang="en-US" dirty="0" smtClean="0"/>
              <a:t>is mandatory </a:t>
            </a:r>
            <a:r>
              <a:rPr lang="en-US" dirty="0"/>
              <a:t>for </a:t>
            </a:r>
            <a:r>
              <a:rPr lang="en-US" dirty="0" smtClean="0"/>
              <a:t>organizations </a:t>
            </a:r>
            <a:r>
              <a:rPr lang="en-US" dirty="0"/>
              <a:t>working in, and seeking funds from </a:t>
            </a:r>
            <a:r>
              <a:rPr lang="en-US" dirty="0" smtClean="0"/>
              <a:t>the government </a:t>
            </a:r>
            <a:r>
              <a:rPr lang="en-US" dirty="0"/>
              <a:t>for any one of the twelve specified areas.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government </a:t>
            </a:r>
            <a:r>
              <a:rPr lang="en-US" dirty="0" smtClean="0"/>
              <a:t>has the </a:t>
            </a:r>
            <a:r>
              <a:rPr lang="en-US" dirty="0"/>
              <a:t>discretionary right to dissolve an agency through due process or </a:t>
            </a:r>
            <a:r>
              <a:rPr lang="en-US" dirty="0" smtClean="0"/>
              <a:t>replace the </a:t>
            </a:r>
            <a:r>
              <a:rPr lang="en-US" dirty="0"/>
              <a:t>governing body arbitrarily.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reporting requirements are stringent </a:t>
            </a:r>
            <a:r>
              <a:rPr lang="en-US" dirty="0" smtClean="0"/>
              <a:t>and require </a:t>
            </a:r>
            <a:r>
              <a:rPr lang="en-US" dirty="0"/>
              <a:t>that even small </a:t>
            </a:r>
            <a:r>
              <a:rPr lang="en-US" dirty="0" smtClean="0"/>
              <a:t>organizations </a:t>
            </a:r>
            <a:r>
              <a:rPr lang="en-US" dirty="0"/>
              <a:t>submit annual reports, </a:t>
            </a:r>
            <a:r>
              <a:rPr lang="en-US" dirty="0" smtClean="0"/>
              <a:t>audited accounts</a:t>
            </a:r>
            <a:r>
              <a:rPr lang="en-US" dirty="0"/>
              <a:t>, statement of receipts and list of members.</a:t>
            </a:r>
          </a:p>
        </p:txBody>
      </p:sp>
    </p:spTree>
    <p:extLst>
      <p:ext uri="{BB962C8B-B14F-4D97-AF65-F5344CB8AC3E}">
        <p14:creationId xmlns="" xmlns:p14="http://schemas.microsoft.com/office/powerpoint/2010/main" val="42316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The Voluntary Social Welfare Agencies (Registration and Control)</a:t>
            </a:r>
            <a:br>
              <a:rPr lang="en-US" b="1" i="1" dirty="0" smtClean="0"/>
            </a:br>
            <a:r>
              <a:rPr lang="en-US" b="1" i="1" dirty="0" smtClean="0"/>
              <a:t>Ordinance, 1961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Section 42 permits the registration of a Company for </a:t>
            </a:r>
            <a:r>
              <a:rPr lang="en-US" dirty="0" smtClean="0"/>
              <a:t>promoting commerce</a:t>
            </a:r>
            <a:r>
              <a:rPr lang="en-US" dirty="0"/>
              <a:t>, art, science, religion, sports, social services, charity or </a:t>
            </a:r>
            <a:r>
              <a:rPr lang="en-US" dirty="0" smtClean="0"/>
              <a:t>other useful </a:t>
            </a:r>
            <a:r>
              <a:rPr lang="en-US" dirty="0"/>
              <a:t>object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procedure is cumbersome, as it requires a </a:t>
            </a:r>
            <a:r>
              <a:rPr lang="en-US" dirty="0" smtClean="0"/>
              <a:t>two-stage mechanism</a:t>
            </a:r>
            <a:r>
              <a:rPr lang="en-US" dirty="0"/>
              <a:t>, one centered in Islamabad for the </a:t>
            </a:r>
            <a:r>
              <a:rPr lang="en-US" dirty="0" err="1"/>
              <a:t>licence</a:t>
            </a:r>
            <a:r>
              <a:rPr lang="en-US" dirty="0"/>
              <a:t>, and the second, </a:t>
            </a:r>
            <a:r>
              <a:rPr lang="en-US" dirty="0" smtClean="0"/>
              <a:t>the  actual </a:t>
            </a:r>
            <a:r>
              <a:rPr lang="en-US" dirty="0"/>
              <a:t>registration, at the regional offices located in the provinces.</a:t>
            </a:r>
          </a:p>
          <a:p>
            <a:r>
              <a:rPr lang="en-US" dirty="0"/>
              <a:t>Registration confers on </a:t>
            </a:r>
            <a:r>
              <a:rPr lang="en-US" dirty="0" err="1"/>
              <a:t>organisations</a:t>
            </a:r>
            <a:r>
              <a:rPr lang="en-US" dirty="0"/>
              <a:t> the status of a non-profit company </a:t>
            </a:r>
            <a:r>
              <a:rPr lang="en-US" dirty="0" smtClean="0"/>
              <a:t>and the </a:t>
            </a:r>
            <a:r>
              <a:rPr lang="en-US" dirty="0"/>
              <a:t>right to drop the use of the suffix ‘Limited’, ‘(Private) Limited’ </a:t>
            </a:r>
            <a:r>
              <a:rPr lang="en-US" dirty="0" smtClean="0"/>
              <a:t>or ‘(</a:t>
            </a:r>
            <a:r>
              <a:rPr lang="en-US" dirty="0"/>
              <a:t>Guarantee) Limited’.</a:t>
            </a:r>
          </a:p>
        </p:txBody>
      </p:sp>
    </p:spTree>
    <p:extLst>
      <p:ext uri="{BB962C8B-B14F-4D97-AF65-F5344CB8AC3E}">
        <p14:creationId xmlns="" xmlns:p14="http://schemas.microsoft.com/office/powerpoint/2010/main" val="42306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and Registration 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Societies</a:t>
            </a:r>
            <a:r>
              <a:rPr lang="en-US" i="1" dirty="0"/>
              <a:t>, associations and clubs </a:t>
            </a:r>
            <a:r>
              <a:rPr lang="en-US" dirty="0"/>
              <a:t>under the </a:t>
            </a:r>
            <a:r>
              <a:rPr lang="en-US" b="1" dirty="0" smtClean="0"/>
              <a:t>Societies Registration </a:t>
            </a:r>
            <a:r>
              <a:rPr lang="en-US" b="1" dirty="0"/>
              <a:t>Act of 1860 </a:t>
            </a:r>
            <a:r>
              <a:rPr lang="en-US" dirty="0"/>
              <a:t>which also grant the </a:t>
            </a:r>
            <a:r>
              <a:rPr lang="en-US" dirty="0" smtClean="0"/>
              <a:t>organization the status </a:t>
            </a:r>
            <a:r>
              <a:rPr lang="en-US" dirty="0"/>
              <a:t>of a </a:t>
            </a:r>
            <a:r>
              <a:rPr lang="en-US" i="1" dirty="0"/>
              <a:t>artificial juridical </a:t>
            </a:r>
            <a:r>
              <a:rPr lang="en-US" i="1" dirty="0" smtClean="0"/>
              <a:t>persona.</a:t>
            </a:r>
          </a:p>
          <a:p>
            <a:r>
              <a:rPr lang="en-US" i="1" dirty="0" smtClean="0"/>
              <a:t>Religious </a:t>
            </a:r>
            <a:r>
              <a:rPr lang="en-US" i="1" dirty="0"/>
              <a:t>societies </a:t>
            </a:r>
            <a:r>
              <a:rPr lang="en-US" dirty="0"/>
              <a:t>under the </a:t>
            </a:r>
            <a:r>
              <a:rPr lang="en-US" b="1" dirty="0"/>
              <a:t>Religious Societies Act of </a:t>
            </a:r>
            <a:r>
              <a:rPr lang="en-US" b="1" dirty="0" smtClean="0"/>
              <a:t>1880.</a:t>
            </a:r>
            <a:endParaRPr lang="en-US" dirty="0" smtClean="0"/>
          </a:p>
          <a:p>
            <a:r>
              <a:rPr lang="en-US" i="1" dirty="0"/>
              <a:t>Public Charitable Trusts </a:t>
            </a:r>
            <a:r>
              <a:rPr lang="en-US" dirty="0"/>
              <a:t>and </a:t>
            </a:r>
            <a:r>
              <a:rPr lang="en-US" i="1" dirty="0"/>
              <a:t>Private Trusts </a:t>
            </a:r>
            <a:r>
              <a:rPr lang="en-US" dirty="0"/>
              <a:t>under the </a:t>
            </a:r>
            <a:r>
              <a:rPr lang="en-US" b="1" dirty="0" smtClean="0"/>
              <a:t>Trusts Act </a:t>
            </a:r>
            <a:r>
              <a:rPr lang="en-US" b="1" dirty="0"/>
              <a:t>of </a:t>
            </a:r>
            <a:r>
              <a:rPr lang="en-US" b="1" dirty="0" smtClean="0"/>
              <a:t>1882.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0978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Registration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Charitable Endowment Trusts </a:t>
            </a:r>
            <a:r>
              <a:rPr lang="en-US" dirty="0"/>
              <a:t>under the </a:t>
            </a:r>
            <a:r>
              <a:rPr lang="en-US" b="1" dirty="0" smtClean="0"/>
              <a:t>Charitable Endowments </a:t>
            </a:r>
            <a:r>
              <a:rPr lang="en-US" b="1" dirty="0"/>
              <a:t>Act of </a:t>
            </a:r>
            <a:r>
              <a:rPr lang="en-US" b="1" dirty="0" smtClean="0"/>
              <a:t>1890.</a:t>
            </a:r>
          </a:p>
          <a:p>
            <a:r>
              <a:rPr lang="en-US" i="1" dirty="0" err="1"/>
              <a:t>Waqfs</a:t>
            </a:r>
            <a:r>
              <a:rPr lang="en-US" i="1" dirty="0"/>
              <a:t> </a:t>
            </a:r>
            <a:r>
              <a:rPr lang="en-US" dirty="0"/>
              <a:t>(Trusts) under the </a:t>
            </a:r>
            <a:r>
              <a:rPr lang="en-US" b="1" dirty="0"/>
              <a:t>Mussalman Wakf Act of 1923 </a:t>
            </a:r>
            <a:r>
              <a:rPr lang="en-US" dirty="0" smtClean="0"/>
              <a:t>and the </a:t>
            </a:r>
            <a:r>
              <a:rPr lang="en-US" b="1" dirty="0"/>
              <a:t>Mussalman Wakf Validating Acts of 1913 and 1930 </a:t>
            </a:r>
            <a:r>
              <a:rPr lang="en-US" dirty="0"/>
              <a:t>(</a:t>
            </a:r>
            <a:r>
              <a:rPr lang="en-US" dirty="0" smtClean="0"/>
              <a:t>the former </a:t>
            </a:r>
            <a:r>
              <a:rPr lang="en-US" dirty="0"/>
              <a:t>applicable to those created from 1913 onwards and </a:t>
            </a:r>
            <a:r>
              <a:rPr lang="en-US" dirty="0" smtClean="0"/>
              <a:t>the latter </a:t>
            </a:r>
            <a:r>
              <a:rPr lang="en-US" dirty="0"/>
              <a:t>granting ex-post recognition to those created </a:t>
            </a:r>
            <a:r>
              <a:rPr lang="en-US" dirty="0" smtClean="0"/>
              <a:t>before 1913).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597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Registration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Voluntary Social Welfare Agencies </a:t>
            </a:r>
            <a:r>
              <a:rPr lang="en-US" dirty="0"/>
              <a:t>under the </a:t>
            </a:r>
            <a:r>
              <a:rPr lang="en-US" b="1" dirty="0"/>
              <a:t>Voluntary </a:t>
            </a:r>
            <a:r>
              <a:rPr lang="en-US" b="1" dirty="0" smtClean="0"/>
              <a:t>Social Welfare </a:t>
            </a:r>
            <a:r>
              <a:rPr lang="en-US" b="1" dirty="0"/>
              <a:t>Agencies (Registration and Control) </a:t>
            </a:r>
            <a:r>
              <a:rPr lang="en-US" b="1" dirty="0" smtClean="0"/>
              <a:t>Ordinance, 1961.</a:t>
            </a:r>
          </a:p>
          <a:p>
            <a:r>
              <a:rPr lang="en-US" i="1" dirty="0"/>
              <a:t>Public Companies limited by guarantee </a:t>
            </a:r>
            <a:r>
              <a:rPr lang="en-US" dirty="0"/>
              <a:t>under </a:t>
            </a:r>
            <a:r>
              <a:rPr lang="en-US" b="1" dirty="0"/>
              <a:t>section 42 of </a:t>
            </a:r>
            <a:r>
              <a:rPr lang="en-US" b="1" dirty="0" smtClean="0"/>
              <a:t>the Companies </a:t>
            </a:r>
            <a:r>
              <a:rPr lang="en-US" b="1" dirty="0"/>
              <a:t>Ordinance of 1984 </a:t>
            </a:r>
            <a:r>
              <a:rPr lang="en-US" dirty="0"/>
              <a:t>which also grants </a:t>
            </a:r>
            <a:r>
              <a:rPr lang="en-US" dirty="0" smtClean="0"/>
              <a:t>the organization </a:t>
            </a:r>
            <a:r>
              <a:rPr lang="en-US" dirty="0"/>
              <a:t>the status of a </a:t>
            </a:r>
            <a:r>
              <a:rPr lang="en-US" i="1" dirty="0"/>
              <a:t>artificial juridical </a:t>
            </a:r>
            <a:r>
              <a:rPr lang="en-US" i="1" dirty="0" smtClean="0"/>
              <a:t>persona.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222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Registration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Tax Exempt Charitable </a:t>
            </a:r>
            <a:r>
              <a:rPr lang="en-US" i="1" dirty="0" smtClean="0"/>
              <a:t>Organization </a:t>
            </a:r>
            <a:r>
              <a:rPr lang="en-US" dirty="0"/>
              <a:t>under </a:t>
            </a:r>
            <a:r>
              <a:rPr lang="en-US" b="1" dirty="0"/>
              <a:t>sections 14 and </a:t>
            </a:r>
            <a:r>
              <a:rPr lang="en-US" b="1" dirty="0" smtClean="0"/>
              <a:t>47 and </a:t>
            </a:r>
            <a:r>
              <a:rPr lang="en-US" b="1" dirty="0"/>
              <a:t>the rules framed as part of the Income Tax </a:t>
            </a:r>
            <a:r>
              <a:rPr lang="en-US" b="1" dirty="0" smtClean="0"/>
              <a:t>Ordinance, 1979 </a:t>
            </a:r>
            <a:r>
              <a:rPr lang="en-US" dirty="0"/>
              <a:t>and after 30 June 2002, under </a:t>
            </a:r>
            <a:r>
              <a:rPr lang="en-US" b="1" dirty="0"/>
              <a:t>clause 36 of section </a:t>
            </a:r>
            <a:r>
              <a:rPr lang="en-US" b="1" dirty="0" smtClean="0"/>
              <a:t>2, section </a:t>
            </a:r>
            <a:r>
              <a:rPr lang="en-US" b="1" dirty="0"/>
              <a:t>53 and section 80 and the rules framed as part </a:t>
            </a:r>
            <a:r>
              <a:rPr lang="en-US" b="1" dirty="0" smtClean="0"/>
              <a:t>of the </a:t>
            </a:r>
            <a:r>
              <a:rPr lang="en-US" b="1" dirty="0"/>
              <a:t>Income Tax Ordinance, 2001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46834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and Registration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Under most forms of registration, the NPO has</a:t>
            </a:r>
          </a:p>
          <a:p>
            <a:pPr marL="0" indent="0" algn="just">
              <a:buNone/>
            </a:pPr>
            <a:r>
              <a:rPr lang="en-US" sz="2000" dirty="0" smtClean="0"/>
              <a:t>    some </a:t>
            </a:r>
            <a:r>
              <a:rPr lang="en-US" sz="2000" dirty="0"/>
              <a:t>basic obligations with regard to </a:t>
            </a:r>
            <a:r>
              <a:rPr lang="en-US" sz="2000" dirty="0" smtClean="0"/>
              <a:t>the registration  authority</a:t>
            </a:r>
            <a:r>
              <a:rPr lang="en-US" sz="2000" dirty="0"/>
              <a:t>. </a:t>
            </a:r>
            <a:endParaRPr lang="en-US" sz="2000" dirty="0" smtClean="0"/>
          </a:p>
          <a:p>
            <a:pPr algn="just"/>
            <a:r>
              <a:rPr lang="en-US" sz="2000" dirty="0" smtClean="0"/>
              <a:t>Each </a:t>
            </a:r>
            <a:r>
              <a:rPr lang="en-US" sz="2000" dirty="0"/>
              <a:t>type </a:t>
            </a:r>
            <a:r>
              <a:rPr lang="en-US" sz="2000" dirty="0" smtClean="0"/>
              <a:t>of registration </a:t>
            </a:r>
            <a:r>
              <a:rPr lang="en-US" sz="2000" dirty="0"/>
              <a:t>also offers some benefits. </a:t>
            </a:r>
            <a:endParaRPr lang="en-US" sz="2000" dirty="0" smtClean="0"/>
          </a:p>
          <a:p>
            <a:pPr algn="just"/>
            <a:r>
              <a:rPr lang="en-US" sz="2000" dirty="0" smtClean="0"/>
              <a:t>Redress </a:t>
            </a:r>
            <a:r>
              <a:rPr lang="en-US" sz="2000" dirty="0"/>
              <a:t>for grievance against any </a:t>
            </a:r>
            <a:r>
              <a:rPr lang="en-US" sz="2000" dirty="0" smtClean="0"/>
              <a:t>trust is </a:t>
            </a:r>
            <a:r>
              <a:rPr lang="en-US" sz="2000" dirty="0"/>
              <a:t>through the </a:t>
            </a:r>
            <a:endParaRPr lang="en-US" sz="2000" dirty="0" smtClean="0"/>
          </a:p>
          <a:p>
            <a:pPr algn="just">
              <a:buNone/>
            </a:pPr>
            <a:r>
              <a:rPr lang="en-US" sz="2000" b="1" dirty="0" smtClean="0"/>
              <a:t>    Charitable </a:t>
            </a:r>
            <a:r>
              <a:rPr lang="en-US" sz="2000" b="1" dirty="0"/>
              <a:t>and Religious Trusts Act, 1920 </a:t>
            </a:r>
            <a:r>
              <a:rPr lang="en-US" sz="2000" dirty="0"/>
              <a:t>irrespective </a:t>
            </a:r>
            <a:r>
              <a:rPr lang="en-US" sz="2000" dirty="0" smtClean="0"/>
              <a:t>of which </a:t>
            </a:r>
            <a:r>
              <a:rPr lang="en-US" sz="2000" dirty="0"/>
              <a:t>act they have been created through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9828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Have a Lawful NPOs?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Personal Benefit </a:t>
            </a:r>
          </a:p>
          <a:p>
            <a:r>
              <a:rPr lang="en-US" dirty="0" smtClean="0"/>
              <a:t>For Business Purposes</a:t>
            </a:r>
          </a:p>
          <a:p>
            <a:r>
              <a:rPr lang="en-US" dirty="0" smtClean="0"/>
              <a:t>Funding Restrictions </a:t>
            </a:r>
          </a:p>
          <a:p>
            <a:r>
              <a:rPr lang="en-US" dirty="0" smtClean="0"/>
              <a:t>Financial Accountability</a:t>
            </a:r>
          </a:p>
          <a:p>
            <a:r>
              <a:rPr lang="en-US" dirty="0" smtClean="0"/>
              <a:t>Political Activities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919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telling testimony to the </a:t>
            </a:r>
            <a:r>
              <a:rPr lang="en-US" dirty="0" smtClean="0"/>
              <a:t>cumbersome and </a:t>
            </a:r>
            <a:r>
              <a:rPr lang="en-US" dirty="0"/>
              <a:t>inhibiting environment for registration has been recorded by </a:t>
            </a:r>
            <a:r>
              <a:rPr lang="en-US" dirty="0" err="1"/>
              <a:t>Ghaus</a:t>
            </a:r>
            <a:r>
              <a:rPr lang="en-US" dirty="0"/>
              <a:t> </a:t>
            </a:r>
            <a:r>
              <a:rPr lang="en-US" dirty="0" smtClean="0"/>
              <a:t>-Pasha</a:t>
            </a:r>
            <a:r>
              <a:rPr lang="en-US" dirty="0"/>
              <a:t>, Jamal and Iqbal [2002] when they conclude that of the nearly </a:t>
            </a:r>
            <a:r>
              <a:rPr lang="en-US" dirty="0" smtClean="0"/>
              <a:t>45,000 estimated </a:t>
            </a:r>
            <a:r>
              <a:rPr lang="en-US" dirty="0"/>
              <a:t>number of </a:t>
            </a:r>
            <a:r>
              <a:rPr lang="en-US" dirty="0" smtClean="0"/>
              <a:t>organizations </a:t>
            </a:r>
            <a:r>
              <a:rPr lang="en-US" dirty="0"/>
              <a:t>(excluding those involved in trade </a:t>
            </a:r>
            <a:r>
              <a:rPr lang="en-US" dirty="0" smtClean="0"/>
              <a:t>union and </a:t>
            </a:r>
            <a:r>
              <a:rPr lang="en-US" dirty="0"/>
              <a:t>political activities) working in the non-profit sector more than 34 </a:t>
            </a:r>
            <a:r>
              <a:rPr lang="en-US" dirty="0" smtClean="0"/>
              <a:t>percent have </a:t>
            </a:r>
            <a:r>
              <a:rPr lang="en-US" dirty="0"/>
              <a:t>preferred not to register themselves, even under the VSAW </a:t>
            </a:r>
            <a:r>
              <a:rPr lang="en-US" dirty="0" smtClean="0"/>
              <a:t>Ordinance of </a:t>
            </a:r>
            <a:r>
              <a:rPr lang="en-US" dirty="0"/>
              <a:t>1961 where this is mandatory.</a:t>
            </a:r>
          </a:p>
        </p:txBody>
      </p:sp>
    </p:spTree>
    <p:extLst>
      <p:ext uri="{BB962C8B-B14F-4D97-AF65-F5344CB8AC3E}">
        <p14:creationId xmlns="" xmlns:p14="http://schemas.microsoft.com/office/powerpoint/2010/main" val="10168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Act of 1860 is largely benign and supportive of civil </a:t>
            </a:r>
            <a:r>
              <a:rPr lang="en-US" dirty="0" smtClean="0"/>
              <a:t>society organizations </a:t>
            </a:r>
            <a:r>
              <a:rPr lang="en-US" dirty="0"/>
              <a:t>but has suffered on account of the amendments of 1976 </a:t>
            </a:r>
            <a:r>
              <a:rPr lang="en-US" dirty="0" smtClean="0"/>
              <a:t>that have </a:t>
            </a:r>
            <a:r>
              <a:rPr lang="en-US" dirty="0"/>
              <a:t>placed the power to suspend the governing body of the society in </a:t>
            </a:r>
            <a:r>
              <a:rPr lang="en-US" dirty="0" smtClean="0"/>
              <a:t>the hands </a:t>
            </a:r>
            <a:r>
              <a:rPr lang="en-US" dirty="0"/>
              <a:t>of the government without any judicial process.</a:t>
            </a:r>
          </a:p>
        </p:txBody>
      </p:sp>
    </p:spTree>
    <p:extLst>
      <p:ext uri="{BB962C8B-B14F-4D97-AF65-F5344CB8AC3E}">
        <p14:creationId xmlns="" xmlns:p14="http://schemas.microsoft.com/office/powerpoint/2010/main" val="18940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000" dirty="0"/>
              <a:t>Public trust can come into existence both through </a:t>
            </a:r>
            <a:r>
              <a:rPr lang="en-US" sz="2000" dirty="0" smtClean="0"/>
              <a:t>the dedication </a:t>
            </a:r>
            <a:r>
              <a:rPr lang="en-US" sz="2000" dirty="0"/>
              <a:t>of property by an individual, a family or a small group as well </a:t>
            </a:r>
            <a:r>
              <a:rPr lang="en-US" sz="2000" dirty="0" smtClean="0"/>
              <a:t>as through </a:t>
            </a:r>
            <a:r>
              <a:rPr lang="en-US" sz="2000" dirty="0"/>
              <a:t>the contribution of assets to a fund by the community in general</a:t>
            </a:r>
            <a:r>
              <a:rPr lang="en-US" sz="2000" dirty="0" smtClean="0"/>
              <a:t>.</a:t>
            </a:r>
          </a:p>
          <a:p>
            <a:pPr algn="just"/>
            <a:r>
              <a:rPr lang="en-US" sz="2000" dirty="0" smtClean="0"/>
              <a:t> At present </a:t>
            </a:r>
            <a:r>
              <a:rPr lang="en-US" sz="2000" dirty="0"/>
              <a:t>property dedicated as public trust can be vested as the property of </a:t>
            </a:r>
            <a:r>
              <a:rPr lang="en-US" sz="2000" dirty="0" smtClean="0"/>
              <a:t>a society </a:t>
            </a:r>
            <a:r>
              <a:rPr lang="en-US" sz="2000" dirty="0"/>
              <a:t>under the Act of 1860, a charitable company under Section 42 of </a:t>
            </a:r>
            <a:r>
              <a:rPr lang="en-US" sz="2000" dirty="0" smtClean="0"/>
              <a:t>the Companies </a:t>
            </a:r>
            <a:r>
              <a:rPr lang="en-US" sz="2000" dirty="0"/>
              <a:t>Ordinance, 1984 or a public trust with one or more trustees </a:t>
            </a:r>
            <a:r>
              <a:rPr lang="en-US" sz="2000" dirty="0" smtClean="0"/>
              <a:t>not expressly </a:t>
            </a:r>
            <a:r>
              <a:rPr lang="en-US" sz="2000" dirty="0"/>
              <a:t>regulated by any law except the threat of action under Section 92 </a:t>
            </a:r>
            <a:r>
              <a:rPr lang="en-US" sz="2000" dirty="0" smtClean="0"/>
              <a:t>of the </a:t>
            </a:r>
            <a:r>
              <a:rPr lang="en-US" sz="2000" dirty="0"/>
              <a:t>Civil Procedure Code, 1908. A sub-set of public trusts are also subject </a:t>
            </a:r>
            <a:r>
              <a:rPr lang="en-US" sz="2000" dirty="0" smtClean="0"/>
              <a:t>to the </a:t>
            </a:r>
            <a:r>
              <a:rPr lang="en-US" sz="2000" dirty="0"/>
              <a:t>Charitable Endowments Act of 1890 or the Official Trustee Act of 1864.</a:t>
            </a:r>
          </a:p>
        </p:txBody>
      </p:sp>
    </p:spTree>
    <p:extLst>
      <p:ext uri="{BB962C8B-B14F-4D97-AF65-F5344CB8AC3E}">
        <p14:creationId xmlns="" xmlns:p14="http://schemas.microsoft.com/office/powerpoint/2010/main" val="25700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Charitable Companies under section 42 of the Companies </a:t>
            </a:r>
            <a:r>
              <a:rPr lang="en-US" dirty="0" smtClean="0"/>
              <a:t>Ordinance, 1984 </a:t>
            </a:r>
            <a:r>
              <a:rPr lang="en-US" dirty="0"/>
              <a:t>remain an important subset of public benefit </a:t>
            </a:r>
            <a:r>
              <a:rPr lang="en-US" dirty="0" smtClean="0"/>
              <a:t>organizations </a:t>
            </a:r>
            <a:r>
              <a:rPr lang="en-US" dirty="0"/>
              <a:t>and are </a:t>
            </a:r>
            <a:r>
              <a:rPr lang="en-US" dirty="0" smtClean="0"/>
              <a:t>likely to </a:t>
            </a:r>
            <a:r>
              <a:rPr lang="en-US" dirty="0"/>
              <a:t>remain so as regards the larger nonprofit </a:t>
            </a:r>
            <a:r>
              <a:rPr lang="en-US" dirty="0" smtClean="0"/>
              <a:t>institutions.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8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Agencies under </a:t>
            </a:r>
            <a:r>
              <a:rPr lang="en-US" dirty="0" err="1" smtClean="0"/>
              <a:t>vsaw</a:t>
            </a:r>
            <a:r>
              <a:rPr lang="en-US" dirty="0" smtClean="0"/>
              <a:t>-conclusion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Agencies under the VSAW Ordinance of 1961 are a </a:t>
            </a:r>
            <a:r>
              <a:rPr lang="en-US" dirty="0" smtClean="0"/>
              <a:t>numerically preponderant </a:t>
            </a:r>
            <a:r>
              <a:rPr lang="en-US" dirty="0"/>
              <a:t>group, 40.5 percent of the universe of non-profit </a:t>
            </a:r>
            <a:r>
              <a:rPr lang="en-US" dirty="0" smtClean="0"/>
              <a:t>organizations </a:t>
            </a:r>
            <a:r>
              <a:rPr lang="en-US" dirty="0" err="1" smtClean="0"/>
              <a:t>Ghaus</a:t>
            </a:r>
            <a:r>
              <a:rPr lang="en-US" dirty="0" smtClean="0"/>
              <a:t>-Pasha</a:t>
            </a:r>
            <a:r>
              <a:rPr lang="en-US" dirty="0"/>
              <a:t>, Jamal and Iqbal, 2002).</a:t>
            </a:r>
          </a:p>
        </p:txBody>
      </p:sp>
    </p:spTree>
    <p:extLst>
      <p:ext uri="{BB962C8B-B14F-4D97-AF65-F5344CB8AC3E}">
        <p14:creationId xmlns="" xmlns:p14="http://schemas.microsoft.com/office/powerpoint/2010/main" val="84378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Given the plethora of legislation and functionaries impacting on </a:t>
            </a:r>
            <a:r>
              <a:rPr lang="en-US" sz="2400" dirty="0" smtClean="0"/>
              <a:t>the sector organizations, </a:t>
            </a:r>
            <a:r>
              <a:rPr lang="en-US" sz="2400" dirty="0"/>
              <a:t>it could be beneficial and create a </a:t>
            </a:r>
            <a:r>
              <a:rPr lang="en-US" sz="2400" dirty="0" smtClean="0"/>
              <a:t>supportive environment </a:t>
            </a:r>
            <a:r>
              <a:rPr lang="en-US" sz="2400" dirty="0"/>
              <a:t>for the growth of the sector if a new law is enacted for </a:t>
            </a:r>
            <a:r>
              <a:rPr lang="en-US" sz="2400" dirty="0" smtClean="0"/>
              <a:t>the registration</a:t>
            </a:r>
            <a:r>
              <a:rPr lang="en-US" sz="2400" dirty="0"/>
              <a:t>, facilitation and monitoring of sector </a:t>
            </a:r>
            <a:r>
              <a:rPr lang="en-US" sz="2400" dirty="0" smtClean="0"/>
              <a:t>organization </a:t>
            </a:r>
            <a:r>
              <a:rPr lang="en-US" sz="2400" dirty="0"/>
              <a:t>such as </a:t>
            </a:r>
            <a:r>
              <a:rPr lang="en-US" sz="2400" dirty="0" smtClean="0"/>
              <a:t>that currently </a:t>
            </a:r>
            <a:r>
              <a:rPr lang="en-US" sz="2400" dirty="0"/>
              <a:t>being considered by the Government [PCP, 2002].</a:t>
            </a:r>
          </a:p>
        </p:txBody>
      </p:sp>
    </p:spTree>
    <p:extLst>
      <p:ext uri="{BB962C8B-B14F-4D97-AF65-F5344CB8AC3E}">
        <p14:creationId xmlns="" xmlns:p14="http://schemas.microsoft.com/office/powerpoint/2010/main" val="342337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THE LEGAL FRAMEWORK OF THE NONPROFIT SECTOR IN </a:t>
            </a:r>
            <a:r>
              <a:rPr lang="en-US" b="1" dirty="0" smtClean="0"/>
              <a:t>PAKISTAN </a:t>
            </a:r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en-US" dirty="0" err="1" smtClean="0"/>
              <a:t>Zafar</a:t>
            </a:r>
            <a:r>
              <a:rPr lang="en-US" dirty="0" smtClean="0"/>
              <a:t> </a:t>
            </a:r>
            <a:r>
              <a:rPr lang="en-US" dirty="0"/>
              <a:t>H. Ismail</a:t>
            </a:r>
          </a:p>
        </p:txBody>
      </p:sp>
    </p:spTree>
    <p:extLst>
      <p:ext uri="{BB962C8B-B14F-4D97-AF65-F5344CB8AC3E}">
        <p14:creationId xmlns="" xmlns:p14="http://schemas.microsoft.com/office/powerpoint/2010/main" val="33976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188</TotalTime>
  <Words>2760</Words>
  <Application>Microsoft Office PowerPoint</Application>
  <PresentationFormat>On-screen Show (4:3)</PresentationFormat>
  <Paragraphs>183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Oriel</vt:lpstr>
      <vt:lpstr>Decision Making in Non Profit Sector (NPO) Lecture-8</vt:lpstr>
      <vt:lpstr>Agenda </vt:lpstr>
      <vt:lpstr>Introduction </vt:lpstr>
      <vt:lpstr>  Charity and Philanthropy</vt:lpstr>
      <vt:lpstr>Islamic Context</vt:lpstr>
      <vt:lpstr>Charity</vt:lpstr>
      <vt:lpstr>Philanthropy</vt:lpstr>
      <vt:lpstr>In Pakistan</vt:lpstr>
      <vt:lpstr>In Pakistan</vt:lpstr>
      <vt:lpstr>Categories under law</vt:lpstr>
      <vt:lpstr>Plethora of Laws</vt:lpstr>
      <vt:lpstr>First Law</vt:lpstr>
      <vt:lpstr>Following societies registration act</vt:lpstr>
      <vt:lpstr>Post Partition Laws</vt:lpstr>
      <vt:lpstr>Law of charity</vt:lpstr>
      <vt:lpstr>TYPE A1</vt:lpstr>
      <vt:lpstr>Type A2</vt:lpstr>
      <vt:lpstr>TYPE A3</vt:lpstr>
      <vt:lpstr>TYPE A4</vt:lpstr>
      <vt:lpstr>TYPE B</vt:lpstr>
      <vt:lpstr>TYPE C</vt:lpstr>
      <vt:lpstr>TYPE D</vt:lpstr>
      <vt:lpstr>The Societies Registration Act, 1860</vt:lpstr>
      <vt:lpstr>The Societies Registration Act, 1860</vt:lpstr>
      <vt:lpstr>Judgment</vt:lpstr>
      <vt:lpstr>Refute  and Reporting </vt:lpstr>
      <vt:lpstr>The Religious Endowment Act, 1863 </vt:lpstr>
      <vt:lpstr>The Trusts Act, 1882 </vt:lpstr>
      <vt:lpstr>The Trusts Act, 1882</vt:lpstr>
      <vt:lpstr>The Charitable Endowments Act, 1890 </vt:lpstr>
      <vt:lpstr>The Charitable and Religious Trusts Act, 1920 </vt:lpstr>
      <vt:lpstr>The Mussalman Wakf Validating Acts, 1913 and 1930 and the Mussalman Wakf Act, 1923 </vt:lpstr>
      <vt:lpstr>The Voluntary Social Welfare Agencies (Registration and Control) Ordinance, 1961 </vt:lpstr>
      <vt:lpstr>The Voluntary Social Welfare Agencies (Registration and Control) Ordinance, 1961</vt:lpstr>
      <vt:lpstr>The Voluntary Social Welfare Agencies (Registration and Control) Ordinance, 1961</vt:lpstr>
      <vt:lpstr>Status and Registration Laws</vt:lpstr>
      <vt:lpstr>Status and Registration Laws</vt:lpstr>
      <vt:lpstr>Status and Registration Laws</vt:lpstr>
      <vt:lpstr>Status and Registration Laws</vt:lpstr>
      <vt:lpstr>Status and Registration Laws</vt:lpstr>
      <vt:lpstr>Why Have a Lawful NPOs?</vt:lpstr>
      <vt:lpstr>Conclusion </vt:lpstr>
      <vt:lpstr>Conclusion </vt:lpstr>
      <vt:lpstr>Conclusion </vt:lpstr>
      <vt:lpstr>Conclusion </vt:lpstr>
      <vt:lpstr>Agencies under vsaw-conclusion</vt:lpstr>
      <vt:lpstr>Slide 47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 in Non Profit Sector (NPO)</dc:title>
  <dc:creator>comsats</dc:creator>
  <cp:lastModifiedBy>Administrator</cp:lastModifiedBy>
  <cp:revision>12</cp:revision>
  <dcterms:created xsi:type="dcterms:W3CDTF">2013-10-11T07:01:46Z</dcterms:created>
  <dcterms:modified xsi:type="dcterms:W3CDTF">2013-10-11T11:21:39Z</dcterms:modified>
</cp:coreProperties>
</file>