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0E4C7FDE-830F-463D-88B1-382D2CD844CC}" type="datetimeFigureOut">
              <a:rPr lang="en-US" smtClean="0"/>
              <a:pPr/>
              <a:t>10/9/2013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62A809DC-3ABE-4CDF-A6BA-4B14CDCDFAF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0E4C7FDE-830F-463D-88B1-382D2CD844CC}" type="datetimeFigureOut">
              <a:rPr lang="en-US" smtClean="0"/>
              <a:pPr/>
              <a:t>10/9/2013</a:t>
            </a:fld>
            <a:endParaRPr lang="en-US"/>
          </a:p>
        </p:txBody>
      </p:sp>
      <p:sp>
        <p:nvSpPr>
          <p:cNvPr id="9" name="Slide Number Placeholder 8"/>
          <p:cNvSpPr>
            <a:spLocks noGrp="1"/>
          </p:cNvSpPr>
          <p:nvPr>
            <p:ph type="sldNum" sz="quarter" idx="15"/>
          </p:nvPr>
        </p:nvSpPr>
        <p:spPr/>
        <p:txBody>
          <a:bodyPr rtlCol="0"/>
          <a:lstStyle/>
          <a:p>
            <a:fld id="{62A809DC-3ABE-4CDF-A6BA-4B14CDCDFAF6}"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0E4C7FDE-830F-463D-88B1-382D2CD844CC}" type="datetimeFigureOut">
              <a:rPr lang="en-US" smtClean="0"/>
              <a:pPr/>
              <a:t>10/9/2013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62A809DC-3ABE-4CDF-A6BA-4B14CDCDFAF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E4C7FDE-830F-463D-88B1-382D2CD844CC}" type="datetimeFigureOut">
              <a:rPr lang="en-US" smtClean="0"/>
              <a:pPr/>
              <a:t>10/9/2013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A809DC-3ABE-4CDF-A6BA-4B14CDCDFAF6}"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0E4C7FDE-830F-463D-88B1-382D2CD844CC}" type="datetimeFigureOut">
              <a:rPr lang="en-US" smtClean="0"/>
              <a:pPr/>
              <a:t>10/9/2013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A809DC-3ABE-4CDF-A6BA-4B14CDCDFAF6}"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0E4C7FDE-830F-463D-88B1-382D2CD844CC}" type="datetimeFigureOut">
              <a:rPr lang="en-US" smtClean="0"/>
              <a:pPr/>
              <a:t>10/9/2013</a:t>
            </a:fld>
            <a:endParaRPr lang="en-US"/>
          </a:p>
        </p:txBody>
      </p:sp>
      <p:sp>
        <p:nvSpPr>
          <p:cNvPr id="7" name="Slide Number Placeholder 6"/>
          <p:cNvSpPr>
            <a:spLocks noGrp="1"/>
          </p:cNvSpPr>
          <p:nvPr>
            <p:ph type="sldNum" sz="quarter" idx="11"/>
          </p:nvPr>
        </p:nvSpPr>
        <p:spPr/>
        <p:txBody>
          <a:bodyPr rtlCol="0"/>
          <a:lstStyle/>
          <a:p>
            <a:fld id="{62A809DC-3ABE-4CDF-A6BA-4B14CDCDFAF6}"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4C7FDE-830F-463D-88B1-382D2CD844CC}" type="datetimeFigureOut">
              <a:rPr lang="en-US" smtClean="0"/>
              <a:pPr/>
              <a:t>10/9/2013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A809DC-3ABE-4CDF-A6BA-4B14CDCDFAF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0E4C7FDE-830F-463D-88B1-382D2CD844CC}" type="datetimeFigureOut">
              <a:rPr lang="en-US" smtClean="0"/>
              <a:pPr/>
              <a:t>10/9/2013</a:t>
            </a:fld>
            <a:endParaRPr lang="en-US"/>
          </a:p>
        </p:txBody>
      </p:sp>
      <p:sp>
        <p:nvSpPr>
          <p:cNvPr id="22" name="Slide Number Placeholder 21"/>
          <p:cNvSpPr>
            <a:spLocks noGrp="1"/>
          </p:cNvSpPr>
          <p:nvPr>
            <p:ph type="sldNum" sz="quarter" idx="15"/>
          </p:nvPr>
        </p:nvSpPr>
        <p:spPr/>
        <p:txBody>
          <a:bodyPr rtlCol="0"/>
          <a:lstStyle/>
          <a:p>
            <a:fld id="{62A809DC-3ABE-4CDF-A6BA-4B14CDCDFAF6}"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0E4C7FDE-830F-463D-88B1-382D2CD844CC}" type="datetimeFigureOut">
              <a:rPr lang="en-US" smtClean="0"/>
              <a:pPr/>
              <a:t>10/9/2013</a:t>
            </a:fld>
            <a:endParaRPr lang="en-US"/>
          </a:p>
        </p:txBody>
      </p:sp>
      <p:sp>
        <p:nvSpPr>
          <p:cNvPr id="18" name="Slide Number Placeholder 17"/>
          <p:cNvSpPr>
            <a:spLocks noGrp="1"/>
          </p:cNvSpPr>
          <p:nvPr>
            <p:ph type="sldNum" sz="quarter" idx="11"/>
          </p:nvPr>
        </p:nvSpPr>
        <p:spPr/>
        <p:txBody>
          <a:bodyPr rtlCol="0"/>
          <a:lstStyle/>
          <a:p>
            <a:fld id="{62A809DC-3ABE-4CDF-A6BA-4B14CDCDFAF6}"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E4C7FDE-830F-463D-88B1-382D2CD844CC}" type="datetimeFigureOut">
              <a:rPr lang="en-US" smtClean="0"/>
              <a:pPr/>
              <a:t>10/9/2013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809DC-3ABE-4CDF-A6BA-4B14CDCDFAF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E4C7FDE-830F-463D-88B1-382D2CD844CC}" type="datetimeFigureOut">
              <a:rPr lang="en-US" smtClean="0"/>
              <a:pPr/>
              <a:t>10/9/2013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809DC-3ABE-4CDF-A6BA-4B14CDCDFAF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0E4C7FDE-830F-463D-88B1-382D2CD844CC}" type="datetimeFigureOut">
              <a:rPr lang="en-US" smtClean="0"/>
              <a:pPr/>
              <a:t>10/9/2013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62A809DC-3ABE-4CDF-A6BA-4B14CDCDFAF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1066800"/>
            <a:ext cx="6172200" cy="1894362"/>
          </a:xfrm>
        </p:spPr>
        <p:txBody>
          <a:bodyPr/>
          <a:lstStyle/>
          <a:p>
            <a:r>
              <a:rPr lang="en-US" dirty="0" smtClean="0"/>
              <a:t>Decision Making in Non Profit Sector (NPO)</a:t>
            </a:r>
            <a:br>
              <a:rPr lang="en-US" dirty="0" smtClean="0"/>
            </a:br>
            <a:r>
              <a:rPr lang="en-US" dirty="0" smtClean="0"/>
              <a:t>Lecture-6</a:t>
            </a:r>
            <a:endParaRPr lang="en-US" dirty="0"/>
          </a:p>
        </p:txBody>
      </p:sp>
      <p:sp>
        <p:nvSpPr>
          <p:cNvPr id="3" name="Subtitle 2"/>
          <p:cNvSpPr>
            <a:spLocks noGrp="1"/>
          </p:cNvSpPr>
          <p:nvPr>
            <p:ph type="subTitle" idx="1"/>
          </p:nvPr>
        </p:nvSpPr>
        <p:spPr>
          <a:xfrm>
            <a:off x="1676400" y="3200400"/>
            <a:ext cx="6172200" cy="1371600"/>
          </a:xfrm>
        </p:spPr>
        <p:txBody>
          <a:bodyPr>
            <a:normAutofit lnSpcReduction="10000"/>
          </a:bodyPr>
          <a:lstStyle/>
          <a:p>
            <a:r>
              <a:rPr lang="en-US" dirty="0" smtClean="0">
                <a:solidFill>
                  <a:schemeClr val="tx1"/>
                </a:solidFill>
              </a:rPr>
              <a:t>Riffat Abbas Rizvi </a:t>
            </a:r>
          </a:p>
          <a:p>
            <a:r>
              <a:rPr lang="en-GB" b="1" dirty="0" smtClean="0">
                <a:solidFill>
                  <a:schemeClr val="tx1"/>
                </a:solidFill>
              </a:rPr>
              <a:t>MPA 505</a:t>
            </a:r>
            <a:endParaRPr lang="en-US" dirty="0" smtClean="0">
              <a:solidFill>
                <a:schemeClr val="tx1"/>
              </a:solidFill>
            </a:endParaRPr>
          </a:p>
          <a:p>
            <a:r>
              <a:rPr lang="en-GB" b="1" dirty="0" smtClean="0">
                <a:solidFill>
                  <a:schemeClr val="tx1"/>
                </a:solidFill>
              </a:rPr>
              <a:t>MPA Program</a:t>
            </a:r>
          </a:p>
          <a:p>
            <a:r>
              <a:rPr lang="en-GB" b="1" dirty="0" smtClean="0">
                <a:solidFill>
                  <a:schemeClr val="tx1"/>
                </a:solidFill>
              </a:rPr>
              <a:t>Course Instructor: Riffat Abbas Rizvi</a:t>
            </a:r>
            <a:endParaRPr lang="en-US" dirty="0" smtClean="0">
              <a:solidFill>
                <a:schemeClr val="tx1"/>
              </a:solidFill>
            </a:endParaRPr>
          </a:p>
          <a:p>
            <a:endParaRPr lang="en-US" dirty="0" smtClean="0">
              <a:solidFill>
                <a:schemeClr val="tx1"/>
              </a:solidFill>
            </a:endParaRPr>
          </a:p>
          <a:p>
            <a:endParaRPr lang="en-US" dirty="0"/>
          </a:p>
        </p:txBody>
      </p:sp>
    </p:spTree>
    <p:extLst>
      <p:ext uri="{BB962C8B-B14F-4D97-AF65-F5344CB8AC3E}">
        <p14:creationId xmlns:p14="http://schemas.microsoft.com/office/powerpoint/2010/main" xmlns="" val="19114690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Preview</a:t>
            </a:r>
          </a:p>
          <a:p>
            <a:r>
              <a:rPr lang="en-US" dirty="0" smtClean="0"/>
              <a:t>Dimensions of Non Profit sector in Pakistan</a:t>
            </a:r>
          </a:p>
          <a:p>
            <a:r>
              <a:rPr lang="en-US" dirty="0" smtClean="0"/>
              <a:t>Common Features</a:t>
            </a:r>
          </a:p>
          <a:p>
            <a:r>
              <a:rPr lang="en-US" dirty="0" smtClean="0"/>
              <a:t>Legal Status of Non Profit Organizations</a:t>
            </a:r>
          </a:p>
          <a:p>
            <a:r>
              <a:rPr lang="en-US" dirty="0" smtClean="0"/>
              <a:t> Services</a:t>
            </a:r>
          </a:p>
          <a:p>
            <a:r>
              <a:rPr lang="en-US" dirty="0" smtClean="0"/>
              <a:t>Composition </a:t>
            </a:r>
          </a:p>
          <a:p>
            <a:r>
              <a:rPr lang="en-US" dirty="0" smtClean="0"/>
              <a:t>Employment, Voluntarism and Membership</a:t>
            </a:r>
          </a:p>
          <a:p>
            <a:r>
              <a:rPr lang="en-US" dirty="0" smtClean="0"/>
              <a:t>Expenditure Pattern</a:t>
            </a:r>
          </a:p>
          <a:p>
            <a:r>
              <a:rPr lang="en-US" dirty="0" smtClean="0"/>
              <a:t>Revenue Structure </a:t>
            </a:r>
          </a:p>
          <a:p>
            <a:r>
              <a:rPr lang="en-US" dirty="0" smtClean="0"/>
              <a:t> Results </a:t>
            </a:r>
          </a:p>
          <a:p>
            <a:r>
              <a:rPr lang="en-US" dirty="0" smtClean="0"/>
              <a:t>Conclusion </a:t>
            </a:r>
          </a:p>
          <a:p>
            <a:endParaRPr lang="en-US" dirty="0" smtClean="0"/>
          </a:p>
          <a:p>
            <a:endParaRPr lang="en-US" dirty="0" smtClean="0"/>
          </a:p>
          <a:p>
            <a:endParaRPr lang="en-US" dirty="0" smtClean="0"/>
          </a:p>
          <a:p>
            <a:endParaRPr lang="en-US" dirty="0" smtClean="0"/>
          </a:p>
          <a:p>
            <a:endParaRPr lang="en-US" dirty="0" smtClean="0"/>
          </a:p>
        </p:txBody>
      </p:sp>
    </p:spTree>
    <p:extLst>
      <p:ext uri="{BB962C8B-B14F-4D97-AF65-F5344CB8AC3E}">
        <p14:creationId xmlns:p14="http://schemas.microsoft.com/office/powerpoint/2010/main" xmlns="" val="21341974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normAutofit fontScale="90000"/>
          </a:bodyPr>
          <a:lstStyle/>
          <a:p>
            <a:r>
              <a:rPr lang="en-US" b="1" dirty="0" smtClean="0"/>
              <a:t>DIMENSIONS OF THE NONPROFIT SECTOR IN PAKISTAN</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lnSpcReduction="10000"/>
          </a:bodyPr>
          <a:lstStyle/>
          <a:p>
            <a:pPr marL="0" indent="0">
              <a:buNone/>
            </a:pPr>
            <a:r>
              <a:rPr lang="en-US" dirty="0"/>
              <a:t> </a:t>
            </a:r>
          </a:p>
          <a:p>
            <a:pPr algn="just"/>
            <a:r>
              <a:rPr lang="en-US" dirty="0"/>
              <a:t>Political theorists sometimes divide society into three components: the state, private enterprise and civil society. </a:t>
            </a:r>
            <a:endParaRPr lang="en-US" dirty="0" smtClean="0"/>
          </a:p>
          <a:p>
            <a:pPr algn="just"/>
            <a:r>
              <a:rPr lang="en-US" dirty="0" smtClean="0"/>
              <a:t>This </a:t>
            </a:r>
            <a:r>
              <a:rPr lang="en-US" dirty="0"/>
              <a:t>tripartite division is embodied by ‘the prince’, ‘the merchant’,  and  ‘the  citizen’.  </a:t>
            </a:r>
            <a:endParaRPr lang="en-US" dirty="0" smtClean="0"/>
          </a:p>
          <a:p>
            <a:pPr algn="just"/>
            <a:r>
              <a:rPr lang="en-US" dirty="0" smtClean="0"/>
              <a:t>The  </a:t>
            </a:r>
            <a:r>
              <a:rPr lang="en-US" dirty="0"/>
              <a:t>prince  symbolizes  governmental  power;  the merchant represents economic power; and the citizen embodies the power of the </a:t>
            </a:r>
            <a:r>
              <a:rPr lang="en-US" dirty="0" smtClean="0"/>
              <a:t>people. </a:t>
            </a:r>
          </a:p>
          <a:p>
            <a:pPr algn="just"/>
            <a:r>
              <a:rPr lang="en-US" dirty="0" smtClean="0"/>
              <a:t>Civil </a:t>
            </a:r>
            <a:r>
              <a:rPr lang="en-US" dirty="0"/>
              <a:t>society can also be identified as the public space between individual citizens and the state, in which their activities occur collectively and in an organized form (Stewart, 1997).</a:t>
            </a:r>
          </a:p>
          <a:p>
            <a:endParaRPr lang="en-US" dirty="0"/>
          </a:p>
        </p:txBody>
      </p:sp>
    </p:spTree>
    <p:extLst>
      <p:ext uri="{BB962C8B-B14F-4D97-AF65-F5344CB8AC3E}">
        <p14:creationId xmlns:p14="http://schemas.microsoft.com/office/powerpoint/2010/main" xmlns="" val="9283111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36638"/>
          </a:xfrm>
        </p:spPr>
        <p:txBody>
          <a:bodyPr>
            <a:normAutofit fontScale="90000"/>
          </a:bodyPr>
          <a:lstStyle/>
          <a:p>
            <a:r>
              <a:rPr lang="en-US" b="1" dirty="0" smtClean="0"/>
              <a:t>DIMENSIONS OF THE NONPROFIT SECTOR IN PAKISTAN</a:t>
            </a:r>
            <a:r>
              <a:rPr lang="en-US" dirty="0" smtClean="0"/>
              <a:t/>
            </a:r>
            <a:br>
              <a:rPr lang="en-US" dirty="0" smtClean="0"/>
            </a:br>
            <a:endParaRPr lang="en-US" dirty="0"/>
          </a:p>
        </p:txBody>
      </p:sp>
      <p:sp>
        <p:nvSpPr>
          <p:cNvPr id="3" name="Content Placeholder 2"/>
          <p:cNvSpPr>
            <a:spLocks noGrp="1"/>
          </p:cNvSpPr>
          <p:nvPr>
            <p:ph sz="quarter" idx="1"/>
          </p:nvPr>
        </p:nvSpPr>
        <p:spPr>
          <a:xfrm>
            <a:off x="685800" y="1905000"/>
            <a:ext cx="8229600" cy="4525963"/>
          </a:xfrm>
        </p:spPr>
        <p:txBody>
          <a:bodyPr>
            <a:normAutofit/>
          </a:bodyPr>
          <a:lstStyle/>
          <a:p>
            <a:pPr algn="just"/>
            <a:r>
              <a:rPr lang="en-US" dirty="0"/>
              <a:t>Nonprofit Organizations (NPOs) are an important part of civil society and are distinct from both the state and private enterprises</a:t>
            </a:r>
            <a:r>
              <a:rPr lang="en-US" dirty="0" smtClean="0"/>
              <a:t>.</a:t>
            </a:r>
          </a:p>
          <a:p>
            <a:pPr algn="just"/>
            <a:r>
              <a:rPr lang="en-US" dirty="0" smtClean="0"/>
              <a:t> </a:t>
            </a:r>
            <a:r>
              <a:rPr lang="en-US" dirty="0"/>
              <a:t>Their unique position outside the market and the state, comparatively smaller scale, connection with citizens, their flexibility and capacity to tap private initiative in support of public purpose have positioned NPOs as strategically important participants in the search of a ‘middle way’ between sole reliance on the market and the state. (</a:t>
            </a:r>
            <a:r>
              <a:rPr lang="en-US" dirty="0" err="1"/>
              <a:t>Salamon</a:t>
            </a:r>
            <a:r>
              <a:rPr lang="en-US" dirty="0"/>
              <a:t>, 1999)</a:t>
            </a:r>
          </a:p>
          <a:p>
            <a:pPr marL="0" indent="0">
              <a:buNone/>
            </a:pPr>
            <a:endParaRPr lang="en-US" dirty="0"/>
          </a:p>
        </p:txBody>
      </p:sp>
    </p:spTree>
    <p:extLst>
      <p:ext uri="{BB962C8B-B14F-4D97-AF65-F5344CB8AC3E}">
        <p14:creationId xmlns:p14="http://schemas.microsoft.com/office/powerpoint/2010/main" xmlns="" val="12513925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DIMENSIONS OF THE NONPROFIT SECTOR IN PAKISTAN</a:t>
            </a:r>
            <a:endParaRPr lang="en-US" dirty="0"/>
          </a:p>
        </p:txBody>
      </p:sp>
      <p:sp>
        <p:nvSpPr>
          <p:cNvPr id="3" name="Content Placeholder 2"/>
          <p:cNvSpPr>
            <a:spLocks noGrp="1"/>
          </p:cNvSpPr>
          <p:nvPr>
            <p:ph sz="quarter" idx="1"/>
          </p:nvPr>
        </p:nvSpPr>
        <p:spPr/>
        <p:txBody>
          <a:bodyPr/>
          <a:lstStyle/>
          <a:p>
            <a:pPr marL="0" indent="0">
              <a:buNone/>
            </a:pPr>
            <a:endParaRPr lang="en-US" dirty="0"/>
          </a:p>
          <a:p>
            <a:r>
              <a:rPr lang="en-US" dirty="0"/>
              <a:t>NPOs have mushroomed across the world in recent years, in large due part to widespread “crises of the state” that have been underway for two decades in virtually every region of the world. </a:t>
            </a:r>
          </a:p>
        </p:txBody>
      </p:sp>
    </p:spTree>
    <p:extLst>
      <p:ext uri="{BB962C8B-B14F-4D97-AF65-F5344CB8AC3E}">
        <p14:creationId xmlns:p14="http://schemas.microsoft.com/office/powerpoint/2010/main" xmlns="" val="25858554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DIMENSIONS OF THE NONPROFIT SECTOR IN PAKISTAN</a:t>
            </a:r>
            <a:endParaRPr lang="en-US" dirty="0"/>
          </a:p>
        </p:txBody>
      </p:sp>
      <p:sp>
        <p:nvSpPr>
          <p:cNvPr id="3" name="Content Placeholder 2"/>
          <p:cNvSpPr>
            <a:spLocks noGrp="1"/>
          </p:cNvSpPr>
          <p:nvPr>
            <p:ph sz="quarter" idx="1"/>
          </p:nvPr>
        </p:nvSpPr>
        <p:spPr/>
        <p:txBody>
          <a:bodyPr/>
          <a:lstStyle/>
          <a:p>
            <a:pPr algn="just"/>
            <a:r>
              <a:rPr lang="en-US" dirty="0"/>
              <a:t>Despite their growth in number and size, NPOs remain dimly understood. </a:t>
            </a:r>
            <a:endParaRPr lang="en-US" dirty="0" smtClean="0"/>
          </a:p>
          <a:p>
            <a:pPr algn="just"/>
            <a:r>
              <a:rPr lang="en-US" dirty="0" smtClean="0"/>
              <a:t>A </a:t>
            </a:r>
            <a:r>
              <a:rPr lang="en-US" dirty="0"/>
              <a:t>gross lack of basic information about NPOs makes it difficult to determine what their role and capabilities really are and to highlight the difficulties they face in scaling up.</a:t>
            </a:r>
          </a:p>
          <a:p>
            <a:pPr marL="0" indent="0">
              <a:buNone/>
            </a:pPr>
            <a:endParaRPr lang="en-US" dirty="0"/>
          </a:p>
        </p:txBody>
      </p:sp>
    </p:spTree>
    <p:extLst>
      <p:ext uri="{BB962C8B-B14F-4D97-AF65-F5344CB8AC3E}">
        <p14:creationId xmlns:p14="http://schemas.microsoft.com/office/powerpoint/2010/main" xmlns="" val="39489636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DIMENSIONS OF THE NONPROFIT SECTOR IN PAKISTAN</a:t>
            </a:r>
            <a:endParaRPr lang="en-US" dirty="0"/>
          </a:p>
        </p:txBody>
      </p:sp>
      <p:sp>
        <p:nvSpPr>
          <p:cNvPr id="3" name="Content Placeholder 2"/>
          <p:cNvSpPr>
            <a:spLocks noGrp="1"/>
          </p:cNvSpPr>
          <p:nvPr>
            <p:ph sz="quarter" idx="1"/>
          </p:nvPr>
        </p:nvSpPr>
        <p:spPr/>
        <p:txBody>
          <a:bodyPr/>
          <a:lstStyle/>
          <a:p>
            <a:r>
              <a:rPr lang="en-US" dirty="0" smtClean="0"/>
              <a:t>The  </a:t>
            </a:r>
            <a:r>
              <a:rPr lang="en-US" dirty="0"/>
              <a:t>Johns Hopkins Comparative Nonprofit Sector (CNP) </a:t>
            </a:r>
            <a:r>
              <a:rPr lang="en-US" dirty="0" smtClean="0"/>
              <a:t>Project </a:t>
            </a:r>
            <a:r>
              <a:rPr lang="en-US" dirty="0"/>
              <a:t>facilitates to make the sector visible to most policymakers, business leaders, the media, and even to many people within the sector itself.</a:t>
            </a:r>
          </a:p>
        </p:txBody>
      </p:sp>
    </p:spTree>
    <p:extLst>
      <p:ext uri="{BB962C8B-B14F-4D97-AF65-F5344CB8AC3E}">
        <p14:creationId xmlns:p14="http://schemas.microsoft.com/office/powerpoint/2010/main" xmlns="" val="27714458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exactly are NPOs?</a:t>
            </a:r>
            <a:endParaRPr lang="en-US" dirty="0"/>
          </a:p>
        </p:txBody>
      </p:sp>
      <p:sp>
        <p:nvSpPr>
          <p:cNvPr id="3" name="Content Placeholder 2"/>
          <p:cNvSpPr>
            <a:spLocks noGrp="1"/>
          </p:cNvSpPr>
          <p:nvPr>
            <p:ph sz="quarter" idx="1"/>
          </p:nvPr>
        </p:nvSpPr>
        <p:spPr/>
        <p:txBody>
          <a:bodyPr>
            <a:normAutofit fontScale="92500"/>
          </a:bodyPr>
          <a:lstStyle/>
          <a:p>
            <a:pPr algn="just"/>
            <a:r>
              <a:rPr lang="en-US" dirty="0" smtClean="0"/>
              <a:t>The many existing definitions of ‘nonprofit’ add to the confusion, as do the activities undertaken by these organizations.</a:t>
            </a:r>
          </a:p>
          <a:p>
            <a:pPr algn="just"/>
            <a:r>
              <a:rPr lang="en-US" dirty="0" smtClean="0"/>
              <a:t> Known variously as the ‘non-governmental’, ‘voluntary’, ‘community based’, ‘charitable’, ‘welfare societies’, this set of institutions include within it a sometimes bewildering array of entities – schools, hospitals, dispensaries, human rights organizations, sports clubs, </a:t>
            </a:r>
            <a:r>
              <a:rPr lang="en-US" i="1" dirty="0" err="1" smtClean="0"/>
              <a:t>madarsa</a:t>
            </a:r>
            <a:r>
              <a:rPr lang="en-US" dirty="0" smtClean="0"/>
              <a:t>(schools primarily   providing religious education), residents</a:t>
            </a:r>
            <a:r>
              <a:rPr lang="en-US" dirty="0"/>
              <a:t> </a:t>
            </a:r>
            <a:r>
              <a:rPr lang="en-US" dirty="0" smtClean="0"/>
              <a:t>welfare associations, organizations involved in material assistance to the needy, community based organizations involved in lobbying for civic amenities, and many more.</a:t>
            </a:r>
          </a:p>
          <a:p>
            <a:endParaRPr lang="en-US" dirty="0"/>
          </a:p>
        </p:txBody>
      </p:sp>
    </p:spTree>
    <p:extLst>
      <p:ext uri="{BB962C8B-B14F-4D97-AF65-F5344CB8AC3E}">
        <p14:creationId xmlns:p14="http://schemas.microsoft.com/office/powerpoint/2010/main" xmlns="" val="11731644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Features in NPOs</a:t>
            </a:r>
            <a:endParaRPr lang="en-US" dirty="0"/>
          </a:p>
        </p:txBody>
      </p:sp>
      <p:sp>
        <p:nvSpPr>
          <p:cNvPr id="3" name="Content Placeholder 2"/>
          <p:cNvSpPr>
            <a:spLocks noGrp="1"/>
          </p:cNvSpPr>
          <p:nvPr>
            <p:ph sz="quarter" idx="1"/>
          </p:nvPr>
        </p:nvSpPr>
        <p:spPr/>
        <p:txBody>
          <a:bodyPr>
            <a:normAutofit/>
          </a:bodyPr>
          <a:lstStyle/>
          <a:p>
            <a:r>
              <a:rPr lang="en-US" dirty="0"/>
              <a:t>They have an institutional presence and structure;</a:t>
            </a:r>
          </a:p>
          <a:p>
            <a:r>
              <a:rPr lang="en-US" dirty="0" smtClean="0"/>
              <a:t>They </a:t>
            </a:r>
            <a:r>
              <a:rPr lang="en-US" dirty="0"/>
              <a:t>are institutionally separate from the </a:t>
            </a:r>
            <a:r>
              <a:rPr lang="en-US" dirty="0" smtClean="0"/>
              <a:t>state.</a:t>
            </a:r>
            <a:endParaRPr lang="en-US" dirty="0"/>
          </a:p>
          <a:p>
            <a:r>
              <a:rPr lang="en-US" dirty="0" smtClean="0"/>
              <a:t>They </a:t>
            </a:r>
            <a:r>
              <a:rPr lang="en-US" dirty="0"/>
              <a:t>do not return profits to their members, managers or </a:t>
            </a:r>
            <a:r>
              <a:rPr lang="en-US" dirty="0" smtClean="0"/>
              <a:t>directors.</a:t>
            </a:r>
            <a:endParaRPr lang="en-US" dirty="0"/>
          </a:p>
          <a:p>
            <a:r>
              <a:rPr lang="en-US" dirty="0" smtClean="0"/>
              <a:t>They </a:t>
            </a:r>
            <a:r>
              <a:rPr lang="en-US" dirty="0"/>
              <a:t>are fundamentally in control of their own </a:t>
            </a:r>
            <a:r>
              <a:rPr lang="en-US" dirty="0" smtClean="0"/>
              <a:t>affairs.</a:t>
            </a:r>
            <a:endParaRPr lang="en-US" dirty="0"/>
          </a:p>
          <a:p>
            <a:r>
              <a:rPr lang="en-US" dirty="0" smtClean="0"/>
              <a:t>They </a:t>
            </a:r>
            <a:r>
              <a:rPr lang="en-US" dirty="0"/>
              <a:t>attract some level of voluntary contribution of time or money and also membership in them is not legally required.</a:t>
            </a:r>
          </a:p>
          <a:p>
            <a:endParaRPr lang="en-US" dirty="0"/>
          </a:p>
        </p:txBody>
      </p:sp>
    </p:spTree>
    <p:extLst>
      <p:ext uri="{BB962C8B-B14F-4D97-AF65-F5344CB8AC3E}">
        <p14:creationId xmlns:p14="http://schemas.microsoft.com/office/powerpoint/2010/main" xmlns="" val="20609050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Features</a:t>
            </a:r>
            <a:endParaRPr lang="en-US" dirty="0"/>
          </a:p>
        </p:txBody>
      </p:sp>
      <p:sp>
        <p:nvSpPr>
          <p:cNvPr id="3" name="Content Placeholder 2"/>
          <p:cNvSpPr>
            <a:spLocks noGrp="1"/>
          </p:cNvSpPr>
          <p:nvPr>
            <p:ph sz="quarter" idx="1"/>
          </p:nvPr>
        </p:nvSpPr>
        <p:spPr/>
        <p:txBody>
          <a:bodyPr/>
          <a:lstStyle/>
          <a:p>
            <a:r>
              <a:rPr lang="en-US" dirty="0" smtClean="0"/>
              <a:t>Name</a:t>
            </a:r>
          </a:p>
          <a:p>
            <a:r>
              <a:rPr lang="en-US" dirty="0" smtClean="0"/>
              <a:t>Organized</a:t>
            </a:r>
          </a:p>
          <a:p>
            <a:r>
              <a:rPr lang="en-US" dirty="0" smtClean="0"/>
              <a:t>Private</a:t>
            </a:r>
          </a:p>
          <a:p>
            <a:r>
              <a:rPr lang="en-US" dirty="0" smtClean="0"/>
              <a:t>Self-governing</a:t>
            </a:r>
          </a:p>
          <a:p>
            <a:r>
              <a:rPr lang="en-US" dirty="0" smtClean="0"/>
              <a:t>Nonprofit </a:t>
            </a:r>
            <a:r>
              <a:rPr lang="en-US" dirty="0"/>
              <a:t>distributing </a:t>
            </a:r>
          </a:p>
          <a:p>
            <a:r>
              <a:rPr lang="en-US" dirty="0" smtClean="0"/>
              <a:t>voluntary</a:t>
            </a:r>
            <a:endParaRPr lang="en-US" dirty="0"/>
          </a:p>
        </p:txBody>
      </p:sp>
    </p:spTree>
    <p:extLst>
      <p:ext uri="{BB962C8B-B14F-4D97-AF65-F5344CB8AC3E}">
        <p14:creationId xmlns:p14="http://schemas.microsoft.com/office/powerpoint/2010/main" xmlns="" val="34133258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LEGAL </a:t>
            </a:r>
            <a:r>
              <a:rPr lang="en-US" b="1" dirty="0"/>
              <a:t>STATUS OF NONPROFIT ORGANIZATIONS</a:t>
            </a:r>
            <a:endParaRPr lang="en-US" dirty="0"/>
          </a:p>
        </p:txBody>
      </p:sp>
      <p:sp>
        <p:nvSpPr>
          <p:cNvPr id="3" name="Content Placeholder 2"/>
          <p:cNvSpPr>
            <a:spLocks noGrp="1"/>
          </p:cNvSpPr>
          <p:nvPr>
            <p:ph sz="quarter" idx="1"/>
          </p:nvPr>
        </p:nvSpPr>
        <p:spPr/>
        <p:txBody>
          <a:bodyPr/>
          <a:lstStyle/>
          <a:p>
            <a:r>
              <a:rPr lang="en-US" dirty="0"/>
              <a:t>A significant number of organizations are registered under four laws: </a:t>
            </a:r>
            <a:endParaRPr lang="en-US" dirty="0" smtClean="0"/>
          </a:p>
          <a:p>
            <a:r>
              <a:rPr lang="en-US" dirty="0" smtClean="0"/>
              <a:t>Voluntary </a:t>
            </a:r>
            <a:r>
              <a:rPr lang="en-US" dirty="0"/>
              <a:t>Social Welfare Agencies (Registration and Control Ordinance), </a:t>
            </a:r>
            <a:r>
              <a:rPr lang="en-US" dirty="0" smtClean="0"/>
              <a:t>1961.</a:t>
            </a:r>
          </a:p>
          <a:p>
            <a:r>
              <a:rPr lang="en-US" dirty="0" smtClean="0"/>
              <a:t>Societies </a:t>
            </a:r>
            <a:r>
              <a:rPr lang="en-US" dirty="0"/>
              <a:t>Registration Act, </a:t>
            </a:r>
            <a:r>
              <a:rPr lang="en-US" dirty="0" smtClean="0"/>
              <a:t>1860</a:t>
            </a:r>
          </a:p>
          <a:p>
            <a:r>
              <a:rPr lang="en-US" dirty="0" smtClean="0"/>
              <a:t>Companies </a:t>
            </a:r>
            <a:r>
              <a:rPr lang="en-US" dirty="0"/>
              <a:t>Ordinance, </a:t>
            </a:r>
            <a:r>
              <a:rPr lang="en-US" dirty="0" smtClean="0"/>
              <a:t>1984</a:t>
            </a:r>
          </a:p>
          <a:p>
            <a:r>
              <a:rPr lang="en-US" dirty="0" smtClean="0"/>
              <a:t>Trust </a:t>
            </a:r>
            <a:r>
              <a:rPr lang="en-US" dirty="0"/>
              <a:t>Act II, 1882.</a:t>
            </a:r>
          </a:p>
        </p:txBody>
      </p:sp>
    </p:spTree>
    <p:extLst>
      <p:ext uri="{BB962C8B-B14F-4D97-AF65-F5344CB8AC3E}">
        <p14:creationId xmlns:p14="http://schemas.microsoft.com/office/powerpoint/2010/main" xmlns="" val="1733228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31838"/>
          </a:xfrm>
        </p:spPr>
        <p:txBody>
          <a:bodyPr>
            <a:noAutofit/>
          </a:bodyPr>
          <a:lstStyle/>
          <a:p>
            <a:r>
              <a:rPr lang="en-US" sz="3200" dirty="0" smtClean="0"/>
              <a:t/>
            </a:r>
            <a:br>
              <a:rPr lang="en-US" sz="3200" dirty="0" smtClean="0"/>
            </a:br>
            <a:r>
              <a:rPr lang="en-US" sz="3200" b="1" dirty="0" smtClean="0"/>
              <a:t> Voluntary Social Welfare Agencies (Registration and Control Ordinance), 1961</a:t>
            </a:r>
            <a:endParaRPr lang="en-US" sz="3200" dirty="0"/>
          </a:p>
        </p:txBody>
      </p:sp>
      <p:sp>
        <p:nvSpPr>
          <p:cNvPr id="3" name="Content Placeholder 2"/>
          <p:cNvSpPr>
            <a:spLocks noGrp="1"/>
          </p:cNvSpPr>
          <p:nvPr>
            <p:ph sz="quarter" idx="1"/>
          </p:nvPr>
        </p:nvSpPr>
        <p:spPr/>
        <p:txBody>
          <a:bodyPr>
            <a:normAutofit/>
          </a:bodyPr>
          <a:lstStyle/>
          <a:p>
            <a:r>
              <a:rPr lang="en-US" dirty="0" smtClean="0"/>
              <a:t>A </a:t>
            </a:r>
            <a:r>
              <a:rPr lang="en-US" dirty="0"/>
              <a:t>voluntary social agency is an organization, association, undertaking established by persons of their own free will for the purpose of rendering welfare services and depending  for  its  resources  on  public  subscription,  donation  or  government  aid (NGO Resource Centre, 1991).</a:t>
            </a:r>
          </a:p>
        </p:txBody>
      </p:sp>
    </p:spTree>
    <p:extLst>
      <p:ext uri="{BB962C8B-B14F-4D97-AF65-F5344CB8AC3E}">
        <p14:creationId xmlns:p14="http://schemas.microsoft.com/office/powerpoint/2010/main" xmlns="" val="32378032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36638"/>
          </a:xfrm>
        </p:spPr>
        <p:txBody>
          <a:bodyPr>
            <a:normAutofit fontScale="90000"/>
          </a:bodyPr>
          <a:lstStyle/>
          <a:p>
            <a:r>
              <a:rPr lang="en-US" dirty="0" smtClean="0"/>
              <a:t/>
            </a:r>
            <a:br>
              <a:rPr lang="en-US" dirty="0" smtClean="0"/>
            </a:br>
            <a:r>
              <a:rPr lang="en-US" sz="2800" b="1" dirty="0" smtClean="0"/>
              <a:t>Voluntary Social Welfare Agencies (Registration and Control Ordinance), 1961.</a:t>
            </a:r>
            <a:endParaRPr lang="en-US" dirty="0"/>
          </a:p>
        </p:txBody>
      </p:sp>
      <p:sp>
        <p:nvSpPr>
          <p:cNvPr id="3" name="Content Placeholder 2"/>
          <p:cNvSpPr>
            <a:spLocks noGrp="1"/>
          </p:cNvSpPr>
          <p:nvPr>
            <p:ph sz="quarter" idx="1"/>
          </p:nvPr>
        </p:nvSpPr>
        <p:spPr/>
        <p:txBody>
          <a:bodyPr/>
          <a:lstStyle/>
          <a:p>
            <a:r>
              <a:rPr lang="en-US" dirty="0"/>
              <a:t>These agencies can carry out their function in one or more fields such as child welfare, youth welfare, women’s welfare, welfare of physically and mentally handicapped, welfare of beggars, recreational programs, social education, family planning etc.</a:t>
            </a:r>
          </a:p>
          <a:p>
            <a:pPr marL="0" indent="0">
              <a:buNone/>
            </a:pPr>
            <a:endParaRPr lang="en-US" dirty="0"/>
          </a:p>
        </p:txBody>
      </p:sp>
    </p:spTree>
    <p:extLst>
      <p:ext uri="{BB962C8B-B14F-4D97-AF65-F5344CB8AC3E}">
        <p14:creationId xmlns:p14="http://schemas.microsoft.com/office/powerpoint/2010/main" xmlns="" val="34037496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Societies Registration ACT, 1860</a:t>
            </a:r>
            <a:r>
              <a:rPr lang="en-US" dirty="0"/>
              <a:t/>
            </a:r>
            <a:br>
              <a:rPr lang="en-US" dirty="0"/>
            </a:br>
            <a:endParaRPr lang="en-US" dirty="0"/>
          </a:p>
        </p:txBody>
      </p:sp>
      <p:sp>
        <p:nvSpPr>
          <p:cNvPr id="3" name="Content Placeholder 2"/>
          <p:cNvSpPr>
            <a:spLocks noGrp="1"/>
          </p:cNvSpPr>
          <p:nvPr>
            <p:ph sz="quarter" idx="1"/>
          </p:nvPr>
        </p:nvSpPr>
        <p:spPr/>
        <p:txBody>
          <a:bodyPr>
            <a:normAutofit/>
          </a:bodyPr>
          <a:lstStyle/>
          <a:p>
            <a:pPr algn="just"/>
            <a:r>
              <a:rPr lang="en-US" dirty="0"/>
              <a:t>The society is an organization, association or undertaking established by persons of their own free will. These societies may be established for the promotion of science; literature; the fine arts; instructions; the diffusion of useful knowledge; political education; charitable services; the foundation and maintenance of libraries/reading rooms; painting galleries; collection of natural history; mechanical and philosophical inventions; religious and educational services.</a:t>
            </a:r>
          </a:p>
          <a:p>
            <a:pPr marL="0" indent="0" algn="just">
              <a:buNone/>
            </a:pPr>
            <a:endParaRPr lang="en-US" dirty="0"/>
          </a:p>
        </p:txBody>
      </p:sp>
    </p:spTree>
    <p:extLst>
      <p:ext uri="{BB962C8B-B14F-4D97-AF65-F5344CB8AC3E}">
        <p14:creationId xmlns:p14="http://schemas.microsoft.com/office/powerpoint/2010/main" xmlns="" val="6136077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Companies Ordinance (Section 42), 1984</a:t>
            </a:r>
            <a:r>
              <a:rPr lang="en-US" dirty="0"/>
              <a:t/>
            </a:r>
            <a:br>
              <a:rPr lang="en-US" dirty="0"/>
            </a:br>
            <a:endParaRPr lang="en-US" dirty="0"/>
          </a:p>
        </p:txBody>
      </p:sp>
      <p:sp>
        <p:nvSpPr>
          <p:cNvPr id="3" name="Content Placeholder 2"/>
          <p:cNvSpPr>
            <a:spLocks noGrp="1"/>
          </p:cNvSpPr>
          <p:nvPr>
            <p:ph sz="quarter" idx="1"/>
          </p:nvPr>
        </p:nvSpPr>
        <p:spPr/>
        <p:txBody>
          <a:bodyPr>
            <a:normAutofit lnSpcReduction="10000"/>
          </a:bodyPr>
          <a:lstStyle/>
          <a:p>
            <a:pPr algn="just"/>
            <a:r>
              <a:rPr lang="en-US" dirty="0"/>
              <a:t>Associations, formed for promoting commerce, arts, science, religion, sports, social services, charitable or any other useful purposes may be registered as nonprofit companies, provided that they apply or intend to apply their profits, if any, or other income in promoting their objectives and prohibit the payment of dividends to their members</a:t>
            </a:r>
            <a:r>
              <a:rPr lang="en-US" dirty="0" smtClean="0"/>
              <a:t>.</a:t>
            </a:r>
          </a:p>
          <a:p>
            <a:pPr algn="just"/>
            <a:r>
              <a:rPr lang="en-US" dirty="0" smtClean="0"/>
              <a:t> </a:t>
            </a:r>
            <a:r>
              <a:rPr lang="en-US" dirty="0"/>
              <a:t>In most cases, registered nonprofit companies are organizations engaged in  research  with  donor  funding,  clubs  and  very  large  organizations  engaged  </a:t>
            </a:r>
            <a:r>
              <a:rPr lang="en-US" dirty="0" smtClean="0"/>
              <a:t>in delivering </a:t>
            </a:r>
            <a:r>
              <a:rPr lang="en-US" dirty="0"/>
              <a:t>social and welfare services</a:t>
            </a:r>
          </a:p>
          <a:p>
            <a:endParaRPr lang="en-US" dirty="0"/>
          </a:p>
        </p:txBody>
      </p:sp>
    </p:spTree>
    <p:extLst>
      <p:ext uri="{BB962C8B-B14F-4D97-AF65-F5344CB8AC3E}">
        <p14:creationId xmlns:p14="http://schemas.microsoft.com/office/powerpoint/2010/main" xmlns="" val="23826102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Trust Act, 1882</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algn="just"/>
            <a:r>
              <a:rPr lang="en-US" dirty="0" smtClean="0"/>
              <a:t>A </a:t>
            </a:r>
            <a:r>
              <a:rPr lang="en-US" dirty="0"/>
              <a:t>trust is an obligation annexed to the ownership of property.  It is a ‘gift’ of property to a person or institution providing benefit to both parties.  For the creation of a trust it is necessary that there should be a creator or author of the trust, a person in whom the confidence is reposed i.e. the trustee, and a person for whose benefit the trust is created i.e. the beneficiary (</a:t>
            </a:r>
            <a:r>
              <a:rPr lang="en-US" dirty="0" err="1"/>
              <a:t>Janjua</a:t>
            </a:r>
            <a:r>
              <a:rPr lang="en-US" dirty="0"/>
              <a:t>, 2000). </a:t>
            </a:r>
          </a:p>
        </p:txBody>
      </p:sp>
    </p:spTree>
    <p:extLst>
      <p:ext uri="{BB962C8B-B14F-4D97-AF65-F5344CB8AC3E}">
        <p14:creationId xmlns:p14="http://schemas.microsoft.com/office/powerpoint/2010/main" xmlns="" val="34099774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Trust Act, 1882</a:t>
            </a:r>
            <a:endParaRPr lang="en-US" dirty="0"/>
          </a:p>
        </p:txBody>
      </p:sp>
      <p:sp>
        <p:nvSpPr>
          <p:cNvPr id="3" name="Content Placeholder 2"/>
          <p:cNvSpPr>
            <a:spLocks noGrp="1"/>
          </p:cNvSpPr>
          <p:nvPr>
            <p:ph sz="quarter" idx="1"/>
          </p:nvPr>
        </p:nvSpPr>
        <p:spPr/>
        <p:txBody>
          <a:bodyPr/>
          <a:lstStyle/>
          <a:p>
            <a:pPr algn="just"/>
            <a:r>
              <a:rPr lang="en-US" dirty="0"/>
              <a:t>A trust may be created for any lawful purpose, which can be revoked.  The Trust Act, with a component for Public Trusts, provides legal cover for private acts of public charity, and allows the creators of the trust tremendous flexibility in their operations.</a:t>
            </a:r>
          </a:p>
          <a:p>
            <a:pPr marL="0" indent="0">
              <a:buNone/>
            </a:pPr>
            <a:endParaRPr lang="en-US" dirty="0"/>
          </a:p>
        </p:txBody>
      </p:sp>
    </p:spTree>
    <p:extLst>
      <p:ext uri="{BB962C8B-B14F-4D97-AF65-F5344CB8AC3E}">
        <p14:creationId xmlns:p14="http://schemas.microsoft.com/office/powerpoint/2010/main" xmlns="" val="16134059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Services or Activities</a:t>
            </a:r>
            <a:endParaRPr lang="en-US" dirty="0"/>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xmlns="" val="4110302272"/>
              </p:ext>
            </p:extLst>
          </p:nvPr>
        </p:nvGraphicFramePr>
        <p:xfrm>
          <a:off x="1219200" y="1371603"/>
          <a:ext cx="6172199" cy="3789692"/>
        </p:xfrm>
        <a:graphic>
          <a:graphicData uri="http://schemas.openxmlformats.org/drawingml/2006/table">
            <a:tbl>
              <a:tblPr/>
              <a:tblGrid>
                <a:gridCol w="6172199"/>
              </a:tblGrid>
              <a:tr h="424700">
                <a:tc>
                  <a:txBody>
                    <a:bodyPr/>
                    <a:lstStyle/>
                    <a:p>
                      <a:pPr marL="73025" marR="0">
                        <a:lnSpc>
                          <a:spcPct val="115000"/>
                        </a:lnSpc>
                        <a:spcBef>
                          <a:spcPts val="415"/>
                        </a:spcBef>
                        <a:spcAft>
                          <a:spcPts val="0"/>
                        </a:spcAft>
                      </a:pPr>
                      <a:r>
                        <a:rPr lang="en-US" sz="2400" b="1" spc="-5">
                          <a:effectLst/>
                          <a:latin typeface="Arial"/>
                          <a:ea typeface="Times New Roman"/>
                          <a:cs typeface="Times New Roman"/>
                        </a:rPr>
                        <a:t>Cul</a:t>
                      </a:r>
                      <a:r>
                        <a:rPr lang="en-US" sz="2400" b="1" spc="5">
                          <a:effectLst/>
                          <a:latin typeface="Arial"/>
                          <a:ea typeface="Times New Roman"/>
                          <a:cs typeface="Times New Roman"/>
                        </a:rPr>
                        <a:t>t</a:t>
                      </a:r>
                      <a:r>
                        <a:rPr lang="en-US" sz="2400" b="1" spc="-5">
                          <a:effectLst/>
                          <a:latin typeface="Arial"/>
                          <a:ea typeface="Times New Roman"/>
                          <a:cs typeface="Times New Roman"/>
                        </a:rPr>
                        <a:t>ur</a:t>
                      </a:r>
                      <a:r>
                        <a:rPr lang="en-US" sz="2400" b="1">
                          <a:effectLst/>
                          <a:latin typeface="Arial"/>
                          <a:ea typeface="Times New Roman"/>
                          <a:cs typeface="Times New Roman"/>
                        </a:rPr>
                        <a:t>e </a:t>
                      </a:r>
                      <a:r>
                        <a:rPr lang="en-US" sz="2400" b="1" spc="-5">
                          <a:effectLst/>
                          <a:latin typeface="Arial"/>
                          <a:ea typeface="Times New Roman"/>
                          <a:cs typeface="Times New Roman"/>
                        </a:rPr>
                        <a:t>an</a:t>
                      </a:r>
                      <a:r>
                        <a:rPr lang="en-US" sz="2400" b="1">
                          <a:effectLst/>
                          <a:latin typeface="Arial"/>
                          <a:ea typeface="Times New Roman"/>
                          <a:cs typeface="Times New Roman"/>
                        </a:rPr>
                        <a:t>d </a:t>
                      </a:r>
                      <a:r>
                        <a:rPr lang="en-US" sz="2400" b="1" spc="10">
                          <a:effectLst/>
                          <a:latin typeface="Arial"/>
                          <a:ea typeface="Times New Roman"/>
                          <a:cs typeface="Times New Roman"/>
                        </a:rPr>
                        <a:t>R</a:t>
                      </a:r>
                      <a:r>
                        <a:rPr lang="en-US" sz="2400" b="1" spc="-5">
                          <a:effectLst/>
                          <a:latin typeface="Arial"/>
                          <a:ea typeface="Times New Roman"/>
                          <a:cs typeface="Times New Roman"/>
                        </a:rPr>
                        <a:t>ecrea</a:t>
                      </a:r>
                      <a:r>
                        <a:rPr lang="en-US" sz="2400" b="1" spc="5">
                          <a:effectLst/>
                          <a:latin typeface="Arial"/>
                          <a:ea typeface="Times New Roman"/>
                          <a:cs typeface="Times New Roman"/>
                        </a:rPr>
                        <a:t>t</a:t>
                      </a:r>
                      <a:r>
                        <a:rPr lang="en-US" sz="2400" b="1" spc="-5">
                          <a:effectLst/>
                          <a:latin typeface="Arial"/>
                          <a:ea typeface="Times New Roman"/>
                          <a:cs typeface="Times New Roman"/>
                        </a:rPr>
                        <a:t>i</a:t>
                      </a:r>
                      <a:r>
                        <a:rPr lang="en-US" sz="2400" b="1" spc="5">
                          <a:effectLst/>
                          <a:latin typeface="Arial"/>
                          <a:ea typeface="Times New Roman"/>
                          <a:cs typeface="Times New Roman"/>
                        </a:rPr>
                        <a:t>o</a:t>
                      </a:r>
                      <a:r>
                        <a:rPr lang="en-US" sz="2400" b="1">
                          <a:effectLst/>
                          <a:latin typeface="Arial"/>
                          <a:ea typeface="Times New Roman"/>
                          <a:cs typeface="Times New Roman"/>
                        </a:rPr>
                        <a:t>n</a:t>
                      </a:r>
                      <a:endParaRPr lang="en-US" sz="2400" b="1">
                        <a:effectLst/>
                        <a:latin typeface="Calibri"/>
                        <a:ea typeface="Times New Roman"/>
                        <a:cs typeface="Times New Roman"/>
                      </a:endParaRPr>
                    </a:p>
                  </a:txBody>
                  <a:tcPr marL="0" marR="0" marT="0" marB="0">
                    <a:lnL>
                      <a:noFill/>
                    </a:lnL>
                    <a:lnR>
                      <a:noFill/>
                    </a:lnR>
                    <a:lnT w="28575" cap="flat" cmpd="sng" algn="ctr">
                      <a:solidFill>
                        <a:srgbClr val="000000"/>
                      </a:solidFill>
                      <a:prstDash val="solid"/>
                      <a:round/>
                      <a:headEnd type="none" w="med" len="med"/>
                      <a:tailEnd type="none" w="med" len="med"/>
                    </a:lnT>
                    <a:lnB>
                      <a:noFill/>
                    </a:lnB>
                  </a:tcPr>
                </a:tc>
              </a:tr>
              <a:tr h="413221">
                <a:tc>
                  <a:txBody>
                    <a:bodyPr/>
                    <a:lstStyle/>
                    <a:p>
                      <a:pPr marL="73025" marR="0">
                        <a:lnSpc>
                          <a:spcPct val="115000"/>
                        </a:lnSpc>
                        <a:spcBef>
                          <a:spcPts val="355"/>
                        </a:spcBef>
                        <a:spcAft>
                          <a:spcPts val="0"/>
                        </a:spcAft>
                      </a:pPr>
                      <a:r>
                        <a:rPr lang="en-US" sz="2400" b="1" spc="-5">
                          <a:effectLst/>
                          <a:latin typeface="Arial"/>
                          <a:ea typeface="Times New Roman"/>
                          <a:cs typeface="Times New Roman"/>
                        </a:rPr>
                        <a:t>Educa</a:t>
                      </a:r>
                      <a:r>
                        <a:rPr lang="en-US" sz="2400" b="1" spc="5">
                          <a:effectLst/>
                          <a:latin typeface="Arial"/>
                          <a:ea typeface="Times New Roman"/>
                          <a:cs typeface="Times New Roman"/>
                        </a:rPr>
                        <a:t>t</a:t>
                      </a:r>
                      <a:r>
                        <a:rPr lang="en-US" sz="2400" b="1" spc="-5">
                          <a:effectLst/>
                          <a:latin typeface="Arial"/>
                          <a:ea typeface="Times New Roman"/>
                          <a:cs typeface="Times New Roman"/>
                        </a:rPr>
                        <a:t>io</a:t>
                      </a:r>
                      <a:r>
                        <a:rPr lang="en-US" sz="2400" b="1">
                          <a:effectLst/>
                          <a:latin typeface="Arial"/>
                          <a:ea typeface="Times New Roman"/>
                          <a:cs typeface="Times New Roman"/>
                        </a:rPr>
                        <a:t>n </a:t>
                      </a:r>
                      <a:r>
                        <a:rPr lang="en-US" sz="2400" b="1" spc="5">
                          <a:effectLst/>
                          <a:latin typeface="Arial"/>
                          <a:ea typeface="Times New Roman"/>
                          <a:cs typeface="Times New Roman"/>
                        </a:rPr>
                        <a:t>a</a:t>
                      </a:r>
                      <a:r>
                        <a:rPr lang="en-US" sz="2400" b="1" spc="-5">
                          <a:effectLst/>
                          <a:latin typeface="Arial"/>
                          <a:ea typeface="Times New Roman"/>
                          <a:cs typeface="Times New Roman"/>
                        </a:rPr>
                        <a:t>n</a:t>
                      </a:r>
                      <a:r>
                        <a:rPr lang="en-US" sz="2400" b="1">
                          <a:effectLst/>
                          <a:latin typeface="Arial"/>
                          <a:ea typeface="Times New Roman"/>
                          <a:cs typeface="Times New Roman"/>
                        </a:rPr>
                        <a:t>d </a:t>
                      </a:r>
                      <a:r>
                        <a:rPr lang="en-US" sz="2400" b="1" spc="-5">
                          <a:effectLst/>
                          <a:latin typeface="Arial"/>
                          <a:ea typeface="Times New Roman"/>
                          <a:cs typeface="Times New Roman"/>
                        </a:rPr>
                        <a:t>Resear</a:t>
                      </a:r>
                      <a:r>
                        <a:rPr lang="en-US" sz="2400" b="1" spc="10">
                          <a:effectLst/>
                          <a:latin typeface="Arial"/>
                          <a:ea typeface="Times New Roman"/>
                          <a:cs typeface="Times New Roman"/>
                        </a:rPr>
                        <a:t>c</a:t>
                      </a:r>
                      <a:r>
                        <a:rPr lang="en-US" sz="2400" b="1">
                          <a:effectLst/>
                          <a:latin typeface="Arial"/>
                          <a:ea typeface="Times New Roman"/>
                          <a:cs typeface="Times New Roman"/>
                        </a:rPr>
                        <a:t>h</a:t>
                      </a:r>
                      <a:endParaRPr lang="en-US" sz="2400" b="1">
                        <a:effectLst/>
                        <a:latin typeface="Calibri"/>
                        <a:ea typeface="Times New Roman"/>
                        <a:cs typeface="Times New Roman"/>
                      </a:endParaRPr>
                    </a:p>
                  </a:txBody>
                  <a:tcPr marL="0" marR="0" marT="0" marB="0">
                    <a:lnL>
                      <a:noFill/>
                    </a:lnL>
                    <a:lnR>
                      <a:noFill/>
                    </a:lnR>
                    <a:lnT>
                      <a:noFill/>
                    </a:lnT>
                    <a:lnB>
                      <a:noFill/>
                    </a:lnB>
                  </a:tcPr>
                </a:tc>
              </a:tr>
              <a:tr h="413221">
                <a:tc>
                  <a:txBody>
                    <a:bodyPr/>
                    <a:lstStyle/>
                    <a:p>
                      <a:pPr marL="73025" marR="0">
                        <a:lnSpc>
                          <a:spcPct val="115000"/>
                        </a:lnSpc>
                        <a:spcBef>
                          <a:spcPts val="355"/>
                        </a:spcBef>
                        <a:spcAft>
                          <a:spcPts val="0"/>
                        </a:spcAft>
                      </a:pPr>
                      <a:r>
                        <a:rPr lang="en-US" sz="2400" b="1" spc="-5">
                          <a:effectLst/>
                          <a:latin typeface="Arial"/>
                          <a:ea typeface="Times New Roman"/>
                          <a:cs typeface="Times New Roman"/>
                        </a:rPr>
                        <a:t>Heal</a:t>
                      </a:r>
                      <a:r>
                        <a:rPr lang="en-US" sz="2400" b="1" spc="5">
                          <a:effectLst/>
                          <a:latin typeface="Arial"/>
                          <a:ea typeface="Times New Roman"/>
                          <a:cs typeface="Times New Roman"/>
                        </a:rPr>
                        <a:t>t</a:t>
                      </a:r>
                      <a:r>
                        <a:rPr lang="en-US" sz="2400" b="1">
                          <a:effectLst/>
                          <a:latin typeface="Arial"/>
                          <a:ea typeface="Times New Roman"/>
                          <a:cs typeface="Times New Roman"/>
                        </a:rPr>
                        <a:t>h</a:t>
                      </a:r>
                      <a:endParaRPr lang="en-US" sz="2400" b="1">
                        <a:effectLst/>
                        <a:latin typeface="Calibri"/>
                        <a:ea typeface="Times New Roman"/>
                        <a:cs typeface="Times New Roman"/>
                      </a:endParaRPr>
                    </a:p>
                  </a:txBody>
                  <a:tcPr marL="0" marR="0" marT="0" marB="0">
                    <a:lnL>
                      <a:noFill/>
                    </a:lnL>
                    <a:lnR>
                      <a:noFill/>
                    </a:lnR>
                    <a:lnT>
                      <a:noFill/>
                    </a:lnT>
                    <a:lnB>
                      <a:noFill/>
                    </a:lnB>
                  </a:tcPr>
                </a:tc>
              </a:tr>
              <a:tr h="413221">
                <a:tc>
                  <a:txBody>
                    <a:bodyPr/>
                    <a:lstStyle/>
                    <a:p>
                      <a:pPr marL="73025" marR="0">
                        <a:lnSpc>
                          <a:spcPct val="115000"/>
                        </a:lnSpc>
                        <a:spcBef>
                          <a:spcPts val="355"/>
                        </a:spcBef>
                        <a:spcAft>
                          <a:spcPts val="0"/>
                        </a:spcAft>
                      </a:pPr>
                      <a:r>
                        <a:rPr lang="en-US" sz="2400" b="1" spc="-5">
                          <a:effectLst/>
                          <a:latin typeface="Arial"/>
                          <a:ea typeface="Times New Roman"/>
                          <a:cs typeface="Times New Roman"/>
                        </a:rPr>
                        <a:t>Socia</a:t>
                      </a:r>
                      <a:r>
                        <a:rPr lang="en-US" sz="2400" b="1">
                          <a:effectLst/>
                          <a:latin typeface="Arial"/>
                          <a:ea typeface="Times New Roman"/>
                          <a:cs typeface="Times New Roman"/>
                        </a:rPr>
                        <a:t>l </a:t>
                      </a:r>
                      <a:r>
                        <a:rPr lang="en-US" sz="2400" b="1" spc="-5">
                          <a:effectLst/>
                          <a:latin typeface="Arial"/>
                          <a:ea typeface="Times New Roman"/>
                          <a:cs typeface="Times New Roman"/>
                        </a:rPr>
                        <a:t>Se</a:t>
                      </a:r>
                      <a:r>
                        <a:rPr lang="en-US" sz="2400" b="1" spc="10">
                          <a:effectLst/>
                          <a:latin typeface="Arial"/>
                          <a:ea typeface="Times New Roman"/>
                          <a:cs typeface="Times New Roman"/>
                        </a:rPr>
                        <a:t>r</a:t>
                      </a:r>
                      <a:r>
                        <a:rPr lang="en-US" sz="2400" b="1" spc="-10">
                          <a:effectLst/>
                          <a:latin typeface="Arial"/>
                          <a:ea typeface="Times New Roman"/>
                          <a:cs typeface="Times New Roman"/>
                        </a:rPr>
                        <a:t>v</a:t>
                      </a:r>
                      <a:r>
                        <a:rPr lang="en-US" sz="2400" b="1" spc="-5">
                          <a:effectLst/>
                          <a:latin typeface="Arial"/>
                          <a:ea typeface="Times New Roman"/>
                          <a:cs typeface="Times New Roman"/>
                        </a:rPr>
                        <a:t>ices</a:t>
                      </a:r>
                      <a:endParaRPr lang="en-US" sz="2400" b="1">
                        <a:effectLst/>
                        <a:latin typeface="Calibri"/>
                        <a:ea typeface="Times New Roman"/>
                        <a:cs typeface="Times New Roman"/>
                      </a:endParaRPr>
                    </a:p>
                  </a:txBody>
                  <a:tcPr marL="0" marR="0" marT="0" marB="0">
                    <a:lnL>
                      <a:noFill/>
                    </a:lnL>
                    <a:lnR>
                      <a:noFill/>
                    </a:lnR>
                    <a:lnT>
                      <a:noFill/>
                    </a:lnT>
                    <a:lnB>
                      <a:noFill/>
                    </a:lnB>
                  </a:tcPr>
                </a:tc>
              </a:tr>
              <a:tr h="413221">
                <a:tc>
                  <a:txBody>
                    <a:bodyPr/>
                    <a:lstStyle/>
                    <a:p>
                      <a:pPr marL="73025" marR="0">
                        <a:lnSpc>
                          <a:spcPct val="115000"/>
                        </a:lnSpc>
                        <a:spcBef>
                          <a:spcPts val="355"/>
                        </a:spcBef>
                        <a:spcAft>
                          <a:spcPts val="0"/>
                        </a:spcAft>
                      </a:pPr>
                      <a:r>
                        <a:rPr lang="en-US" sz="2400" b="1" spc="-5">
                          <a:effectLst/>
                          <a:latin typeface="Arial"/>
                          <a:ea typeface="Times New Roman"/>
                          <a:cs typeface="Times New Roman"/>
                        </a:rPr>
                        <a:t>En</a:t>
                      </a:r>
                      <a:r>
                        <a:rPr lang="en-US" sz="2400" b="1" spc="-10">
                          <a:effectLst/>
                          <a:latin typeface="Arial"/>
                          <a:ea typeface="Times New Roman"/>
                          <a:cs typeface="Times New Roman"/>
                        </a:rPr>
                        <a:t>v</a:t>
                      </a:r>
                      <a:r>
                        <a:rPr lang="en-US" sz="2400" b="1" spc="-5">
                          <a:effectLst/>
                          <a:latin typeface="Arial"/>
                          <a:ea typeface="Times New Roman"/>
                          <a:cs typeface="Times New Roman"/>
                        </a:rPr>
                        <a:t>i</a:t>
                      </a:r>
                      <a:r>
                        <a:rPr lang="en-US" sz="2400" b="1" spc="10">
                          <a:effectLst/>
                          <a:latin typeface="Arial"/>
                          <a:ea typeface="Times New Roman"/>
                          <a:cs typeface="Times New Roman"/>
                        </a:rPr>
                        <a:t>r</a:t>
                      </a:r>
                      <a:r>
                        <a:rPr lang="en-US" sz="2400" b="1" spc="-5">
                          <a:effectLst/>
                          <a:latin typeface="Arial"/>
                          <a:ea typeface="Times New Roman"/>
                          <a:cs typeface="Times New Roman"/>
                        </a:rPr>
                        <a:t>on</a:t>
                      </a:r>
                      <a:r>
                        <a:rPr lang="en-US" sz="2400" b="1" spc="25">
                          <a:effectLst/>
                          <a:latin typeface="Arial"/>
                          <a:ea typeface="Times New Roman"/>
                          <a:cs typeface="Times New Roman"/>
                        </a:rPr>
                        <a:t>m</a:t>
                      </a:r>
                      <a:r>
                        <a:rPr lang="en-US" sz="2400" b="1" spc="-5">
                          <a:effectLst/>
                          <a:latin typeface="Arial"/>
                          <a:ea typeface="Times New Roman"/>
                          <a:cs typeface="Times New Roman"/>
                        </a:rPr>
                        <a:t>ent</a:t>
                      </a:r>
                      <a:endParaRPr lang="en-US" sz="2400" b="1">
                        <a:effectLst/>
                        <a:latin typeface="Calibri"/>
                        <a:ea typeface="Times New Roman"/>
                        <a:cs typeface="Times New Roman"/>
                      </a:endParaRPr>
                    </a:p>
                  </a:txBody>
                  <a:tcPr marL="0" marR="0" marT="0" marB="0">
                    <a:lnL>
                      <a:noFill/>
                    </a:lnL>
                    <a:lnR>
                      <a:noFill/>
                    </a:lnR>
                    <a:lnT>
                      <a:noFill/>
                    </a:lnT>
                    <a:lnB>
                      <a:noFill/>
                    </a:lnB>
                  </a:tcPr>
                </a:tc>
              </a:tr>
              <a:tr h="413221">
                <a:tc>
                  <a:txBody>
                    <a:bodyPr/>
                    <a:lstStyle/>
                    <a:p>
                      <a:pPr marL="73025" marR="0">
                        <a:lnSpc>
                          <a:spcPct val="115000"/>
                        </a:lnSpc>
                        <a:spcBef>
                          <a:spcPts val="355"/>
                        </a:spcBef>
                        <a:spcAft>
                          <a:spcPts val="0"/>
                        </a:spcAft>
                      </a:pPr>
                      <a:r>
                        <a:rPr lang="en-US" sz="2400" b="1" spc="-5">
                          <a:effectLst/>
                          <a:latin typeface="Arial"/>
                          <a:ea typeface="Times New Roman"/>
                          <a:cs typeface="Times New Roman"/>
                        </a:rPr>
                        <a:t>Devel</a:t>
                      </a:r>
                      <a:r>
                        <a:rPr lang="en-US" sz="2400" b="1" spc="5">
                          <a:effectLst/>
                          <a:latin typeface="Arial"/>
                          <a:ea typeface="Times New Roman"/>
                          <a:cs typeface="Times New Roman"/>
                        </a:rPr>
                        <a:t>o</a:t>
                      </a:r>
                      <a:r>
                        <a:rPr lang="en-US" sz="2400" b="1" spc="-15">
                          <a:effectLst/>
                          <a:latin typeface="Arial"/>
                          <a:ea typeface="Times New Roman"/>
                          <a:cs typeface="Times New Roman"/>
                        </a:rPr>
                        <a:t>p</a:t>
                      </a:r>
                      <a:r>
                        <a:rPr lang="en-US" sz="2400" b="1" spc="25">
                          <a:effectLst/>
                          <a:latin typeface="Arial"/>
                          <a:ea typeface="Times New Roman"/>
                          <a:cs typeface="Times New Roman"/>
                        </a:rPr>
                        <a:t>m</a:t>
                      </a:r>
                      <a:r>
                        <a:rPr lang="en-US" sz="2400" b="1" spc="-5">
                          <a:effectLst/>
                          <a:latin typeface="Arial"/>
                          <a:ea typeface="Times New Roman"/>
                          <a:cs typeface="Times New Roman"/>
                        </a:rPr>
                        <a:t>en</a:t>
                      </a:r>
                      <a:r>
                        <a:rPr lang="en-US" sz="2400" b="1">
                          <a:effectLst/>
                          <a:latin typeface="Arial"/>
                          <a:ea typeface="Times New Roman"/>
                          <a:cs typeface="Times New Roman"/>
                        </a:rPr>
                        <a:t>t</a:t>
                      </a:r>
                      <a:r>
                        <a:rPr lang="en-US" sz="2400" b="1" spc="10">
                          <a:effectLst/>
                          <a:latin typeface="Arial"/>
                          <a:ea typeface="Times New Roman"/>
                          <a:cs typeface="Times New Roman"/>
                        </a:rPr>
                        <a:t> </a:t>
                      </a:r>
                      <a:r>
                        <a:rPr lang="en-US" sz="2400" b="1" spc="-5">
                          <a:effectLst/>
                          <a:latin typeface="Arial"/>
                          <a:ea typeface="Times New Roman"/>
                          <a:cs typeface="Times New Roman"/>
                        </a:rPr>
                        <a:t>an</a:t>
                      </a:r>
                      <a:r>
                        <a:rPr lang="en-US" sz="2400" b="1">
                          <a:effectLst/>
                          <a:latin typeface="Arial"/>
                          <a:ea typeface="Times New Roman"/>
                          <a:cs typeface="Times New Roman"/>
                        </a:rPr>
                        <a:t>d </a:t>
                      </a:r>
                      <a:r>
                        <a:rPr lang="en-US" sz="2400" b="1" spc="-5">
                          <a:effectLst/>
                          <a:latin typeface="Arial"/>
                          <a:ea typeface="Times New Roman"/>
                          <a:cs typeface="Times New Roman"/>
                        </a:rPr>
                        <a:t>Hous</a:t>
                      </a:r>
                      <a:r>
                        <a:rPr lang="en-US" sz="2400" b="1" spc="10">
                          <a:effectLst/>
                          <a:latin typeface="Arial"/>
                          <a:ea typeface="Times New Roman"/>
                          <a:cs typeface="Times New Roman"/>
                        </a:rPr>
                        <a:t>i</a:t>
                      </a:r>
                      <a:r>
                        <a:rPr lang="en-US" sz="2400" b="1" spc="-5">
                          <a:effectLst/>
                          <a:latin typeface="Arial"/>
                          <a:ea typeface="Times New Roman"/>
                          <a:cs typeface="Times New Roman"/>
                        </a:rPr>
                        <a:t>ng</a:t>
                      </a:r>
                      <a:endParaRPr lang="en-US" sz="2400" b="1">
                        <a:effectLst/>
                        <a:latin typeface="Calibri"/>
                        <a:ea typeface="Times New Roman"/>
                        <a:cs typeface="Times New Roman"/>
                      </a:endParaRPr>
                    </a:p>
                  </a:txBody>
                  <a:tcPr marL="0" marR="0" marT="0" marB="0">
                    <a:lnL>
                      <a:noFill/>
                    </a:lnL>
                    <a:lnR>
                      <a:noFill/>
                    </a:lnR>
                    <a:lnT>
                      <a:noFill/>
                    </a:lnT>
                    <a:lnB>
                      <a:noFill/>
                    </a:lnB>
                  </a:tcPr>
                </a:tc>
              </a:tr>
              <a:tr h="413221">
                <a:tc>
                  <a:txBody>
                    <a:bodyPr/>
                    <a:lstStyle/>
                    <a:p>
                      <a:pPr marL="73025" marR="0">
                        <a:lnSpc>
                          <a:spcPct val="115000"/>
                        </a:lnSpc>
                        <a:spcBef>
                          <a:spcPts val="355"/>
                        </a:spcBef>
                        <a:spcAft>
                          <a:spcPts val="0"/>
                        </a:spcAft>
                      </a:pPr>
                      <a:r>
                        <a:rPr lang="en-US" sz="2400" b="1" spc="-5">
                          <a:effectLst/>
                          <a:latin typeface="Arial"/>
                          <a:ea typeface="Times New Roman"/>
                          <a:cs typeface="Times New Roman"/>
                        </a:rPr>
                        <a:t>Civi</a:t>
                      </a:r>
                      <a:r>
                        <a:rPr lang="en-US" sz="2400" b="1">
                          <a:effectLst/>
                          <a:latin typeface="Arial"/>
                          <a:ea typeface="Times New Roman"/>
                          <a:cs typeface="Times New Roman"/>
                        </a:rPr>
                        <a:t>l </a:t>
                      </a:r>
                      <a:r>
                        <a:rPr lang="en-US" sz="2400" b="1" spc="-5">
                          <a:effectLst/>
                          <a:latin typeface="Arial"/>
                          <a:ea typeface="Times New Roman"/>
                          <a:cs typeface="Times New Roman"/>
                        </a:rPr>
                        <a:t>Ri</a:t>
                      </a:r>
                      <a:r>
                        <a:rPr lang="en-US" sz="2400" b="1" spc="5">
                          <a:effectLst/>
                          <a:latin typeface="Arial"/>
                          <a:ea typeface="Times New Roman"/>
                          <a:cs typeface="Times New Roman"/>
                        </a:rPr>
                        <a:t>g</a:t>
                      </a:r>
                      <a:r>
                        <a:rPr lang="en-US" sz="2400" b="1" spc="-5">
                          <a:effectLst/>
                          <a:latin typeface="Arial"/>
                          <a:ea typeface="Times New Roman"/>
                          <a:cs typeface="Times New Roman"/>
                        </a:rPr>
                        <a:t>h</a:t>
                      </a:r>
                      <a:r>
                        <a:rPr lang="en-US" sz="2400" b="1" spc="5">
                          <a:effectLst/>
                          <a:latin typeface="Arial"/>
                          <a:ea typeface="Times New Roman"/>
                          <a:cs typeface="Times New Roman"/>
                        </a:rPr>
                        <a:t>t</a:t>
                      </a:r>
                      <a:r>
                        <a:rPr lang="en-US" sz="2400" b="1">
                          <a:effectLst/>
                          <a:latin typeface="Arial"/>
                          <a:ea typeface="Times New Roman"/>
                          <a:cs typeface="Times New Roman"/>
                        </a:rPr>
                        <a:t>s </a:t>
                      </a:r>
                      <a:r>
                        <a:rPr lang="en-US" sz="2400" b="1" spc="-5">
                          <a:effectLst/>
                          <a:latin typeface="Arial"/>
                          <a:ea typeface="Times New Roman"/>
                          <a:cs typeface="Times New Roman"/>
                        </a:rPr>
                        <a:t>an</a:t>
                      </a:r>
                      <a:r>
                        <a:rPr lang="en-US" sz="2400" b="1">
                          <a:effectLst/>
                          <a:latin typeface="Arial"/>
                          <a:ea typeface="Times New Roman"/>
                          <a:cs typeface="Times New Roman"/>
                        </a:rPr>
                        <a:t>d </a:t>
                      </a:r>
                      <a:r>
                        <a:rPr lang="en-US" sz="2400" b="1" spc="-5">
                          <a:effectLst/>
                          <a:latin typeface="Arial"/>
                          <a:ea typeface="Times New Roman"/>
                          <a:cs typeface="Times New Roman"/>
                        </a:rPr>
                        <a:t>A</a:t>
                      </a:r>
                      <a:r>
                        <a:rPr lang="en-US" sz="2400" b="1" spc="5">
                          <a:effectLst/>
                          <a:latin typeface="Arial"/>
                          <a:ea typeface="Times New Roman"/>
                          <a:cs typeface="Times New Roman"/>
                        </a:rPr>
                        <a:t>d</a:t>
                      </a:r>
                      <a:r>
                        <a:rPr lang="en-US" sz="2400" b="1" spc="-10">
                          <a:effectLst/>
                          <a:latin typeface="Arial"/>
                          <a:ea typeface="Times New Roman"/>
                          <a:cs typeface="Times New Roman"/>
                        </a:rPr>
                        <a:t>v</a:t>
                      </a:r>
                      <a:r>
                        <a:rPr lang="en-US" sz="2400" b="1" spc="-5">
                          <a:effectLst/>
                          <a:latin typeface="Arial"/>
                          <a:ea typeface="Times New Roman"/>
                          <a:cs typeface="Times New Roman"/>
                        </a:rPr>
                        <a:t>oc</a:t>
                      </a:r>
                      <a:r>
                        <a:rPr lang="en-US" sz="2400" b="1" spc="5">
                          <a:effectLst/>
                          <a:latin typeface="Arial"/>
                          <a:ea typeface="Times New Roman"/>
                          <a:cs typeface="Times New Roman"/>
                        </a:rPr>
                        <a:t>a</a:t>
                      </a:r>
                      <a:r>
                        <a:rPr lang="en-US" sz="2400" b="1" spc="-5">
                          <a:effectLst/>
                          <a:latin typeface="Arial"/>
                          <a:ea typeface="Times New Roman"/>
                          <a:cs typeface="Times New Roman"/>
                        </a:rPr>
                        <a:t>cy</a:t>
                      </a:r>
                      <a:endParaRPr lang="en-US" sz="2400" b="1">
                        <a:effectLst/>
                        <a:latin typeface="Calibri"/>
                        <a:ea typeface="Times New Roman"/>
                        <a:cs typeface="Times New Roman"/>
                      </a:endParaRPr>
                    </a:p>
                  </a:txBody>
                  <a:tcPr marL="0" marR="0" marT="0" marB="0">
                    <a:lnL>
                      <a:noFill/>
                    </a:lnL>
                    <a:lnR>
                      <a:noFill/>
                    </a:lnR>
                    <a:lnT>
                      <a:noFill/>
                    </a:lnT>
                    <a:lnB>
                      <a:noFill/>
                    </a:lnB>
                  </a:tcPr>
                </a:tc>
              </a:tr>
              <a:tr h="413221">
                <a:tc>
                  <a:txBody>
                    <a:bodyPr/>
                    <a:lstStyle/>
                    <a:p>
                      <a:pPr marL="73025" marR="0">
                        <a:lnSpc>
                          <a:spcPct val="115000"/>
                        </a:lnSpc>
                        <a:spcBef>
                          <a:spcPts val="355"/>
                        </a:spcBef>
                        <a:spcAft>
                          <a:spcPts val="0"/>
                        </a:spcAft>
                      </a:pPr>
                      <a:r>
                        <a:rPr lang="en-US" sz="2400" b="1" spc="-5">
                          <a:effectLst/>
                          <a:latin typeface="Arial"/>
                          <a:ea typeface="Times New Roman"/>
                          <a:cs typeface="Times New Roman"/>
                        </a:rPr>
                        <a:t>Busines</a:t>
                      </a:r>
                      <a:r>
                        <a:rPr lang="en-US" sz="2400" b="1">
                          <a:effectLst/>
                          <a:latin typeface="Arial"/>
                          <a:ea typeface="Times New Roman"/>
                          <a:cs typeface="Times New Roman"/>
                        </a:rPr>
                        <a:t>s </a:t>
                      </a:r>
                      <a:r>
                        <a:rPr lang="en-US" sz="2400" b="1" spc="-5">
                          <a:effectLst/>
                          <a:latin typeface="Arial"/>
                          <a:ea typeface="Times New Roman"/>
                          <a:cs typeface="Times New Roman"/>
                        </a:rPr>
                        <a:t>an</a:t>
                      </a:r>
                      <a:r>
                        <a:rPr lang="en-US" sz="2400" b="1">
                          <a:effectLst/>
                          <a:latin typeface="Arial"/>
                          <a:ea typeface="Times New Roman"/>
                          <a:cs typeface="Times New Roman"/>
                        </a:rPr>
                        <a:t>d </a:t>
                      </a:r>
                      <a:r>
                        <a:rPr lang="en-US" sz="2400" b="1" spc="-5">
                          <a:effectLst/>
                          <a:latin typeface="Arial"/>
                          <a:ea typeface="Times New Roman"/>
                          <a:cs typeface="Times New Roman"/>
                        </a:rPr>
                        <a:t>Pro</a:t>
                      </a:r>
                      <a:r>
                        <a:rPr lang="en-US" sz="2400" b="1" spc="15">
                          <a:effectLst/>
                          <a:latin typeface="Arial"/>
                          <a:ea typeface="Times New Roman"/>
                          <a:cs typeface="Times New Roman"/>
                        </a:rPr>
                        <a:t>f</a:t>
                      </a:r>
                      <a:r>
                        <a:rPr lang="en-US" sz="2400" b="1" spc="-5">
                          <a:effectLst/>
                          <a:latin typeface="Arial"/>
                          <a:ea typeface="Times New Roman"/>
                          <a:cs typeface="Times New Roman"/>
                        </a:rPr>
                        <a:t>essi</a:t>
                      </a:r>
                      <a:r>
                        <a:rPr lang="en-US" sz="2400" b="1" spc="5">
                          <a:effectLst/>
                          <a:latin typeface="Arial"/>
                          <a:ea typeface="Times New Roman"/>
                          <a:cs typeface="Times New Roman"/>
                        </a:rPr>
                        <a:t>o</a:t>
                      </a:r>
                      <a:r>
                        <a:rPr lang="en-US" sz="2400" b="1" spc="-5">
                          <a:effectLst/>
                          <a:latin typeface="Arial"/>
                          <a:ea typeface="Times New Roman"/>
                          <a:cs typeface="Times New Roman"/>
                        </a:rPr>
                        <a:t>na</a:t>
                      </a:r>
                      <a:r>
                        <a:rPr lang="en-US" sz="2400" b="1">
                          <a:effectLst/>
                          <a:latin typeface="Arial"/>
                          <a:ea typeface="Times New Roman"/>
                          <a:cs typeface="Times New Roman"/>
                        </a:rPr>
                        <a:t>l </a:t>
                      </a:r>
                      <a:r>
                        <a:rPr lang="en-US" sz="2400" b="1" spc="-5">
                          <a:effectLst/>
                          <a:latin typeface="Arial"/>
                          <a:ea typeface="Times New Roman"/>
                          <a:cs typeface="Times New Roman"/>
                        </a:rPr>
                        <a:t>Associa</a:t>
                      </a:r>
                      <a:r>
                        <a:rPr lang="en-US" sz="2400" b="1" spc="5">
                          <a:effectLst/>
                          <a:latin typeface="Arial"/>
                          <a:ea typeface="Times New Roman"/>
                          <a:cs typeface="Times New Roman"/>
                        </a:rPr>
                        <a:t>t</a:t>
                      </a:r>
                      <a:r>
                        <a:rPr lang="en-US" sz="2400" b="1" spc="-5">
                          <a:effectLst/>
                          <a:latin typeface="Arial"/>
                          <a:ea typeface="Times New Roman"/>
                          <a:cs typeface="Times New Roman"/>
                        </a:rPr>
                        <a:t>i</a:t>
                      </a:r>
                      <a:r>
                        <a:rPr lang="en-US" sz="2400" b="1" spc="5">
                          <a:effectLst/>
                          <a:latin typeface="Arial"/>
                          <a:ea typeface="Times New Roman"/>
                          <a:cs typeface="Times New Roman"/>
                        </a:rPr>
                        <a:t>o</a:t>
                      </a:r>
                      <a:r>
                        <a:rPr lang="en-US" sz="2400" b="1" spc="-5">
                          <a:effectLst/>
                          <a:latin typeface="Arial"/>
                          <a:ea typeface="Times New Roman"/>
                          <a:cs typeface="Times New Roman"/>
                        </a:rPr>
                        <a:t>ns</a:t>
                      </a:r>
                      <a:endParaRPr lang="en-US" sz="2400" b="1">
                        <a:effectLst/>
                        <a:latin typeface="Calibri"/>
                        <a:ea typeface="Times New Roman"/>
                        <a:cs typeface="Times New Roman"/>
                      </a:endParaRPr>
                    </a:p>
                  </a:txBody>
                  <a:tcPr marL="0" marR="0" marT="0" marB="0">
                    <a:lnL>
                      <a:noFill/>
                    </a:lnL>
                    <a:lnR>
                      <a:noFill/>
                    </a:lnR>
                    <a:lnT>
                      <a:noFill/>
                    </a:lnT>
                    <a:lnB>
                      <a:noFill/>
                    </a:lnB>
                  </a:tcPr>
                </a:tc>
              </a:tr>
              <a:tr h="412265">
                <a:tc>
                  <a:txBody>
                    <a:bodyPr/>
                    <a:lstStyle/>
                    <a:p>
                      <a:pPr marL="73025" marR="0">
                        <a:lnSpc>
                          <a:spcPct val="115000"/>
                        </a:lnSpc>
                        <a:spcBef>
                          <a:spcPts val="355"/>
                        </a:spcBef>
                        <a:spcAft>
                          <a:spcPts val="0"/>
                        </a:spcAft>
                      </a:pPr>
                      <a:r>
                        <a:rPr lang="en-US" sz="2400" b="1" spc="-5" dirty="0">
                          <a:effectLst/>
                          <a:latin typeface="Arial"/>
                          <a:ea typeface="Times New Roman"/>
                          <a:cs typeface="Times New Roman"/>
                        </a:rPr>
                        <a:t>Reli</a:t>
                      </a:r>
                      <a:r>
                        <a:rPr lang="en-US" sz="2400" b="1" spc="5" dirty="0">
                          <a:effectLst/>
                          <a:latin typeface="Arial"/>
                          <a:ea typeface="Times New Roman"/>
                          <a:cs typeface="Times New Roman"/>
                        </a:rPr>
                        <a:t>g</a:t>
                      </a:r>
                      <a:r>
                        <a:rPr lang="en-US" sz="2400" b="1" spc="-5" dirty="0">
                          <a:effectLst/>
                          <a:latin typeface="Arial"/>
                          <a:ea typeface="Times New Roman"/>
                          <a:cs typeface="Times New Roman"/>
                        </a:rPr>
                        <a:t>ion</a:t>
                      </a:r>
                      <a:endParaRPr lang="en-US" sz="2400" b="1" dirty="0">
                        <a:effectLst/>
                        <a:latin typeface="Calibri"/>
                        <a:ea typeface="Times New Roman"/>
                        <a:cs typeface="Times New Roman"/>
                      </a:endParaRPr>
                    </a:p>
                  </a:txBody>
                  <a:tcPr marL="0" marR="0" marT="0" marB="0">
                    <a:lnL>
                      <a:noFill/>
                    </a:lnL>
                    <a:lnR>
                      <a:noFill/>
                    </a:lnR>
                    <a:lnT>
                      <a:noFill/>
                    </a:lnT>
                    <a:lnB>
                      <a:noFill/>
                    </a:lnB>
                  </a:tcPr>
                </a:tc>
              </a:tr>
            </a:tbl>
          </a:graphicData>
        </a:graphic>
      </p:graphicFrame>
    </p:spTree>
    <p:extLst>
      <p:ext uri="{BB962C8B-B14F-4D97-AF65-F5344CB8AC3E}">
        <p14:creationId xmlns:p14="http://schemas.microsoft.com/office/powerpoint/2010/main" xmlns="" val="27102710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Estimation in  Pakistan </a:t>
            </a:r>
            <a:endParaRPr lang="en-US" dirty="0"/>
          </a:p>
        </p:txBody>
      </p:sp>
      <p:sp>
        <p:nvSpPr>
          <p:cNvPr id="3" name="Content Placeholder 2"/>
          <p:cNvSpPr>
            <a:spLocks noGrp="1"/>
          </p:cNvSpPr>
          <p:nvPr>
            <p:ph sz="quarter" idx="1"/>
          </p:nvPr>
        </p:nvSpPr>
        <p:spPr/>
        <p:txBody>
          <a:bodyPr/>
          <a:lstStyle/>
          <a:p>
            <a:r>
              <a:rPr lang="en-US" dirty="0"/>
              <a:t>About 45,000 </a:t>
            </a:r>
            <a:r>
              <a:rPr lang="en-US" dirty="0" smtClean="0"/>
              <a:t>organizations </a:t>
            </a:r>
            <a:r>
              <a:rPr lang="en-US" dirty="0"/>
              <a:t>are estimated in Pakistan according to the definition discussed above, i.e., focus entities were Private, Not profit distributing, Self- governing and Voluntary organizations.</a:t>
            </a:r>
          </a:p>
        </p:txBody>
      </p:sp>
    </p:spTree>
    <p:extLst>
      <p:ext uri="{BB962C8B-B14F-4D97-AF65-F5344CB8AC3E}">
        <p14:creationId xmlns:p14="http://schemas.microsoft.com/office/powerpoint/2010/main" xmlns="" val="19816786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estimation</a:t>
            </a:r>
            <a:endParaRPr lang="en-US" dirty="0"/>
          </a:p>
        </p:txBody>
      </p:sp>
      <p:sp>
        <p:nvSpPr>
          <p:cNvPr id="3" name="Content Placeholder 2"/>
          <p:cNvSpPr>
            <a:spLocks noGrp="1"/>
          </p:cNvSpPr>
          <p:nvPr>
            <p:ph sz="quarter" idx="1"/>
          </p:nvPr>
        </p:nvSpPr>
        <p:spPr/>
        <p:txBody>
          <a:bodyPr>
            <a:normAutofit/>
          </a:bodyPr>
          <a:lstStyle/>
          <a:p>
            <a:r>
              <a:rPr lang="en-US" dirty="0"/>
              <a:t>According </a:t>
            </a:r>
            <a:r>
              <a:rPr lang="en-US" dirty="0" smtClean="0"/>
              <a:t>to one study, </a:t>
            </a:r>
            <a:r>
              <a:rPr lang="en-US" dirty="0"/>
              <a:t>the highest percentage (46%) of organizations reported Education as their main activity. </a:t>
            </a:r>
            <a:endParaRPr lang="en-US" dirty="0" smtClean="0"/>
          </a:p>
          <a:p>
            <a:r>
              <a:rPr lang="en-US" dirty="0" smtClean="0"/>
              <a:t>The </a:t>
            </a:r>
            <a:r>
              <a:rPr lang="en-US" dirty="0"/>
              <a:t>second largest component in the nonprofit sector consists of organizations engaged in advocacy (18</a:t>
            </a:r>
            <a:r>
              <a:rPr lang="en-US" dirty="0" smtClean="0"/>
              <a:t>%).</a:t>
            </a:r>
          </a:p>
          <a:p>
            <a:r>
              <a:rPr lang="en-US" dirty="0" smtClean="0"/>
              <a:t> </a:t>
            </a:r>
            <a:r>
              <a:rPr lang="en-US" dirty="0"/>
              <a:t>Organizations providing social services are at 8%, while 5% organizations  reported  religious  activities  as  their  main  service.  </a:t>
            </a:r>
            <a:endParaRPr lang="en-US" dirty="0" smtClean="0"/>
          </a:p>
          <a:p>
            <a:r>
              <a:rPr lang="en-US" dirty="0" smtClean="0"/>
              <a:t>Organizations </a:t>
            </a:r>
            <a:r>
              <a:rPr lang="en-US" dirty="0"/>
              <a:t>working in health sector are relatively few (6%).</a:t>
            </a:r>
          </a:p>
          <a:p>
            <a:endParaRPr lang="en-US" dirty="0"/>
          </a:p>
        </p:txBody>
      </p:sp>
    </p:spTree>
    <p:extLst>
      <p:ext uri="{BB962C8B-B14F-4D97-AF65-F5344CB8AC3E}">
        <p14:creationId xmlns:p14="http://schemas.microsoft.com/office/powerpoint/2010/main" xmlns="" val="1241993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39762"/>
          </a:xfrm>
        </p:spPr>
        <p:txBody>
          <a:bodyPr/>
          <a:lstStyle/>
          <a:p>
            <a:r>
              <a:rPr lang="en-US" dirty="0" smtClean="0"/>
              <a:t>Composition of NPOs in Pakistan</a:t>
            </a:r>
            <a:endParaRPr lang="en-US" dirty="0"/>
          </a:p>
        </p:txBody>
      </p:sp>
      <p:sp>
        <p:nvSpPr>
          <p:cNvPr id="3" name="Content Placeholder 2"/>
          <p:cNvSpPr>
            <a:spLocks noGrp="1"/>
          </p:cNvSpPr>
          <p:nvPr>
            <p:ph sz="quarter" idx="1"/>
          </p:nvPr>
        </p:nvSpPr>
        <p:spPr>
          <a:xfrm>
            <a:off x="457200" y="1143000"/>
            <a:ext cx="7467600" cy="4873752"/>
          </a:xfrm>
        </p:spPr>
        <p:txBody>
          <a:bodyPr>
            <a:noAutofit/>
          </a:bodyPr>
          <a:lstStyle/>
          <a:p>
            <a:r>
              <a:rPr lang="en-US" sz="1600" b="1" dirty="0"/>
              <a:t>Religious Education	</a:t>
            </a:r>
          </a:p>
          <a:p>
            <a:r>
              <a:rPr lang="en-US" sz="1600" b="1" dirty="0"/>
              <a:t>Lobbying for Civic Amenities	</a:t>
            </a:r>
          </a:p>
          <a:p>
            <a:r>
              <a:rPr lang="en-US" sz="1600" b="1" dirty="0"/>
              <a:t>Primary Education	</a:t>
            </a:r>
          </a:p>
          <a:p>
            <a:r>
              <a:rPr lang="en-US" sz="1600" b="1" dirty="0"/>
              <a:t>Religion	</a:t>
            </a:r>
          </a:p>
          <a:p>
            <a:r>
              <a:rPr lang="en-US" sz="1600" b="1" dirty="0"/>
              <a:t>Secondary Education	</a:t>
            </a:r>
          </a:p>
          <a:p>
            <a:r>
              <a:rPr lang="en-US" sz="1600" b="1" dirty="0"/>
              <a:t>Resident Welfare Associations	</a:t>
            </a:r>
          </a:p>
          <a:p>
            <a:r>
              <a:rPr lang="en-US" sz="1600" b="1" dirty="0"/>
              <a:t>Material Assistance To The Needy	</a:t>
            </a:r>
          </a:p>
          <a:p>
            <a:r>
              <a:rPr lang="en-US" sz="1600" b="1" dirty="0"/>
              <a:t>Health Treatment, Primarily Outpatient	</a:t>
            </a:r>
          </a:p>
          <a:p>
            <a:r>
              <a:rPr lang="en-US" sz="1600" b="1" dirty="0"/>
              <a:t>Sports	</a:t>
            </a:r>
            <a:endParaRPr lang="en-US" sz="1600" b="1" dirty="0" smtClean="0"/>
          </a:p>
          <a:p>
            <a:r>
              <a:rPr lang="en-US" sz="1600" b="1" dirty="0" smtClean="0"/>
              <a:t>Shopkeepers/Traders </a:t>
            </a:r>
            <a:r>
              <a:rPr lang="en-US" sz="1600" b="1" dirty="0"/>
              <a:t>Associations	</a:t>
            </a:r>
            <a:endParaRPr lang="en-US" sz="1600" b="1" dirty="0" smtClean="0"/>
          </a:p>
          <a:p>
            <a:r>
              <a:rPr lang="en-US" sz="1600" b="1" dirty="0" smtClean="0"/>
              <a:t>Vocational </a:t>
            </a:r>
            <a:r>
              <a:rPr lang="en-US" sz="1600" b="1" dirty="0"/>
              <a:t>/ Technical /Special Education	</a:t>
            </a:r>
            <a:endParaRPr lang="en-US" sz="1600" b="1" dirty="0" smtClean="0"/>
          </a:p>
          <a:p>
            <a:r>
              <a:rPr lang="en-US" sz="1600" b="1" dirty="0" smtClean="0"/>
              <a:t>Community </a:t>
            </a:r>
            <a:r>
              <a:rPr lang="en-US" sz="1600" b="1" dirty="0"/>
              <a:t>And Neighborhood Improvement	</a:t>
            </a:r>
          </a:p>
          <a:p>
            <a:r>
              <a:rPr lang="en-US" sz="1600" b="1" dirty="0"/>
              <a:t>Civil Rights Promotion	</a:t>
            </a:r>
          </a:p>
          <a:p>
            <a:r>
              <a:rPr lang="en-US" sz="1600" b="1" dirty="0"/>
              <a:t>Income Support And Maintenance	</a:t>
            </a:r>
            <a:endParaRPr lang="en-US" sz="1600" b="1" dirty="0" smtClean="0"/>
          </a:p>
          <a:p>
            <a:r>
              <a:rPr lang="en-US" sz="1600" b="1" dirty="0" smtClean="0"/>
              <a:t>Hospital </a:t>
            </a:r>
            <a:r>
              <a:rPr lang="en-US" sz="1600" b="1" dirty="0"/>
              <a:t>Care – Inpatient		</a:t>
            </a:r>
            <a:endParaRPr lang="en-US" sz="1600" b="1" dirty="0" smtClean="0"/>
          </a:p>
          <a:p>
            <a:r>
              <a:rPr lang="en-US" sz="1600" b="1" dirty="0" smtClean="0"/>
              <a:t>Burial </a:t>
            </a:r>
            <a:r>
              <a:rPr lang="en-US" sz="1600" b="1" dirty="0"/>
              <a:t>and Funeral Services	</a:t>
            </a:r>
          </a:p>
          <a:p>
            <a:r>
              <a:rPr lang="en-US" sz="1600" b="1" dirty="0"/>
              <a:t>Other Organizations (With less than one percent share)</a:t>
            </a:r>
          </a:p>
        </p:txBody>
      </p:sp>
    </p:spTree>
    <p:extLst>
      <p:ext uri="{BB962C8B-B14F-4D97-AF65-F5344CB8AC3E}">
        <p14:creationId xmlns:p14="http://schemas.microsoft.com/office/powerpoint/2010/main" xmlns="" val="21010797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normAutofit fontScale="90000"/>
          </a:bodyPr>
          <a:lstStyle/>
          <a:p>
            <a:r>
              <a:rPr lang="en-US" b="1" dirty="0"/>
              <a:t>Employment, Voluntarism and Membership</a:t>
            </a:r>
            <a:r>
              <a:rPr lang="en-US" dirty="0"/>
              <a:t/>
            </a:r>
            <a:br>
              <a:rPr lang="en-US" dirty="0"/>
            </a:br>
            <a:endParaRPr lang="en-US" dirty="0"/>
          </a:p>
        </p:txBody>
      </p:sp>
      <p:sp>
        <p:nvSpPr>
          <p:cNvPr id="3" name="Content Placeholder 2"/>
          <p:cNvSpPr>
            <a:spLocks noGrp="1"/>
          </p:cNvSpPr>
          <p:nvPr>
            <p:ph sz="quarter" idx="1"/>
          </p:nvPr>
        </p:nvSpPr>
        <p:spPr/>
        <p:txBody>
          <a:bodyPr/>
          <a:lstStyle/>
          <a:p>
            <a:pPr algn="just"/>
            <a:r>
              <a:rPr lang="en-US" dirty="0"/>
              <a:t>According to the estimates of the study, the NPS employs about 265,000 people on a  paid  </a:t>
            </a:r>
            <a:r>
              <a:rPr lang="en-US" dirty="0" smtClean="0"/>
              <a:t>basis,  </a:t>
            </a:r>
            <a:r>
              <a:rPr lang="en-US" dirty="0"/>
              <a:t>while  more  than  212,000  people  volunteer  their  time. </a:t>
            </a:r>
            <a:endParaRPr lang="en-US" dirty="0" smtClean="0"/>
          </a:p>
          <a:p>
            <a:pPr algn="just"/>
            <a:r>
              <a:rPr lang="en-US" dirty="0" smtClean="0"/>
              <a:t> </a:t>
            </a:r>
            <a:r>
              <a:rPr lang="en-US" dirty="0"/>
              <a:t>Paid employment in the NPS is equivalent to 0.36% of the adult population and 1.9% of non-agricultural employment; the number of FTE volunteers is equivalent to 0.29% of the adult population and 1.5% of non-agricultural employment.</a:t>
            </a:r>
          </a:p>
          <a:p>
            <a:pPr algn="just"/>
            <a:endParaRPr lang="en-US" dirty="0"/>
          </a:p>
        </p:txBody>
      </p:sp>
    </p:spTree>
    <p:extLst>
      <p:ext uri="{BB962C8B-B14F-4D97-AF65-F5344CB8AC3E}">
        <p14:creationId xmlns:p14="http://schemas.microsoft.com/office/powerpoint/2010/main" xmlns="" val="31640911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Employment, Voluntarism and Membership</a:t>
            </a:r>
            <a:endParaRPr lang="en-US" dirty="0"/>
          </a:p>
        </p:txBody>
      </p:sp>
      <p:sp>
        <p:nvSpPr>
          <p:cNvPr id="3" name="Content Placeholder 2"/>
          <p:cNvSpPr>
            <a:spLocks noGrp="1"/>
          </p:cNvSpPr>
          <p:nvPr>
            <p:ph sz="quarter" idx="1"/>
          </p:nvPr>
        </p:nvSpPr>
        <p:spPr/>
        <p:txBody>
          <a:bodyPr>
            <a:normAutofit fontScale="92500"/>
          </a:bodyPr>
          <a:lstStyle/>
          <a:p>
            <a:r>
              <a:rPr lang="en-US" dirty="0"/>
              <a:t>The estimated number of members in nonprofit organizations is about 6,000,000. </a:t>
            </a:r>
            <a:endParaRPr lang="en-US" dirty="0" smtClean="0"/>
          </a:p>
          <a:p>
            <a:r>
              <a:rPr lang="en-US" dirty="0" smtClean="0"/>
              <a:t>The </a:t>
            </a:r>
            <a:r>
              <a:rPr lang="en-US" dirty="0"/>
              <a:t>highest membership share goes to ‘Civil Rights and Advocacy’ (34.6%) followed by ‘Business and Professional Association’ (26.8</a:t>
            </a:r>
            <a:r>
              <a:rPr lang="en-US" dirty="0" smtClean="0"/>
              <a:t>%).</a:t>
            </a:r>
          </a:p>
          <a:p>
            <a:r>
              <a:rPr lang="en-US" dirty="0" smtClean="0"/>
              <a:t> </a:t>
            </a:r>
            <a:r>
              <a:rPr lang="en-US" dirty="0"/>
              <a:t>This  is  not  surprising  since  these  organizations  tend  to  be  membership  </a:t>
            </a:r>
            <a:r>
              <a:rPr lang="en-US" dirty="0" smtClean="0"/>
              <a:t>based associations</a:t>
            </a:r>
            <a:r>
              <a:rPr lang="en-US" dirty="0"/>
              <a:t>. </a:t>
            </a:r>
            <a:endParaRPr lang="en-US" dirty="0" smtClean="0"/>
          </a:p>
          <a:p>
            <a:r>
              <a:rPr lang="en-US" dirty="0"/>
              <a:t> </a:t>
            </a:r>
            <a:r>
              <a:rPr lang="en-US" dirty="0" smtClean="0"/>
              <a:t>About </a:t>
            </a:r>
            <a:r>
              <a:rPr lang="en-US" dirty="0"/>
              <a:t>16 of the percent membership share </a:t>
            </a:r>
            <a:r>
              <a:rPr lang="en-US" dirty="0" smtClean="0"/>
              <a:t>  goes </a:t>
            </a:r>
            <a:r>
              <a:rPr lang="en-US" dirty="0"/>
              <a:t>to the ‘</a:t>
            </a:r>
            <a:r>
              <a:rPr lang="en-US" dirty="0" smtClean="0"/>
              <a:t>Education’ sector</a:t>
            </a:r>
            <a:r>
              <a:rPr lang="en-US" dirty="0"/>
              <a:t>, which also absorbs the highest percentage of employees and volunteers. About 5 percent membership each is reported in organizations mainly working </a:t>
            </a:r>
            <a:r>
              <a:rPr lang="en-US" dirty="0" smtClean="0"/>
              <a:t>in ‘Health</a:t>
            </a:r>
            <a:r>
              <a:rPr lang="en-US" dirty="0"/>
              <a:t>’ and ‘Social Services’ sectors.</a:t>
            </a:r>
          </a:p>
          <a:p>
            <a:endParaRPr lang="en-US" dirty="0"/>
          </a:p>
        </p:txBody>
      </p:sp>
    </p:spTree>
    <p:extLst>
      <p:ext uri="{BB962C8B-B14F-4D97-AF65-F5344CB8AC3E}">
        <p14:creationId xmlns:p14="http://schemas.microsoft.com/office/powerpoint/2010/main" xmlns="" val="7237087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Expenditure Pattern</a:t>
            </a:r>
            <a:endParaRPr lang="en-US" dirty="0"/>
          </a:p>
        </p:txBody>
      </p:sp>
      <p:sp>
        <p:nvSpPr>
          <p:cNvPr id="3" name="Content Placeholder 2"/>
          <p:cNvSpPr>
            <a:spLocks noGrp="1"/>
          </p:cNvSpPr>
          <p:nvPr>
            <p:ph sz="quarter" idx="1"/>
          </p:nvPr>
        </p:nvSpPr>
        <p:spPr/>
        <p:txBody>
          <a:bodyPr>
            <a:normAutofit/>
          </a:bodyPr>
          <a:lstStyle/>
          <a:p>
            <a:pPr algn="just"/>
            <a:r>
              <a:rPr lang="en-US" dirty="0"/>
              <a:t>Operating expenditure is defined as the costs incurred in the general operation of an organization. These include salaries, fringe benefits, and other personal costs; purchases of non-capital goods, supplies, and services; fees &amp; other charges paid. However, operating expenditure excludes; costs incurred in land acquisition, building construction, and purchases of major equipment and vehicles, since  these  are  typically paid  for  over  a  period  of  time.</a:t>
            </a:r>
          </a:p>
        </p:txBody>
      </p:sp>
    </p:spTree>
    <p:extLst>
      <p:ext uri="{BB962C8B-B14F-4D97-AF65-F5344CB8AC3E}">
        <p14:creationId xmlns:p14="http://schemas.microsoft.com/office/powerpoint/2010/main" xmlns="" val="7475521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Expenditure Pattern</a:t>
            </a:r>
            <a:endParaRPr lang="en-US" dirty="0"/>
          </a:p>
        </p:txBody>
      </p:sp>
      <p:sp>
        <p:nvSpPr>
          <p:cNvPr id="3" name="Content Placeholder 2"/>
          <p:cNvSpPr>
            <a:spLocks noGrp="1"/>
          </p:cNvSpPr>
          <p:nvPr>
            <p:ph sz="quarter" idx="1"/>
          </p:nvPr>
        </p:nvSpPr>
        <p:spPr/>
        <p:txBody>
          <a:bodyPr>
            <a:normAutofit/>
          </a:bodyPr>
          <a:lstStyle/>
          <a:p>
            <a:pPr algn="just"/>
            <a:r>
              <a:rPr lang="en-US" dirty="0" smtClean="0"/>
              <a:t>The  </a:t>
            </a:r>
            <a:r>
              <a:rPr lang="en-US" dirty="0"/>
              <a:t>share  </a:t>
            </a:r>
            <a:r>
              <a:rPr lang="en-US" dirty="0" smtClean="0"/>
              <a:t>of ‘Education</a:t>
            </a:r>
            <a:r>
              <a:rPr lang="en-US" dirty="0"/>
              <a:t>’ group in total NPS operating expenditure is about 42 percent, while this group employs about  71 percent  of  the total paid persons.  Similarly the health sector, with 11 percent of the employment share, expends about 28 percent of </a:t>
            </a:r>
            <a:r>
              <a:rPr lang="en-US" dirty="0" smtClean="0"/>
              <a:t>the NPS </a:t>
            </a:r>
            <a:r>
              <a:rPr lang="en-US" dirty="0"/>
              <a:t>operating expenditure.</a:t>
            </a:r>
          </a:p>
          <a:p>
            <a:pPr marL="0" indent="0">
              <a:buNone/>
            </a:pPr>
            <a:endParaRPr lang="en-US" dirty="0"/>
          </a:p>
          <a:p>
            <a:endParaRPr lang="en-US" dirty="0"/>
          </a:p>
        </p:txBody>
      </p:sp>
    </p:spTree>
    <p:extLst>
      <p:ext uri="{BB962C8B-B14F-4D97-AF65-F5344CB8AC3E}">
        <p14:creationId xmlns:p14="http://schemas.microsoft.com/office/powerpoint/2010/main" xmlns="" val="2443160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Expenditure Pattern</a:t>
            </a:r>
            <a:endParaRPr lang="en-US" dirty="0"/>
          </a:p>
        </p:txBody>
      </p:sp>
      <p:sp>
        <p:nvSpPr>
          <p:cNvPr id="3" name="Content Placeholder 2"/>
          <p:cNvSpPr>
            <a:spLocks noGrp="1"/>
          </p:cNvSpPr>
          <p:nvPr>
            <p:ph sz="quarter" idx="1"/>
          </p:nvPr>
        </p:nvSpPr>
        <p:spPr/>
        <p:txBody>
          <a:bodyPr>
            <a:normAutofit lnSpcReduction="10000"/>
          </a:bodyPr>
          <a:lstStyle/>
          <a:p>
            <a:pPr algn="just"/>
            <a:r>
              <a:rPr lang="en-US" dirty="0" smtClean="0"/>
              <a:t>60 </a:t>
            </a:r>
            <a:r>
              <a:rPr lang="en-US" dirty="0"/>
              <a:t>percent cash expenditure of NPS are incurred in Punjab province, while its share in voluntary time is about 47 </a:t>
            </a:r>
            <a:r>
              <a:rPr lang="en-US" dirty="0" smtClean="0"/>
              <a:t>percent.</a:t>
            </a:r>
          </a:p>
          <a:p>
            <a:pPr algn="just"/>
            <a:r>
              <a:rPr lang="en-US" dirty="0" smtClean="0"/>
              <a:t> Annual </a:t>
            </a:r>
            <a:r>
              <a:rPr lang="en-US" dirty="0"/>
              <a:t>wage bill is estimated at 40 percent of the total operating, expenditure amounting to Rs. 5 billion, while the value of volunteer time is imputed as 3.7 billion, which  is  about  28  percent  of  annual  operating  expenditure.  </a:t>
            </a:r>
            <a:endParaRPr lang="en-US" dirty="0" smtClean="0"/>
          </a:p>
          <a:p>
            <a:pPr algn="just"/>
            <a:r>
              <a:rPr lang="en-US" dirty="0" smtClean="0"/>
              <a:t>The  </a:t>
            </a:r>
            <a:r>
              <a:rPr lang="en-US" dirty="0"/>
              <a:t>distribution  of imputed value of volunteer time is more or less consistent with the distribution of FTE volunteer distribution. The dissimilarities, are mainly due to wage rate differentials across various sectors.</a:t>
            </a:r>
          </a:p>
          <a:p>
            <a:pPr algn="just"/>
            <a:endParaRPr lang="en-US" dirty="0"/>
          </a:p>
        </p:txBody>
      </p:sp>
    </p:spTree>
    <p:extLst>
      <p:ext uri="{BB962C8B-B14F-4D97-AF65-F5344CB8AC3E}">
        <p14:creationId xmlns:p14="http://schemas.microsoft.com/office/powerpoint/2010/main" xmlns="" val="4927585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Autofit/>
          </a:bodyPr>
          <a:lstStyle/>
          <a:p>
            <a:r>
              <a:rPr lang="en-US" sz="3200" b="1" dirty="0"/>
              <a:t>Revenue Structure of Nonprofit Organizations</a:t>
            </a:r>
            <a:r>
              <a:rPr lang="en-US" sz="3200" dirty="0"/>
              <a:t/>
            </a:r>
            <a:br>
              <a:rPr lang="en-US" sz="3200" dirty="0"/>
            </a:br>
            <a:endParaRPr lang="en-US" sz="3200" dirty="0"/>
          </a:p>
        </p:txBody>
      </p:sp>
      <p:sp>
        <p:nvSpPr>
          <p:cNvPr id="3" name="Content Placeholder 2"/>
          <p:cNvSpPr>
            <a:spLocks noGrp="1"/>
          </p:cNvSpPr>
          <p:nvPr>
            <p:ph sz="quarter" idx="1"/>
          </p:nvPr>
        </p:nvSpPr>
        <p:spPr/>
        <p:txBody>
          <a:bodyPr/>
          <a:lstStyle/>
          <a:p>
            <a:r>
              <a:rPr lang="en-US" dirty="0"/>
              <a:t>Revenue is defined as inflow of spend-able resources received by the organizations during the year. In-kind revenues were distinguished from cash revenues.</a:t>
            </a:r>
          </a:p>
          <a:p>
            <a:pPr marL="0" indent="0">
              <a:buNone/>
            </a:pPr>
            <a:endParaRPr lang="en-US" dirty="0"/>
          </a:p>
        </p:txBody>
      </p:sp>
    </p:spTree>
    <p:extLst>
      <p:ext uri="{BB962C8B-B14F-4D97-AF65-F5344CB8AC3E}">
        <p14:creationId xmlns:p14="http://schemas.microsoft.com/office/powerpoint/2010/main" xmlns="" val="36557445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Revenue Structure of Nonprofit Organizations</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r>
              <a:rPr lang="en-US" b="1" i="1" dirty="0" smtClean="0"/>
              <a:t>Fees </a:t>
            </a:r>
            <a:r>
              <a:rPr lang="en-US" b="1" i="1" dirty="0"/>
              <a:t>and Charges</a:t>
            </a:r>
            <a:r>
              <a:rPr lang="en-US" dirty="0"/>
              <a:t>, which include membership charges, service charges paid directly by the client in exchange for services; investment income; and income from business activities (e.g., sale of goods and services) that are not directly related to the primary activity of the organization.</a:t>
            </a:r>
          </a:p>
          <a:p>
            <a:pPr marL="0" indent="0">
              <a:buNone/>
            </a:pPr>
            <a:endParaRPr lang="en-US" dirty="0" smtClean="0"/>
          </a:p>
          <a:p>
            <a:pPr marL="0" indent="0">
              <a:buNone/>
            </a:pPr>
            <a:r>
              <a:rPr lang="en-US" dirty="0"/>
              <a:t> </a:t>
            </a:r>
          </a:p>
          <a:p>
            <a:endParaRPr lang="en-US" dirty="0"/>
          </a:p>
        </p:txBody>
      </p:sp>
    </p:spTree>
    <p:extLst>
      <p:ext uri="{BB962C8B-B14F-4D97-AF65-F5344CB8AC3E}">
        <p14:creationId xmlns:p14="http://schemas.microsoft.com/office/powerpoint/2010/main" xmlns="" val="4972147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Revenue Structure of Nonprofit Organizations</a:t>
            </a:r>
            <a:endParaRPr lang="en-US" dirty="0"/>
          </a:p>
        </p:txBody>
      </p:sp>
      <p:sp>
        <p:nvSpPr>
          <p:cNvPr id="3" name="Content Placeholder 2"/>
          <p:cNvSpPr>
            <a:spLocks noGrp="1"/>
          </p:cNvSpPr>
          <p:nvPr>
            <p:ph sz="quarter" idx="1"/>
          </p:nvPr>
        </p:nvSpPr>
        <p:spPr>
          <a:xfrm>
            <a:off x="457200" y="1600200"/>
            <a:ext cx="8153400" cy="4525963"/>
          </a:xfrm>
        </p:spPr>
        <p:txBody>
          <a:bodyPr>
            <a:noAutofit/>
          </a:bodyPr>
          <a:lstStyle/>
          <a:p>
            <a:r>
              <a:rPr lang="en-US" sz="2400" b="1" i="1" dirty="0"/>
              <a:t>Public Sector Payments</a:t>
            </a:r>
            <a:r>
              <a:rPr lang="en-US" sz="2400" dirty="0"/>
              <a:t>, which refer to revenues coming from all levels of the government (federal, provincial, district) as well as quasi-governmental entities  such  as  Pakistan  Poverty  Alleviation  Fund,  Trust  of  </a:t>
            </a:r>
            <a:r>
              <a:rPr lang="en-US" sz="2400" dirty="0" smtClean="0"/>
              <a:t>Voluntary Organizations </a:t>
            </a:r>
            <a:r>
              <a:rPr lang="en-US" sz="2400" dirty="0"/>
              <a:t>etc. </a:t>
            </a:r>
            <a:endParaRPr lang="en-US" sz="2400" dirty="0" smtClean="0"/>
          </a:p>
          <a:p>
            <a:pPr algn="just"/>
            <a:r>
              <a:rPr lang="en-US" sz="2400" dirty="0" smtClean="0"/>
              <a:t>Public </a:t>
            </a:r>
            <a:r>
              <a:rPr lang="en-US" sz="2400" dirty="0"/>
              <a:t>sector revenues also include grants and </a:t>
            </a:r>
            <a:r>
              <a:rPr lang="en-US" sz="2400" dirty="0" smtClean="0"/>
              <a:t>contracts in  </a:t>
            </a:r>
            <a:r>
              <a:rPr lang="en-US" sz="2400" dirty="0"/>
              <a:t>support  of  specific organizational  activities  or  services; </a:t>
            </a:r>
            <a:r>
              <a:rPr lang="en-US" sz="2400" dirty="0" smtClean="0"/>
              <a:t>and  </a:t>
            </a:r>
            <a:r>
              <a:rPr lang="en-US" sz="2400" dirty="0"/>
              <a:t>third  part payment, i.e. indirect government payments for </a:t>
            </a:r>
            <a:r>
              <a:rPr lang="en-US" sz="2400" dirty="0" smtClean="0"/>
              <a:t>      reimbursement </a:t>
            </a:r>
            <a:r>
              <a:rPr lang="en-US" sz="2400" dirty="0"/>
              <a:t>to another organizations for services rendered to clients.</a:t>
            </a:r>
          </a:p>
          <a:p>
            <a:endParaRPr lang="en-US" sz="2400" dirty="0"/>
          </a:p>
        </p:txBody>
      </p:sp>
    </p:spTree>
    <p:extLst>
      <p:ext uri="{BB962C8B-B14F-4D97-AF65-F5344CB8AC3E}">
        <p14:creationId xmlns:p14="http://schemas.microsoft.com/office/powerpoint/2010/main" xmlns="" val="14041138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Revenue Structure of Nonprofit Organizations</a:t>
            </a:r>
            <a:endParaRPr lang="en-US" dirty="0"/>
          </a:p>
        </p:txBody>
      </p:sp>
      <p:sp>
        <p:nvSpPr>
          <p:cNvPr id="3" name="Content Placeholder 2"/>
          <p:cNvSpPr>
            <a:spLocks noGrp="1"/>
          </p:cNvSpPr>
          <p:nvPr>
            <p:ph sz="quarter" idx="1"/>
          </p:nvPr>
        </p:nvSpPr>
        <p:spPr/>
        <p:txBody>
          <a:bodyPr/>
          <a:lstStyle/>
          <a:p>
            <a:r>
              <a:rPr lang="en-US" sz="2800" b="1" i="1" dirty="0"/>
              <a:t>Philanthropy, or Private Giving</a:t>
            </a:r>
            <a:r>
              <a:rPr lang="en-US" sz="2800" dirty="0"/>
              <a:t>, which includes revenues received from, individual contributions; private foundation grants, and corporate donations including	those	from	</a:t>
            </a:r>
            <a:r>
              <a:rPr lang="en-US" sz="2800" dirty="0" smtClean="0"/>
              <a:t>corporate foundations</a:t>
            </a:r>
            <a:r>
              <a:rPr lang="en-US" dirty="0"/>
              <a:t>.	</a:t>
            </a:r>
          </a:p>
        </p:txBody>
      </p:sp>
    </p:spTree>
    <p:extLst>
      <p:ext uri="{BB962C8B-B14F-4D97-AF65-F5344CB8AC3E}">
        <p14:creationId xmlns:p14="http://schemas.microsoft.com/office/powerpoint/2010/main" xmlns="" val="18317013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Revenue Estimates and in-kind revenues estimates</a:t>
            </a:r>
            <a:endParaRPr lang="en-US" dirty="0"/>
          </a:p>
        </p:txBody>
      </p:sp>
      <p:sp>
        <p:nvSpPr>
          <p:cNvPr id="3" name="Content Placeholder 2"/>
          <p:cNvSpPr>
            <a:spLocks noGrp="1"/>
          </p:cNvSpPr>
          <p:nvPr>
            <p:ph sz="quarter" idx="1"/>
          </p:nvPr>
        </p:nvSpPr>
        <p:spPr/>
        <p:txBody>
          <a:bodyPr/>
          <a:lstStyle/>
          <a:p>
            <a:r>
              <a:rPr lang="en-US" dirty="0"/>
              <a:t>About 16400 million annual cash revenue and 135 million in-kind revenues are estimated </a:t>
            </a:r>
            <a:r>
              <a:rPr lang="en-US" dirty="0" smtClean="0"/>
              <a:t> in just 1999. </a:t>
            </a:r>
          </a:p>
          <a:p>
            <a:pPr marL="0" indent="0">
              <a:buNone/>
            </a:pPr>
            <a:endParaRPr lang="en-US" dirty="0"/>
          </a:p>
        </p:txBody>
      </p:sp>
    </p:spTree>
    <p:extLst>
      <p:ext uri="{BB962C8B-B14F-4D97-AF65-F5344CB8AC3E}">
        <p14:creationId xmlns:p14="http://schemas.microsoft.com/office/powerpoint/2010/main" xmlns="" val="14427653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Results from Johns Hopkins CNP Project</a:t>
            </a:r>
            <a:endParaRPr lang="en-US" dirty="0"/>
          </a:p>
        </p:txBody>
      </p:sp>
      <p:sp>
        <p:nvSpPr>
          <p:cNvPr id="3" name="Content Placeholder 2"/>
          <p:cNvSpPr>
            <a:spLocks noGrp="1"/>
          </p:cNvSpPr>
          <p:nvPr>
            <p:ph sz="quarter" idx="1"/>
          </p:nvPr>
        </p:nvSpPr>
        <p:spPr/>
        <p:txBody>
          <a:bodyPr>
            <a:normAutofit fontScale="92500"/>
          </a:bodyPr>
          <a:lstStyle/>
          <a:p>
            <a:r>
              <a:rPr lang="en-US" dirty="0"/>
              <a:t>Perhaps  the  most  important  pattern  of  nonprofit  activity  is  the  dominance  of education. </a:t>
            </a:r>
            <a:endParaRPr lang="en-US" dirty="0" smtClean="0"/>
          </a:p>
          <a:p>
            <a:r>
              <a:rPr lang="en-US" dirty="0" smtClean="0"/>
              <a:t>  </a:t>
            </a:r>
            <a:r>
              <a:rPr lang="en-US" dirty="0"/>
              <a:t>This   sector   retains   71   </a:t>
            </a:r>
            <a:r>
              <a:rPr lang="en-US" dirty="0" smtClean="0"/>
              <a:t>percent of   </a:t>
            </a:r>
            <a:r>
              <a:rPr lang="en-US" dirty="0"/>
              <a:t>the   total   estimated   nonprofit employment. </a:t>
            </a:r>
            <a:endParaRPr lang="en-US" dirty="0" smtClean="0"/>
          </a:p>
          <a:p>
            <a:r>
              <a:rPr lang="en-US" dirty="0" smtClean="0"/>
              <a:t>Organizations </a:t>
            </a:r>
            <a:r>
              <a:rPr lang="en-US" dirty="0"/>
              <a:t>that provide primary education alone have a share of 25 percent of total employment in the nonprofit sector</a:t>
            </a:r>
            <a:r>
              <a:rPr lang="en-US" dirty="0" smtClean="0"/>
              <a:t>.</a:t>
            </a:r>
          </a:p>
          <a:p>
            <a:pPr algn="just"/>
            <a:r>
              <a:rPr lang="en-US" dirty="0" smtClean="0"/>
              <a:t> </a:t>
            </a:r>
            <a:r>
              <a:rPr lang="en-US" dirty="0"/>
              <a:t>The share of organizations providing religious education is about 17 percent, while organizations providing secondary and higher education employ nearly 28 percent of the NPS </a:t>
            </a:r>
            <a:r>
              <a:rPr lang="en-US" dirty="0" smtClean="0"/>
              <a:t>employed force</a:t>
            </a:r>
            <a:r>
              <a:rPr lang="en-US" dirty="0"/>
              <a:t>.</a:t>
            </a:r>
          </a:p>
          <a:p>
            <a:pPr marL="0" indent="0">
              <a:buNone/>
            </a:pPr>
            <a:r>
              <a:rPr lang="en-US" dirty="0"/>
              <a:t> </a:t>
            </a:r>
          </a:p>
          <a:p>
            <a:pPr marL="0" indent="0">
              <a:buNone/>
            </a:pPr>
            <a:r>
              <a:rPr lang="en-US" dirty="0"/>
              <a:t> </a:t>
            </a:r>
          </a:p>
          <a:p>
            <a:endParaRPr lang="en-US" dirty="0"/>
          </a:p>
        </p:txBody>
      </p:sp>
    </p:spTree>
    <p:extLst>
      <p:ext uri="{BB962C8B-B14F-4D97-AF65-F5344CB8AC3E}">
        <p14:creationId xmlns:p14="http://schemas.microsoft.com/office/powerpoint/2010/main" xmlns="" val="10216494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t>
            </a:r>
            <a:endParaRPr lang="en-US" dirty="0"/>
          </a:p>
        </p:txBody>
      </p:sp>
      <p:sp>
        <p:nvSpPr>
          <p:cNvPr id="3" name="Content Placeholder 2"/>
          <p:cNvSpPr>
            <a:spLocks noGrp="1"/>
          </p:cNvSpPr>
          <p:nvPr>
            <p:ph sz="quarter" idx="1"/>
          </p:nvPr>
        </p:nvSpPr>
        <p:spPr/>
        <p:txBody>
          <a:bodyPr>
            <a:normAutofit/>
          </a:bodyPr>
          <a:lstStyle/>
          <a:p>
            <a:r>
              <a:rPr lang="en-US" dirty="0"/>
              <a:t>Majority of the organizations providing non–religious education is registered under the Societies Act, 1860. Nonetheless, there are concerns about the organizations registered under this Act. </a:t>
            </a:r>
            <a:endParaRPr lang="en-US" dirty="0" smtClean="0"/>
          </a:p>
          <a:p>
            <a:pPr algn="just"/>
            <a:r>
              <a:rPr lang="en-US" dirty="0" smtClean="0"/>
              <a:t>By </a:t>
            </a:r>
            <a:r>
              <a:rPr lang="en-US" dirty="0"/>
              <a:t>the charter of the law, these organizations are nongovernmental and nonprofit distributing organizations, however, public concern is directed at the managers or directors of these organizations, who draw attractive salaries for their services or lease their property at exorbitant prices.</a:t>
            </a:r>
          </a:p>
          <a:p>
            <a:pPr marL="0" indent="0">
              <a:buNone/>
            </a:pPr>
            <a:endParaRPr lang="en-US" dirty="0"/>
          </a:p>
        </p:txBody>
      </p:sp>
    </p:spTree>
    <p:extLst>
      <p:ext uri="{BB962C8B-B14F-4D97-AF65-F5344CB8AC3E}">
        <p14:creationId xmlns:p14="http://schemas.microsoft.com/office/powerpoint/2010/main" xmlns="" val="17728094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t>
            </a:r>
            <a:endParaRPr lang="en-US" dirty="0"/>
          </a:p>
        </p:txBody>
      </p:sp>
      <p:sp>
        <p:nvSpPr>
          <p:cNvPr id="3" name="Content Placeholder 2"/>
          <p:cNvSpPr>
            <a:spLocks noGrp="1"/>
          </p:cNvSpPr>
          <p:nvPr>
            <p:ph sz="quarter" idx="1"/>
          </p:nvPr>
        </p:nvSpPr>
        <p:spPr/>
        <p:txBody>
          <a:bodyPr/>
          <a:lstStyle/>
          <a:p>
            <a:pPr algn="just"/>
            <a:r>
              <a:rPr lang="en-US" dirty="0"/>
              <a:t>The second largest sector in terms of paid employment is health, which provides about 11 percent  of  NPS employment. The majority of  these organizations are registered under the Social Welfare Ordinance, 1961 or under The Trust Act, 1882.</a:t>
            </a:r>
          </a:p>
          <a:p>
            <a:pPr marL="0" indent="0" algn="just">
              <a:buNone/>
            </a:pPr>
            <a:r>
              <a:rPr lang="en-US" dirty="0"/>
              <a:t> </a:t>
            </a:r>
          </a:p>
          <a:p>
            <a:endParaRPr lang="en-US" dirty="0"/>
          </a:p>
        </p:txBody>
      </p:sp>
    </p:spTree>
    <p:extLst>
      <p:ext uri="{BB962C8B-B14F-4D97-AF65-F5344CB8AC3E}">
        <p14:creationId xmlns:p14="http://schemas.microsoft.com/office/powerpoint/2010/main" xmlns="" val="38826038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t>
            </a:r>
            <a:endParaRPr lang="en-US" dirty="0"/>
          </a:p>
        </p:txBody>
      </p:sp>
      <p:sp>
        <p:nvSpPr>
          <p:cNvPr id="3" name="Content Placeholder 2"/>
          <p:cNvSpPr>
            <a:spLocks noGrp="1"/>
          </p:cNvSpPr>
          <p:nvPr>
            <p:ph sz="quarter" idx="1"/>
          </p:nvPr>
        </p:nvSpPr>
        <p:spPr/>
        <p:txBody>
          <a:bodyPr/>
          <a:lstStyle/>
          <a:p>
            <a:r>
              <a:rPr lang="en-US" dirty="0"/>
              <a:t>The fee component alone has a share of 34 percent in the total NPS cash revenue.</a:t>
            </a:r>
          </a:p>
          <a:p>
            <a:pPr marL="0" indent="0">
              <a:buNone/>
            </a:pPr>
            <a:endParaRPr lang="en-US" dirty="0"/>
          </a:p>
        </p:txBody>
      </p:sp>
    </p:spTree>
    <p:extLst>
      <p:ext uri="{BB962C8B-B14F-4D97-AF65-F5344CB8AC3E}">
        <p14:creationId xmlns:p14="http://schemas.microsoft.com/office/powerpoint/2010/main" xmlns="" val="53727127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sz="quarter" idx="1"/>
          </p:nvPr>
        </p:nvSpPr>
        <p:spPr/>
        <p:txBody>
          <a:bodyPr/>
          <a:lstStyle/>
          <a:p>
            <a:r>
              <a:rPr lang="en-US" dirty="0"/>
              <a:t>Nonprofit institutions are vital as they give expression to citizen concerns, they hold governments accountable, promote community, address unmet needs, and strive for improving the quality of life.</a:t>
            </a:r>
          </a:p>
        </p:txBody>
      </p:sp>
    </p:spTree>
    <p:extLst>
      <p:ext uri="{BB962C8B-B14F-4D97-AF65-F5344CB8AC3E}">
        <p14:creationId xmlns:p14="http://schemas.microsoft.com/office/powerpoint/2010/main" xmlns="" val="75951091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normAutofit/>
          </a:bodyPr>
          <a:lstStyle/>
          <a:p>
            <a:r>
              <a:rPr lang="en-US" b="1" dirty="0"/>
              <a:t>DIMENSIONS </a:t>
            </a:r>
            <a:r>
              <a:rPr lang="en-US" b="1" dirty="0" smtClean="0"/>
              <a:t>OF</a:t>
            </a:r>
            <a:r>
              <a:rPr lang="en-US" dirty="0" smtClean="0"/>
              <a:t> </a:t>
            </a:r>
            <a:r>
              <a:rPr lang="en-US" b="1" dirty="0" smtClean="0"/>
              <a:t>THE </a:t>
            </a:r>
            <a:r>
              <a:rPr lang="en-US" b="1" dirty="0"/>
              <a:t>NONPROFIT SECTOR IN </a:t>
            </a:r>
            <a:r>
              <a:rPr lang="en-US" b="1" dirty="0" smtClean="0"/>
              <a:t>PAKISTAN</a:t>
            </a:r>
            <a:r>
              <a:rPr lang="en-US" dirty="0"/>
              <a:t> </a:t>
            </a:r>
            <a:r>
              <a:rPr lang="en-US" dirty="0" smtClean="0"/>
              <a:t>By </a:t>
            </a:r>
            <a:r>
              <a:rPr lang="en-US" b="1" dirty="0" smtClean="0"/>
              <a:t>Dr</a:t>
            </a:r>
            <a:r>
              <a:rPr lang="en-US" b="1" dirty="0"/>
              <a:t>. Aisha </a:t>
            </a:r>
            <a:r>
              <a:rPr lang="en-US" b="1" dirty="0" err="1" smtClean="0"/>
              <a:t>Ghaus</a:t>
            </a:r>
            <a:r>
              <a:rPr lang="en-US" b="1" dirty="0" smtClean="0"/>
              <a:t>-Pasha,</a:t>
            </a:r>
            <a:r>
              <a:rPr lang="en-US" dirty="0" smtClean="0"/>
              <a:t> </a:t>
            </a:r>
            <a:r>
              <a:rPr lang="en-US" b="1" dirty="0" err="1" smtClean="0"/>
              <a:t>Haroon</a:t>
            </a:r>
            <a:r>
              <a:rPr lang="en-US" b="1" dirty="0" smtClean="0"/>
              <a:t> Jamal</a:t>
            </a:r>
            <a:r>
              <a:rPr lang="en-US" dirty="0" smtClean="0"/>
              <a:t>  and </a:t>
            </a:r>
            <a:r>
              <a:rPr lang="en-US" b="1" dirty="0" smtClean="0"/>
              <a:t>Muhammad </a:t>
            </a:r>
            <a:r>
              <a:rPr lang="en-US" b="1" dirty="0"/>
              <a:t>Asif </a:t>
            </a:r>
            <a:r>
              <a:rPr lang="en-US" b="1" dirty="0" smtClean="0"/>
              <a:t>Iqbal</a:t>
            </a:r>
            <a:r>
              <a:rPr lang="en-US" dirty="0"/>
              <a:t> </a:t>
            </a:r>
            <a:r>
              <a:rPr lang="en-US" dirty="0" smtClean="0"/>
              <a:t> </a:t>
            </a:r>
          </a:p>
          <a:p>
            <a:r>
              <a:rPr lang="en-US" i="1" dirty="0" smtClean="0"/>
              <a:t>Prepared by:</a:t>
            </a:r>
            <a:r>
              <a:rPr lang="en-US" i="1" dirty="0"/>
              <a:t> </a:t>
            </a:r>
            <a:r>
              <a:rPr lang="en-US" b="1" dirty="0" smtClean="0"/>
              <a:t>Social </a:t>
            </a:r>
            <a:r>
              <a:rPr lang="en-US" b="1" dirty="0"/>
              <a:t>Policy and Development </a:t>
            </a:r>
            <a:r>
              <a:rPr lang="en-US" b="1" dirty="0" smtClean="0"/>
              <a:t>Centre</a:t>
            </a:r>
            <a:r>
              <a:rPr lang="en-US" dirty="0" smtClean="0"/>
              <a:t> </a:t>
            </a:r>
            <a:r>
              <a:rPr lang="en-US" i="1" dirty="0" smtClean="0"/>
              <a:t>In </a:t>
            </a:r>
            <a:r>
              <a:rPr lang="en-US" i="1" dirty="0"/>
              <a:t>collaboration </a:t>
            </a:r>
            <a:r>
              <a:rPr lang="en-US" i="1" dirty="0" smtClean="0"/>
              <a:t>with</a:t>
            </a:r>
            <a:r>
              <a:rPr lang="en-US" dirty="0" smtClean="0"/>
              <a:t> </a:t>
            </a:r>
            <a:r>
              <a:rPr lang="en-US" b="1" dirty="0" smtClean="0"/>
              <a:t>Aga </a:t>
            </a:r>
            <a:r>
              <a:rPr lang="en-US" b="1" dirty="0"/>
              <a:t>Khan Foundation (Pakistan) </a:t>
            </a:r>
            <a:r>
              <a:rPr lang="en-US" i="1" dirty="0" smtClean="0"/>
              <a:t>and</a:t>
            </a:r>
            <a:r>
              <a:rPr lang="en-US" dirty="0" smtClean="0"/>
              <a:t> </a:t>
            </a:r>
            <a:r>
              <a:rPr lang="en-US" b="1" dirty="0" smtClean="0"/>
              <a:t>Center </a:t>
            </a:r>
            <a:r>
              <a:rPr lang="en-US" b="1" dirty="0"/>
              <a:t>for Civil Society, Johns Hopkins University, USA</a:t>
            </a:r>
            <a:endParaRPr lang="en-US" dirty="0"/>
          </a:p>
          <a:p>
            <a:endParaRPr lang="en-US" dirty="0"/>
          </a:p>
        </p:txBody>
      </p:sp>
    </p:spTree>
    <p:extLst>
      <p:ext uri="{BB962C8B-B14F-4D97-AF65-F5344CB8AC3E}">
        <p14:creationId xmlns:p14="http://schemas.microsoft.com/office/powerpoint/2010/main" xmlns="" val="10973781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132</TotalTime>
  <Words>1970</Words>
  <Application>Microsoft Office PowerPoint</Application>
  <PresentationFormat>On-screen Show (4:3)</PresentationFormat>
  <Paragraphs>156</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Oriel</vt:lpstr>
      <vt:lpstr>Decision Making in Non Profit Sector (NPO) Lecture-6</vt:lpstr>
      <vt:lpstr>Agenda</vt:lpstr>
      <vt:lpstr>DIMENSIONS OF THE NONPROFIT SECTOR IN PAKISTAN </vt:lpstr>
      <vt:lpstr>DIMENSIONS OF THE NONPROFIT SECTOR IN PAKISTAN </vt:lpstr>
      <vt:lpstr>DIMENSIONS OF THE NONPROFIT SECTOR IN PAKISTAN</vt:lpstr>
      <vt:lpstr>DIMENSIONS OF THE NONPROFIT SECTOR IN PAKISTAN</vt:lpstr>
      <vt:lpstr>DIMENSIONS OF THE NONPROFIT SECTOR IN PAKISTAN</vt:lpstr>
      <vt:lpstr>What exactly are NPOs?</vt:lpstr>
      <vt:lpstr>Common Features in NPOs</vt:lpstr>
      <vt:lpstr>More Features</vt:lpstr>
      <vt:lpstr>LEGAL STATUS OF NONPROFIT ORGANIZATIONS</vt:lpstr>
      <vt:lpstr>  Voluntary Social Welfare Agencies (Registration and Control Ordinance), 1961</vt:lpstr>
      <vt:lpstr> Voluntary Social Welfare Agencies (Registration and Control Ordinance), 1961.</vt:lpstr>
      <vt:lpstr>Societies Registration ACT, 1860 </vt:lpstr>
      <vt:lpstr>Companies Ordinance (Section 42), 1984 </vt:lpstr>
      <vt:lpstr>The Trust Act, 1882 </vt:lpstr>
      <vt:lpstr>The Trust Act, 1882</vt:lpstr>
      <vt:lpstr>Services or Activities</vt:lpstr>
      <vt:lpstr>Estimation in  Pakistan </vt:lpstr>
      <vt:lpstr>estimation</vt:lpstr>
      <vt:lpstr>Composition of NPOs in Pakistan</vt:lpstr>
      <vt:lpstr>Employment, Voluntarism and Membership </vt:lpstr>
      <vt:lpstr>Employment, Voluntarism and Membership</vt:lpstr>
      <vt:lpstr>Expenditure Pattern</vt:lpstr>
      <vt:lpstr>Expenditure Pattern</vt:lpstr>
      <vt:lpstr>Expenditure Pattern</vt:lpstr>
      <vt:lpstr>Revenue Structure of Nonprofit Organizations </vt:lpstr>
      <vt:lpstr>Revenue Structure of Nonprofit Organizations </vt:lpstr>
      <vt:lpstr>Revenue Structure of Nonprofit Organizations</vt:lpstr>
      <vt:lpstr>Revenue Structure of Nonprofit Organizations</vt:lpstr>
      <vt:lpstr>Case Revenue Estimates and in-kind revenues estimates</vt:lpstr>
      <vt:lpstr>Results from Johns Hopkins CNP Project</vt:lpstr>
      <vt:lpstr>Results </vt:lpstr>
      <vt:lpstr>Results </vt:lpstr>
      <vt:lpstr>Results </vt:lpstr>
      <vt:lpstr>Conclusion </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Decision Making in Non Profit Sector (NPO)</dc:title>
  <dc:creator>comsats</dc:creator>
  <cp:lastModifiedBy>NTS</cp:lastModifiedBy>
  <cp:revision>10</cp:revision>
  <dcterms:created xsi:type="dcterms:W3CDTF">2013-10-09T06:12:15Z</dcterms:created>
  <dcterms:modified xsi:type="dcterms:W3CDTF">2013-10-09T09:51:12Z</dcterms:modified>
</cp:coreProperties>
</file>