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7" r:id="rId2"/>
    <p:sldId id="259" r:id="rId3"/>
    <p:sldId id="263" r:id="rId4"/>
    <p:sldId id="258" r:id="rId5"/>
    <p:sldId id="260" r:id="rId6"/>
    <p:sldId id="267" r:id="rId7"/>
    <p:sldId id="261" r:id="rId8"/>
    <p:sldId id="264" r:id="rId9"/>
    <p:sldId id="265" r:id="rId10"/>
    <p:sldId id="266" r:id="rId11"/>
    <p:sldId id="276" r:id="rId12"/>
    <p:sldId id="277" r:id="rId13"/>
    <p:sldId id="268" r:id="rId14"/>
    <p:sldId id="311" r:id="rId15"/>
    <p:sldId id="269" r:id="rId16"/>
    <p:sldId id="275" r:id="rId17"/>
    <p:sldId id="270" r:id="rId18"/>
    <p:sldId id="273" r:id="rId19"/>
    <p:sldId id="274" r:id="rId20"/>
    <p:sldId id="278" r:id="rId21"/>
    <p:sldId id="279" r:id="rId22"/>
    <p:sldId id="280" r:id="rId23"/>
    <p:sldId id="282" r:id="rId24"/>
    <p:sldId id="287" r:id="rId25"/>
    <p:sldId id="284" r:id="rId26"/>
    <p:sldId id="288" r:id="rId27"/>
    <p:sldId id="290" r:id="rId28"/>
    <p:sldId id="292" r:id="rId29"/>
    <p:sldId id="294" r:id="rId30"/>
    <p:sldId id="296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59A3C-CBF2-41D3-B672-2E8BE84E344F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8AC3F-04D7-4428-BA09-0659E4A37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9762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8AC3F-04D7-4428-BA09-0659E4A3775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1269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92645AB-45EC-4051-9F54-2C216976DE75}" type="datetimeFigureOut">
              <a:rPr lang="en-US" smtClean="0"/>
              <a:pPr/>
              <a:t>10/4/2013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004A316-AA6E-437A-AFFF-3D3432B6ED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252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DECISION MAKING IN NPO SECTOR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dirty="0" smtClean="0"/>
          </a:p>
          <a:p>
            <a:pPr algn="ctr" eaLnBrk="1" hangingPunct="1">
              <a:buFontTx/>
              <a:buNone/>
            </a:pPr>
            <a:endParaRPr lang="en-US" dirty="0" smtClean="0"/>
          </a:p>
          <a:p>
            <a:pPr algn="ctr" eaLnBrk="1" hangingPunct="1">
              <a:buFontTx/>
              <a:buNone/>
            </a:pPr>
            <a:r>
              <a:rPr lang="en-US" dirty="0" smtClean="0"/>
              <a:t>Riffat Abbas Rizvi</a:t>
            </a:r>
          </a:p>
          <a:p>
            <a:pPr algn="ctr" eaLnBrk="1" hangingPunct="1">
              <a:buFontTx/>
              <a:buNone/>
            </a:pPr>
            <a:r>
              <a:rPr lang="en-US" dirty="0" smtClean="0"/>
              <a:t>Lecturer</a:t>
            </a:r>
          </a:p>
          <a:p>
            <a:pPr algn="ctr" eaLnBrk="1" hangingPunct="1">
              <a:buFontTx/>
              <a:buNone/>
            </a:pPr>
            <a:r>
              <a:rPr lang="en-US" dirty="0" smtClean="0"/>
              <a:t>Department of Management Sciences</a:t>
            </a:r>
          </a:p>
          <a:p>
            <a:pPr algn="ctr" eaLnBrk="1" hangingPunct="1">
              <a:buFontTx/>
              <a:buNone/>
            </a:pPr>
            <a:fld id="{A14FAB6B-777D-4C56-8ADB-0B378B3631C1}" type="datetime2">
              <a:rPr lang="en-US" smtClean="0"/>
              <a:pPr algn="ctr" eaLnBrk="1" hangingPunct="1">
                <a:buFontTx/>
                <a:buNone/>
              </a:pPr>
              <a:t>Friday, October 04, 2013</a:t>
            </a:fld>
            <a:endParaRPr lang="en-US" dirty="0" smtClean="0"/>
          </a:p>
        </p:txBody>
      </p:sp>
      <p:sp>
        <p:nvSpPr>
          <p:cNvPr id="8196" name="Date Placeholder 3"/>
          <p:cNvSpPr>
            <a:spLocks noGrp="1"/>
          </p:cNvSpPr>
          <p:nvPr>
            <p:ph type="dt" sz="half" idx="14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8F8F98D-3183-4A70-9068-BAFD72A9B999}" type="datetime1">
              <a:rPr lang="en-US" sz="1400" smtClean="0">
                <a:latin typeface="Arial" charset="0"/>
              </a:rPr>
              <a:pPr/>
              <a:t>10/4/2013</a:t>
            </a:fld>
            <a:endParaRPr lang="en-US" sz="1400" smtClean="0">
              <a:latin typeface="Arial" charset="0"/>
            </a:endParaRPr>
          </a:p>
        </p:txBody>
      </p:sp>
      <p:sp>
        <p:nvSpPr>
          <p:cNvPr id="8197" name="Slide Number Placeholder 5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7370362-FD5E-42EE-9F55-89EAA3CB98A4}" type="slidenum">
              <a:rPr lang="en-US" sz="1400" smtClean="0">
                <a:latin typeface="Arial" charset="0"/>
              </a:rPr>
              <a:pPr/>
              <a:t>1</a:t>
            </a:fld>
            <a:endParaRPr lang="en-US" sz="1400" smtClean="0">
              <a:latin typeface="Arial" charset="0"/>
            </a:endParaRPr>
          </a:p>
        </p:txBody>
      </p:sp>
      <p:sp>
        <p:nvSpPr>
          <p:cNvPr id="2" name="Footer Placeholder 4"/>
          <p:cNvSpPr>
            <a:spLocks noGrp="1"/>
          </p:cNvSpPr>
          <p:nvPr>
            <p:ph type="ftr" sz="quarter" idx="16"/>
          </p:nvPr>
        </p:nvSpPr>
        <p:spPr bwMode="auto">
          <a:xfrm>
            <a:off x="193675" y="6249988"/>
            <a:ext cx="4149725" cy="365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 smtClean="0">
                <a:latin typeface="Arial" charset="0"/>
              </a:rPr>
              <a:t>Decision making in NPO </a:t>
            </a:r>
          </a:p>
        </p:txBody>
      </p:sp>
    </p:spTree>
    <p:extLst>
      <p:ext uri="{BB962C8B-B14F-4D97-AF65-F5344CB8AC3E}">
        <p14:creationId xmlns="" xmlns:p14="http://schemas.microsoft.com/office/powerpoint/2010/main" val="27482249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Preview of Last Lectures</a:t>
            </a:r>
          </a:p>
          <a:p>
            <a:r>
              <a:rPr lang="en-US" dirty="0" smtClean="0"/>
              <a:t>Strategy </a:t>
            </a:r>
          </a:p>
          <a:p>
            <a:r>
              <a:rPr lang="en-US" dirty="0" smtClean="0"/>
              <a:t>SWOT  and PEST Analysis </a:t>
            </a:r>
          </a:p>
          <a:p>
            <a:r>
              <a:rPr lang="en-US" dirty="0" smtClean="0"/>
              <a:t>Strategy Formulation </a:t>
            </a:r>
          </a:p>
          <a:p>
            <a:r>
              <a:rPr lang="en-US" dirty="0" smtClean="0"/>
              <a:t>Strategy Implementation </a:t>
            </a:r>
          </a:p>
          <a:p>
            <a:r>
              <a:rPr lang="en-US" dirty="0" smtClean="0"/>
              <a:t>Strategy Evaluation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6732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Strategic%20Management%20Model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="" xmlns:p14="http://schemas.microsoft.com/office/powerpoint/2010/main" val="50942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Strategic Management Perspective-1</a:t>
            </a:r>
          </a:p>
          <a:p>
            <a:r>
              <a:rPr lang="en-US" dirty="0" smtClean="0"/>
              <a:t>Strategy(Why it is Important) </a:t>
            </a:r>
          </a:p>
          <a:p>
            <a:r>
              <a:rPr lang="en-US" dirty="0" smtClean="0"/>
              <a:t>Role of Strategy in NPO Sector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4447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SWOT and Pest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Internal Environment </a:t>
            </a:r>
          </a:p>
          <a:p>
            <a:r>
              <a:rPr lang="en-US" dirty="0" smtClean="0"/>
              <a:t>External Environment </a:t>
            </a:r>
          </a:p>
          <a:p>
            <a:r>
              <a:rPr lang="en-US" dirty="0" smtClean="0"/>
              <a:t>SWOT Analysis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Articulating Vision and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One thing that most people don’t know about organizational planning is that strategic planning is </a:t>
            </a:r>
            <a:r>
              <a:rPr lang="en-US" sz="2400" dirty="0" smtClean="0"/>
              <a:t>neither the </a:t>
            </a:r>
            <a:r>
              <a:rPr lang="en-US" sz="2400" dirty="0"/>
              <a:t>first nor the most important step in the planning process. The highest step in the planning process </a:t>
            </a:r>
            <a:r>
              <a:rPr lang="en-US" sz="2400" dirty="0" smtClean="0"/>
              <a:t>is establishing </a:t>
            </a:r>
            <a:r>
              <a:rPr lang="en-US" sz="2400" dirty="0"/>
              <a:t>a clear mission, articulating a vision of the future, followed by creating strategic plans </a:t>
            </a:r>
            <a:r>
              <a:rPr lang="en-US" sz="2400" dirty="0" smtClean="0"/>
              <a:t>to fulfill </a:t>
            </a:r>
            <a:r>
              <a:rPr lang="en-US" sz="2400" dirty="0"/>
              <a:t>the mission and vision. </a:t>
            </a:r>
          </a:p>
        </p:txBody>
      </p:sp>
    </p:spTree>
    <p:extLst>
      <p:ext uri="{BB962C8B-B14F-4D97-AF65-F5344CB8AC3E}">
        <p14:creationId xmlns="" xmlns:p14="http://schemas.microsoft.com/office/powerpoint/2010/main" val="134398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Formulation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Vision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- Guiding Philosophy</a:t>
            </a:r>
          </a:p>
          <a:p>
            <a:pPr marL="0" indent="0">
              <a:buNone/>
            </a:pPr>
            <a:r>
              <a:rPr lang="en-US" dirty="0" smtClean="0"/>
              <a:t>  - Intangible Image </a:t>
            </a:r>
          </a:p>
          <a:p>
            <a:pPr marL="0" indent="0">
              <a:buNone/>
            </a:pPr>
            <a:r>
              <a:rPr lang="en-US" dirty="0" smtClean="0"/>
              <a:t> -</a:t>
            </a:r>
            <a:r>
              <a:rPr lang="en-US" b="1" dirty="0" smtClean="0"/>
              <a:t>World Vision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For every child, life in all its  fullness; Our prayer for every heart, the will to make it so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056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Amnesty International</a:t>
            </a:r>
            <a:r>
              <a:rPr lang="en-US" dirty="0" smtClean="0"/>
              <a:t>: To undertake research and action focused on preventing and ending grave abuses of these rights.</a:t>
            </a:r>
          </a:p>
          <a:p>
            <a:r>
              <a:rPr lang="en-US" b="1" dirty="0" smtClean="0"/>
              <a:t>Save the Children</a:t>
            </a:r>
            <a:r>
              <a:rPr lang="en-US" dirty="0" smtClean="0"/>
              <a:t>: Our vision is a world in which every child attains the right to survival, protection, development and participation.</a:t>
            </a:r>
          </a:p>
          <a:p>
            <a:r>
              <a:rPr lang="en-US" b="1" dirty="0" smtClean="0"/>
              <a:t>WWF</a:t>
            </a:r>
            <a:r>
              <a:rPr lang="en-US" dirty="0" smtClean="0"/>
              <a:t>: We seek to save a planet, a world of life. Reconciling the needs of human beings and the needs of others that share the Earth…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265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Special Olympics</a:t>
            </a:r>
            <a:r>
              <a:rPr lang="en-US" dirty="0" smtClean="0"/>
              <a:t>: To transform communities by inspiring people throughout the world to open their minds, accept and include people with intellectual disabilities an thereby anyone who is perceived as different.</a:t>
            </a:r>
          </a:p>
          <a:p>
            <a:r>
              <a:rPr lang="en-US" b="1" dirty="0" smtClean="0"/>
              <a:t>Make-A-Wish</a:t>
            </a:r>
            <a:r>
              <a:rPr lang="en-US" dirty="0" smtClean="0"/>
              <a:t>: We grant the wishes of children with life-threatening medical conditions to enrich the human experience with hope, strength and joy.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22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Oxfam</a:t>
            </a:r>
            <a:r>
              <a:rPr lang="en-US" dirty="0" smtClean="0"/>
              <a:t>: A just world without poverty.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628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Edhi’s 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Edhi's vision is to create an institution that will carry on his life's work and survive for a long time to come.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dream is that of a Pakistan as a modern welfare state, which provides a safety net for the poor and needy while providing basic health and education with vocational skills.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welfare state </a:t>
            </a:r>
            <a:r>
              <a:rPr lang="en-US" dirty="0" err="1"/>
              <a:t>Edhi</a:t>
            </a:r>
            <a:r>
              <a:rPr lang="en-US" dirty="0"/>
              <a:t> feels is the only way to tackle Pakistan’s myriad social problems. He hopes that one day; Pakistan will be a model for other developing countries</a:t>
            </a:r>
          </a:p>
        </p:txBody>
      </p:sp>
    </p:spTree>
    <p:extLst>
      <p:ext uri="{BB962C8B-B14F-4D97-AF65-F5344CB8AC3E}">
        <p14:creationId xmlns="" xmlns:p14="http://schemas.microsoft.com/office/powerpoint/2010/main" val="25045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997839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Vision </a:t>
            </a:r>
            <a:endParaRPr lang="en-US" b="1" dirty="0" smtClean="0"/>
          </a:p>
          <a:p>
            <a:r>
              <a:rPr lang="en-US" dirty="0" smtClean="0"/>
              <a:t>        </a:t>
            </a:r>
            <a:r>
              <a:rPr lang="en-US" dirty="0"/>
              <a:t>They SEEK a Society which:</a:t>
            </a:r>
          </a:p>
          <a:p>
            <a:r>
              <a:rPr lang="en-US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 </a:t>
            </a:r>
            <a:r>
              <a:rPr lang="en-US" dirty="0" smtClean="0"/>
              <a:t>RESPECTS</a:t>
            </a:r>
            <a:r>
              <a:rPr lang="en-US" dirty="0"/>
              <a:t> and VALUES all those with disabilities.</a:t>
            </a:r>
          </a:p>
          <a:p>
            <a:r>
              <a:rPr lang="en-US" dirty="0"/>
              <a:t> 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LISTENS and LEARNS form them.</a:t>
            </a:r>
          </a:p>
          <a:p>
            <a:r>
              <a:rPr lang="en-US" dirty="0"/>
              <a:t> 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GIVES hope and opportunity to all handicapped people.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u="sng" dirty="0" smtClean="0"/>
              <a:t/>
            </a:r>
            <a:br>
              <a:rPr lang="en-US" sz="3600" b="1" u="sng" dirty="0" smtClean="0"/>
            </a:br>
            <a:r>
              <a:rPr lang="en-US" sz="3600" b="1" u="sng" dirty="0"/>
              <a:t/>
            </a:r>
            <a:br>
              <a:rPr lang="en-US" sz="3600" b="1" u="sng" dirty="0"/>
            </a:br>
            <a:r>
              <a:rPr lang="en-US" sz="3600" b="1" u="sng" dirty="0" smtClean="0"/>
              <a:t/>
            </a:r>
            <a:br>
              <a:rPr lang="en-US" sz="3600" b="1" u="sng" dirty="0" smtClean="0"/>
            </a:br>
            <a:r>
              <a:rPr lang="en-US" sz="3600" b="1" u="sng" dirty="0"/>
              <a:t/>
            </a:r>
            <a:br>
              <a:rPr lang="en-US" sz="3600" b="1" u="sng" dirty="0"/>
            </a:br>
            <a:r>
              <a:rPr lang="en-US" sz="3600" b="1" u="sng" dirty="0" smtClean="0"/>
              <a:t/>
            </a:r>
            <a:br>
              <a:rPr lang="en-US" sz="3600" b="1" u="sng" dirty="0" smtClean="0"/>
            </a:br>
            <a:r>
              <a:rPr lang="en-US" sz="3600" b="1" u="sng" dirty="0"/>
              <a:t/>
            </a:r>
            <a:br>
              <a:rPr lang="en-US" sz="3600" b="1" u="sng" dirty="0"/>
            </a:br>
            <a:r>
              <a:rPr lang="en-US" sz="3600" b="1" u="sng" dirty="0" smtClean="0"/>
              <a:t/>
            </a:r>
            <a:br>
              <a:rPr lang="en-US" sz="3600" b="1" u="sng" dirty="0" smtClean="0"/>
            </a:br>
            <a:r>
              <a:rPr lang="en-US" sz="3600" b="1" u="sng" dirty="0"/>
              <a:t/>
            </a:r>
            <a:br>
              <a:rPr lang="en-US" sz="3600" b="1" u="sng" dirty="0"/>
            </a:br>
            <a:r>
              <a:rPr lang="en-US" sz="3600" b="1" u="sng" dirty="0" smtClean="0"/>
              <a:t/>
            </a:r>
            <a:br>
              <a:rPr lang="en-US" sz="3600" b="1" u="sng" dirty="0" smtClean="0"/>
            </a:br>
            <a:r>
              <a:rPr lang="en-US" sz="3600" b="1" u="sng" dirty="0"/>
              <a:t/>
            </a:r>
            <a:br>
              <a:rPr lang="en-US" sz="3600" b="1" u="sng" dirty="0"/>
            </a:br>
            <a:r>
              <a:rPr lang="en-US" sz="2400" b="1" u="sng" dirty="0"/>
              <a:t>PAKISTAN SOCIETY FOR THE REHABILIATION OF THE DISABLED - PSRD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 </a:t>
            </a:r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224671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Difference between Vision and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Mission is the purpose for which the organization exists. A mission statement tends to be a paragraph </a:t>
            </a:r>
            <a:r>
              <a:rPr lang="en-US" dirty="0" smtClean="0"/>
              <a:t>or less</a:t>
            </a:r>
            <a:r>
              <a:rPr lang="en-US" dirty="0"/>
              <a:t>, and is frequently broadly cast, and not compelling. A typical mission statement of an association </a:t>
            </a:r>
            <a:r>
              <a:rPr lang="en-US" dirty="0" smtClean="0"/>
              <a:t>of traffic </a:t>
            </a:r>
            <a:r>
              <a:rPr lang="en-US" dirty="0"/>
              <a:t>light painters might be, “To promote the art and science of traffic light painting, and improve </a:t>
            </a:r>
            <a:r>
              <a:rPr lang="en-US" dirty="0" smtClean="0"/>
              <a:t>the safety </a:t>
            </a:r>
            <a:r>
              <a:rPr lang="en-US" dirty="0"/>
              <a:t>and welfare of motorists and maintenance workers on public roadways.” </a:t>
            </a:r>
          </a:p>
        </p:txBody>
      </p:sp>
    </p:spTree>
    <p:extLst>
      <p:ext uri="{BB962C8B-B14F-4D97-AF65-F5344CB8AC3E}">
        <p14:creationId xmlns="" xmlns:p14="http://schemas.microsoft.com/office/powerpoint/2010/main" val="387953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Difference between Vision and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Virtually every organization has a mission statement, and the majority of organizations have </a:t>
            </a:r>
            <a:r>
              <a:rPr lang="en-US" dirty="0" smtClean="0"/>
              <a:t>strategic plans</a:t>
            </a:r>
            <a:r>
              <a:rPr lang="en-US" dirty="0"/>
              <a:t>. Most organizations do not have a clearly articulated vision. </a:t>
            </a:r>
            <a:endParaRPr lang="en-US" dirty="0" smtClean="0"/>
          </a:p>
          <a:p>
            <a:r>
              <a:rPr lang="en-US" dirty="0" smtClean="0"/>
              <a:t>Yet</a:t>
            </a:r>
            <a:r>
              <a:rPr lang="en-US" dirty="0"/>
              <a:t>, strategic planning without </a:t>
            </a:r>
            <a:r>
              <a:rPr lang="en-US" dirty="0" smtClean="0"/>
              <a:t>a vision </a:t>
            </a:r>
            <a:r>
              <a:rPr lang="en-US" dirty="0"/>
              <a:t>is like building flying machine without a clear picture of what the machine must do, or what it </a:t>
            </a:r>
            <a:r>
              <a:rPr lang="en-US" dirty="0" smtClean="0"/>
              <a:t>will look </a:t>
            </a:r>
            <a:r>
              <a:rPr lang="en-US" dirty="0"/>
              <a:t>like. The organization drifts, frequently changes course, and may be consumed by personal </a:t>
            </a:r>
            <a:r>
              <a:rPr lang="en-US" dirty="0" smtClean="0"/>
              <a:t>agendas and </a:t>
            </a:r>
            <a:r>
              <a:rPr lang="en-US" dirty="0"/>
              <a:t>petty political squabbles. Under such circumstances, the machine will never fly (achieve </a:t>
            </a:r>
            <a:r>
              <a:rPr lang="en-US" dirty="0" smtClean="0"/>
              <a:t>greatness) without </a:t>
            </a:r>
            <a:r>
              <a:rPr lang="en-US" dirty="0"/>
              <a:t>major divine intervention.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54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Difference between Vision and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Vision is an inspiring, long-term view of where the organization is headed. </a:t>
            </a:r>
            <a:endParaRPr lang="en-US" dirty="0" smtClean="0"/>
          </a:p>
          <a:p>
            <a:pPr algn="just"/>
            <a:r>
              <a:rPr lang="en-US" dirty="0" smtClean="0"/>
              <a:t>A </a:t>
            </a:r>
            <a:r>
              <a:rPr lang="en-US" dirty="0"/>
              <a:t>vision statement includes </a:t>
            </a:r>
            <a:r>
              <a:rPr lang="en-US" dirty="0" smtClean="0"/>
              <a:t>a brief </a:t>
            </a:r>
            <a:r>
              <a:rPr lang="en-US" dirty="0"/>
              <a:t>articulation of (1) core values, (2) core purpose, (3) a huge goal, and (4) a vivid description of </a:t>
            </a:r>
            <a:r>
              <a:rPr lang="en-US" dirty="0" smtClean="0"/>
              <a:t>what it </a:t>
            </a:r>
            <a:r>
              <a:rPr lang="en-US" dirty="0"/>
              <a:t>will be like to achieve the goal. Any interested person looking at the vision statement, which should </a:t>
            </a:r>
            <a:r>
              <a:rPr lang="en-US" dirty="0" smtClean="0"/>
              <a:t>be less </a:t>
            </a:r>
            <a:r>
              <a:rPr lang="en-US" dirty="0"/>
              <a:t>than one page in length, should immediately be able to identify with it, and know whether they </a:t>
            </a:r>
            <a:r>
              <a:rPr lang="en-US" dirty="0" smtClean="0"/>
              <a:t>want to </a:t>
            </a:r>
            <a:r>
              <a:rPr lang="en-US" dirty="0"/>
              <a:t>be part of it or not. Vision remains fixed for decades at a time; it does not change with environment </a:t>
            </a:r>
            <a:r>
              <a:rPr lang="en-US" dirty="0" smtClean="0"/>
              <a:t>or circumstances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1762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Vision and Mission both should be based on concept of rationality. </a:t>
            </a:r>
          </a:p>
          <a:p>
            <a:r>
              <a:rPr lang="en-US" dirty="0" smtClean="0"/>
              <a:t>E.g., If we say we will finish poverty from the face of earth, then it is emotionally charged vision and kind of impossible. </a:t>
            </a:r>
          </a:p>
          <a:p>
            <a:r>
              <a:rPr lang="en-US" dirty="0" smtClean="0"/>
              <a:t>Yes, if we say we will finish poverty from one village or tehsil then it looks rational vision. </a:t>
            </a:r>
          </a:p>
          <a:p>
            <a:r>
              <a:rPr lang="en-US" dirty="0" smtClean="0"/>
              <a:t>President J. F Kennedy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845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Specific </a:t>
            </a:r>
          </a:p>
          <a:p>
            <a:r>
              <a:rPr lang="en-US" dirty="0" smtClean="0"/>
              <a:t>Measurable </a:t>
            </a:r>
          </a:p>
          <a:p>
            <a:r>
              <a:rPr lang="en-US" dirty="0" smtClean="0"/>
              <a:t>Attainable </a:t>
            </a:r>
          </a:p>
          <a:p>
            <a:r>
              <a:rPr lang="en-US" dirty="0" smtClean="0"/>
              <a:t>Realistic</a:t>
            </a:r>
          </a:p>
          <a:p>
            <a:r>
              <a:rPr lang="en-US" dirty="0" smtClean="0"/>
              <a:t>Time-bound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5285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Sectors of The Country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9416"/>
            <a:ext cx="7848600" cy="4334184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Majorly, two sectors exist in the country; Development sector and Commercial.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Development sector invests for the betterment of the Society.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Commercial sector invests for the sake of earning profits or revenue. 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649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39775" lvl="1" indent="-58738"/>
            <a:r>
              <a:rPr lang="en-US" sz="3200" b="1" i="1" dirty="0" smtClean="0">
                <a:latin typeface="Calibri" pitchFamily="34" charset="0"/>
              </a:rPr>
              <a:t>“The future just doesn’t happen. It’s shaped by decisions.”</a:t>
            </a:r>
          </a:p>
          <a:p>
            <a:pPr marL="739775" lvl="1" indent="-58738"/>
            <a:endParaRPr lang="en-US" b="1" i="1" dirty="0">
              <a:latin typeface="Calibri" pitchFamily="34" charset="0"/>
            </a:endParaRPr>
          </a:p>
          <a:p>
            <a:pPr marL="739775" lvl="1" indent="-58738"/>
            <a:r>
              <a:rPr lang="en-US" dirty="0">
                <a:latin typeface="Calibri" pitchFamily="34" charset="0"/>
              </a:rPr>
              <a:t>	</a:t>
            </a:r>
            <a:r>
              <a:rPr lang="en-US" dirty="0" smtClean="0">
                <a:latin typeface="Calibri" pitchFamily="34" charset="0"/>
              </a:rPr>
              <a:t>Paul </a:t>
            </a:r>
            <a:r>
              <a:rPr lang="en-US" dirty="0" err="1">
                <a:latin typeface="Calibri" pitchFamily="34" charset="0"/>
              </a:rPr>
              <a:t>Tafliabue</a:t>
            </a:r>
            <a:r>
              <a:rPr lang="en-US" dirty="0">
                <a:latin typeface="Calibri" pitchFamily="34" charset="0"/>
              </a:rPr>
              <a:t>, former commissioner</a:t>
            </a:r>
          </a:p>
          <a:p>
            <a:pPr marL="681037" lvl="1" indent="0">
              <a:buNone/>
            </a:pPr>
            <a:r>
              <a:rPr lang="en-US" dirty="0" smtClean="0">
                <a:latin typeface="Calibri" pitchFamily="34" charset="0"/>
              </a:rPr>
              <a:t>    National </a:t>
            </a:r>
            <a:r>
              <a:rPr lang="en-US" dirty="0">
                <a:latin typeface="Calibri" pitchFamily="34" charset="0"/>
              </a:rPr>
              <a:t>Football League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9290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E.g., Formulation of Strategy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Vision: DELTA( Development, Economic, Legislative, Training Advocates)  want to make 30 Cardiac hospitals in All over Pakistan by 2040.</a:t>
            </a:r>
          </a:p>
          <a:p>
            <a:r>
              <a:rPr lang="en-US" dirty="0"/>
              <a:t> </a:t>
            </a:r>
            <a:r>
              <a:rPr lang="en-US" dirty="0" smtClean="0"/>
              <a:t>Formulation of Strategy </a:t>
            </a:r>
          </a:p>
          <a:p>
            <a:r>
              <a:rPr lang="en-US" dirty="0" smtClean="0"/>
              <a:t>Phase 1- 2013-2020(10 Cardiac Hospitals)</a:t>
            </a:r>
          </a:p>
          <a:p>
            <a:r>
              <a:rPr lang="en-US" dirty="0" smtClean="0"/>
              <a:t>Phase 2-2020-2030(10 Cardiac Hospitals)</a:t>
            </a:r>
          </a:p>
          <a:p>
            <a:r>
              <a:rPr lang="en-US" dirty="0" smtClean="0"/>
              <a:t>Phase 3- 2030-2040(10 Cardiac Hospitals)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635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00600" cy="1143000"/>
          </a:xfrm>
        </p:spPr>
        <p:txBody>
          <a:bodyPr/>
          <a:lstStyle/>
          <a:p>
            <a:r>
              <a:rPr lang="en-US" dirty="0" smtClean="0"/>
              <a:t>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Field Staff Policies </a:t>
            </a:r>
          </a:p>
          <a:p>
            <a:r>
              <a:rPr lang="en-US" dirty="0" smtClean="0"/>
              <a:t>Administrative Policies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C:\Documents and Settings\personal\Desktop\HR Manuals\thinking-power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562600" y="152400"/>
            <a:ext cx="3048000" cy="43115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646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HR Manual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/>
              <a:t>O ye who believe! When ye deal with each other, in transactions involving future obligations in a fixed period of time, reduce them to writing Let a scribe write down faithfully as between the parties: let not the scribe refuse to write: as Allah Has taught him, so let him write. Let him who incurs the liability dictate, but let him fear His Lord Allah, and not diminish aught of what he owes   </a:t>
            </a:r>
            <a:r>
              <a:rPr lang="en-US" sz="1400" i="1" dirty="0" smtClean="0"/>
              <a:t>Al </a:t>
            </a:r>
            <a:r>
              <a:rPr lang="en-US" sz="1400" i="1" dirty="0"/>
              <a:t>Quran [ Surah-Al-</a:t>
            </a:r>
            <a:r>
              <a:rPr lang="en-US" sz="1400" i="1" dirty="0" err="1"/>
              <a:t>Baqarah</a:t>
            </a:r>
            <a:r>
              <a:rPr lang="en-US" sz="1400" i="1" dirty="0"/>
              <a:t> ]</a:t>
            </a:r>
          </a:p>
          <a:p>
            <a:pPr lvl="8">
              <a:buFont typeface="Wingdings 2"/>
              <a:buNone/>
              <a:defRPr/>
            </a:pPr>
            <a:r>
              <a:rPr lang="en-US" sz="1400" i="1" dirty="0"/>
              <a:t>	</a:t>
            </a:r>
            <a:r>
              <a:rPr lang="en-US" sz="1400" i="1" dirty="0" smtClean="0"/>
              <a:t>Chapter </a:t>
            </a:r>
            <a:r>
              <a:rPr lang="en-US" sz="1400" i="1" dirty="0"/>
              <a:t>No 2, Verse No 282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633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At-will employment statement policy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Employment Relationship can be terminated at any time with or without notice 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Critical in defending against claims of wrongful termination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44551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Right to revise statement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This Statement makes your employee handbook a legal  document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Gives flexibility when your employee handbook needs to be changed </a:t>
            </a:r>
          </a:p>
        </p:txBody>
      </p:sp>
    </p:spTree>
    <p:extLst>
      <p:ext uri="{BB962C8B-B14F-4D97-AF65-F5344CB8AC3E}">
        <p14:creationId xmlns="" xmlns:p14="http://schemas.microsoft.com/office/powerpoint/2010/main" val="283708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Equal employment opportunity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Federal and state laws require employers to communicate with employees about commitment to equal opportunity to every one </a:t>
            </a:r>
          </a:p>
          <a:p>
            <a:pPr eaLnBrk="1" hangingPunct="1"/>
            <a:r>
              <a:rPr lang="en-US" sz="2800" smtClean="0"/>
              <a:t>EEO ensures that all applicants and employees receive equal treatment without regard to race, color, religion, sex, age, disability, martial status etc.</a:t>
            </a:r>
          </a:p>
          <a:p>
            <a:pPr eaLnBrk="1" hangingPunct="1"/>
            <a:r>
              <a:rPr lang="en-US" sz="2800" smtClean="0"/>
              <a:t>Policy should also state that it prohibits harassment</a:t>
            </a:r>
          </a:p>
        </p:txBody>
      </p:sp>
    </p:spTree>
    <p:extLst>
      <p:ext uri="{BB962C8B-B14F-4D97-AF65-F5344CB8AC3E}">
        <p14:creationId xmlns="" xmlns:p14="http://schemas.microsoft.com/office/powerpoint/2010/main" val="64362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Harassment Policy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Policy should state how to identify harassment &amp; the company complaint process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A well written policy  and follow through will help avoid these potential costs </a:t>
            </a:r>
          </a:p>
        </p:txBody>
      </p:sp>
    </p:spTree>
    <p:extLst>
      <p:ext uri="{BB962C8B-B14F-4D97-AF65-F5344CB8AC3E}">
        <p14:creationId xmlns="" xmlns:p14="http://schemas.microsoft.com/office/powerpoint/2010/main" val="5025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Employment Benefit policy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Communicate the federal and state mandate benefits: worker’s compensation insurance, social security, state disability, unemployment insurance etc.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Communicate company sponsored benefits: Vacation/sick plans, holidays, health, insurance.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23252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Employee conduct policy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Informs the employee what behavior is appropriate and the potential consequences for breaking company rules </a:t>
            </a:r>
          </a:p>
          <a:p>
            <a:pPr eaLnBrk="1" hangingPunct="1"/>
            <a:r>
              <a:rPr lang="en-US" smtClean="0"/>
              <a:t>Employee conduct policy may include: conflicts of interest, personal appearance, attendance and punctuality, drug and alcohol abuse, etc.</a:t>
            </a:r>
          </a:p>
          <a:p>
            <a:pPr eaLnBrk="1" hangingPunct="1"/>
            <a:r>
              <a:rPr lang="en-US" smtClean="0"/>
              <a:t>Helps protect employer against claims of unlawful disciplinary actions or discrimination </a:t>
            </a:r>
          </a:p>
        </p:txBody>
      </p:sp>
    </p:spTree>
    <p:extLst>
      <p:ext uri="{BB962C8B-B14F-4D97-AF65-F5344CB8AC3E}">
        <p14:creationId xmlns="" xmlns:p14="http://schemas.microsoft.com/office/powerpoint/2010/main" val="15894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Employee Acknowledgement of receipt form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765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Acknowledges that employee understands everything in the employee handbook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Holds the employee accountable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Have employee sign and date and put in their personal file .</a:t>
            </a:r>
          </a:p>
        </p:txBody>
      </p:sp>
    </p:spTree>
    <p:extLst>
      <p:ext uri="{BB962C8B-B14F-4D97-AF65-F5344CB8AC3E}">
        <p14:creationId xmlns="" xmlns:p14="http://schemas.microsoft.com/office/powerpoint/2010/main" val="15822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/>
              <a:t>Common Contents of HR Manual</a:t>
            </a:r>
          </a:p>
        </p:txBody>
      </p:sp>
      <p:sp>
        <p:nvSpPr>
          <p:cNvPr id="28674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smtClean="0"/>
              <a:t>1. Recruitment Policy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2. Promotion Policy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3. Salary Policy 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4. Job description, specification and Evaluation Policy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5. Leave  Policy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6. Promotion Policy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7. Training Policy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8. Welfare Policy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9. Communication Policy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10. Environment Policy 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11. Health And Safety Policy  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smtClean="0"/>
              <a:t>12. Anti Harassment Or Abuse Policy </a:t>
            </a:r>
          </a:p>
        </p:txBody>
      </p:sp>
    </p:spTree>
    <p:extLst>
      <p:ext uri="{BB962C8B-B14F-4D97-AF65-F5344CB8AC3E}">
        <p14:creationId xmlns="" xmlns:p14="http://schemas.microsoft.com/office/powerpoint/2010/main" val="218509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/>
              <a:t>Recruitment Policy</a:t>
            </a:r>
          </a:p>
        </p:txBody>
      </p:sp>
      <p:sp>
        <p:nvSpPr>
          <p:cNvPr id="29698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How Recruitment will be done ?</a:t>
            </a:r>
          </a:p>
          <a:p>
            <a:pPr eaLnBrk="1" hangingPunct="1"/>
            <a:r>
              <a:rPr lang="en-US" smtClean="0"/>
              <a:t>What will be the criteria ?</a:t>
            </a:r>
          </a:p>
          <a:p>
            <a:pPr eaLnBrk="1" hangingPunct="1"/>
            <a:r>
              <a:rPr lang="en-US" smtClean="0"/>
              <a:t>How much time will be given for the recruitment procedure</a:t>
            </a:r>
          </a:p>
          <a:p>
            <a:pPr eaLnBrk="1" hangingPunct="1"/>
            <a:r>
              <a:rPr lang="en-US" smtClean="0"/>
              <a:t>What type of recruitment will it be ? ( Internal or External )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04272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/>
              <a:t>Health And Safety Policy</a:t>
            </a:r>
          </a:p>
        </p:txBody>
      </p:sp>
      <p:sp>
        <p:nvSpPr>
          <p:cNvPr id="30722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health and safety standards will be followed in the organization</a:t>
            </a:r>
          </a:p>
          <a:p>
            <a:pPr eaLnBrk="1" hangingPunct="1"/>
            <a:r>
              <a:rPr lang="en-US" smtClean="0"/>
              <a:t>Emergency Evacuation procedure in case of emergency </a:t>
            </a:r>
          </a:p>
          <a:p>
            <a:pPr eaLnBrk="1" hangingPunct="1"/>
            <a:r>
              <a:rPr lang="en-US" smtClean="0"/>
              <a:t>What standard operating procedure will be followed in filed and in office </a:t>
            </a:r>
          </a:p>
        </p:txBody>
      </p:sp>
    </p:spTree>
    <p:extLst>
      <p:ext uri="{BB962C8B-B14F-4D97-AF65-F5344CB8AC3E}">
        <p14:creationId xmlns="" xmlns:p14="http://schemas.microsoft.com/office/powerpoint/2010/main" val="294329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/>
              <a:t>Environment Policy  </a:t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31746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are the environmental aspects </a:t>
            </a:r>
          </a:p>
          <a:p>
            <a:pPr eaLnBrk="1" hangingPunct="1"/>
            <a:r>
              <a:rPr lang="en-US" smtClean="0"/>
              <a:t>Legal and other requirement</a:t>
            </a:r>
          </a:p>
          <a:p>
            <a:pPr eaLnBrk="1" hangingPunct="1"/>
            <a:r>
              <a:rPr lang="en-US" smtClean="0"/>
              <a:t>Environmental management program ( EMP )</a:t>
            </a:r>
          </a:p>
        </p:txBody>
      </p:sp>
    </p:spTree>
    <p:extLst>
      <p:ext uri="{BB962C8B-B14F-4D97-AF65-F5344CB8AC3E}">
        <p14:creationId xmlns="" xmlns:p14="http://schemas.microsoft.com/office/powerpoint/2010/main" val="287674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/>
              <a:t>Communication Policy </a:t>
            </a:r>
            <a:br>
              <a:rPr lang="en-US" sz="3600" smtClean="0"/>
            </a:br>
            <a:endParaRPr lang="en-US" sz="3600" smtClean="0"/>
          </a:p>
        </p:txBody>
      </p:sp>
      <p:sp>
        <p:nvSpPr>
          <p:cNvPr id="32770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will be the reporting method</a:t>
            </a:r>
          </a:p>
          <a:p>
            <a:pPr eaLnBrk="1" hangingPunct="1"/>
            <a:r>
              <a:rPr lang="en-US" smtClean="0"/>
              <a:t>The hierarchal design </a:t>
            </a:r>
          </a:p>
          <a:p>
            <a:pPr eaLnBrk="1" hangingPunct="1"/>
            <a:r>
              <a:rPr lang="en-US" smtClean="0"/>
              <a:t>Language of communication</a:t>
            </a:r>
          </a:p>
          <a:p>
            <a:pPr eaLnBrk="1" hangingPunct="1"/>
            <a:r>
              <a:rPr lang="en-US" smtClean="0"/>
              <a:t>Method of communication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6988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/>
              <a:t>Welfare Policy</a:t>
            </a:r>
          </a:p>
        </p:txBody>
      </p:sp>
      <p:sp>
        <p:nvSpPr>
          <p:cNvPr id="2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Will the policy be based on Religion ?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Will the policy be based on Area ?</a:t>
            </a:r>
          </a:p>
        </p:txBody>
      </p:sp>
    </p:spTree>
    <p:extLst>
      <p:ext uri="{BB962C8B-B14F-4D97-AF65-F5344CB8AC3E}">
        <p14:creationId xmlns="" xmlns:p14="http://schemas.microsoft.com/office/powerpoint/2010/main" val="162672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/>
              <a:t>Leave  Policy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495800" y="1371600"/>
          <a:ext cx="4267200" cy="5257800"/>
        </p:xfrm>
        <a:graphic>
          <a:graphicData uri="http://schemas.openxmlformats.org/drawingml/2006/table">
            <a:tbl>
              <a:tblPr/>
              <a:tblGrid>
                <a:gridCol w="4267200"/>
              </a:tblGrid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Voting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1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Education Leaves of Absence With Pay / without pay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Family and Medical Leave Policy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Leaves of Absence Without Pay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Parental Leave Policy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Personal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Committee Work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Return to Work After Disability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Short Term Disability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Sick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Unemployment Insurance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Voting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Funeral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447800"/>
          <a:ext cx="4038600" cy="4953000"/>
        </p:xfrm>
        <a:graphic>
          <a:graphicData uri="http://schemas.openxmlformats.org/drawingml/2006/table">
            <a:tbl>
              <a:tblPr/>
              <a:tblGrid>
                <a:gridCol w="4038600"/>
              </a:tblGrid>
              <a:tr h="990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Family and Illness Leave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Leave of Absence Without Pay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 Personal Day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Leaves of Absence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Annual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Sick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Personal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Bereavement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Military Leave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578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/>
              <a:t>Salary  Policy  </a:t>
            </a:r>
          </a:p>
        </p:txBody>
      </p:sp>
      <p:sp>
        <p:nvSpPr>
          <p:cNvPr id="35842" name="Rectangle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Grading / Pay Scales  (Position, Skills, Experience, Education, Market Competitive 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Basic Salary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Allowances (Communication Allowances, Medical, Transportation etc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Increments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Bonuses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Gratuity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End of Service/ Terminal benefits </a:t>
            </a:r>
          </a:p>
        </p:txBody>
      </p:sp>
    </p:spTree>
    <p:extLst>
      <p:ext uri="{BB962C8B-B14F-4D97-AF65-F5344CB8AC3E}">
        <p14:creationId xmlns="" xmlns:p14="http://schemas.microsoft.com/office/powerpoint/2010/main" val="15882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smtClean="0"/>
              <a:t>Job Description, Specification </a:t>
            </a:r>
          </a:p>
        </p:txBody>
      </p:sp>
      <p:sp>
        <p:nvSpPr>
          <p:cNvPr id="36866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Job Description is about the Job (Environment etc)</a:t>
            </a:r>
          </a:p>
          <a:p>
            <a:pPr eaLnBrk="1" hangingPunct="1"/>
            <a:r>
              <a:rPr lang="en-US" smtClean="0"/>
              <a:t>Requirements</a:t>
            </a:r>
          </a:p>
          <a:p>
            <a:pPr eaLnBrk="1" hangingPunct="1"/>
            <a:r>
              <a:rPr lang="en-US" smtClean="0"/>
              <a:t> Eligibility </a:t>
            </a:r>
          </a:p>
          <a:p>
            <a:pPr eaLnBrk="1" hangingPunct="1"/>
            <a:r>
              <a:rPr lang="en-US" smtClean="0"/>
              <a:t>Authority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39348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smtClean="0"/>
              <a:t>Sexual Harassment Policy </a:t>
            </a:r>
          </a:p>
        </p:txBody>
      </p:sp>
      <p:sp>
        <p:nvSpPr>
          <p:cNvPr id="37890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Gender Harassment Includes any unwanted sexual advance, requests for sexual favors or other verbal or physical conduct of a sexual nature, causing interference with work performance, which is made a condition of employment.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55187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mtClean="0"/>
              <a:t>Training Policy</a:t>
            </a:r>
          </a:p>
        </p:txBody>
      </p:sp>
      <p:sp>
        <p:nvSpPr>
          <p:cNvPr id="38914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Indoctrination </a:t>
            </a:r>
          </a:p>
          <a:p>
            <a:pPr eaLnBrk="1" hangingPunct="1"/>
            <a:r>
              <a:rPr lang="en-US" smtClean="0"/>
              <a:t>On Job Training</a:t>
            </a:r>
          </a:p>
          <a:p>
            <a:pPr eaLnBrk="1" hangingPunct="1"/>
            <a:r>
              <a:rPr lang="en-US" smtClean="0"/>
              <a:t>Internal / External </a:t>
            </a:r>
          </a:p>
          <a:p>
            <a:pPr eaLnBrk="1" hangingPunct="1"/>
            <a:r>
              <a:rPr lang="en-US" smtClean="0"/>
              <a:t>Job Enrichment </a:t>
            </a:r>
          </a:p>
          <a:p>
            <a:pPr eaLnBrk="1" hangingPunct="1"/>
            <a:r>
              <a:rPr lang="en-US" smtClean="0"/>
              <a:t>Class Room Training </a:t>
            </a:r>
          </a:p>
        </p:txBody>
      </p:sp>
    </p:spTree>
    <p:extLst>
      <p:ext uri="{BB962C8B-B14F-4D97-AF65-F5344CB8AC3E}">
        <p14:creationId xmlns="" xmlns:p14="http://schemas.microsoft.com/office/powerpoint/2010/main" val="228652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mtClean="0"/>
              <a:t>Promotion Policy</a:t>
            </a:r>
          </a:p>
        </p:txBody>
      </p:sp>
      <p:sp>
        <p:nvSpPr>
          <p:cNvPr id="39938" name="Rectangle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Experience </a:t>
            </a:r>
          </a:p>
          <a:p>
            <a:r>
              <a:rPr lang="en-US" smtClean="0"/>
              <a:t>Target  </a:t>
            </a:r>
          </a:p>
          <a:p>
            <a:r>
              <a:rPr lang="en-US" smtClean="0"/>
              <a:t>Performance </a:t>
            </a:r>
          </a:p>
          <a:p>
            <a:r>
              <a:rPr lang="en-US" smtClean="0"/>
              <a:t>Appraisal </a:t>
            </a:r>
          </a:p>
          <a:p>
            <a:r>
              <a:rPr lang="en-US" smtClean="0"/>
              <a:t>Opportunity 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8653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Policy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Safety and Security of Field office and Staff</a:t>
            </a:r>
          </a:p>
          <a:p>
            <a:r>
              <a:rPr lang="en-US" dirty="0" smtClean="0"/>
              <a:t>Security Meetings of NPOs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799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Vision with out Actions is a day dream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and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Actions without Vision is a nightmare.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(Japanese Proverb)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1318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171</TotalTime>
  <Words>1504</Words>
  <Application>Microsoft Office PowerPoint</Application>
  <PresentationFormat>On-screen Show (4:3)</PresentationFormat>
  <Paragraphs>228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Oriel</vt:lpstr>
      <vt:lpstr>DECISION MAKING IN NPO SECTOR</vt:lpstr>
      <vt:lpstr>Agenda </vt:lpstr>
      <vt:lpstr>Slide 3</vt:lpstr>
      <vt:lpstr>Lecture-3</vt:lpstr>
      <vt:lpstr>SWOT and Pest</vt:lpstr>
      <vt:lpstr>Articulating Vision and Mission</vt:lpstr>
      <vt:lpstr>Strategy Formulation </vt:lpstr>
      <vt:lpstr>Vision Examples</vt:lpstr>
      <vt:lpstr>Vision Examples</vt:lpstr>
      <vt:lpstr>Vision Examples</vt:lpstr>
      <vt:lpstr>Edhi’s Vision </vt:lpstr>
      <vt:lpstr>          PAKISTAN SOCIETY FOR THE REHABILIATION OF THE DISABLED - PSRD   </vt:lpstr>
      <vt:lpstr>Difference between Vision and Mission</vt:lpstr>
      <vt:lpstr>Difference between Vision and Mission</vt:lpstr>
      <vt:lpstr>Difference between Vision and Mission</vt:lpstr>
      <vt:lpstr>Vision </vt:lpstr>
      <vt:lpstr>Objectives</vt:lpstr>
      <vt:lpstr>   Sectors of The Country</vt:lpstr>
      <vt:lpstr>Strategy </vt:lpstr>
      <vt:lpstr>E.g., Formulation of Strategy </vt:lpstr>
      <vt:lpstr>Policies</vt:lpstr>
      <vt:lpstr>History of HR Manual</vt:lpstr>
      <vt:lpstr>At-will employment statement policy  </vt:lpstr>
      <vt:lpstr>Right to revise statement </vt:lpstr>
      <vt:lpstr>Equal employment opportunity  </vt:lpstr>
      <vt:lpstr>Harassment Policy </vt:lpstr>
      <vt:lpstr>Employment Benefit policy </vt:lpstr>
      <vt:lpstr>Employee conduct policy </vt:lpstr>
      <vt:lpstr>Employee Acknowledgement of receipt form  </vt:lpstr>
      <vt:lpstr>Common Contents of HR Manual</vt:lpstr>
      <vt:lpstr>Recruitment Policy</vt:lpstr>
      <vt:lpstr>Health And Safety Policy</vt:lpstr>
      <vt:lpstr>Environment Policy   </vt:lpstr>
      <vt:lpstr>Communication Policy  </vt:lpstr>
      <vt:lpstr>Welfare Policy</vt:lpstr>
      <vt:lpstr>Leave  Policy</vt:lpstr>
      <vt:lpstr>Salary  Policy  </vt:lpstr>
      <vt:lpstr>Job Description, Specification </vt:lpstr>
      <vt:lpstr>Sexual Harassment Policy </vt:lpstr>
      <vt:lpstr>Training Policy</vt:lpstr>
      <vt:lpstr>Promotion Policy</vt:lpstr>
      <vt:lpstr>Operational Policy 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DECISION MAKING IN NPO SECTOR</dc:title>
  <dc:creator>comsats</dc:creator>
  <cp:lastModifiedBy>NTS</cp:lastModifiedBy>
  <cp:revision>13</cp:revision>
  <dcterms:created xsi:type="dcterms:W3CDTF">2013-10-04T07:15:50Z</dcterms:created>
  <dcterms:modified xsi:type="dcterms:W3CDTF">2013-10-04T11:25:07Z</dcterms:modified>
</cp:coreProperties>
</file>