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340" r:id="rId2"/>
    <p:sldId id="362" r:id="rId3"/>
    <p:sldId id="342" r:id="rId4"/>
    <p:sldId id="343" r:id="rId5"/>
    <p:sldId id="347" r:id="rId6"/>
    <p:sldId id="344" r:id="rId7"/>
    <p:sldId id="345"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3" r:id="rId24"/>
    <p:sldId id="275" r:id="rId25"/>
    <p:sldId id="278" r:id="rId26"/>
    <p:sldId id="279" r:id="rId27"/>
    <p:sldId id="281" r:id="rId28"/>
    <p:sldId id="282" r:id="rId29"/>
    <p:sldId id="285" r:id="rId30"/>
    <p:sldId id="286" r:id="rId31"/>
    <p:sldId id="287" r:id="rId32"/>
    <p:sldId id="289" r:id="rId33"/>
    <p:sldId id="291" r:id="rId34"/>
    <p:sldId id="292" r:id="rId35"/>
    <p:sldId id="293" r:id="rId36"/>
    <p:sldId id="294" r:id="rId37"/>
    <p:sldId id="296" r:id="rId38"/>
    <p:sldId id="297" r:id="rId39"/>
    <p:sldId id="299" r:id="rId40"/>
    <p:sldId id="300" r:id="rId41"/>
    <p:sldId id="301" r:id="rId42"/>
    <p:sldId id="303" r:id="rId43"/>
    <p:sldId id="304" r:id="rId44"/>
    <p:sldId id="306" r:id="rId45"/>
    <p:sldId id="307" r:id="rId46"/>
    <p:sldId id="309" r:id="rId47"/>
    <p:sldId id="310" r:id="rId48"/>
    <p:sldId id="311" r:id="rId49"/>
    <p:sldId id="312" r:id="rId50"/>
    <p:sldId id="313" r:id="rId51"/>
    <p:sldId id="314" r:id="rId52"/>
    <p:sldId id="315" r:id="rId53"/>
    <p:sldId id="316" r:id="rId54"/>
    <p:sldId id="317" r:id="rId55"/>
    <p:sldId id="319" r:id="rId56"/>
    <p:sldId id="320" r:id="rId57"/>
    <p:sldId id="321" r:id="rId58"/>
    <p:sldId id="322" r:id="rId59"/>
    <p:sldId id="323" r:id="rId60"/>
    <p:sldId id="324" r:id="rId61"/>
    <p:sldId id="325" r:id="rId62"/>
    <p:sldId id="326" r:id="rId63"/>
    <p:sldId id="328" r:id="rId64"/>
    <p:sldId id="330" r:id="rId65"/>
    <p:sldId id="331" r:id="rId66"/>
    <p:sldId id="348" r:id="rId67"/>
    <p:sldId id="349" r:id="rId68"/>
    <p:sldId id="350" r:id="rId69"/>
    <p:sldId id="351" r:id="rId70"/>
    <p:sldId id="352" r:id="rId71"/>
    <p:sldId id="353" r:id="rId72"/>
    <p:sldId id="354" r:id="rId73"/>
    <p:sldId id="355" r:id="rId74"/>
    <p:sldId id="356" r:id="rId75"/>
    <p:sldId id="357" r:id="rId76"/>
    <p:sldId id="358" r:id="rId77"/>
    <p:sldId id="361"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AFE41F-E355-4EA6-89BC-6A442ED4676E}" type="doc">
      <dgm:prSet loTypeId="urn:microsoft.com/office/officeart/2005/8/layout/matrix2" loCatId="matrix" qsTypeId="urn:microsoft.com/office/officeart/2005/8/quickstyle/simple1" qsCatId="simple" csTypeId="urn:microsoft.com/office/officeart/2005/8/colors/colorful3" csCatId="colorful" phldr="1"/>
      <dgm:spPr/>
      <dgm:t>
        <a:bodyPr/>
        <a:lstStyle/>
        <a:p>
          <a:endParaRPr lang="en-US"/>
        </a:p>
      </dgm:t>
    </dgm:pt>
    <dgm:pt modelId="{A96BDE64-7B2D-4103-BA96-C7DFFB76E65C}">
      <dgm:prSet phldrT="[Text]"/>
      <dgm:spPr/>
      <dgm:t>
        <a:bodyPr/>
        <a:lstStyle/>
        <a:p>
          <a:r>
            <a:rPr lang="en-US" dirty="0" smtClean="0">
              <a:latin typeface="Comic Sans MS" pitchFamily="66" charset="0"/>
            </a:rPr>
            <a:t>Forming </a:t>
          </a:r>
          <a:endParaRPr lang="en-US" dirty="0">
            <a:latin typeface="Comic Sans MS" pitchFamily="66" charset="0"/>
          </a:endParaRPr>
        </a:p>
      </dgm:t>
    </dgm:pt>
    <dgm:pt modelId="{5B26581C-D862-41F1-BC7C-C0FE16D98FCF}" type="parTrans" cxnId="{F87F5F35-04AF-4A4B-A9BE-0CB0719D5352}">
      <dgm:prSet/>
      <dgm:spPr/>
      <dgm:t>
        <a:bodyPr/>
        <a:lstStyle/>
        <a:p>
          <a:endParaRPr lang="en-US"/>
        </a:p>
      </dgm:t>
    </dgm:pt>
    <dgm:pt modelId="{3EF56DC0-E6E7-404F-AC6D-E01A72A39431}" type="sibTrans" cxnId="{F87F5F35-04AF-4A4B-A9BE-0CB0719D5352}">
      <dgm:prSet/>
      <dgm:spPr/>
      <dgm:t>
        <a:bodyPr/>
        <a:lstStyle/>
        <a:p>
          <a:endParaRPr lang="en-US"/>
        </a:p>
      </dgm:t>
    </dgm:pt>
    <dgm:pt modelId="{FA4ADDA3-E178-424C-890A-7E0AD23F469E}">
      <dgm:prSet phldrT="[Text]"/>
      <dgm:spPr/>
      <dgm:t>
        <a:bodyPr/>
        <a:lstStyle/>
        <a:p>
          <a:r>
            <a:rPr lang="en-US" dirty="0" smtClean="0">
              <a:latin typeface="Comic Sans MS" pitchFamily="66" charset="0"/>
            </a:rPr>
            <a:t>Storming</a:t>
          </a:r>
          <a:endParaRPr lang="en-US" dirty="0">
            <a:latin typeface="Comic Sans MS" pitchFamily="66" charset="0"/>
          </a:endParaRPr>
        </a:p>
      </dgm:t>
    </dgm:pt>
    <dgm:pt modelId="{0BD7E51B-3837-439A-8ADF-99DDF8A7C2C1}" type="parTrans" cxnId="{08871062-7D74-4D38-8C18-EF4ACDC07AAD}">
      <dgm:prSet/>
      <dgm:spPr/>
      <dgm:t>
        <a:bodyPr/>
        <a:lstStyle/>
        <a:p>
          <a:endParaRPr lang="en-US"/>
        </a:p>
      </dgm:t>
    </dgm:pt>
    <dgm:pt modelId="{79C4BA07-FE4D-4CA0-9570-75AFDA22F1A8}" type="sibTrans" cxnId="{08871062-7D74-4D38-8C18-EF4ACDC07AAD}">
      <dgm:prSet/>
      <dgm:spPr/>
      <dgm:t>
        <a:bodyPr/>
        <a:lstStyle/>
        <a:p>
          <a:endParaRPr lang="en-US"/>
        </a:p>
      </dgm:t>
    </dgm:pt>
    <dgm:pt modelId="{0A7B1A61-5236-4414-B456-F2CEC9A530AE}">
      <dgm:prSet phldrT="[Text]"/>
      <dgm:spPr/>
      <dgm:t>
        <a:bodyPr/>
        <a:lstStyle/>
        <a:p>
          <a:r>
            <a:rPr lang="en-US" dirty="0" err="1" smtClean="0">
              <a:latin typeface="Comic Sans MS" pitchFamily="66" charset="0"/>
            </a:rPr>
            <a:t>Norming</a:t>
          </a:r>
          <a:endParaRPr lang="en-US" dirty="0">
            <a:latin typeface="Comic Sans MS" pitchFamily="66" charset="0"/>
          </a:endParaRPr>
        </a:p>
      </dgm:t>
    </dgm:pt>
    <dgm:pt modelId="{1803FA04-F8AB-4FAB-88A5-71B60116B397}" type="parTrans" cxnId="{5A349D07-95AD-4A29-B83A-CEB851E852D2}">
      <dgm:prSet/>
      <dgm:spPr/>
      <dgm:t>
        <a:bodyPr/>
        <a:lstStyle/>
        <a:p>
          <a:endParaRPr lang="en-US"/>
        </a:p>
      </dgm:t>
    </dgm:pt>
    <dgm:pt modelId="{AA94F959-E7A8-4270-9419-BD84FA3916D6}" type="sibTrans" cxnId="{5A349D07-95AD-4A29-B83A-CEB851E852D2}">
      <dgm:prSet/>
      <dgm:spPr/>
      <dgm:t>
        <a:bodyPr/>
        <a:lstStyle/>
        <a:p>
          <a:endParaRPr lang="en-US"/>
        </a:p>
      </dgm:t>
    </dgm:pt>
    <dgm:pt modelId="{1FC1CE64-5CB5-4E83-AE87-B09532C50C83}">
      <dgm:prSet phldrT="[Text]"/>
      <dgm:spPr/>
      <dgm:t>
        <a:bodyPr/>
        <a:lstStyle/>
        <a:p>
          <a:r>
            <a:rPr lang="en-US" dirty="0" smtClean="0">
              <a:latin typeface="Comic Sans MS" pitchFamily="66" charset="0"/>
            </a:rPr>
            <a:t>Performing</a:t>
          </a:r>
          <a:endParaRPr lang="en-US" dirty="0">
            <a:latin typeface="Comic Sans MS" pitchFamily="66" charset="0"/>
          </a:endParaRPr>
        </a:p>
      </dgm:t>
    </dgm:pt>
    <dgm:pt modelId="{A973EEBE-3976-4656-986A-215C0C774D6C}" type="parTrans" cxnId="{CE41346D-717E-4533-ABBE-FA1799EAC55A}">
      <dgm:prSet/>
      <dgm:spPr/>
      <dgm:t>
        <a:bodyPr/>
        <a:lstStyle/>
        <a:p>
          <a:endParaRPr lang="en-US"/>
        </a:p>
      </dgm:t>
    </dgm:pt>
    <dgm:pt modelId="{C7E37BDC-1B85-474B-ACB0-D24547B6F3EB}" type="sibTrans" cxnId="{CE41346D-717E-4533-ABBE-FA1799EAC55A}">
      <dgm:prSet/>
      <dgm:spPr/>
      <dgm:t>
        <a:bodyPr/>
        <a:lstStyle/>
        <a:p>
          <a:endParaRPr lang="en-US"/>
        </a:p>
      </dgm:t>
    </dgm:pt>
    <dgm:pt modelId="{416B1296-C6CE-4F4F-B783-219D88290AA2}" type="pres">
      <dgm:prSet presAssocID="{28AFE41F-E355-4EA6-89BC-6A442ED4676E}" presName="matrix" presStyleCnt="0">
        <dgm:presLayoutVars>
          <dgm:chMax val="1"/>
          <dgm:dir/>
          <dgm:resizeHandles val="exact"/>
        </dgm:presLayoutVars>
      </dgm:prSet>
      <dgm:spPr/>
      <dgm:t>
        <a:bodyPr/>
        <a:lstStyle/>
        <a:p>
          <a:endParaRPr lang="en-US"/>
        </a:p>
      </dgm:t>
    </dgm:pt>
    <dgm:pt modelId="{68B2F08E-B832-480C-8134-0469640951E7}" type="pres">
      <dgm:prSet presAssocID="{28AFE41F-E355-4EA6-89BC-6A442ED4676E}" presName="axisShape" presStyleLbl="bgShp" presStyleIdx="0" presStyleCnt="1"/>
      <dgm:spPr/>
    </dgm:pt>
    <dgm:pt modelId="{6065565D-CDC4-4E38-B6F7-6B3EB2F44C7F}" type="pres">
      <dgm:prSet presAssocID="{28AFE41F-E355-4EA6-89BC-6A442ED4676E}" presName="rect1" presStyleLbl="node1" presStyleIdx="0" presStyleCnt="4">
        <dgm:presLayoutVars>
          <dgm:chMax val="0"/>
          <dgm:chPref val="0"/>
          <dgm:bulletEnabled val="1"/>
        </dgm:presLayoutVars>
      </dgm:prSet>
      <dgm:spPr/>
      <dgm:t>
        <a:bodyPr/>
        <a:lstStyle/>
        <a:p>
          <a:endParaRPr lang="en-US"/>
        </a:p>
      </dgm:t>
    </dgm:pt>
    <dgm:pt modelId="{393DC776-3ED9-4FBE-9016-F7BF70AAB92C}" type="pres">
      <dgm:prSet presAssocID="{28AFE41F-E355-4EA6-89BC-6A442ED4676E}" presName="rect2" presStyleLbl="node1" presStyleIdx="1" presStyleCnt="4">
        <dgm:presLayoutVars>
          <dgm:chMax val="0"/>
          <dgm:chPref val="0"/>
          <dgm:bulletEnabled val="1"/>
        </dgm:presLayoutVars>
      </dgm:prSet>
      <dgm:spPr/>
      <dgm:t>
        <a:bodyPr/>
        <a:lstStyle/>
        <a:p>
          <a:endParaRPr lang="en-US"/>
        </a:p>
      </dgm:t>
    </dgm:pt>
    <dgm:pt modelId="{2BF393BD-1760-45F0-99EA-7E658D6DAE6B}" type="pres">
      <dgm:prSet presAssocID="{28AFE41F-E355-4EA6-89BC-6A442ED4676E}" presName="rect3" presStyleLbl="node1" presStyleIdx="2" presStyleCnt="4">
        <dgm:presLayoutVars>
          <dgm:chMax val="0"/>
          <dgm:chPref val="0"/>
          <dgm:bulletEnabled val="1"/>
        </dgm:presLayoutVars>
      </dgm:prSet>
      <dgm:spPr/>
      <dgm:t>
        <a:bodyPr/>
        <a:lstStyle/>
        <a:p>
          <a:endParaRPr lang="en-US"/>
        </a:p>
      </dgm:t>
    </dgm:pt>
    <dgm:pt modelId="{9FD17289-F980-45CA-B6E8-4C57398A2537}" type="pres">
      <dgm:prSet presAssocID="{28AFE41F-E355-4EA6-89BC-6A442ED4676E}" presName="rect4" presStyleLbl="node1" presStyleIdx="3" presStyleCnt="4">
        <dgm:presLayoutVars>
          <dgm:chMax val="0"/>
          <dgm:chPref val="0"/>
          <dgm:bulletEnabled val="1"/>
        </dgm:presLayoutVars>
      </dgm:prSet>
      <dgm:spPr/>
      <dgm:t>
        <a:bodyPr/>
        <a:lstStyle/>
        <a:p>
          <a:endParaRPr lang="en-US"/>
        </a:p>
      </dgm:t>
    </dgm:pt>
  </dgm:ptLst>
  <dgm:cxnLst>
    <dgm:cxn modelId="{98CEA42B-7A7C-447F-8342-85A529EBC412}" type="presOf" srcId="{1FC1CE64-5CB5-4E83-AE87-B09532C50C83}" destId="{9FD17289-F980-45CA-B6E8-4C57398A2537}" srcOrd="0" destOrd="0" presId="urn:microsoft.com/office/officeart/2005/8/layout/matrix2"/>
    <dgm:cxn modelId="{C3760DAF-274C-46A2-9C55-AF74DC1B493E}" type="presOf" srcId="{FA4ADDA3-E178-424C-890A-7E0AD23F469E}" destId="{393DC776-3ED9-4FBE-9016-F7BF70AAB92C}" srcOrd="0" destOrd="0" presId="urn:microsoft.com/office/officeart/2005/8/layout/matrix2"/>
    <dgm:cxn modelId="{1732597A-722D-483F-B905-B67160711702}" type="presOf" srcId="{28AFE41F-E355-4EA6-89BC-6A442ED4676E}" destId="{416B1296-C6CE-4F4F-B783-219D88290AA2}" srcOrd="0" destOrd="0" presId="urn:microsoft.com/office/officeart/2005/8/layout/matrix2"/>
    <dgm:cxn modelId="{F87F5F35-04AF-4A4B-A9BE-0CB0719D5352}" srcId="{28AFE41F-E355-4EA6-89BC-6A442ED4676E}" destId="{A96BDE64-7B2D-4103-BA96-C7DFFB76E65C}" srcOrd="0" destOrd="0" parTransId="{5B26581C-D862-41F1-BC7C-C0FE16D98FCF}" sibTransId="{3EF56DC0-E6E7-404F-AC6D-E01A72A39431}"/>
    <dgm:cxn modelId="{08871062-7D74-4D38-8C18-EF4ACDC07AAD}" srcId="{28AFE41F-E355-4EA6-89BC-6A442ED4676E}" destId="{FA4ADDA3-E178-424C-890A-7E0AD23F469E}" srcOrd="1" destOrd="0" parTransId="{0BD7E51B-3837-439A-8ADF-99DDF8A7C2C1}" sibTransId="{79C4BA07-FE4D-4CA0-9570-75AFDA22F1A8}"/>
    <dgm:cxn modelId="{EB5E7AB9-E641-4CB3-A5EB-FD95DB1DBEEC}" type="presOf" srcId="{0A7B1A61-5236-4414-B456-F2CEC9A530AE}" destId="{2BF393BD-1760-45F0-99EA-7E658D6DAE6B}" srcOrd="0" destOrd="0" presId="urn:microsoft.com/office/officeart/2005/8/layout/matrix2"/>
    <dgm:cxn modelId="{EF4372BA-28E2-4392-93F2-B3B1BAACAE6D}" type="presOf" srcId="{A96BDE64-7B2D-4103-BA96-C7DFFB76E65C}" destId="{6065565D-CDC4-4E38-B6F7-6B3EB2F44C7F}" srcOrd="0" destOrd="0" presId="urn:microsoft.com/office/officeart/2005/8/layout/matrix2"/>
    <dgm:cxn modelId="{5A349D07-95AD-4A29-B83A-CEB851E852D2}" srcId="{28AFE41F-E355-4EA6-89BC-6A442ED4676E}" destId="{0A7B1A61-5236-4414-B456-F2CEC9A530AE}" srcOrd="2" destOrd="0" parTransId="{1803FA04-F8AB-4FAB-88A5-71B60116B397}" sibTransId="{AA94F959-E7A8-4270-9419-BD84FA3916D6}"/>
    <dgm:cxn modelId="{CE41346D-717E-4533-ABBE-FA1799EAC55A}" srcId="{28AFE41F-E355-4EA6-89BC-6A442ED4676E}" destId="{1FC1CE64-5CB5-4E83-AE87-B09532C50C83}" srcOrd="3" destOrd="0" parTransId="{A973EEBE-3976-4656-986A-215C0C774D6C}" sibTransId="{C7E37BDC-1B85-474B-ACB0-D24547B6F3EB}"/>
    <dgm:cxn modelId="{DE52003C-F705-4F2B-94FD-BE23E9D90359}" type="presParOf" srcId="{416B1296-C6CE-4F4F-B783-219D88290AA2}" destId="{68B2F08E-B832-480C-8134-0469640951E7}" srcOrd="0" destOrd="0" presId="urn:microsoft.com/office/officeart/2005/8/layout/matrix2"/>
    <dgm:cxn modelId="{E4D7A679-FF3C-4F93-8088-0D80BA21CF70}" type="presParOf" srcId="{416B1296-C6CE-4F4F-B783-219D88290AA2}" destId="{6065565D-CDC4-4E38-B6F7-6B3EB2F44C7F}" srcOrd="1" destOrd="0" presId="urn:microsoft.com/office/officeart/2005/8/layout/matrix2"/>
    <dgm:cxn modelId="{536E02C5-2645-46A1-92FA-E97E2F8000B3}" type="presParOf" srcId="{416B1296-C6CE-4F4F-B783-219D88290AA2}" destId="{393DC776-3ED9-4FBE-9016-F7BF70AAB92C}" srcOrd="2" destOrd="0" presId="urn:microsoft.com/office/officeart/2005/8/layout/matrix2"/>
    <dgm:cxn modelId="{B7ECBA3A-C800-4EFA-95F4-C1967E813B5A}" type="presParOf" srcId="{416B1296-C6CE-4F4F-B783-219D88290AA2}" destId="{2BF393BD-1760-45F0-99EA-7E658D6DAE6B}" srcOrd="3" destOrd="0" presId="urn:microsoft.com/office/officeart/2005/8/layout/matrix2"/>
    <dgm:cxn modelId="{314A2030-D45F-47D5-92C4-14C45321A91D}" type="presParOf" srcId="{416B1296-C6CE-4F4F-B783-219D88290AA2}" destId="{9FD17289-F980-45CA-B6E8-4C57398A2537}" srcOrd="4" destOrd="0" presId="urn:microsoft.com/office/officeart/2005/8/layout/matrix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F812F6-49B6-4468-AD76-A02BFF41C4CD}" type="doc">
      <dgm:prSet loTypeId="urn:microsoft.com/office/officeart/2005/8/layout/gear1" loCatId="process" qsTypeId="urn:microsoft.com/office/officeart/2005/8/quickstyle/simple4" qsCatId="simple" csTypeId="urn:microsoft.com/office/officeart/2005/8/colors/colorful2" csCatId="colorful" phldr="1"/>
      <dgm:spPr/>
    </dgm:pt>
    <dgm:pt modelId="{29863780-888E-46DD-820F-005CA6687A9F}">
      <dgm:prSet phldrT="[Text]"/>
      <dgm:spPr>
        <a:ln>
          <a:solidFill>
            <a:schemeClr val="tx1"/>
          </a:solidFill>
        </a:ln>
      </dgm:spPr>
      <dgm:t>
        <a:bodyPr/>
        <a:lstStyle/>
        <a:p>
          <a:r>
            <a:rPr lang="en-US" dirty="0" smtClean="0">
              <a:latin typeface="Comic Sans MS" pitchFamily="66" charset="0"/>
            </a:rPr>
            <a:t>Selection</a:t>
          </a:r>
          <a:endParaRPr lang="en-US" dirty="0">
            <a:latin typeface="Comic Sans MS" pitchFamily="66" charset="0"/>
          </a:endParaRPr>
        </a:p>
      </dgm:t>
    </dgm:pt>
    <dgm:pt modelId="{3A9DEEAA-BA45-4ABF-A84B-73C2609F0CA6}" type="parTrans" cxnId="{8163BE45-BBD6-41B0-BDFB-0DA516D96C83}">
      <dgm:prSet/>
      <dgm:spPr/>
      <dgm:t>
        <a:bodyPr/>
        <a:lstStyle/>
        <a:p>
          <a:endParaRPr lang="en-US"/>
        </a:p>
      </dgm:t>
    </dgm:pt>
    <dgm:pt modelId="{EC93BA91-87C1-4ED7-8901-68548DFFE8B6}" type="sibTrans" cxnId="{8163BE45-BBD6-41B0-BDFB-0DA516D96C83}">
      <dgm:prSet/>
      <dgm:spPr/>
      <dgm:t>
        <a:bodyPr/>
        <a:lstStyle/>
        <a:p>
          <a:endParaRPr lang="en-US"/>
        </a:p>
      </dgm:t>
    </dgm:pt>
    <dgm:pt modelId="{7990D2DC-A2FA-4499-95E0-0A67FCCB4676}">
      <dgm:prSet phldrT="[Text]"/>
      <dgm:spPr>
        <a:ln>
          <a:solidFill>
            <a:schemeClr val="tx1"/>
          </a:solidFill>
        </a:ln>
      </dgm:spPr>
      <dgm:t>
        <a:bodyPr/>
        <a:lstStyle/>
        <a:p>
          <a:r>
            <a:rPr lang="en-US" dirty="0" smtClean="0">
              <a:latin typeface="Comic Sans MS" pitchFamily="66" charset="0"/>
            </a:rPr>
            <a:t>Manager</a:t>
          </a:r>
          <a:endParaRPr lang="en-US" dirty="0">
            <a:latin typeface="Comic Sans MS" pitchFamily="66" charset="0"/>
          </a:endParaRPr>
        </a:p>
      </dgm:t>
    </dgm:pt>
    <dgm:pt modelId="{51282F62-0F97-4C2F-96B4-D342C0F2968D}" type="parTrans" cxnId="{3190614C-01B9-40CA-907A-073B4329BDC5}">
      <dgm:prSet/>
      <dgm:spPr/>
      <dgm:t>
        <a:bodyPr/>
        <a:lstStyle/>
        <a:p>
          <a:endParaRPr lang="en-US"/>
        </a:p>
      </dgm:t>
    </dgm:pt>
    <dgm:pt modelId="{75C9A925-1CE7-436C-80B0-9B2CD6D0BCE9}" type="sibTrans" cxnId="{3190614C-01B9-40CA-907A-073B4329BDC5}">
      <dgm:prSet/>
      <dgm:spPr/>
      <dgm:t>
        <a:bodyPr/>
        <a:lstStyle/>
        <a:p>
          <a:endParaRPr lang="en-US"/>
        </a:p>
      </dgm:t>
    </dgm:pt>
    <dgm:pt modelId="{EB0AC123-92ED-4D4B-BB64-ED2E9352C4C7}">
      <dgm:prSet phldrT="[Text]" custT="1"/>
      <dgm:spPr>
        <a:ln>
          <a:solidFill>
            <a:schemeClr val="tx1"/>
          </a:solidFill>
        </a:ln>
      </dgm:spPr>
      <dgm:t>
        <a:bodyPr/>
        <a:lstStyle/>
        <a:p>
          <a:r>
            <a:rPr lang="en-US" sz="2600" dirty="0" smtClean="0">
              <a:latin typeface="Comic Sans MS" pitchFamily="66" charset="0"/>
            </a:rPr>
            <a:t>Dictated</a:t>
          </a:r>
          <a:endParaRPr lang="en-US" sz="2600" dirty="0">
            <a:latin typeface="Comic Sans MS" pitchFamily="66" charset="0"/>
          </a:endParaRPr>
        </a:p>
      </dgm:t>
    </dgm:pt>
    <dgm:pt modelId="{B9F3EE8C-B591-406C-A7A3-995B5F6CEE33}" type="parTrans" cxnId="{61E4872D-3AC9-4BE5-AD85-BAFBAE2E3CEA}">
      <dgm:prSet/>
      <dgm:spPr/>
      <dgm:t>
        <a:bodyPr/>
        <a:lstStyle/>
        <a:p>
          <a:endParaRPr lang="en-US"/>
        </a:p>
      </dgm:t>
    </dgm:pt>
    <dgm:pt modelId="{762DF979-6B28-453F-8853-D9BA5D118B13}" type="sibTrans" cxnId="{61E4872D-3AC9-4BE5-AD85-BAFBAE2E3CEA}">
      <dgm:prSet/>
      <dgm:spPr/>
      <dgm:t>
        <a:bodyPr/>
        <a:lstStyle/>
        <a:p>
          <a:endParaRPr lang="en-US"/>
        </a:p>
      </dgm:t>
    </dgm:pt>
    <dgm:pt modelId="{0FA7B474-3786-42FC-A71B-44B624F74724}" type="pres">
      <dgm:prSet presAssocID="{F3F812F6-49B6-4468-AD76-A02BFF41C4CD}" presName="composite" presStyleCnt="0">
        <dgm:presLayoutVars>
          <dgm:chMax val="3"/>
          <dgm:animLvl val="lvl"/>
          <dgm:resizeHandles val="exact"/>
        </dgm:presLayoutVars>
      </dgm:prSet>
      <dgm:spPr/>
    </dgm:pt>
    <dgm:pt modelId="{C7CC5F5A-B88C-46D9-87D1-8D3EE57C4CBE}" type="pres">
      <dgm:prSet presAssocID="{29863780-888E-46DD-820F-005CA6687A9F}" presName="gear1" presStyleLbl="node1" presStyleIdx="0" presStyleCnt="3" custScaleX="103749" custScaleY="112119">
        <dgm:presLayoutVars>
          <dgm:chMax val="1"/>
          <dgm:bulletEnabled val="1"/>
        </dgm:presLayoutVars>
      </dgm:prSet>
      <dgm:spPr/>
      <dgm:t>
        <a:bodyPr/>
        <a:lstStyle/>
        <a:p>
          <a:endParaRPr lang="en-US"/>
        </a:p>
      </dgm:t>
    </dgm:pt>
    <dgm:pt modelId="{289D301C-C119-471A-879E-4036F07C2349}" type="pres">
      <dgm:prSet presAssocID="{29863780-888E-46DD-820F-005CA6687A9F}" presName="gear1srcNode" presStyleLbl="node1" presStyleIdx="0" presStyleCnt="3"/>
      <dgm:spPr/>
      <dgm:t>
        <a:bodyPr/>
        <a:lstStyle/>
        <a:p>
          <a:endParaRPr lang="en-US"/>
        </a:p>
      </dgm:t>
    </dgm:pt>
    <dgm:pt modelId="{64A1DAC8-33C3-452A-8985-F338A651B916}" type="pres">
      <dgm:prSet presAssocID="{29863780-888E-46DD-820F-005CA6687A9F}" presName="gear1dstNode" presStyleLbl="node1" presStyleIdx="0" presStyleCnt="3"/>
      <dgm:spPr/>
      <dgm:t>
        <a:bodyPr/>
        <a:lstStyle/>
        <a:p>
          <a:endParaRPr lang="en-US"/>
        </a:p>
      </dgm:t>
    </dgm:pt>
    <dgm:pt modelId="{2327A830-10BD-49DA-B371-AC7C0C7FE03F}" type="pres">
      <dgm:prSet presAssocID="{7990D2DC-A2FA-4499-95E0-0A67FCCB4676}" presName="gear2" presStyleLbl="node1" presStyleIdx="1" presStyleCnt="3" custScaleX="123763" custScaleY="102975">
        <dgm:presLayoutVars>
          <dgm:chMax val="1"/>
          <dgm:bulletEnabled val="1"/>
        </dgm:presLayoutVars>
      </dgm:prSet>
      <dgm:spPr/>
      <dgm:t>
        <a:bodyPr/>
        <a:lstStyle/>
        <a:p>
          <a:endParaRPr lang="en-US"/>
        </a:p>
      </dgm:t>
    </dgm:pt>
    <dgm:pt modelId="{EF5C6B6B-EE81-4ABA-ADEE-1EEDE63AF298}" type="pres">
      <dgm:prSet presAssocID="{7990D2DC-A2FA-4499-95E0-0A67FCCB4676}" presName="gear2srcNode" presStyleLbl="node1" presStyleIdx="1" presStyleCnt="3"/>
      <dgm:spPr/>
      <dgm:t>
        <a:bodyPr/>
        <a:lstStyle/>
        <a:p>
          <a:endParaRPr lang="en-US"/>
        </a:p>
      </dgm:t>
    </dgm:pt>
    <dgm:pt modelId="{3641E9A4-BD86-4B01-BE0C-48FC1A4085C1}" type="pres">
      <dgm:prSet presAssocID="{7990D2DC-A2FA-4499-95E0-0A67FCCB4676}" presName="gear2dstNode" presStyleLbl="node1" presStyleIdx="1" presStyleCnt="3"/>
      <dgm:spPr/>
      <dgm:t>
        <a:bodyPr/>
        <a:lstStyle/>
        <a:p>
          <a:endParaRPr lang="en-US"/>
        </a:p>
      </dgm:t>
    </dgm:pt>
    <dgm:pt modelId="{62625C8A-94BD-4EF4-B863-FCD0EB70DF3C}" type="pres">
      <dgm:prSet presAssocID="{EB0AC123-92ED-4D4B-BB64-ED2E9352C4C7}" presName="gear3" presStyleLbl="node1" presStyleIdx="2" presStyleCnt="3" custScaleX="136986" custScaleY="137117"/>
      <dgm:spPr/>
      <dgm:t>
        <a:bodyPr/>
        <a:lstStyle/>
        <a:p>
          <a:endParaRPr lang="en-US"/>
        </a:p>
      </dgm:t>
    </dgm:pt>
    <dgm:pt modelId="{048A31F9-6887-454C-9C80-812D8339E32E}" type="pres">
      <dgm:prSet presAssocID="{EB0AC123-92ED-4D4B-BB64-ED2E9352C4C7}" presName="gear3tx" presStyleLbl="node1" presStyleIdx="2" presStyleCnt="3">
        <dgm:presLayoutVars>
          <dgm:chMax val="1"/>
          <dgm:bulletEnabled val="1"/>
        </dgm:presLayoutVars>
      </dgm:prSet>
      <dgm:spPr/>
      <dgm:t>
        <a:bodyPr/>
        <a:lstStyle/>
        <a:p>
          <a:endParaRPr lang="en-US"/>
        </a:p>
      </dgm:t>
    </dgm:pt>
    <dgm:pt modelId="{DDD81789-9D0D-4900-B8E6-FE0B9E79EFDD}" type="pres">
      <dgm:prSet presAssocID="{EB0AC123-92ED-4D4B-BB64-ED2E9352C4C7}" presName="gear3srcNode" presStyleLbl="node1" presStyleIdx="2" presStyleCnt="3"/>
      <dgm:spPr/>
      <dgm:t>
        <a:bodyPr/>
        <a:lstStyle/>
        <a:p>
          <a:endParaRPr lang="en-US"/>
        </a:p>
      </dgm:t>
    </dgm:pt>
    <dgm:pt modelId="{4517F919-98E7-4E54-834F-873053D9525D}" type="pres">
      <dgm:prSet presAssocID="{EB0AC123-92ED-4D4B-BB64-ED2E9352C4C7}" presName="gear3dstNode" presStyleLbl="node1" presStyleIdx="2" presStyleCnt="3"/>
      <dgm:spPr/>
      <dgm:t>
        <a:bodyPr/>
        <a:lstStyle/>
        <a:p>
          <a:endParaRPr lang="en-US"/>
        </a:p>
      </dgm:t>
    </dgm:pt>
    <dgm:pt modelId="{2189E36B-5E34-4650-9B51-BA304B5A6B92}" type="pres">
      <dgm:prSet presAssocID="{EC93BA91-87C1-4ED7-8901-68548DFFE8B6}" presName="connector1" presStyleLbl="sibTrans2D1" presStyleIdx="0" presStyleCnt="3"/>
      <dgm:spPr/>
      <dgm:t>
        <a:bodyPr/>
        <a:lstStyle/>
        <a:p>
          <a:endParaRPr lang="en-US"/>
        </a:p>
      </dgm:t>
    </dgm:pt>
    <dgm:pt modelId="{7C429D26-D874-49E4-973E-E162B34DCFB7}" type="pres">
      <dgm:prSet presAssocID="{75C9A925-1CE7-436C-80B0-9B2CD6D0BCE9}" presName="connector2" presStyleLbl="sibTrans2D1" presStyleIdx="1" presStyleCnt="3"/>
      <dgm:spPr/>
      <dgm:t>
        <a:bodyPr/>
        <a:lstStyle/>
        <a:p>
          <a:endParaRPr lang="en-US"/>
        </a:p>
      </dgm:t>
    </dgm:pt>
    <dgm:pt modelId="{C74A3920-DEE4-4451-B415-6EA22A22177A}" type="pres">
      <dgm:prSet presAssocID="{762DF979-6B28-453F-8853-D9BA5D118B13}" presName="connector3" presStyleLbl="sibTrans2D1" presStyleIdx="2" presStyleCnt="3"/>
      <dgm:spPr/>
      <dgm:t>
        <a:bodyPr/>
        <a:lstStyle/>
        <a:p>
          <a:endParaRPr lang="en-US"/>
        </a:p>
      </dgm:t>
    </dgm:pt>
  </dgm:ptLst>
  <dgm:cxnLst>
    <dgm:cxn modelId="{93AA30DC-018A-4C21-AD91-4335171FC418}" type="presOf" srcId="{EB0AC123-92ED-4D4B-BB64-ED2E9352C4C7}" destId="{62625C8A-94BD-4EF4-B863-FCD0EB70DF3C}" srcOrd="0" destOrd="0" presId="urn:microsoft.com/office/officeart/2005/8/layout/gear1"/>
    <dgm:cxn modelId="{380EF871-0C8B-4E1E-BA09-8BD5D5E791E0}" type="presOf" srcId="{29863780-888E-46DD-820F-005CA6687A9F}" destId="{64A1DAC8-33C3-452A-8985-F338A651B916}" srcOrd="2" destOrd="0" presId="urn:microsoft.com/office/officeart/2005/8/layout/gear1"/>
    <dgm:cxn modelId="{2CCACAFD-A72D-428B-B1FE-3AC34626E095}" type="presOf" srcId="{EC93BA91-87C1-4ED7-8901-68548DFFE8B6}" destId="{2189E36B-5E34-4650-9B51-BA304B5A6B92}" srcOrd="0" destOrd="0" presId="urn:microsoft.com/office/officeart/2005/8/layout/gear1"/>
    <dgm:cxn modelId="{90DB0C7E-2AA7-413E-A171-7DFDBB41DC8E}" type="presOf" srcId="{29863780-888E-46DD-820F-005CA6687A9F}" destId="{C7CC5F5A-B88C-46D9-87D1-8D3EE57C4CBE}" srcOrd="0" destOrd="0" presId="urn:microsoft.com/office/officeart/2005/8/layout/gear1"/>
    <dgm:cxn modelId="{A625D2FD-EDBD-492F-9297-340560CC0BFC}" type="presOf" srcId="{EB0AC123-92ED-4D4B-BB64-ED2E9352C4C7}" destId="{048A31F9-6887-454C-9C80-812D8339E32E}" srcOrd="1" destOrd="0" presId="urn:microsoft.com/office/officeart/2005/8/layout/gear1"/>
    <dgm:cxn modelId="{2DFED232-7428-40C2-B115-695DDAFC534A}" type="presOf" srcId="{7990D2DC-A2FA-4499-95E0-0A67FCCB4676}" destId="{2327A830-10BD-49DA-B371-AC7C0C7FE03F}" srcOrd="0" destOrd="0" presId="urn:microsoft.com/office/officeart/2005/8/layout/gear1"/>
    <dgm:cxn modelId="{36D7CB17-6F32-4127-B3B7-438FA249C0B7}" type="presOf" srcId="{7990D2DC-A2FA-4499-95E0-0A67FCCB4676}" destId="{EF5C6B6B-EE81-4ABA-ADEE-1EEDE63AF298}" srcOrd="1" destOrd="0" presId="urn:microsoft.com/office/officeart/2005/8/layout/gear1"/>
    <dgm:cxn modelId="{CB218378-D048-4B4F-B016-9C7E55C51CC9}" type="presOf" srcId="{7990D2DC-A2FA-4499-95E0-0A67FCCB4676}" destId="{3641E9A4-BD86-4B01-BE0C-48FC1A4085C1}" srcOrd="2" destOrd="0" presId="urn:microsoft.com/office/officeart/2005/8/layout/gear1"/>
    <dgm:cxn modelId="{8479429E-9980-4ECD-8593-FCD0F0D940C6}" type="presOf" srcId="{EB0AC123-92ED-4D4B-BB64-ED2E9352C4C7}" destId="{4517F919-98E7-4E54-834F-873053D9525D}" srcOrd="3" destOrd="0" presId="urn:microsoft.com/office/officeart/2005/8/layout/gear1"/>
    <dgm:cxn modelId="{677C4FEC-373B-42B1-B90C-B001FE00A540}" type="presOf" srcId="{EB0AC123-92ED-4D4B-BB64-ED2E9352C4C7}" destId="{DDD81789-9D0D-4900-B8E6-FE0B9E79EFDD}" srcOrd="2" destOrd="0" presId="urn:microsoft.com/office/officeart/2005/8/layout/gear1"/>
    <dgm:cxn modelId="{8163BE45-BBD6-41B0-BDFB-0DA516D96C83}" srcId="{F3F812F6-49B6-4468-AD76-A02BFF41C4CD}" destId="{29863780-888E-46DD-820F-005CA6687A9F}" srcOrd="0" destOrd="0" parTransId="{3A9DEEAA-BA45-4ABF-A84B-73C2609F0CA6}" sibTransId="{EC93BA91-87C1-4ED7-8901-68548DFFE8B6}"/>
    <dgm:cxn modelId="{423073CC-B3E2-4A7F-845C-5D27EB45C07F}" type="presOf" srcId="{75C9A925-1CE7-436C-80B0-9B2CD6D0BCE9}" destId="{7C429D26-D874-49E4-973E-E162B34DCFB7}" srcOrd="0" destOrd="0" presId="urn:microsoft.com/office/officeart/2005/8/layout/gear1"/>
    <dgm:cxn modelId="{3190614C-01B9-40CA-907A-073B4329BDC5}" srcId="{F3F812F6-49B6-4468-AD76-A02BFF41C4CD}" destId="{7990D2DC-A2FA-4499-95E0-0A67FCCB4676}" srcOrd="1" destOrd="0" parTransId="{51282F62-0F97-4C2F-96B4-D342C0F2968D}" sibTransId="{75C9A925-1CE7-436C-80B0-9B2CD6D0BCE9}"/>
    <dgm:cxn modelId="{B3394E51-3360-4946-99D1-D010BB3E2A6B}" type="presOf" srcId="{F3F812F6-49B6-4468-AD76-A02BFF41C4CD}" destId="{0FA7B474-3786-42FC-A71B-44B624F74724}" srcOrd="0" destOrd="0" presId="urn:microsoft.com/office/officeart/2005/8/layout/gear1"/>
    <dgm:cxn modelId="{98B59EBD-6D01-4EBD-B64F-E447D3270954}" type="presOf" srcId="{29863780-888E-46DD-820F-005CA6687A9F}" destId="{289D301C-C119-471A-879E-4036F07C2349}" srcOrd="1" destOrd="0" presId="urn:microsoft.com/office/officeart/2005/8/layout/gear1"/>
    <dgm:cxn modelId="{61E4872D-3AC9-4BE5-AD85-BAFBAE2E3CEA}" srcId="{F3F812F6-49B6-4468-AD76-A02BFF41C4CD}" destId="{EB0AC123-92ED-4D4B-BB64-ED2E9352C4C7}" srcOrd="2" destOrd="0" parTransId="{B9F3EE8C-B591-406C-A7A3-995B5F6CEE33}" sibTransId="{762DF979-6B28-453F-8853-D9BA5D118B13}"/>
    <dgm:cxn modelId="{C9B4D569-FFB7-4AF7-AA79-6237E4D27B68}" type="presOf" srcId="{762DF979-6B28-453F-8853-D9BA5D118B13}" destId="{C74A3920-DEE4-4451-B415-6EA22A22177A}" srcOrd="0" destOrd="0" presId="urn:microsoft.com/office/officeart/2005/8/layout/gear1"/>
    <dgm:cxn modelId="{7293864C-E19A-4615-BD8C-DD163FCCBAA4}" type="presParOf" srcId="{0FA7B474-3786-42FC-A71B-44B624F74724}" destId="{C7CC5F5A-B88C-46D9-87D1-8D3EE57C4CBE}" srcOrd="0" destOrd="0" presId="urn:microsoft.com/office/officeart/2005/8/layout/gear1"/>
    <dgm:cxn modelId="{BC5E076B-02C3-4E7B-8DFA-EEBE73492DB9}" type="presParOf" srcId="{0FA7B474-3786-42FC-A71B-44B624F74724}" destId="{289D301C-C119-471A-879E-4036F07C2349}" srcOrd="1" destOrd="0" presId="urn:microsoft.com/office/officeart/2005/8/layout/gear1"/>
    <dgm:cxn modelId="{7D27EB37-0532-4A5A-9873-04E647662219}" type="presParOf" srcId="{0FA7B474-3786-42FC-A71B-44B624F74724}" destId="{64A1DAC8-33C3-452A-8985-F338A651B916}" srcOrd="2" destOrd="0" presId="urn:microsoft.com/office/officeart/2005/8/layout/gear1"/>
    <dgm:cxn modelId="{E6396EBD-8C1A-4220-A3DD-19D4D8C4D0A3}" type="presParOf" srcId="{0FA7B474-3786-42FC-A71B-44B624F74724}" destId="{2327A830-10BD-49DA-B371-AC7C0C7FE03F}" srcOrd="3" destOrd="0" presId="urn:microsoft.com/office/officeart/2005/8/layout/gear1"/>
    <dgm:cxn modelId="{12434BF6-8C5F-4A1E-A83F-C92E0A2C41F2}" type="presParOf" srcId="{0FA7B474-3786-42FC-A71B-44B624F74724}" destId="{EF5C6B6B-EE81-4ABA-ADEE-1EEDE63AF298}" srcOrd="4" destOrd="0" presId="urn:microsoft.com/office/officeart/2005/8/layout/gear1"/>
    <dgm:cxn modelId="{A60793DA-7BC3-4D3C-A419-DC95711B48FC}" type="presParOf" srcId="{0FA7B474-3786-42FC-A71B-44B624F74724}" destId="{3641E9A4-BD86-4B01-BE0C-48FC1A4085C1}" srcOrd="5" destOrd="0" presId="urn:microsoft.com/office/officeart/2005/8/layout/gear1"/>
    <dgm:cxn modelId="{1F42B9A3-5A29-4CF6-8F78-B6AFCEFA5336}" type="presParOf" srcId="{0FA7B474-3786-42FC-A71B-44B624F74724}" destId="{62625C8A-94BD-4EF4-B863-FCD0EB70DF3C}" srcOrd="6" destOrd="0" presId="urn:microsoft.com/office/officeart/2005/8/layout/gear1"/>
    <dgm:cxn modelId="{BB28172A-D8E6-4AE5-BF84-B40233839A02}" type="presParOf" srcId="{0FA7B474-3786-42FC-A71B-44B624F74724}" destId="{048A31F9-6887-454C-9C80-812D8339E32E}" srcOrd="7" destOrd="0" presId="urn:microsoft.com/office/officeart/2005/8/layout/gear1"/>
    <dgm:cxn modelId="{EE2B2564-842B-4FEE-83F1-B2ECCC637D82}" type="presParOf" srcId="{0FA7B474-3786-42FC-A71B-44B624F74724}" destId="{DDD81789-9D0D-4900-B8E6-FE0B9E79EFDD}" srcOrd="8" destOrd="0" presId="urn:microsoft.com/office/officeart/2005/8/layout/gear1"/>
    <dgm:cxn modelId="{C49B0459-428B-46D5-AB24-653E934EDF7B}" type="presParOf" srcId="{0FA7B474-3786-42FC-A71B-44B624F74724}" destId="{4517F919-98E7-4E54-834F-873053D9525D}" srcOrd="9" destOrd="0" presId="urn:microsoft.com/office/officeart/2005/8/layout/gear1"/>
    <dgm:cxn modelId="{CDBEE76E-C64E-4640-BDF4-84477FF30F6C}" type="presParOf" srcId="{0FA7B474-3786-42FC-A71B-44B624F74724}" destId="{2189E36B-5E34-4650-9B51-BA304B5A6B92}" srcOrd="10" destOrd="0" presId="urn:microsoft.com/office/officeart/2005/8/layout/gear1"/>
    <dgm:cxn modelId="{E7ACF545-63F3-456B-99EF-850811821266}" type="presParOf" srcId="{0FA7B474-3786-42FC-A71B-44B624F74724}" destId="{7C429D26-D874-49E4-973E-E162B34DCFB7}" srcOrd="11" destOrd="0" presId="urn:microsoft.com/office/officeart/2005/8/layout/gear1"/>
    <dgm:cxn modelId="{8E36EFC7-A931-4A63-86B5-791A795B4669}" type="presParOf" srcId="{0FA7B474-3786-42FC-A71B-44B624F74724}" destId="{C74A3920-DEE4-4451-B415-6EA22A22177A}"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875A01-5FCB-41BF-8376-DFF431A00069}" type="doc">
      <dgm:prSet loTypeId="urn:microsoft.com/office/officeart/2005/8/layout/radial6" loCatId="cycle" qsTypeId="urn:microsoft.com/office/officeart/2005/8/quickstyle/simple2" qsCatId="simple" csTypeId="urn:microsoft.com/office/officeart/2005/8/colors/colorful1#1" csCatId="colorful" phldr="1"/>
      <dgm:spPr/>
      <dgm:t>
        <a:bodyPr/>
        <a:lstStyle/>
        <a:p>
          <a:endParaRPr lang="en-US"/>
        </a:p>
      </dgm:t>
    </dgm:pt>
    <dgm:pt modelId="{A9DAC5BB-BEF6-470A-9BCB-265F8F981C9C}">
      <dgm:prSet phldrT="[Text]"/>
      <dgm:spPr/>
      <dgm:t>
        <a:bodyPr/>
        <a:lstStyle/>
        <a:p>
          <a:r>
            <a:rPr lang="en-US" dirty="0" smtClean="0"/>
            <a:t>Managing for results</a:t>
          </a:r>
          <a:endParaRPr lang="en-US" dirty="0"/>
        </a:p>
      </dgm:t>
    </dgm:pt>
    <dgm:pt modelId="{06BF5BE9-1AAC-4557-80BF-2CC134187F3B}" type="parTrans" cxnId="{F8596834-7D09-435B-AFFA-4017D2A7A1F9}">
      <dgm:prSet/>
      <dgm:spPr/>
      <dgm:t>
        <a:bodyPr/>
        <a:lstStyle/>
        <a:p>
          <a:endParaRPr lang="en-US"/>
        </a:p>
      </dgm:t>
    </dgm:pt>
    <dgm:pt modelId="{B6F4A8FB-53A0-43E5-99EC-2E82F29CEA08}" type="sibTrans" cxnId="{F8596834-7D09-435B-AFFA-4017D2A7A1F9}">
      <dgm:prSet/>
      <dgm:spPr/>
      <dgm:t>
        <a:bodyPr/>
        <a:lstStyle/>
        <a:p>
          <a:endParaRPr lang="en-US"/>
        </a:p>
      </dgm:t>
    </dgm:pt>
    <dgm:pt modelId="{042CDFF6-A977-4833-A6DF-4E894EBFDCCB}">
      <dgm:prSet phldrT="[Text]" custT="1"/>
      <dgm:spPr/>
      <dgm:t>
        <a:bodyPr/>
        <a:lstStyle/>
        <a:p>
          <a:r>
            <a:rPr lang="en-US" sz="2100" dirty="0" smtClean="0"/>
            <a:t>Committing to results</a:t>
          </a:r>
          <a:endParaRPr lang="en-US" sz="2100" dirty="0"/>
        </a:p>
      </dgm:t>
    </dgm:pt>
    <dgm:pt modelId="{CDFEB05D-9E63-4B1E-A3B5-4AB6739BFA96}" type="parTrans" cxnId="{31AD988E-3A7A-402F-A3A4-FA338F144864}">
      <dgm:prSet/>
      <dgm:spPr/>
      <dgm:t>
        <a:bodyPr/>
        <a:lstStyle/>
        <a:p>
          <a:endParaRPr lang="en-US"/>
        </a:p>
      </dgm:t>
    </dgm:pt>
    <dgm:pt modelId="{A031F176-EC52-46F0-9CFD-96F22CC57F37}" type="sibTrans" cxnId="{31AD988E-3A7A-402F-A3A4-FA338F144864}">
      <dgm:prSet/>
      <dgm:spPr/>
      <dgm:t>
        <a:bodyPr/>
        <a:lstStyle/>
        <a:p>
          <a:endParaRPr lang="en-US"/>
        </a:p>
      </dgm:t>
    </dgm:pt>
    <dgm:pt modelId="{79E3BD7B-7B96-4B0B-818E-54ED29954A24}">
      <dgm:prSet phldrT="[Text]" custT="1"/>
      <dgm:spPr/>
      <dgm:t>
        <a:bodyPr/>
        <a:lstStyle/>
        <a:p>
          <a:r>
            <a:rPr lang="en-US" sz="2100" dirty="0" smtClean="0"/>
            <a:t>Defining Results </a:t>
          </a:r>
          <a:endParaRPr lang="en-US" sz="2100" dirty="0"/>
        </a:p>
      </dgm:t>
    </dgm:pt>
    <dgm:pt modelId="{DCB492A1-1762-4406-B370-993AA07A9E00}" type="parTrans" cxnId="{B6199E42-DC27-4C5F-8034-537BA3B9281A}">
      <dgm:prSet/>
      <dgm:spPr/>
      <dgm:t>
        <a:bodyPr/>
        <a:lstStyle/>
        <a:p>
          <a:endParaRPr lang="en-US"/>
        </a:p>
      </dgm:t>
    </dgm:pt>
    <dgm:pt modelId="{5E77654C-71B5-4DEE-A589-5353D6555E46}" type="sibTrans" cxnId="{B6199E42-DC27-4C5F-8034-537BA3B9281A}">
      <dgm:prSet/>
      <dgm:spPr/>
      <dgm:t>
        <a:bodyPr/>
        <a:lstStyle/>
        <a:p>
          <a:endParaRPr lang="en-US"/>
        </a:p>
      </dgm:t>
    </dgm:pt>
    <dgm:pt modelId="{50F65E17-8BE4-477E-9F4F-A6A4DA127C84}">
      <dgm:prSet phldrT="[Text]" custT="1"/>
      <dgm:spPr/>
      <dgm:t>
        <a:bodyPr/>
        <a:lstStyle/>
        <a:p>
          <a:r>
            <a:rPr lang="en-US" sz="2100" dirty="0" smtClean="0"/>
            <a:t>Evaluating results </a:t>
          </a:r>
          <a:endParaRPr lang="en-US" sz="2100" dirty="0"/>
        </a:p>
      </dgm:t>
    </dgm:pt>
    <dgm:pt modelId="{7B2FDF2A-4CFE-474E-8399-CC7502AC31F8}" type="parTrans" cxnId="{65827813-76EB-41AF-8341-BD78E7E05B39}">
      <dgm:prSet/>
      <dgm:spPr/>
      <dgm:t>
        <a:bodyPr/>
        <a:lstStyle/>
        <a:p>
          <a:endParaRPr lang="en-US"/>
        </a:p>
      </dgm:t>
    </dgm:pt>
    <dgm:pt modelId="{7666AEB2-9346-4E2E-B981-E9DB6AC539C9}" type="sibTrans" cxnId="{65827813-76EB-41AF-8341-BD78E7E05B39}">
      <dgm:prSet/>
      <dgm:spPr/>
      <dgm:t>
        <a:bodyPr/>
        <a:lstStyle/>
        <a:p>
          <a:endParaRPr lang="en-US"/>
        </a:p>
      </dgm:t>
    </dgm:pt>
    <dgm:pt modelId="{DD5D7E39-4978-4EAB-B2C9-1C201AB20B61}">
      <dgm:prSet phldrT="[Text]" custT="1"/>
      <dgm:spPr/>
      <dgm:t>
        <a:bodyPr/>
        <a:lstStyle/>
        <a:p>
          <a:r>
            <a:rPr lang="en-US" sz="2100" dirty="0" smtClean="0"/>
            <a:t>Reporting on results</a:t>
          </a:r>
          <a:endParaRPr lang="en-US" sz="2100" dirty="0"/>
        </a:p>
      </dgm:t>
    </dgm:pt>
    <dgm:pt modelId="{12B91362-ED68-481F-9317-D8B6CE50E09B}" type="parTrans" cxnId="{5959B18A-2E73-4107-BC7B-8AB56AFA756A}">
      <dgm:prSet/>
      <dgm:spPr/>
      <dgm:t>
        <a:bodyPr/>
        <a:lstStyle/>
        <a:p>
          <a:endParaRPr lang="en-US"/>
        </a:p>
      </dgm:t>
    </dgm:pt>
    <dgm:pt modelId="{F648CA7F-26FD-48AD-A53D-51EAC8D509F8}" type="sibTrans" cxnId="{5959B18A-2E73-4107-BC7B-8AB56AFA756A}">
      <dgm:prSet/>
      <dgm:spPr/>
      <dgm:t>
        <a:bodyPr/>
        <a:lstStyle/>
        <a:p>
          <a:endParaRPr lang="en-US"/>
        </a:p>
      </dgm:t>
    </dgm:pt>
    <dgm:pt modelId="{ABE910A7-3C7C-4C1D-9983-B63F01002E0D}">
      <dgm:prSet custT="1"/>
      <dgm:spPr/>
      <dgm:t>
        <a:bodyPr/>
        <a:lstStyle/>
        <a:p>
          <a:r>
            <a:rPr lang="en-US" sz="2100" dirty="0" smtClean="0"/>
            <a:t>Monitoring indicators and targets</a:t>
          </a:r>
          <a:endParaRPr lang="en-US" sz="2100" dirty="0"/>
        </a:p>
      </dgm:t>
    </dgm:pt>
    <dgm:pt modelId="{6081E3A2-D61C-4347-8562-7346EB142F4D}" type="parTrans" cxnId="{5B56A22F-A1ED-4908-AC85-368B202365E1}">
      <dgm:prSet/>
      <dgm:spPr/>
      <dgm:t>
        <a:bodyPr/>
        <a:lstStyle/>
        <a:p>
          <a:endParaRPr lang="en-US"/>
        </a:p>
      </dgm:t>
    </dgm:pt>
    <dgm:pt modelId="{FB04BE91-49BB-476F-B880-CE2311829B9A}" type="sibTrans" cxnId="{5B56A22F-A1ED-4908-AC85-368B202365E1}">
      <dgm:prSet/>
      <dgm:spPr/>
      <dgm:t>
        <a:bodyPr/>
        <a:lstStyle/>
        <a:p>
          <a:endParaRPr lang="en-US"/>
        </a:p>
      </dgm:t>
    </dgm:pt>
    <dgm:pt modelId="{CEBEC2DB-97AC-48DD-BA31-A3FF57947C4D}">
      <dgm:prSet custT="1"/>
      <dgm:spPr/>
      <dgm:t>
        <a:bodyPr/>
        <a:lstStyle/>
        <a:p>
          <a:r>
            <a:rPr lang="en-US" sz="2100" dirty="0" smtClean="0"/>
            <a:t>Choosing indicators and targets</a:t>
          </a:r>
          <a:endParaRPr lang="en-US" sz="2100" dirty="0"/>
        </a:p>
      </dgm:t>
    </dgm:pt>
    <dgm:pt modelId="{6F2CBDFF-AD2B-4A09-8490-3100D208FEBF}" type="parTrans" cxnId="{610F6A87-2C27-4E4C-B55C-5EB30FBBED0F}">
      <dgm:prSet/>
      <dgm:spPr/>
      <dgm:t>
        <a:bodyPr/>
        <a:lstStyle/>
        <a:p>
          <a:endParaRPr lang="en-US"/>
        </a:p>
      </dgm:t>
    </dgm:pt>
    <dgm:pt modelId="{154EFA34-9757-4708-A34B-BF19752558E4}" type="sibTrans" cxnId="{610F6A87-2C27-4E4C-B55C-5EB30FBBED0F}">
      <dgm:prSet/>
      <dgm:spPr/>
      <dgm:t>
        <a:bodyPr/>
        <a:lstStyle/>
        <a:p>
          <a:endParaRPr lang="en-US"/>
        </a:p>
      </dgm:t>
    </dgm:pt>
    <dgm:pt modelId="{CD2A4073-B15B-48E6-BDD8-1833B4B0CAB7}">
      <dgm:prSet custT="1"/>
      <dgm:spPr/>
      <dgm:t>
        <a:bodyPr/>
        <a:lstStyle/>
        <a:p>
          <a:r>
            <a:rPr lang="en-US" sz="2100" dirty="0" smtClean="0"/>
            <a:t>Strategizing + Acting for results </a:t>
          </a:r>
          <a:endParaRPr lang="en-US" sz="2100" dirty="0"/>
        </a:p>
      </dgm:t>
    </dgm:pt>
    <dgm:pt modelId="{ED7C37A5-1B04-4637-9105-F883E55EBA41}" type="parTrans" cxnId="{B630F536-1640-484E-A672-1042FAC64144}">
      <dgm:prSet/>
      <dgm:spPr/>
      <dgm:t>
        <a:bodyPr/>
        <a:lstStyle/>
        <a:p>
          <a:endParaRPr lang="en-US"/>
        </a:p>
      </dgm:t>
    </dgm:pt>
    <dgm:pt modelId="{45A43F34-F488-4254-A54E-E58410314BF8}" type="sibTrans" cxnId="{B630F536-1640-484E-A672-1042FAC64144}">
      <dgm:prSet/>
      <dgm:spPr/>
      <dgm:t>
        <a:bodyPr/>
        <a:lstStyle/>
        <a:p>
          <a:endParaRPr lang="en-US"/>
        </a:p>
      </dgm:t>
    </dgm:pt>
    <dgm:pt modelId="{684A8A23-F878-473C-98CE-A3A035D52967}" type="pres">
      <dgm:prSet presAssocID="{1F875A01-5FCB-41BF-8376-DFF431A00069}" presName="Name0" presStyleCnt="0">
        <dgm:presLayoutVars>
          <dgm:chMax val="1"/>
          <dgm:dir/>
          <dgm:animLvl val="ctr"/>
          <dgm:resizeHandles val="exact"/>
        </dgm:presLayoutVars>
      </dgm:prSet>
      <dgm:spPr/>
      <dgm:t>
        <a:bodyPr/>
        <a:lstStyle/>
        <a:p>
          <a:endParaRPr lang="en-US"/>
        </a:p>
      </dgm:t>
    </dgm:pt>
    <dgm:pt modelId="{D46CE0BF-6A71-4714-831F-5456EF739D20}" type="pres">
      <dgm:prSet presAssocID="{A9DAC5BB-BEF6-470A-9BCB-265F8F981C9C}" presName="centerShape" presStyleLbl="node0" presStyleIdx="0" presStyleCnt="1" custScaleX="121037"/>
      <dgm:spPr/>
      <dgm:t>
        <a:bodyPr/>
        <a:lstStyle/>
        <a:p>
          <a:endParaRPr lang="en-US"/>
        </a:p>
      </dgm:t>
    </dgm:pt>
    <dgm:pt modelId="{67A6FD7D-5078-4B62-9591-D9345D660678}" type="pres">
      <dgm:prSet presAssocID="{042CDFF6-A977-4833-A6DF-4E894EBFDCCB}" presName="node" presStyleLbl="node1" presStyleIdx="0" presStyleCnt="7" custScaleX="153165">
        <dgm:presLayoutVars>
          <dgm:bulletEnabled val="1"/>
        </dgm:presLayoutVars>
      </dgm:prSet>
      <dgm:spPr/>
      <dgm:t>
        <a:bodyPr/>
        <a:lstStyle/>
        <a:p>
          <a:endParaRPr lang="en-US"/>
        </a:p>
      </dgm:t>
    </dgm:pt>
    <dgm:pt modelId="{1EE7EF9F-081F-440D-A63E-C3BF42DD4303}" type="pres">
      <dgm:prSet presAssocID="{042CDFF6-A977-4833-A6DF-4E894EBFDCCB}" presName="dummy" presStyleCnt="0"/>
      <dgm:spPr/>
    </dgm:pt>
    <dgm:pt modelId="{5272E43F-EE15-48D1-A680-A58FC67D99AF}" type="pres">
      <dgm:prSet presAssocID="{A031F176-EC52-46F0-9CFD-96F22CC57F37}" presName="sibTrans" presStyleLbl="sibTrans2D1" presStyleIdx="0" presStyleCnt="7" custLinFactNeighborX="3868" custLinFactNeighborY="-5645"/>
      <dgm:spPr/>
      <dgm:t>
        <a:bodyPr/>
        <a:lstStyle/>
        <a:p>
          <a:endParaRPr lang="en-US"/>
        </a:p>
      </dgm:t>
    </dgm:pt>
    <dgm:pt modelId="{E199F479-D944-48DB-B9EC-14898E209583}" type="pres">
      <dgm:prSet presAssocID="{79E3BD7B-7B96-4B0B-818E-54ED29954A24}" presName="node" presStyleLbl="node1" presStyleIdx="1" presStyleCnt="7" custScaleX="143182" custRadScaleRad="108862" custRadScaleInc="21178">
        <dgm:presLayoutVars>
          <dgm:bulletEnabled val="1"/>
        </dgm:presLayoutVars>
      </dgm:prSet>
      <dgm:spPr/>
      <dgm:t>
        <a:bodyPr/>
        <a:lstStyle/>
        <a:p>
          <a:endParaRPr lang="en-US"/>
        </a:p>
      </dgm:t>
    </dgm:pt>
    <dgm:pt modelId="{A596F7F9-EF53-4140-938A-8256819EAFB8}" type="pres">
      <dgm:prSet presAssocID="{79E3BD7B-7B96-4B0B-818E-54ED29954A24}" presName="dummy" presStyleCnt="0"/>
      <dgm:spPr/>
    </dgm:pt>
    <dgm:pt modelId="{9CAFE557-300F-4075-BA1E-71353277CF31}" type="pres">
      <dgm:prSet presAssocID="{5E77654C-71B5-4DEE-A589-5353D6555E46}" presName="sibTrans" presStyleLbl="sibTrans2D1" presStyleIdx="1" presStyleCnt="7" custLinFactNeighborX="7995" custLinFactNeighborY="-1338"/>
      <dgm:spPr/>
      <dgm:t>
        <a:bodyPr/>
        <a:lstStyle/>
        <a:p>
          <a:endParaRPr lang="en-US"/>
        </a:p>
      </dgm:t>
    </dgm:pt>
    <dgm:pt modelId="{84325438-9B98-49C8-B507-A3F8CE078D68}" type="pres">
      <dgm:prSet presAssocID="{CEBEC2DB-97AC-48DD-BA31-A3FF57947C4D}" presName="node" presStyleLbl="node1" presStyleIdx="2" presStyleCnt="7" custScaleX="153563" custScaleY="105855" custRadScaleRad="106342" custRadScaleInc="-31461">
        <dgm:presLayoutVars>
          <dgm:bulletEnabled val="1"/>
        </dgm:presLayoutVars>
      </dgm:prSet>
      <dgm:spPr/>
      <dgm:t>
        <a:bodyPr/>
        <a:lstStyle/>
        <a:p>
          <a:endParaRPr lang="en-US"/>
        </a:p>
      </dgm:t>
    </dgm:pt>
    <dgm:pt modelId="{B5FA5E11-23A3-4F3D-ABF3-09CF25DD5B35}" type="pres">
      <dgm:prSet presAssocID="{CEBEC2DB-97AC-48DD-BA31-A3FF57947C4D}" presName="dummy" presStyleCnt="0"/>
      <dgm:spPr/>
    </dgm:pt>
    <dgm:pt modelId="{FD72BE5A-AAC2-4686-889F-64D40FCFDA84}" type="pres">
      <dgm:prSet presAssocID="{154EFA34-9757-4708-A34B-BF19752558E4}" presName="sibTrans" presStyleLbl="sibTrans2D1" presStyleIdx="2" presStyleCnt="7" custLinFactNeighborX="8391" custLinFactNeighborY="7110"/>
      <dgm:spPr/>
      <dgm:t>
        <a:bodyPr/>
        <a:lstStyle/>
        <a:p>
          <a:endParaRPr lang="en-US"/>
        </a:p>
      </dgm:t>
    </dgm:pt>
    <dgm:pt modelId="{6D0131D9-7ED4-4450-ADE9-5952DF420582}" type="pres">
      <dgm:prSet presAssocID="{CD2A4073-B15B-48E6-BDD8-1833B4B0CAB7}" presName="node" presStyleLbl="node1" presStyleIdx="3" presStyleCnt="7" custAng="0" custScaleX="166709" custScaleY="105855" custRadScaleRad="102892" custRadScaleInc="-40552">
        <dgm:presLayoutVars>
          <dgm:bulletEnabled val="1"/>
        </dgm:presLayoutVars>
      </dgm:prSet>
      <dgm:spPr/>
      <dgm:t>
        <a:bodyPr/>
        <a:lstStyle/>
        <a:p>
          <a:endParaRPr lang="en-US"/>
        </a:p>
      </dgm:t>
    </dgm:pt>
    <dgm:pt modelId="{CD073B9A-CFC6-4D7E-9191-D120A5D8C97F}" type="pres">
      <dgm:prSet presAssocID="{CD2A4073-B15B-48E6-BDD8-1833B4B0CAB7}" presName="dummy" presStyleCnt="0"/>
      <dgm:spPr/>
    </dgm:pt>
    <dgm:pt modelId="{D5568753-0C8A-4C5B-9700-9C81CB7719AF}" type="pres">
      <dgm:prSet presAssocID="{45A43F34-F488-4254-A54E-E58410314BF8}" presName="sibTrans" presStyleLbl="sibTrans2D1" presStyleIdx="3" presStyleCnt="7" custLinFactNeighborX="814" custLinFactNeighborY="8664"/>
      <dgm:spPr/>
      <dgm:t>
        <a:bodyPr/>
        <a:lstStyle/>
        <a:p>
          <a:endParaRPr lang="en-US"/>
        </a:p>
      </dgm:t>
    </dgm:pt>
    <dgm:pt modelId="{FBC57F00-D243-43FE-B935-5336195C6EEC}" type="pres">
      <dgm:prSet presAssocID="{ABE910A7-3C7C-4C1D-9983-B63F01002E0D}" presName="node" presStyleLbl="node1" presStyleIdx="4" presStyleCnt="7" custScaleX="159699" custRadScaleRad="100232" custRadScaleInc="12924">
        <dgm:presLayoutVars>
          <dgm:bulletEnabled val="1"/>
        </dgm:presLayoutVars>
      </dgm:prSet>
      <dgm:spPr/>
      <dgm:t>
        <a:bodyPr/>
        <a:lstStyle/>
        <a:p>
          <a:endParaRPr lang="en-US"/>
        </a:p>
      </dgm:t>
    </dgm:pt>
    <dgm:pt modelId="{10D82A87-F719-49D4-BDF5-FD14AA118A57}" type="pres">
      <dgm:prSet presAssocID="{ABE910A7-3C7C-4C1D-9983-B63F01002E0D}" presName="dummy" presStyleCnt="0"/>
      <dgm:spPr/>
    </dgm:pt>
    <dgm:pt modelId="{01D2126A-E18C-4486-9C9A-0AA84DD047A3}" type="pres">
      <dgm:prSet presAssocID="{FB04BE91-49BB-476F-B880-CE2311829B9A}" presName="sibTrans" presStyleLbl="sibTrans2D1" presStyleIdx="4" presStyleCnt="7" custLinFactNeighborX="-8379" custLinFactNeighborY="4678"/>
      <dgm:spPr/>
      <dgm:t>
        <a:bodyPr/>
        <a:lstStyle/>
        <a:p>
          <a:endParaRPr lang="en-US"/>
        </a:p>
      </dgm:t>
    </dgm:pt>
    <dgm:pt modelId="{2167429E-7F76-4F36-A648-CD9D36226C9C}" type="pres">
      <dgm:prSet presAssocID="{50F65E17-8BE4-477E-9F4F-A6A4DA127C84}" presName="node" presStyleLbl="node1" presStyleIdx="5" presStyleCnt="7" custScaleX="155001" custRadScaleRad="104835" custRadScaleInc="16735">
        <dgm:presLayoutVars>
          <dgm:bulletEnabled val="1"/>
        </dgm:presLayoutVars>
      </dgm:prSet>
      <dgm:spPr/>
      <dgm:t>
        <a:bodyPr/>
        <a:lstStyle/>
        <a:p>
          <a:endParaRPr lang="en-US"/>
        </a:p>
      </dgm:t>
    </dgm:pt>
    <dgm:pt modelId="{92E059BA-4107-4F68-8C15-54D85AA5EAF7}" type="pres">
      <dgm:prSet presAssocID="{50F65E17-8BE4-477E-9F4F-A6A4DA127C84}" presName="dummy" presStyleCnt="0"/>
      <dgm:spPr/>
    </dgm:pt>
    <dgm:pt modelId="{341507C9-C844-4235-A16A-2D0D4D767CBB}" type="pres">
      <dgm:prSet presAssocID="{7666AEB2-9346-4E2E-B981-E9DB6AC539C9}" presName="sibTrans" presStyleLbl="sibTrans2D1" presStyleIdx="5" presStyleCnt="7" custLinFactNeighborX="-10091" custLinFactNeighborY="1334"/>
      <dgm:spPr/>
      <dgm:t>
        <a:bodyPr/>
        <a:lstStyle/>
        <a:p>
          <a:endParaRPr lang="en-US"/>
        </a:p>
      </dgm:t>
    </dgm:pt>
    <dgm:pt modelId="{1B6D592D-D03D-4D02-A156-F533B3A5B0FB}" type="pres">
      <dgm:prSet presAssocID="{DD5D7E39-4978-4EAB-B2C9-1C201AB20B61}" presName="node" presStyleLbl="node1" presStyleIdx="6" presStyleCnt="7" custScaleX="142674" custRadScaleRad="105659" custRadScaleInc="-14043">
        <dgm:presLayoutVars>
          <dgm:bulletEnabled val="1"/>
        </dgm:presLayoutVars>
      </dgm:prSet>
      <dgm:spPr/>
      <dgm:t>
        <a:bodyPr/>
        <a:lstStyle/>
        <a:p>
          <a:endParaRPr lang="en-US"/>
        </a:p>
      </dgm:t>
    </dgm:pt>
    <dgm:pt modelId="{87ED9E15-542F-4103-B11B-FF154015EF71}" type="pres">
      <dgm:prSet presAssocID="{DD5D7E39-4978-4EAB-B2C9-1C201AB20B61}" presName="dummy" presStyleCnt="0"/>
      <dgm:spPr/>
    </dgm:pt>
    <dgm:pt modelId="{2B071AF5-1998-412D-ACE5-1A05FA3E0A3B}" type="pres">
      <dgm:prSet presAssocID="{F648CA7F-26FD-48AD-A53D-51EAC8D509F8}" presName="sibTrans" presStyleLbl="sibTrans2D1" presStyleIdx="6" presStyleCnt="7" custLinFactNeighborX="-3112" custLinFactNeighborY="-5645"/>
      <dgm:spPr/>
      <dgm:t>
        <a:bodyPr/>
        <a:lstStyle/>
        <a:p>
          <a:endParaRPr lang="en-US"/>
        </a:p>
      </dgm:t>
    </dgm:pt>
  </dgm:ptLst>
  <dgm:cxnLst>
    <dgm:cxn modelId="{B857CAD2-F438-473B-B62D-DAC108845863}" type="presOf" srcId="{5E77654C-71B5-4DEE-A589-5353D6555E46}" destId="{9CAFE557-300F-4075-BA1E-71353277CF31}" srcOrd="0" destOrd="0" presId="urn:microsoft.com/office/officeart/2005/8/layout/radial6"/>
    <dgm:cxn modelId="{A3891468-6497-43A0-A9FC-7842AACB55EC}" type="presOf" srcId="{50F65E17-8BE4-477E-9F4F-A6A4DA127C84}" destId="{2167429E-7F76-4F36-A648-CD9D36226C9C}" srcOrd="0" destOrd="0" presId="urn:microsoft.com/office/officeart/2005/8/layout/radial6"/>
    <dgm:cxn modelId="{2A76153C-8F10-41B3-85EB-9FC4058490A8}" type="presOf" srcId="{CD2A4073-B15B-48E6-BDD8-1833B4B0CAB7}" destId="{6D0131D9-7ED4-4450-ADE9-5952DF420582}" srcOrd="0" destOrd="0" presId="urn:microsoft.com/office/officeart/2005/8/layout/radial6"/>
    <dgm:cxn modelId="{C123DA8E-D701-4426-B485-842885A485F2}" type="presOf" srcId="{F648CA7F-26FD-48AD-A53D-51EAC8D509F8}" destId="{2B071AF5-1998-412D-ACE5-1A05FA3E0A3B}" srcOrd="0" destOrd="0" presId="urn:microsoft.com/office/officeart/2005/8/layout/radial6"/>
    <dgm:cxn modelId="{B6199E42-DC27-4C5F-8034-537BA3B9281A}" srcId="{A9DAC5BB-BEF6-470A-9BCB-265F8F981C9C}" destId="{79E3BD7B-7B96-4B0B-818E-54ED29954A24}" srcOrd="1" destOrd="0" parTransId="{DCB492A1-1762-4406-B370-993AA07A9E00}" sibTransId="{5E77654C-71B5-4DEE-A589-5353D6555E46}"/>
    <dgm:cxn modelId="{6212A9E0-20E1-4C3F-927F-169F8D3E24E1}" type="presOf" srcId="{A031F176-EC52-46F0-9CFD-96F22CC57F37}" destId="{5272E43F-EE15-48D1-A680-A58FC67D99AF}" srcOrd="0" destOrd="0" presId="urn:microsoft.com/office/officeart/2005/8/layout/radial6"/>
    <dgm:cxn modelId="{65827813-76EB-41AF-8341-BD78E7E05B39}" srcId="{A9DAC5BB-BEF6-470A-9BCB-265F8F981C9C}" destId="{50F65E17-8BE4-477E-9F4F-A6A4DA127C84}" srcOrd="5" destOrd="0" parTransId="{7B2FDF2A-4CFE-474E-8399-CC7502AC31F8}" sibTransId="{7666AEB2-9346-4E2E-B981-E9DB6AC539C9}"/>
    <dgm:cxn modelId="{9E5BEA87-4F6F-4B10-91F2-CD6BC1C9BC59}" type="presOf" srcId="{A9DAC5BB-BEF6-470A-9BCB-265F8F981C9C}" destId="{D46CE0BF-6A71-4714-831F-5456EF739D20}" srcOrd="0" destOrd="0" presId="urn:microsoft.com/office/officeart/2005/8/layout/radial6"/>
    <dgm:cxn modelId="{2B016707-9FC4-42F9-8884-65311591401B}" type="presOf" srcId="{7666AEB2-9346-4E2E-B981-E9DB6AC539C9}" destId="{341507C9-C844-4235-A16A-2D0D4D767CBB}" srcOrd="0" destOrd="0" presId="urn:microsoft.com/office/officeart/2005/8/layout/radial6"/>
    <dgm:cxn modelId="{B630F536-1640-484E-A672-1042FAC64144}" srcId="{A9DAC5BB-BEF6-470A-9BCB-265F8F981C9C}" destId="{CD2A4073-B15B-48E6-BDD8-1833B4B0CAB7}" srcOrd="3" destOrd="0" parTransId="{ED7C37A5-1B04-4637-9105-F883E55EBA41}" sibTransId="{45A43F34-F488-4254-A54E-E58410314BF8}"/>
    <dgm:cxn modelId="{7CA5D962-4398-47A0-9101-C1C23019D13E}" type="presOf" srcId="{CEBEC2DB-97AC-48DD-BA31-A3FF57947C4D}" destId="{84325438-9B98-49C8-B507-A3F8CE078D68}" srcOrd="0" destOrd="0" presId="urn:microsoft.com/office/officeart/2005/8/layout/radial6"/>
    <dgm:cxn modelId="{06954BFC-4A15-47BE-B476-5C46567D5890}" type="presOf" srcId="{DD5D7E39-4978-4EAB-B2C9-1C201AB20B61}" destId="{1B6D592D-D03D-4D02-A156-F533B3A5B0FB}" srcOrd="0" destOrd="0" presId="urn:microsoft.com/office/officeart/2005/8/layout/radial6"/>
    <dgm:cxn modelId="{610F6A87-2C27-4E4C-B55C-5EB30FBBED0F}" srcId="{A9DAC5BB-BEF6-470A-9BCB-265F8F981C9C}" destId="{CEBEC2DB-97AC-48DD-BA31-A3FF57947C4D}" srcOrd="2" destOrd="0" parTransId="{6F2CBDFF-AD2B-4A09-8490-3100D208FEBF}" sibTransId="{154EFA34-9757-4708-A34B-BF19752558E4}"/>
    <dgm:cxn modelId="{5959B18A-2E73-4107-BC7B-8AB56AFA756A}" srcId="{A9DAC5BB-BEF6-470A-9BCB-265F8F981C9C}" destId="{DD5D7E39-4978-4EAB-B2C9-1C201AB20B61}" srcOrd="6" destOrd="0" parTransId="{12B91362-ED68-481F-9317-D8B6CE50E09B}" sibTransId="{F648CA7F-26FD-48AD-A53D-51EAC8D509F8}"/>
    <dgm:cxn modelId="{8890D816-A933-4467-87E6-B2D3038F3589}" type="presOf" srcId="{79E3BD7B-7B96-4B0B-818E-54ED29954A24}" destId="{E199F479-D944-48DB-B9EC-14898E209583}" srcOrd="0" destOrd="0" presId="urn:microsoft.com/office/officeart/2005/8/layout/radial6"/>
    <dgm:cxn modelId="{E4303361-D1BA-4D54-8C20-38396E727609}" type="presOf" srcId="{042CDFF6-A977-4833-A6DF-4E894EBFDCCB}" destId="{67A6FD7D-5078-4B62-9591-D9345D660678}" srcOrd="0" destOrd="0" presId="urn:microsoft.com/office/officeart/2005/8/layout/radial6"/>
    <dgm:cxn modelId="{71B2442D-E0F6-44FB-9AF5-36ACA94F4E62}" type="presOf" srcId="{FB04BE91-49BB-476F-B880-CE2311829B9A}" destId="{01D2126A-E18C-4486-9C9A-0AA84DD047A3}" srcOrd="0" destOrd="0" presId="urn:microsoft.com/office/officeart/2005/8/layout/radial6"/>
    <dgm:cxn modelId="{F8596834-7D09-435B-AFFA-4017D2A7A1F9}" srcId="{1F875A01-5FCB-41BF-8376-DFF431A00069}" destId="{A9DAC5BB-BEF6-470A-9BCB-265F8F981C9C}" srcOrd="0" destOrd="0" parTransId="{06BF5BE9-1AAC-4557-80BF-2CC134187F3B}" sibTransId="{B6F4A8FB-53A0-43E5-99EC-2E82F29CEA08}"/>
    <dgm:cxn modelId="{90019ABF-B201-474F-B0B0-C0557DD96250}" type="presOf" srcId="{1F875A01-5FCB-41BF-8376-DFF431A00069}" destId="{684A8A23-F878-473C-98CE-A3A035D52967}" srcOrd="0" destOrd="0" presId="urn:microsoft.com/office/officeart/2005/8/layout/radial6"/>
    <dgm:cxn modelId="{5B56A22F-A1ED-4908-AC85-368B202365E1}" srcId="{A9DAC5BB-BEF6-470A-9BCB-265F8F981C9C}" destId="{ABE910A7-3C7C-4C1D-9983-B63F01002E0D}" srcOrd="4" destOrd="0" parTransId="{6081E3A2-D61C-4347-8562-7346EB142F4D}" sibTransId="{FB04BE91-49BB-476F-B880-CE2311829B9A}"/>
    <dgm:cxn modelId="{5331743B-AB4F-4187-B82F-50881D1490BA}" type="presOf" srcId="{ABE910A7-3C7C-4C1D-9983-B63F01002E0D}" destId="{FBC57F00-D243-43FE-B935-5336195C6EEC}" srcOrd="0" destOrd="0" presId="urn:microsoft.com/office/officeart/2005/8/layout/radial6"/>
    <dgm:cxn modelId="{31AD988E-3A7A-402F-A3A4-FA338F144864}" srcId="{A9DAC5BB-BEF6-470A-9BCB-265F8F981C9C}" destId="{042CDFF6-A977-4833-A6DF-4E894EBFDCCB}" srcOrd="0" destOrd="0" parTransId="{CDFEB05D-9E63-4B1E-A3B5-4AB6739BFA96}" sibTransId="{A031F176-EC52-46F0-9CFD-96F22CC57F37}"/>
    <dgm:cxn modelId="{FEC5C65E-5191-4A64-8167-76A681B60265}" type="presOf" srcId="{45A43F34-F488-4254-A54E-E58410314BF8}" destId="{D5568753-0C8A-4C5B-9700-9C81CB7719AF}" srcOrd="0" destOrd="0" presId="urn:microsoft.com/office/officeart/2005/8/layout/radial6"/>
    <dgm:cxn modelId="{D6AEC173-247B-4EEB-974A-050919132BF5}" type="presOf" srcId="{154EFA34-9757-4708-A34B-BF19752558E4}" destId="{FD72BE5A-AAC2-4686-889F-64D40FCFDA84}" srcOrd="0" destOrd="0" presId="urn:microsoft.com/office/officeart/2005/8/layout/radial6"/>
    <dgm:cxn modelId="{DB651F4D-0FB8-4DF0-94F4-B550057CFA2E}" type="presParOf" srcId="{684A8A23-F878-473C-98CE-A3A035D52967}" destId="{D46CE0BF-6A71-4714-831F-5456EF739D20}" srcOrd="0" destOrd="0" presId="urn:microsoft.com/office/officeart/2005/8/layout/radial6"/>
    <dgm:cxn modelId="{CBD477F3-50DB-4421-A291-55F3E8504BAB}" type="presParOf" srcId="{684A8A23-F878-473C-98CE-A3A035D52967}" destId="{67A6FD7D-5078-4B62-9591-D9345D660678}" srcOrd="1" destOrd="0" presId="urn:microsoft.com/office/officeart/2005/8/layout/radial6"/>
    <dgm:cxn modelId="{08A35976-3F7A-455C-B0BA-472869BF822B}" type="presParOf" srcId="{684A8A23-F878-473C-98CE-A3A035D52967}" destId="{1EE7EF9F-081F-440D-A63E-C3BF42DD4303}" srcOrd="2" destOrd="0" presId="urn:microsoft.com/office/officeart/2005/8/layout/radial6"/>
    <dgm:cxn modelId="{3C39160B-A5D9-443D-9D25-6A130ED285E1}" type="presParOf" srcId="{684A8A23-F878-473C-98CE-A3A035D52967}" destId="{5272E43F-EE15-48D1-A680-A58FC67D99AF}" srcOrd="3" destOrd="0" presId="urn:microsoft.com/office/officeart/2005/8/layout/radial6"/>
    <dgm:cxn modelId="{AE575B60-83F4-45FE-A2A1-74F81E7705D4}" type="presParOf" srcId="{684A8A23-F878-473C-98CE-A3A035D52967}" destId="{E199F479-D944-48DB-B9EC-14898E209583}" srcOrd="4" destOrd="0" presId="urn:microsoft.com/office/officeart/2005/8/layout/radial6"/>
    <dgm:cxn modelId="{68740E0C-0A35-4DF6-A146-8352D4D1AB32}" type="presParOf" srcId="{684A8A23-F878-473C-98CE-A3A035D52967}" destId="{A596F7F9-EF53-4140-938A-8256819EAFB8}" srcOrd="5" destOrd="0" presId="urn:microsoft.com/office/officeart/2005/8/layout/radial6"/>
    <dgm:cxn modelId="{5499CAE0-7476-4CA4-A45F-2BE18E03289D}" type="presParOf" srcId="{684A8A23-F878-473C-98CE-A3A035D52967}" destId="{9CAFE557-300F-4075-BA1E-71353277CF31}" srcOrd="6" destOrd="0" presId="urn:microsoft.com/office/officeart/2005/8/layout/radial6"/>
    <dgm:cxn modelId="{D5B975C0-BCD8-43A5-B3B2-B4B174663F56}" type="presParOf" srcId="{684A8A23-F878-473C-98CE-A3A035D52967}" destId="{84325438-9B98-49C8-B507-A3F8CE078D68}" srcOrd="7" destOrd="0" presId="urn:microsoft.com/office/officeart/2005/8/layout/radial6"/>
    <dgm:cxn modelId="{8D32E3BE-9367-4B37-BF5C-AD398EAB19D9}" type="presParOf" srcId="{684A8A23-F878-473C-98CE-A3A035D52967}" destId="{B5FA5E11-23A3-4F3D-ABF3-09CF25DD5B35}" srcOrd="8" destOrd="0" presId="urn:microsoft.com/office/officeart/2005/8/layout/radial6"/>
    <dgm:cxn modelId="{DF9D0ACC-6040-4BAE-9F76-CCCB462DE04E}" type="presParOf" srcId="{684A8A23-F878-473C-98CE-A3A035D52967}" destId="{FD72BE5A-AAC2-4686-889F-64D40FCFDA84}" srcOrd="9" destOrd="0" presId="urn:microsoft.com/office/officeart/2005/8/layout/radial6"/>
    <dgm:cxn modelId="{D576EBB9-95EC-40CB-B9FB-E2FF87535B27}" type="presParOf" srcId="{684A8A23-F878-473C-98CE-A3A035D52967}" destId="{6D0131D9-7ED4-4450-ADE9-5952DF420582}" srcOrd="10" destOrd="0" presId="urn:microsoft.com/office/officeart/2005/8/layout/radial6"/>
    <dgm:cxn modelId="{4FED8BF5-3449-4FCD-A8D4-263D948CAE46}" type="presParOf" srcId="{684A8A23-F878-473C-98CE-A3A035D52967}" destId="{CD073B9A-CFC6-4D7E-9191-D120A5D8C97F}" srcOrd="11" destOrd="0" presId="urn:microsoft.com/office/officeart/2005/8/layout/radial6"/>
    <dgm:cxn modelId="{62DC5456-D2D0-45E3-80E5-C8A62FAC0FA3}" type="presParOf" srcId="{684A8A23-F878-473C-98CE-A3A035D52967}" destId="{D5568753-0C8A-4C5B-9700-9C81CB7719AF}" srcOrd="12" destOrd="0" presId="urn:microsoft.com/office/officeart/2005/8/layout/radial6"/>
    <dgm:cxn modelId="{902BCC48-C5CC-4AD2-9BCD-B65E00A269DA}" type="presParOf" srcId="{684A8A23-F878-473C-98CE-A3A035D52967}" destId="{FBC57F00-D243-43FE-B935-5336195C6EEC}" srcOrd="13" destOrd="0" presId="urn:microsoft.com/office/officeart/2005/8/layout/radial6"/>
    <dgm:cxn modelId="{1261823F-BDBB-4E8F-ACD6-7FAB8B0057FB}" type="presParOf" srcId="{684A8A23-F878-473C-98CE-A3A035D52967}" destId="{10D82A87-F719-49D4-BDF5-FD14AA118A57}" srcOrd="14" destOrd="0" presId="urn:microsoft.com/office/officeart/2005/8/layout/radial6"/>
    <dgm:cxn modelId="{5D7F3F37-011F-4DC6-A45D-ADE84F2C98C7}" type="presParOf" srcId="{684A8A23-F878-473C-98CE-A3A035D52967}" destId="{01D2126A-E18C-4486-9C9A-0AA84DD047A3}" srcOrd="15" destOrd="0" presId="urn:microsoft.com/office/officeart/2005/8/layout/radial6"/>
    <dgm:cxn modelId="{20D9AA9A-92DB-4AD5-B9FE-70F90A6D867D}" type="presParOf" srcId="{684A8A23-F878-473C-98CE-A3A035D52967}" destId="{2167429E-7F76-4F36-A648-CD9D36226C9C}" srcOrd="16" destOrd="0" presId="urn:microsoft.com/office/officeart/2005/8/layout/radial6"/>
    <dgm:cxn modelId="{25B6D4F5-68A8-4690-A9C5-2EF074AE19E6}" type="presParOf" srcId="{684A8A23-F878-473C-98CE-A3A035D52967}" destId="{92E059BA-4107-4F68-8C15-54D85AA5EAF7}" srcOrd="17" destOrd="0" presId="urn:microsoft.com/office/officeart/2005/8/layout/radial6"/>
    <dgm:cxn modelId="{A7D28E90-531E-4471-A6DA-35B8E2361320}" type="presParOf" srcId="{684A8A23-F878-473C-98CE-A3A035D52967}" destId="{341507C9-C844-4235-A16A-2D0D4D767CBB}" srcOrd="18" destOrd="0" presId="urn:microsoft.com/office/officeart/2005/8/layout/radial6"/>
    <dgm:cxn modelId="{9E675B8F-CAE7-4E6D-9138-92D7FD3B5A3F}" type="presParOf" srcId="{684A8A23-F878-473C-98CE-A3A035D52967}" destId="{1B6D592D-D03D-4D02-A156-F533B3A5B0FB}" srcOrd="19" destOrd="0" presId="urn:microsoft.com/office/officeart/2005/8/layout/radial6"/>
    <dgm:cxn modelId="{3AAE1889-AC9D-4436-9340-EBF6732101AE}" type="presParOf" srcId="{684A8A23-F878-473C-98CE-A3A035D52967}" destId="{87ED9E15-542F-4103-B11B-FF154015EF71}" srcOrd="20" destOrd="0" presId="urn:microsoft.com/office/officeart/2005/8/layout/radial6"/>
    <dgm:cxn modelId="{F48FD366-D6C9-4386-B7A6-5ED99808E3D9}" type="presParOf" srcId="{684A8A23-F878-473C-98CE-A3A035D52967}" destId="{2B071AF5-1998-412D-ACE5-1A05FA3E0A3B}" srcOrd="21"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 qsCatId="simple" csTypeId="urn:microsoft.com/office/officeart/2005/8/colors/accent4_5" csCatId="accent4" phldr="1"/>
      <dgm:spPr/>
    </dgm:pt>
    <dgm:pt modelId="{DBFBB587-E5A4-45BE-8E90-E4D0708423BD}">
      <dgm:prSet phldrT="[Text]"/>
      <dgm:spPr/>
      <dgm:t>
        <a:bodyPr/>
        <a:lstStyle/>
        <a:p>
          <a:r>
            <a:rPr lang="en-US" dirty="0" smtClean="0"/>
            <a:t>Impacts/Ultimate results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Outcomes/Intermediate Results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Outputs/Immediate Results </a:t>
          </a:r>
        </a:p>
        <a:p>
          <a:r>
            <a:rPr lang="en-US" dirty="0" smtClean="0"/>
            <a:t>.</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5EB7AAE9-9D78-4F47-AD8B-29FB8CD007FB}" type="presOf" srcId="{EE5A819A-7EA9-4473-B4E2-2A6674BF239B}" destId="{B5F806B6-0504-43FB-AE93-379FF171D237}" srcOrd="0" destOrd="0" presId="urn:microsoft.com/office/officeart/2005/8/layout/pyramid2"/>
    <dgm:cxn modelId="{DDB15989-0F57-419E-95CA-6355CE866F7B}" type="presOf" srcId="{DBFBB587-E5A4-45BE-8E90-E4D0708423BD}" destId="{6D9FCCC4-AB9F-4505-9E22-2FBCA1E99FF1}" srcOrd="0" destOrd="0" presId="urn:microsoft.com/office/officeart/2005/8/layout/pyramid2"/>
    <dgm:cxn modelId="{404BE09C-85C2-48F8-AFFD-BE428BDF251F}" srcId="{27ACE038-10F6-44D8-96C5-098249EA6137}" destId="{DBFBB587-E5A4-45BE-8E90-E4D0708423BD}" srcOrd="0" destOrd="0" parTransId="{2A712910-4402-4A28-BEB8-B7F6980C2A05}" sibTransId="{EADDC1E8-CCA4-45A6-84B0-4014BA8B481C}"/>
    <dgm:cxn modelId="{BC11F211-6B76-4178-A2F1-2B7A286659E6}" type="presOf" srcId="{216B3C41-13EB-4739-807A-DC312E444540}" destId="{D208E99C-D125-4477-A68C-6C7F6FED2AD3}" srcOrd="0" destOrd="0" presId="urn:microsoft.com/office/officeart/2005/8/layout/pyramid2"/>
    <dgm:cxn modelId="{4809CEF9-B614-4985-92E4-4B5D0EFB1498}" type="presOf" srcId="{27ACE038-10F6-44D8-96C5-098249EA6137}" destId="{0B7B525B-C82D-4FAD-B220-5DE11FB06F41}" srcOrd="0" destOrd="0" presId="urn:microsoft.com/office/officeart/2005/8/layout/pyramid2"/>
    <dgm:cxn modelId="{9C56A141-0885-4027-835C-7E4D10161B54}" type="presParOf" srcId="{0B7B525B-C82D-4FAD-B220-5DE11FB06F41}" destId="{E3FE667C-E588-400A-A30B-DA35D3F4D889}" srcOrd="0" destOrd="0" presId="urn:microsoft.com/office/officeart/2005/8/layout/pyramid2"/>
    <dgm:cxn modelId="{97504F48-BCCF-426C-8031-BB26AE956D0D}" type="presParOf" srcId="{0B7B525B-C82D-4FAD-B220-5DE11FB06F41}" destId="{3377E099-33F3-47C9-A253-FC0C445ED5F1}" srcOrd="1" destOrd="0" presId="urn:microsoft.com/office/officeart/2005/8/layout/pyramid2"/>
    <dgm:cxn modelId="{BED4F6A9-01CE-421E-B175-D32A15F0EAD0}" type="presParOf" srcId="{3377E099-33F3-47C9-A253-FC0C445ED5F1}" destId="{6D9FCCC4-AB9F-4505-9E22-2FBCA1E99FF1}" srcOrd="0" destOrd="0" presId="urn:microsoft.com/office/officeart/2005/8/layout/pyramid2"/>
    <dgm:cxn modelId="{B41BD5F7-04E5-4959-9708-2BA2B0A4EA8D}" type="presParOf" srcId="{3377E099-33F3-47C9-A253-FC0C445ED5F1}" destId="{C7436995-162B-4C85-9357-1C7CA63823D2}" srcOrd="1" destOrd="0" presId="urn:microsoft.com/office/officeart/2005/8/layout/pyramid2"/>
    <dgm:cxn modelId="{17951107-7D42-4EE3-BDDC-520E65BD1A70}" type="presParOf" srcId="{3377E099-33F3-47C9-A253-FC0C445ED5F1}" destId="{D208E99C-D125-4477-A68C-6C7F6FED2AD3}" srcOrd="2" destOrd="0" presId="urn:microsoft.com/office/officeart/2005/8/layout/pyramid2"/>
    <dgm:cxn modelId="{3FEC6B57-3111-49B4-81C3-0BD9F8416E39}" type="presParOf" srcId="{3377E099-33F3-47C9-A253-FC0C445ED5F1}" destId="{D3CDDCB6-0BCB-4493-83B3-BCD34D9325EC}" srcOrd="3" destOrd="0" presId="urn:microsoft.com/office/officeart/2005/8/layout/pyramid2"/>
    <dgm:cxn modelId="{4D67A068-6CF3-40A6-9092-076DD136231F}" type="presParOf" srcId="{3377E099-33F3-47C9-A253-FC0C445ED5F1}" destId="{B5F806B6-0504-43FB-AE93-379FF171D237}" srcOrd="4" destOrd="0" presId="urn:microsoft.com/office/officeart/2005/8/layout/pyramid2"/>
    <dgm:cxn modelId="{8F0A8196-2375-48D4-AB19-D73D3299F3DB}"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 qsCatId="simple" csTypeId="urn:microsoft.com/office/officeart/2005/8/colors/accent4_5" csCatId="accent4" phldr="1"/>
      <dgm:spPr/>
    </dgm:pt>
    <dgm:pt modelId="{DBFBB587-E5A4-45BE-8E90-E4D0708423BD}">
      <dgm:prSet phldrT="[Text]"/>
      <dgm:spPr/>
      <dgm:t>
        <a:bodyPr/>
        <a:lstStyle/>
        <a:p>
          <a:r>
            <a:rPr lang="en-US" dirty="0" smtClean="0"/>
            <a:t>Expected Impact: Rise in awareness of the potential of sustainable organic farming within Pakistani communities.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 Villagers apply new skills in growing vegetables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 trained villagers have new skills in growing vegetables</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7BC3879D-5A8F-4984-A235-A7C154944F6C}" type="presOf" srcId="{DBFBB587-E5A4-45BE-8E90-E4D0708423BD}" destId="{6D9FCCC4-AB9F-4505-9E22-2FBCA1E99FF1}" srcOrd="0" destOrd="0" presId="urn:microsoft.com/office/officeart/2005/8/layout/pyramid2"/>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404BE09C-85C2-48F8-AFFD-BE428BDF251F}" srcId="{27ACE038-10F6-44D8-96C5-098249EA6137}" destId="{DBFBB587-E5A4-45BE-8E90-E4D0708423BD}" srcOrd="0" destOrd="0" parTransId="{2A712910-4402-4A28-BEB8-B7F6980C2A05}" sibTransId="{EADDC1E8-CCA4-45A6-84B0-4014BA8B481C}"/>
    <dgm:cxn modelId="{AB0FBFA2-C633-437F-A98F-415DDAD9C559}" type="presOf" srcId="{27ACE038-10F6-44D8-96C5-098249EA6137}" destId="{0B7B525B-C82D-4FAD-B220-5DE11FB06F41}" srcOrd="0" destOrd="0" presId="urn:microsoft.com/office/officeart/2005/8/layout/pyramid2"/>
    <dgm:cxn modelId="{8B67A3E7-9285-4EEA-AA06-29A4F742279A}" type="presOf" srcId="{216B3C41-13EB-4739-807A-DC312E444540}" destId="{D208E99C-D125-4477-A68C-6C7F6FED2AD3}" srcOrd="0" destOrd="0" presId="urn:microsoft.com/office/officeart/2005/8/layout/pyramid2"/>
    <dgm:cxn modelId="{027BD2FC-69E0-4139-B2A3-83C9A8ABA130}" type="presOf" srcId="{EE5A819A-7EA9-4473-B4E2-2A6674BF239B}" destId="{B5F806B6-0504-43FB-AE93-379FF171D237}" srcOrd="0" destOrd="0" presId="urn:microsoft.com/office/officeart/2005/8/layout/pyramid2"/>
    <dgm:cxn modelId="{D722C1C2-F93D-422F-9C05-97B350EA9230}" type="presParOf" srcId="{0B7B525B-C82D-4FAD-B220-5DE11FB06F41}" destId="{E3FE667C-E588-400A-A30B-DA35D3F4D889}" srcOrd="0" destOrd="0" presId="urn:microsoft.com/office/officeart/2005/8/layout/pyramid2"/>
    <dgm:cxn modelId="{D2E09E58-F801-4184-B105-A364CC95C939}" type="presParOf" srcId="{0B7B525B-C82D-4FAD-B220-5DE11FB06F41}" destId="{3377E099-33F3-47C9-A253-FC0C445ED5F1}" srcOrd="1" destOrd="0" presId="urn:microsoft.com/office/officeart/2005/8/layout/pyramid2"/>
    <dgm:cxn modelId="{A5243F53-3D28-4438-8E97-383E5DDC4C02}" type="presParOf" srcId="{3377E099-33F3-47C9-A253-FC0C445ED5F1}" destId="{6D9FCCC4-AB9F-4505-9E22-2FBCA1E99FF1}" srcOrd="0" destOrd="0" presId="urn:microsoft.com/office/officeart/2005/8/layout/pyramid2"/>
    <dgm:cxn modelId="{C27BE00C-BD56-4AB0-89D6-A71D817B3086}" type="presParOf" srcId="{3377E099-33F3-47C9-A253-FC0C445ED5F1}" destId="{C7436995-162B-4C85-9357-1C7CA63823D2}" srcOrd="1" destOrd="0" presId="urn:microsoft.com/office/officeart/2005/8/layout/pyramid2"/>
    <dgm:cxn modelId="{7F920CA9-F744-467F-82E4-926F997FB699}" type="presParOf" srcId="{3377E099-33F3-47C9-A253-FC0C445ED5F1}" destId="{D208E99C-D125-4477-A68C-6C7F6FED2AD3}" srcOrd="2" destOrd="0" presId="urn:microsoft.com/office/officeart/2005/8/layout/pyramid2"/>
    <dgm:cxn modelId="{99ECC9C5-5D0E-49B5-8E3A-10C35A256A0C}" type="presParOf" srcId="{3377E099-33F3-47C9-A253-FC0C445ED5F1}" destId="{D3CDDCB6-0BCB-4493-83B3-BCD34D9325EC}" srcOrd="3" destOrd="0" presId="urn:microsoft.com/office/officeart/2005/8/layout/pyramid2"/>
    <dgm:cxn modelId="{83D61506-EDF4-4262-9CC5-5118DA551099}" type="presParOf" srcId="{3377E099-33F3-47C9-A253-FC0C445ED5F1}" destId="{B5F806B6-0504-43FB-AE93-379FF171D237}" srcOrd="4" destOrd="0" presId="urn:microsoft.com/office/officeart/2005/8/layout/pyramid2"/>
    <dgm:cxn modelId="{7C9FBD39-E539-473B-98E7-083D48E033B3}"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2F08E-B832-480C-8134-0469640951E7}">
      <dsp:nvSpPr>
        <dsp:cNvPr id="0" name=""/>
        <dsp:cNvSpPr/>
      </dsp:nvSpPr>
      <dsp:spPr>
        <a:xfrm>
          <a:off x="1296987" y="0"/>
          <a:ext cx="4873625" cy="4873625"/>
        </a:xfrm>
        <a:prstGeom prst="quadArrow">
          <a:avLst>
            <a:gd name="adj1" fmla="val 2000"/>
            <a:gd name="adj2" fmla="val 4000"/>
            <a:gd name="adj3" fmla="val 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65565D-CDC4-4E38-B6F7-6B3EB2F44C7F}">
      <dsp:nvSpPr>
        <dsp:cNvPr id="0" name=""/>
        <dsp:cNvSpPr/>
      </dsp:nvSpPr>
      <dsp:spPr>
        <a:xfrm>
          <a:off x="1613773" y="316785"/>
          <a:ext cx="1949450" cy="19494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Comic Sans MS" pitchFamily="66" charset="0"/>
            </a:rPr>
            <a:t>Forming </a:t>
          </a:r>
          <a:endParaRPr lang="en-US" sz="2300" kern="1200" dirty="0">
            <a:latin typeface="Comic Sans MS" pitchFamily="66" charset="0"/>
          </a:endParaRPr>
        </a:p>
      </dsp:txBody>
      <dsp:txXfrm>
        <a:off x="1708937" y="411949"/>
        <a:ext cx="1759122" cy="1759122"/>
      </dsp:txXfrm>
    </dsp:sp>
    <dsp:sp modelId="{393DC776-3ED9-4FBE-9016-F7BF70AAB92C}">
      <dsp:nvSpPr>
        <dsp:cNvPr id="0" name=""/>
        <dsp:cNvSpPr/>
      </dsp:nvSpPr>
      <dsp:spPr>
        <a:xfrm>
          <a:off x="3904376" y="316785"/>
          <a:ext cx="1949450" cy="1949450"/>
        </a:xfrm>
        <a:prstGeom prst="roundRect">
          <a:avLst/>
        </a:prstGeom>
        <a:solidFill>
          <a:schemeClr val="accent3">
            <a:hueOff val="791790"/>
            <a:satOff val="4265"/>
            <a:lumOff val="58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Comic Sans MS" pitchFamily="66" charset="0"/>
            </a:rPr>
            <a:t>Storming</a:t>
          </a:r>
          <a:endParaRPr lang="en-US" sz="2300" kern="1200" dirty="0">
            <a:latin typeface="Comic Sans MS" pitchFamily="66" charset="0"/>
          </a:endParaRPr>
        </a:p>
      </dsp:txBody>
      <dsp:txXfrm>
        <a:off x="3999540" y="411949"/>
        <a:ext cx="1759122" cy="1759122"/>
      </dsp:txXfrm>
    </dsp:sp>
    <dsp:sp modelId="{2BF393BD-1760-45F0-99EA-7E658D6DAE6B}">
      <dsp:nvSpPr>
        <dsp:cNvPr id="0" name=""/>
        <dsp:cNvSpPr/>
      </dsp:nvSpPr>
      <dsp:spPr>
        <a:xfrm>
          <a:off x="1613773" y="2607389"/>
          <a:ext cx="1949450" cy="1949450"/>
        </a:xfrm>
        <a:prstGeom prst="roundRect">
          <a:avLst/>
        </a:prstGeom>
        <a:solidFill>
          <a:schemeClr val="accent3">
            <a:hueOff val="1583580"/>
            <a:satOff val="8529"/>
            <a:lumOff val="116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err="1" smtClean="0">
              <a:latin typeface="Comic Sans MS" pitchFamily="66" charset="0"/>
            </a:rPr>
            <a:t>Norming</a:t>
          </a:r>
          <a:endParaRPr lang="en-US" sz="2300" kern="1200" dirty="0">
            <a:latin typeface="Comic Sans MS" pitchFamily="66" charset="0"/>
          </a:endParaRPr>
        </a:p>
      </dsp:txBody>
      <dsp:txXfrm>
        <a:off x="1708937" y="2702553"/>
        <a:ext cx="1759122" cy="1759122"/>
      </dsp:txXfrm>
    </dsp:sp>
    <dsp:sp modelId="{9FD17289-F980-45CA-B6E8-4C57398A2537}">
      <dsp:nvSpPr>
        <dsp:cNvPr id="0" name=""/>
        <dsp:cNvSpPr/>
      </dsp:nvSpPr>
      <dsp:spPr>
        <a:xfrm>
          <a:off x="3904376" y="2607389"/>
          <a:ext cx="1949450" cy="1949450"/>
        </a:xfrm>
        <a:prstGeom prst="roundRect">
          <a:avLst/>
        </a:prstGeom>
        <a:solidFill>
          <a:schemeClr val="accent3">
            <a:hueOff val="2375370"/>
            <a:satOff val="12794"/>
            <a:lumOff val="174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latin typeface="Comic Sans MS" pitchFamily="66" charset="0"/>
            </a:rPr>
            <a:t>Performing</a:t>
          </a:r>
          <a:endParaRPr lang="en-US" sz="2300" kern="1200" dirty="0">
            <a:latin typeface="Comic Sans MS" pitchFamily="66" charset="0"/>
          </a:endParaRPr>
        </a:p>
      </dsp:txBody>
      <dsp:txXfrm>
        <a:off x="3999540" y="2702553"/>
        <a:ext cx="1759122" cy="1759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C5F5A-B88C-46D9-87D1-8D3EE57C4CBE}">
      <dsp:nvSpPr>
        <dsp:cNvPr id="0" name=""/>
        <dsp:cNvSpPr/>
      </dsp:nvSpPr>
      <dsp:spPr>
        <a:xfrm>
          <a:off x="4080388" y="2303477"/>
          <a:ext cx="2956722" cy="3195256"/>
        </a:xfrm>
        <a:prstGeom prst="gear9">
          <a:avLst/>
        </a:prstGeom>
        <a:gradFill rotWithShape="0">
          <a:gsLst>
            <a:gs pos="0">
              <a:schemeClr val="accent2">
                <a:hueOff val="0"/>
                <a:satOff val="0"/>
                <a:lumOff val="0"/>
                <a:alphaOff val="0"/>
                <a:shade val="63000"/>
                <a:satMod val="165000"/>
              </a:schemeClr>
            </a:gs>
            <a:gs pos="30000">
              <a:schemeClr val="accent2">
                <a:hueOff val="0"/>
                <a:satOff val="0"/>
                <a:lumOff val="0"/>
                <a:alphaOff val="0"/>
                <a:shade val="58000"/>
                <a:satMod val="165000"/>
              </a:schemeClr>
            </a:gs>
            <a:gs pos="75000">
              <a:schemeClr val="accent2">
                <a:hueOff val="0"/>
                <a:satOff val="0"/>
                <a:lumOff val="0"/>
                <a:alphaOff val="0"/>
                <a:shade val="30000"/>
                <a:satMod val="175000"/>
              </a:schemeClr>
            </a:gs>
            <a:gs pos="100000">
              <a:schemeClr val="accent2">
                <a:hueOff val="0"/>
                <a:satOff val="0"/>
                <a:lumOff val="0"/>
                <a:alphaOff val="0"/>
                <a:shade val="15000"/>
                <a:satMod val="175000"/>
              </a:schemeClr>
            </a:gs>
          </a:gsLst>
          <a:path path="circle">
            <a:fillToRect l="5000" t="100000" r="120000" b="10000"/>
          </a:path>
        </a:gradFill>
        <a:ln>
          <a:solidFill>
            <a:schemeClr val="tx1"/>
          </a:solid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Comic Sans MS" pitchFamily="66" charset="0"/>
            </a:rPr>
            <a:t>Selection</a:t>
          </a:r>
          <a:endParaRPr lang="en-US" sz="2400" kern="1200" dirty="0">
            <a:latin typeface="Comic Sans MS" pitchFamily="66" charset="0"/>
          </a:endParaRPr>
        </a:p>
      </dsp:txBody>
      <dsp:txXfrm>
        <a:off x="4674821" y="3036103"/>
        <a:ext cx="1767856" cy="1673080"/>
      </dsp:txXfrm>
    </dsp:sp>
    <dsp:sp modelId="{2327A830-10BD-49DA-B371-AC7C0C7FE03F}">
      <dsp:nvSpPr>
        <dsp:cNvPr id="0" name=""/>
        <dsp:cNvSpPr/>
      </dsp:nvSpPr>
      <dsp:spPr>
        <a:xfrm>
          <a:off x="2229436" y="1771727"/>
          <a:ext cx="2565161" cy="2134301"/>
        </a:xfrm>
        <a:prstGeom prst="gear6">
          <a:avLst/>
        </a:prstGeom>
        <a:gradFill rotWithShape="0">
          <a:gsLst>
            <a:gs pos="0">
              <a:schemeClr val="accent2">
                <a:hueOff val="-6317677"/>
                <a:satOff val="10648"/>
                <a:lumOff val="-13040"/>
                <a:alphaOff val="0"/>
                <a:shade val="63000"/>
                <a:satMod val="165000"/>
              </a:schemeClr>
            </a:gs>
            <a:gs pos="30000">
              <a:schemeClr val="accent2">
                <a:hueOff val="-6317677"/>
                <a:satOff val="10648"/>
                <a:lumOff val="-13040"/>
                <a:alphaOff val="0"/>
                <a:shade val="58000"/>
                <a:satMod val="165000"/>
              </a:schemeClr>
            </a:gs>
            <a:gs pos="75000">
              <a:schemeClr val="accent2">
                <a:hueOff val="-6317677"/>
                <a:satOff val="10648"/>
                <a:lumOff val="-13040"/>
                <a:alphaOff val="0"/>
                <a:shade val="30000"/>
                <a:satMod val="175000"/>
              </a:schemeClr>
            </a:gs>
            <a:gs pos="100000">
              <a:schemeClr val="accent2">
                <a:hueOff val="-6317677"/>
                <a:satOff val="10648"/>
                <a:lumOff val="-13040"/>
                <a:alphaOff val="0"/>
                <a:shade val="15000"/>
                <a:satMod val="175000"/>
              </a:schemeClr>
            </a:gs>
          </a:gsLst>
          <a:path path="circle">
            <a:fillToRect l="5000" t="100000" r="120000" b="10000"/>
          </a:path>
        </a:gradFill>
        <a:ln>
          <a:solidFill>
            <a:schemeClr val="tx1"/>
          </a:solid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Comic Sans MS" pitchFamily="66" charset="0"/>
            </a:rPr>
            <a:t>Manager</a:t>
          </a:r>
          <a:endParaRPr lang="en-US" sz="2400" kern="1200" dirty="0">
            <a:latin typeface="Comic Sans MS" pitchFamily="66" charset="0"/>
          </a:endParaRPr>
        </a:p>
      </dsp:txBody>
      <dsp:txXfrm>
        <a:off x="2829383" y="2312291"/>
        <a:ext cx="1365267" cy="1053173"/>
      </dsp:txXfrm>
    </dsp:sp>
    <dsp:sp modelId="{62625C8A-94BD-4EF4-B863-FCD0EB70DF3C}">
      <dsp:nvSpPr>
        <dsp:cNvPr id="0" name=""/>
        <dsp:cNvSpPr/>
      </dsp:nvSpPr>
      <dsp:spPr>
        <a:xfrm rot="20700000">
          <a:off x="3261525" y="-4718"/>
          <a:ext cx="2780888" cy="2785496"/>
        </a:xfrm>
        <a:prstGeom prst="gear6">
          <a:avLst/>
        </a:prstGeom>
        <a:gradFill rotWithShape="0">
          <a:gsLst>
            <a:gs pos="0">
              <a:schemeClr val="accent2">
                <a:hueOff val="-12635355"/>
                <a:satOff val="21297"/>
                <a:lumOff val="-26079"/>
                <a:alphaOff val="0"/>
                <a:shade val="63000"/>
                <a:satMod val="165000"/>
              </a:schemeClr>
            </a:gs>
            <a:gs pos="30000">
              <a:schemeClr val="accent2">
                <a:hueOff val="-12635355"/>
                <a:satOff val="21297"/>
                <a:lumOff val="-26079"/>
                <a:alphaOff val="0"/>
                <a:shade val="58000"/>
                <a:satMod val="165000"/>
              </a:schemeClr>
            </a:gs>
            <a:gs pos="75000">
              <a:schemeClr val="accent2">
                <a:hueOff val="-12635355"/>
                <a:satOff val="21297"/>
                <a:lumOff val="-26079"/>
                <a:alphaOff val="0"/>
                <a:shade val="30000"/>
                <a:satMod val="175000"/>
              </a:schemeClr>
            </a:gs>
            <a:gs pos="100000">
              <a:schemeClr val="accent2">
                <a:hueOff val="-12635355"/>
                <a:satOff val="21297"/>
                <a:lumOff val="-26079"/>
                <a:alphaOff val="0"/>
                <a:shade val="15000"/>
                <a:satMod val="175000"/>
              </a:schemeClr>
            </a:gs>
          </a:gsLst>
          <a:path path="circle">
            <a:fillToRect l="5000" t="100000" r="120000" b="10000"/>
          </a:path>
        </a:gradFill>
        <a:ln>
          <a:solidFill>
            <a:schemeClr val="tx1"/>
          </a:solid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smtClean="0">
              <a:latin typeface="Comic Sans MS" pitchFamily="66" charset="0"/>
            </a:rPr>
            <a:t>Dictated</a:t>
          </a:r>
          <a:endParaRPr lang="en-US" sz="2600" kern="1200" dirty="0">
            <a:latin typeface="Comic Sans MS" pitchFamily="66" charset="0"/>
          </a:endParaRPr>
        </a:p>
      </dsp:txBody>
      <dsp:txXfrm rot="-20700000">
        <a:off x="3871182" y="606496"/>
        <a:ext cx="1561574" cy="1563067"/>
      </dsp:txXfrm>
    </dsp:sp>
    <dsp:sp modelId="{2189E36B-5E34-4650-9B51-BA304B5A6B92}">
      <dsp:nvSpPr>
        <dsp:cNvPr id="0" name=""/>
        <dsp:cNvSpPr/>
      </dsp:nvSpPr>
      <dsp:spPr>
        <a:xfrm>
          <a:off x="3925663" y="2039845"/>
          <a:ext cx="3647846" cy="3647846"/>
        </a:xfrm>
        <a:prstGeom prst="circularArrow">
          <a:avLst>
            <a:gd name="adj1" fmla="val 4688"/>
            <a:gd name="adj2" fmla="val 299029"/>
            <a:gd name="adj3" fmla="val 2535592"/>
            <a:gd name="adj4" fmla="val 15820046"/>
            <a:gd name="adj5" fmla="val 5469"/>
          </a:avLst>
        </a:prstGeom>
        <a:gradFill rotWithShape="0">
          <a:gsLst>
            <a:gs pos="0">
              <a:schemeClr val="accent2">
                <a:hueOff val="0"/>
                <a:satOff val="0"/>
                <a:lumOff val="0"/>
                <a:alphaOff val="0"/>
                <a:shade val="63000"/>
                <a:satMod val="165000"/>
              </a:schemeClr>
            </a:gs>
            <a:gs pos="30000">
              <a:schemeClr val="accent2">
                <a:hueOff val="0"/>
                <a:satOff val="0"/>
                <a:lumOff val="0"/>
                <a:alphaOff val="0"/>
                <a:shade val="58000"/>
                <a:satMod val="165000"/>
              </a:schemeClr>
            </a:gs>
            <a:gs pos="75000">
              <a:schemeClr val="accent2">
                <a:hueOff val="0"/>
                <a:satOff val="0"/>
                <a:lumOff val="0"/>
                <a:alphaOff val="0"/>
                <a:shade val="30000"/>
                <a:satMod val="175000"/>
              </a:schemeClr>
            </a:gs>
            <a:gs pos="100000">
              <a:schemeClr val="accent2">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sp>
    <dsp:sp modelId="{7C429D26-D874-49E4-973E-E162B34DCFB7}">
      <dsp:nvSpPr>
        <dsp:cNvPr id="0" name=""/>
        <dsp:cNvSpPr/>
      </dsp:nvSpPr>
      <dsp:spPr>
        <a:xfrm>
          <a:off x="2108636" y="1339724"/>
          <a:ext cx="2650388" cy="2650388"/>
        </a:xfrm>
        <a:prstGeom prst="leftCircularArrow">
          <a:avLst>
            <a:gd name="adj1" fmla="val 6452"/>
            <a:gd name="adj2" fmla="val 429999"/>
            <a:gd name="adj3" fmla="val 10489124"/>
            <a:gd name="adj4" fmla="val 14837806"/>
            <a:gd name="adj5" fmla="val 7527"/>
          </a:avLst>
        </a:prstGeom>
        <a:gradFill rotWithShape="0">
          <a:gsLst>
            <a:gs pos="0">
              <a:schemeClr val="accent2">
                <a:hueOff val="-6317677"/>
                <a:satOff val="10648"/>
                <a:lumOff val="-13040"/>
                <a:alphaOff val="0"/>
                <a:shade val="63000"/>
                <a:satMod val="165000"/>
              </a:schemeClr>
            </a:gs>
            <a:gs pos="30000">
              <a:schemeClr val="accent2">
                <a:hueOff val="-6317677"/>
                <a:satOff val="10648"/>
                <a:lumOff val="-13040"/>
                <a:alphaOff val="0"/>
                <a:shade val="58000"/>
                <a:satMod val="165000"/>
              </a:schemeClr>
            </a:gs>
            <a:gs pos="75000">
              <a:schemeClr val="accent2">
                <a:hueOff val="-6317677"/>
                <a:satOff val="10648"/>
                <a:lumOff val="-13040"/>
                <a:alphaOff val="0"/>
                <a:shade val="30000"/>
                <a:satMod val="175000"/>
              </a:schemeClr>
            </a:gs>
            <a:gs pos="100000">
              <a:schemeClr val="accent2">
                <a:hueOff val="-6317677"/>
                <a:satOff val="10648"/>
                <a:lumOff val="-1304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sp>
    <dsp:sp modelId="{C74A3920-DEE4-4451-B415-6EA22A22177A}">
      <dsp:nvSpPr>
        <dsp:cNvPr id="0" name=""/>
        <dsp:cNvSpPr/>
      </dsp:nvSpPr>
      <dsp:spPr>
        <a:xfrm>
          <a:off x="3166850" y="-76402"/>
          <a:ext cx="2857652" cy="2857652"/>
        </a:xfrm>
        <a:prstGeom prst="circularArrow">
          <a:avLst>
            <a:gd name="adj1" fmla="val 5984"/>
            <a:gd name="adj2" fmla="val 394124"/>
            <a:gd name="adj3" fmla="val 13313824"/>
            <a:gd name="adj4" fmla="val 10508221"/>
            <a:gd name="adj5" fmla="val 6981"/>
          </a:avLst>
        </a:prstGeom>
        <a:gradFill rotWithShape="0">
          <a:gsLst>
            <a:gs pos="0">
              <a:schemeClr val="accent2">
                <a:hueOff val="-12635355"/>
                <a:satOff val="21297"/>
                <a:lumOff val="-26079"/>
                <a:alphaOff val="0"/>
                <a:shade val="63000"/>
                <a:satMod val="165000"/>
              </a:schemeClr>
            </a:gs>
            <a:gs pos="30000">
              <a:schemeClr val="accent2">
                <a:hueOff val="-12635355"/>
                <a:satOff val="21297"/>
                <a:lumOff val="-26079"/>
                <a:alphaOff val="0"/>
                <a:shade val="58000"/>
                <a:satMod val="165000"/>
              </a:schemeClr>
            </a:gs>
            <a:gs pos="75000">
              <a:schemeClr val="accent2">
                <a:hueOff val="-12635355"/>
                <a:satOff val="21297"/>
                <a:lumOff val="-26079"/>
                <a:alphaOff val="0"/>
                <a:shade val="30000"/>
                <a:satMod val="175000"/>
              </a:schemeClr>
            </a:gs>
            <a:gs pos="100000">
              <a:schemeClr val="accent2">
                <a:hueOff val="-12635355"/>
                <a:satOff val="21297"/>
                <a:lumOff val="-26079"/>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71AF5-1998-412D-ACE5-1A05FA3E0A3B}">
      <dsp:nvSpPr>
        <dsp:cNvPr id="0" name=""/>
        <dsp:cNvSpPr/>
      </dsp:nvSpPr>
      <dsp:spPr>
        <a:xfrm>
          <a:off x="2108447" y="282317"/>
          <a:ext cx="4367166" cy="4367166"/>
        </a:xfrm>
        <a:prstGeom prst="blockArc">
          <a:avLst>
            <a:gd name="adj1" fmla="val 13103748"/>
            <a:gd name="adj2" fmla="val 16438353"/>
            <a:gd name="adj3" fmla="val 3906"/>
          </a:avLst>
        </a:prstGeom>
        <a:solidFill>
          <a:schemeClr val="accent3">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341507C9-C844-4235-A16A-2D0D4D767CBB}">
      <dsp:nvSpPr>
        <dsp:cNvPr id="0" name=""/>
        <dsp:cNvSpPr/>
      </dsp:nvSpPr>
      <dsp:spPr>
        <a:xfrm>
          <a:off x="1837222" y="543619"/>
          <a:ext cx="4367166" cy="4367166"/>
        </a:xfrm>
        <a:prstGeom prst="blockArc">
          <a:avLst>
            <a:gd name="adj1" fmla="val 10091826"/>
            <a:gd name="adj2" fmla="val 13015549"/>
            <a:gd name="adj3" fmla="val 3906"/>
          </a:avLst>
        </a:prstGeom>
        <a:solidFill>
          <a:schemeClr val="accent2">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01D2126A-E18C-4486-9C9A-0AA84DD047A3}">
      <dsp:nvSpPr>
        <dsp:cNvPr id="0" name=""/>
        <dsp:cNvSpPr/>
      </dsp:nvSpPr>
      <dsp:spPr>
        <a:xfrm>
          <a:off x="1911423" y="686962"/>
          <a:ext cx="4367166" cy="4367166"/>
        </a:xfrm>
        <a:prstGeom prst="blockArc">
          <a:avLst>
            <a:gd name="adj1" fmla="val 6873461"/>
            <a:gd name="adj2" fmla="val 10087404"/>
            <a:gd name="adj3" fmla="val 3906"/>
          </a:avLst>
        </a:prstGeom>
        <a:solidFill>
          <a:schemeClr val="accent6">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D5568753-0C8A-4C5B-9700-9C81CB7719AF}">
      <dsp:nvSpPr>
        <dsp:cNvPr id="0" name=""/>
        <dsp:cNvSpPr/>
      </dsp:nvSpPr>
      <dsp:spPr>
        <a:xfrm>
          <a:off x="2485364" y="949491"/>
          <a:ext cx="4367166" cy="4367166"/>
        </a:xfrm>
        <a:prstGeom prst="blockArc">
          <a:avLst>
            <a:gd name="adj1" fmla="val 3485095"/>
            <a:gd name="adj2" fmla="val 7184799"/>
            <a:gd name="adj3" fmla="val 3906"/>
          </a:avLst>
        </a:prstGeom>
        <a:solidFill>
          <a:schemeClr val="accent5">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FD72BE5A-AAC2-4686-889F-64D40FCFDA84}">
      <dsp:nvSpPr>
        <dsp:cNvPr id="0" name=""/>
        <dsp:cNvSpPr/>
      </dsp:nvSpPr>
      <dsp:spPr>
        <a:xfrm>
          <a:off x="2897720" y="833360"/>
          <a:ext cx="4367166" cy="4367166"/>
        </a:xfrm>
        <a:prstGeom prst="blockArc">
          <a:avLst>
            <a:gd name="adj1" fmla="val 494465"/>
            <a:gd name="adj2" fmla="val 3637139"/>
            <a:gd name="adj3" fmla="val 3906"/>
          </a:avLst>
        </a:prstGeom>
        <a:solidFill>
          <a:schemeClr val="accent4">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9CAFE557-300F-4075-BA1E-71353277CF31}">
      <dsp:nvSpPr>
        <dsp:cNvPr id="0" name=""/>
        <dsp:cNvSpPr/>
      </dsp:nvSpPr>
      <dsp:spPr>
        <a:xfrm>
          <a:off x="2896968" y="366330"/>
          <a:ext cx="4367166" cy="4367166"/>
        </a:xfrm>
        <a:prstGeom prst="blockArc">
          <a:avLst>
            <a:gd name="adj1" fmla="val 19504644"/>
            <a:gd name="adj2" fmla="val 654212"/>
            <a:gd name="adj3" fmla="val 3906"/>
          </a:avLst>
        </a:prstGeom>
        <a:solidFill>
          <a:schemeClr val="accent3">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5272E43F-EE15-48D1-A680-A58FC67D99AF}">
      <dsp:nvSpPr>
        <dsp:cNvPr id="0" name=""/>
        <dsp:cNvSpPr/>
      </dsp:nvSpPr>
      <dsp:spPr>
        <a:xfrm>
          <a:off x="2788724" y="275379"/>
          <a:ext cx="4367166" cy="4367166"/>
        </a:xfrm>
        <a:prstGeom prst="blockArc">
          <a:avLst>
            <a:gd name="adj1" fmla="val 15834610"/>
            <a:gd name="adj2" fmla="val 19310470"/>
            <a:gd name="adj3" fmla="val 3906"/>
          </a:avLst>
        </a:prstGeom>
        <a:solidFill>
          <a:schemeClr val="accent2">
            <a:hueOff val="0"/>
            <a:satOff val="0"/>
            <a:lumOff val="0"/>
            <a:alphaOff val="0"/>
          </a:schemeClr>
        </a:solidFill>
        <a:ln>
          <a:noFill/>
        </a:ln>
        <a:effectLst>
          <a:outerShdw blurRad="50800" dist="250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D46CE0BF-6A71-4714-831F-5456EF739D20}">
      <dsp:nvSpPr>
        <dsp:cNvPr id="0" name=""/>
        <dsp:cNvSpPr/>
      </dsp:nvSpPr>
      <dsp:spPr>
        <a:xfrm>
          <a:off x="3552178" y="1871483"/>
          <a:ext cx="2048158" cy="1692175"/>
        </a:xfrm>
        <a:prstGeom prst="ellipse">
          <a:avLst/>
        </a:prstGeom>
        <a:solidFill>
          <a:schemeClr val="accent1">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Managing for results</a:t>
          </a:r>
          <a:endParaRPr lang="en-US" sz="2300" kern="1200" dirty="0"/>
        </a:p>
      </dsp:txBody>
      <dsp:txXfrm>
        <a:off x="3852124" y="2119296"/>
        <a:ext cx="1448266" cy="1196549"/>
      </dsp:txXfrm>
    </dsp:sp>
    <dsp:sp modelId="{67A6FD7D-5078-4B62-9591-D9345D660678}">
      <dsp:nvSpPr>
        <dsp:cNvPr id="0" name=""/>
        <dsp:cNvSpPr/>
      </dsp:nvSpPr>
      <dsp:spPr>
        <a:xfrm>
          <a:off x="3669120" y="-15630"/>
          <a:ext cx="1814274" cy="1184523"/>
        </a:xfrm>
        <a:prstGeom prst="ellipse">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Committing to results</a:t>
          </a:r>
          <a:endParaRPr lang="en-US" sz="2100" kern="1200" dirty="0"/>
        </a:p>
      </dsp:txBody>
      <dsp:txXfrm>
        <a:off x="3934814" y="157839"/>
        <a:ext cx="1282886" cy="837585"/>
      </dsp:txXfrm>
    </dsp:sp>
    <dsp:sp modelId="{E199F479-D944-48DB-B9EC-14898E209583}">
      <dsp:nvSpPr>
        <dsp:cNvPr id="0" name=""/>
        <dsp:cNvSpPr/>
      </dsp:nvSpPr>
      <dsp:spPr>
        <a:xfrm>
          <a:off x="5638797" y="790461"/>
          <a:ext cx="1696023" cy="1184523"/>
        </a:xfrm>
        <a:prstGeom prst="ellipse">
          <a:avLst/>
        </a:prstGeom>
        <a:solidFill>
          <a:schemeClr val="accent3">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Defining Results </a:t>
          </a:r>
          <a:endParaRPr lang="en-US" sz="2100" kern="1200" dirty="0"/>
        </a:p>
      </dsp:txBody>
      <dsp:txXfrm>
        <a:off x="5887174" y="963930"/>
        <a:ext cx="1199269" cy="837585"/>
      </dsp:txXfrm>
    </dsp:sp>
    <dsp:sp modelId="{84325438-9B98-49C8-B507-A3F8CE078D68}">
      <dsp:nvSpPr>
        <dsp:cNvPr id="0" name=""/>
        <dsp:cNvSpPr/>
      </dsp:nvSpPr>
      <dsp:spPr>
        <a:xfrm>
          <a:off x="5924192" y="2386379"/>
          <a:ext cx="1818989" cy="1253876"/>
        </a:xfrm>
        <a:prstGeom prst="ellipse">
          <a:avLst/>
        </a:prstGeom>
        <a:solidFill>
          <a:schemeClr val="accent4">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Choosing indicators and targets</a:t>
          </a:r>
          <a:endParaRPr lang="en-US" sz="2100" kern="1200" dirty="0"/>
        </a:p>
      </dsp:txBody>
      <dsp:txXfrm>
        <a:off x="6190577" y="2570005"/>
        <a:ext cx="1286219" cy="886624"/>
      </dsp:txXfrm>
    </dsp:sp>
    <dsp:sp modelId="{6D0131D9-7ED4-4450-ADE9-5952DF420582}">
      <dsp:nvSpPr>
        <dsp:cNvPr id="0" name=""/>
        <dsp:cNvSpPr/>
      </dsp:nvSpPr>
      <dsp:spPr>
        <a:xfrm>
          <a:off x="4777878" y="3945065"/>
          <a:ext cx="1974706" cy="1253876"/>
        </a:xfrm>
        <a:prstGeom prst="ellipse">
          <a:avLst/>
        </a:prstGeom>
        <a:solidFill>
          <a:schemeClr val="accent5">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Strategizing + Acting for results </a:t>
          </a:r>
          <a:endParaRPr lang="en-US" sz="2100" kern="1200" dirty="0"/>
        </a:p>
      </dsp:txBody>
      <dsp:txXfrm>
        <a:off x="5067067" y="4128691"/>
        <a:ext cx="1396328" cy="886624"/>
      </dsp:txXfrm>
    </dsp:sp>
    <dsp:sp modelId="{FBC57F00-D243-43FE-B935-5336195C6EEC}">
      <dsp:nvSpPr>
        <dsp:cNvPr id="0" name=""/>
        <dsp:cNvSpPr/>
      </dsp:nvSpPr>
      <dsp:spPr>
        <a:xfrm>
          <a:off x="2625301" y="4021265"/>
          <a:ext cx="1891671" cy="1184523"/>
        </a:xfrm>
        <a:prstGeom prst="ellipse">
          <a:avLst/>
        </a:prstGeom>
        <a:solidFill>
          <a:schemeClr val="accent6">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Monitoring indicators and targets</a:t>
          </a:r>
          <a:endParaRPr lang="en-US" sz="2100" kern="1200" dirty="0"/>
        </a:p>
      </dsp:txBody>
      <dsp:txXfrm>
        <a:off x="2902330" y="4194734"/>
        <a:ext cx="1337613" cy="837585"/>
      </dsp:txXfrm>
    </dsp:sp>
    <dsp:sp modelId="{2167429E-7F76-4F36-A648-CD9D36226C9C}">
      <dsp:nvSpPr>
        <dsp:cNvPr id="0" name=""/>
        <dsp:cNvSpPr/>
      </dsp:nvSpPr>
      <dsp:spPr>
        <a:xfrm>
          <a:off x="1447810" y="2514603"/>
          <a:ext cx="1836022" cy="1184523"/>
        </a:xfrm>
        <a:prstGeom prst="ellipse">
          <a:avLst/>
        </a:prstGeom>
        <a:solidFill>
          <a:schemeClr val="accent2">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Evaluating results </a:t>
          </a:r>
          <a:endParaRPr lang="en-US" sz="2100" kern="1200" dirty="0"/>
        </a:p>
      </dsp:txBody>
      <dsp:txXfrm>
        <a:off x="1716689" y="2688072"/>
        <a:ext cx="1298264" cy="837585"/>
      </dsp:txXfrm>
    </dsp:sp>
    <dsp:sp modelId="{1B6D592D-D03D-4D02-A156-F533B3A5B0FB}">
      <dsp:nvSpPr>
        <dsp:cNvPr id="0" name=""/>
        <dsp:cNvSpPr/>
      </dsp:nvSpPr>
      <dsp:spPr>
        <a:xfrm>
          <a:off x="1904995" y="790448"/>
          <a:ext cx="1690006" cy="1184523"/>
        </a:xfrm>
        <a:prstGeom prst="ellipse">
          <a:avLst/>
        </a:prstGeom>
        <a:solidFill>
          <a:schemeClr val="accent3">
            <a:hueOff val="0"/>
            <a:satOff val="0"/>
            <a:lumOff val="0"/>
            <a:alphaOff val="0"/>
          </a:schemeClr>
        </a:solidFill>
        <a:ln w="34925" cap="flat" cmpd="sng" algn="ctr">
          <a:solidFill>
            <a:schemeClr val="lt1">
              <a:hueOff val="0"/>
              <a:satOff val="0"/>
              <a:lumOff val="0"/>
              <a:alphaOff val="0"/>
            </a:schemeClr>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Reporting on results</a:t>
          </a:r>
          <a:endParaRPr lang="en-US" sz="2100" kern="1200" dirty="0"/>
        </a:p>
      </dsp:txBody>
      <dsp:txXfrm>
        <a:off x="2152491" y="963917"/>
        <a:ext cx="1195014" cy="8375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E667C-E588-400A-A30B-DA35D3F4D889}">
      <dsp:nvSpPr>
        <dsp:cNvPr id="0" name=""/>
        <dsp:cNvSpPr/>
      </dsp:nvSpPr>
      <dsp:spPr>
        <a:xfrm rot="10800000">
          <a:off x="1866903" y="0"/>
          <a:ext cx="3657600" cy="365760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2423170" y="1"/>
          <a:ext cx="2682227"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Impacts/Ultimate results</a:t>
          </a:r>
          <a:endParaRPr lang="en-US" sz="1400" kern="1200" dirty="0"/>
        </a:p>
      </dsp:txBody>
      <dsp:txXfrm>
        <a:off x="2465436" y="42267"/>
        <a:ext cx="2597695" cy="781290"/>
      </dsp:txXfrm>
    </dsp:sp>
    <dsp:sp modelId="{D208E99C-D125-4477-A68C-6C7F6FED2AD3}">
      <dsp:nvSpPr>
        <dsp:cNvPr id="0" name=""/>
        <dsp:cNvSpPr/>
      </dsp:nvSpPr>
      <dsp:spPr>
        <a:xfrm>
          <a:off x="2453649" y="990597"/>
          <a:ext cx="2651749"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Outcomes/Intermediate Results</a:t>
          </a:r>
        </a:p>
      </dsp:txBody>
      <dsp:txXfrm>
        <a:off x="2495915" y="1032863"/>
        <a:ext cx="2567217" cy="781290"/>
      </dsp:txXfrm>
    </dsp:sp>
    <dsp:sp modelId="{B5F806B6-0504-43FB-AE93-379FF171D237}">
      <dsp:nvSpPr>
        <dsp:cNvPr id="0" name=""/>
        <dsp:cNvSpPr/>
      </dsp:nvSpPr>
      <dsp:spPr>
        <a:xfrm>
          <a:off x="2499356" y="1981202"/>
          <a:ext cx="2621294" cy="865822"/>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Outputs/Immediate Results </a:t>
          </a:r>
        </a:p>
        <a:p>
          <a:pPr lvl="0" algn="ctr" defTabSz="622300">
            <a:lnSpc>
              <a:spcPct val="90000"/>
            </a:lnSpc>
            <a:spcBef>
              <a:spcPct val="0"/>
            </a:spcBef>
            <a:spcAft>
              <a:spcPct val="35000"/>
            </a:spcAft>
          </a:pPr>
          <a:r>
            <a:rPr lang="en-US" sz="1400" kern="1200" dirty="0" smtClean="0"/>
            <a:t>.</a:t>
          </a:r>
          <a:endParaRPr lang="en-US" sz="1400" kern="1200" dirty="0"/>
        </a:p>
      </dsp:txBody>
      <dsp:txXfrm>
        <a:off x="2541622" y="2023468"/>
        <a:ext cx="2536762" cy="7812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E667C-E588-400A-A30B-DA35D3F4D889}">
      <dsp:nvSpPr>
        <dsp:cNvPr id="0" name=""/>
        <dsp:cNvSpPr/>
      </dsp:nvSpPr>
      <dsp:spPr>
        <a:xfrm rot="10800000">
          <a:off x="2336010" y="0"/>
          <a:ext cx="5257800" cy="525780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3135645" y="1"/>
          <a:ext cx="3855702"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Expected Impact: Rise in awareness of the potential of sustainable organic farming within Pakistani communities.</a:t>
          </a:r>
          <a:endParaRPr lang="en-US" sz="1700" kern="1200" dirty="0"/>
        </a:p>
      </dsp:txBody>
      <dsp:txXfrm>
        <a:off x="3196402" y="60758"/>
        <a:ext cx="3734188" cy="1123105"/>
      </dsp:txXfrm>
    </dsp:sp>
    <dsp:sp modelId="{D208E99C-D125-4477-A68C-6C7F6FED2AD3}">
      <dsp:nvSpPr>
        <dsp:cNvPr id="0" name=""/>
        <dsp:cNvSpPr/>
      </dsp:nvSpPr>
      <dsp:spPr>
        <a:xfrm>
          <a:off x="3179459" y="1423983"/>
          <a:ext cx="3811889"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Outcome: Villagers apply new skills in growing vegetables</a:t>
          </a:r>
        </a:p>
      </dsp:txBody>
      <dsp:txXfrm>
        <a:off x="3240216" y="1484740"/>
        <a:ext cx="3690375" cy="1123105"/>
      </dsp:txXfrm>
    </dsp:sp>
    <dsp:sp modelId="{B5F806B6-0504-43FB-AE93-379FF171D237}">
      <dsp:nvSpPr>
        <dsp:cNvPr id="0" name=""/>
        <dsp:cNvSpPr/>
      </dsp:nvSpPr>
      <dsp:spPr>
        <a:xfrm>
          <a:off x="3245161" y="2847977"/>
          <a:ext cx="3768110" cy="124461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Output: trained villagers have new skills in growing vegetables</a:t>
          </a:r>
          <a:endParaRPr lang="en-US" sz="1700" kern="1200" dirty="0"/>
        </a:p>
      </dsp:txBody>
      <dsp:txXfrm>
        <a:off x="3305918" y="2908734"/>
        <a:ext cx="3646596" cy="112310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7BB3D9-E707-4B80-BEBA-FABB59E12CFB}" type="datetimeFigureOut">
              <a:rPr lang="en-US" smtClean="0"/>
              <a:pPr/>
              <a:t>11-Dec-13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58BFB5-DF34-46BC-8D1C-3B3DA3840C02}" type="slidenum">
              <a:rPr lang="en-US" smtClean="0"/>
              <a:pPr/>
              <a:t>‹#›</a:t>
            </a:fld>
            <a:endParaRPr lang="en-US"/>
          </a:p>
        </p:txBody>
      </p:sp>
    </p:spTree>
    <p:extLst>
      <p:ext uri="{BB962C8B-B14F-4D97-AF65-F5344CB8AC3E}">
        <p14:creationId xmlns:p14="http://schemas.microsoft.com/office/powerpoint/2010/main" xmlns="" val="2424901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EFFF05-627B-4068-8344-544F6BE37C04}" type="slidenum">
              <a:rPr lang="en-US" smtClean="0"/>
              <a:pPr/>
              <a:t>63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Outputs/Immediate</a:t>
            </a:r>
            <a:r>
              <a:rPr lang="en-US" baseline="0" dirty="0" smtClean="0"/>
              <a:t> results are the immediate, tangible and visible consequences of the activity and actions of the project/program.  Time frame is over one or two years (short term)</a:t>
            </a:r>
          </a:p>
          <a:p>
            <a:r>
              <a:rPr lang="en-US" baseline="0" dirty="0" smtClean="0"/>
              <a:t>Outcomes/ intermediate results :. Outcomes are the cumulative product of immediate results; they are the unleashing of potential.  </a:t>
            </a:r>
            <a:r>
              <a:rPr lang="en-US" sz="1200" kern="1200" dirty="0" smtClean="0">
                <a:solidFill>
                  <a:schemeClr val="tx1"/>
                </a:solidFill>
                <a:latin typeface="+mn-lt"/>
                <a:ea typeface="+mn-ea"/>
                <a:cs typeface="+mn-cs"/>
              </a:rPr>
              <a:t>Outcomes usually take place in families, organizations and communities that are influenced by the project. </a:t>
            </a:r>
            <a:endParaRPr lang="en-US" baseline="0" dirty="0" smtClean="0"/>
          </a:p>
          <a:p>
            <a:r>
              <a:rPr lang="en-US" baseline="0" dirty="0" smtClean="0"/>
              <a:t>Time frame : over three to five years (medium term)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Ultimate results/Impacts: they are the cumulative effects of outcomes.</a:t>
            </a:r>
            <a:r>
              <a:rPr lang="en-US" sz="1200" kern="1200" dirty="0" smtClean="0">
                <a:solidFill>
                  <a:schemeClr val="tx1"/>
                </a:solidFill>
                <a:latin typeface="+mn-lt"/>
                <a:ea typeface="+mn-ea"/>
                <a:cs typeface="+mn-cs"/>
              </a:rPr>
              <a:t>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a:t>
            </a:r>
            <a:r>
              <a:rPr lang="en-US" sz="1200" kern="1200" baseline="0" dirty="0" smtClean="0">
                <a:solidFill>
                  <a:schemeClr val="tx1"/>
                </a:solidFill>
                <a:latin typeface="+mn-lt"/>
                <a:ea typeface="+mn-ea"/>
                <a:cs typeface="+mn-cs"/>
              </a:rPr>
              <a:t> with some kind of </a:t>
            </a:r>
            <a:r>
              <a:rPr lang="en-US" sz="1200" kern="1200" dirty="0" smtClean="0">
                <a:solidFill>
                  <a:schemeClr val="tx1"/>
                </a:solidFill>
                <a:latin typeface="+mn-lt"/>
                <a:ea typeface="+mn-ea"/>
                <a:cs typeface="+mn-cs"/>
              </a:rPr>
              <a:t>social, economic or environmental change.</a:t>
            </a:r>
          </a:p>
          <a:p>
            <a:r>
              <a:rPr lang="en-US" baseline="0" dirty="0" smtClean="0"/>
              <a:t>Time frame: long term (5 to 10 years or more)</a:t>
            </a:r>
          </a:p>
        </p:txBody>
      </p:sp>
      <p:sp>
        <p:nvSpPr>
          <p:cNvPr id="4" name="Slide Number Placeholder 3"/>
          <p:cNvSpPr>
            <a:spLocks noGrp="1"/>
          </p:cNvSpPr>
          <p:nvPr>
            <p:ph type="sldNum" sz="quarter" idx="10"/>
          </p:nvPr>
        </p:nvSpPr>
        <p:spPr/>
        <p:txBody>
          <a:bodyPr/>
          <a:lstStyle/>
          <a:p>
            <a:fld id="{F7EFFF05-627B-4068-8344-544F6BE37C04}" type="slidenum">
              <a:rPr lang="en-US" smtClean="0"/>
              <a:pPr/>
              <a:t>64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FFF05-627B-4068-8344-544F6BE37C04}" type="slidenum">
              <a:rPr lang="en-US" smtClean="0"/>
              <a:pPr/>
              <a:t>65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F9D332E-3510-4517-9F56-16A8E6456FE5}" type="slidenum">
              <a:rPr lang="en-GB" sz="1200" smtClean="0"/>
              <a:pPr/>
              <a:t>72</a:t>
            </a:fld>
            <a:endParaRPr lang="en-GB"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E7F7C09-6762-4BB5-99FE-4FA42F41054E}" type="slidenum">
              <a:rPr lang="en-GB" sz="1200" smtClean="0"/>
              <a:pPr/>
              <a:t>73</a:t>
            </a:fld>
            <a:endParaRPr lang="en-GB"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0D966F4-7C20-41DB-84E9-6253AA4B1A66}" type="slidenum">
              <a:rPr lang="en-GB" sz="1200" smtClean="0"/>
              <a:pPr/>
              <a:t>74</a:t>
            </a:fld>
            <a:endParaRPr lang="en-GB"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DCB4AD7-CACD-4750-8EC1-2E4496284CCD}" type="slidenum">
              <a:rPr lang="en-GB" sz="1200" smtClean="0"/>
              <a:pPr/>
              <a:t>75</a:t>
            </a:fld>
            <a:endParaRPr lang="en-GB"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8179AE5-131D-4065-844A-E56FB4BEC296}" type="slidenum">
              <a:rPr lang="en-GB" sz="1200" smtClean="0"/>
              <a:pPr/>
              <a:t>76</a:t>
            </a:fld>
            <a:endParaRPr lang="en-GB"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1A24022-47E8-4B4B-989D-40CBD4E1194D}" type="datetimeFigureOut">
              <a:rPr lang="en-US" smtClean="0"/>
              <a:pPr/>
              <a:t>11-Dec-13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9BAAF50-231B-466A-A41E-3CDAB8D6141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1A24022-47E8-4B4B-989D-40CBD4E1194D}" type="datetimeFigureOut">
              <a:rPr lang="en-US" smtClean="0"/>
              <a:pPr/>
              <a:t>11-Dec-13</a:t>
            </a:fld>
            <a:endParaRPr lang="en-US"/>
          </a:p>
        </p:txBody>
      </p:sp>
      <p:sp>
        <p:nvSpPr>
          <p:cNvPr id="9" name="Slide Number Placeholder 8"/>
          <p:cNvSpPr>
            <a:spLocks noGrp="1"/>
          </p:cNvSpPr>
          <p:nvPr>
            <p:ph type="sldNum" sz="quarter" idx="15"/>
          </p:nvPr>
        </p:nvSpPr>
        <p:spPr/>
        <p:txBody>
          <a:bodyPr rtlCol="0"/>
          <a:lstStyle/>
          <a:p>
            <a:fld id="{29BAAF50-231B-466A-A41E-3CDAB8D61419}"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1A24022-47E8-4B4B-989D-40CBD4E1194D}" type="datetimeFigureOut">
              <a:rPr lang="en-US" smtClean="0"/>
              <a:pPr/>
              <a:t>11-Dec-13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9BAAF50-231B-466A-A41E-3CDAB8D6141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1A24022-47E8-4B4B-989D-40CBD4E1194D}" type="datetimeFigureOut">
              <a:rPr lang="en-US" smtClean="0"/>
              <a:pPr/>
              <a:t>11-Dec-13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BAAF50-231B-466A-A41E-3CDAB8D61419}"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1A24022-47E8-4B4B-989D-40CBD4E1194D}" type="datetimeFigureOut">
              <a:rPr lang="en-US" smtClean="0"/>
              <a:pPr/>
              <a:t>11-Dec-13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BAAF50-231B-466A-A41E-3CDAB8D61419}"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1A24022-47E8-4B4B-989D-40CBD4E1194D}" type="datetimeFigureOut">
              <a:rPr lang="en-US" smtClean="0"/>
              <a:pPr/>
              <a:t>11-Dec-13</a:t>
            </a:fld>
            <a:endParaRPr lang="en-US"/>
          </a:p>
        </p:txBody>
      </p:sp>
      <p:sp>
        <p:nvSpPr>
          <p:cNvPr id="7" name="Slide Number Placeholder 6"/>
          <p:cNvSpPr>
            <a:spLocks noGrp="1"/>
          </p:cNvSpPr>
          <p:nvPr>
            <p:ph type="sldNum" sz="quarter" idx="11"/>
          </p:nvPr>
        </p:nvSpPr>
        <p:spPr/>
        <p:txBody>
          <a:bodyPr rtlCol="0"/>
          <a:lstStyle/>
          <a:p>
            <a:fld id="{29BAAF50-231B-466A-A41E-3CDAB8D61419}"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A24022-47E8-4B4B-989D-40CBD4E1194D}" type="datetimeFigureOut">
              <a:rPr lang="en-US" smtClean="0"/>
              <a:pPr/>
              <a:t>11-Dec-13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BAAF50-231B-466A-A41E-3CDAB8D614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1A24022-47E8-4B4B-989D-40CBD4E1194D}" type="datetimeFigureOut">
              <a:rPr lang="en-US" smtClean="0"/>
              <a:pPr/>
              <a:t>11-Dec-13</a:t>
            </a:fld>
            <a:endParaRPr lang="en-US"/>
          </a:p>
        </p:txBody>
      </p:sp>
      <p:sp>
        <p:nvSpPr>
          <p:cNvPr id="22" name="Slide Number Placeholder 21"/>
          <p:cNvSpPr>
            <a:spLocks noGrp="1"/>
          </p:cNvSpPr>
          <p:nvPr>
            <p:ph type="sldNum" sz="quarter" idx="15"/>
          </p:nvPr>
        </p:nvSpPr>
        <p:spPr/>
        <p:txBody>
          <a:bodyPr rtlCol="0"/>
          <a:lstStyle/>
          <a:p>
            <a:fld id="{29BAAF50-231B-466A-A41E-3CDAB8D61419}"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1A24022-47E8-4B4B-989D-40CBD4E1194D}" type="datetimeFigureOut">
              <a:rPr lang="en-US" smtClean="0"/>
              <a:pPr/>
              <a:t>11-Dec-13</a:t>
            </a:fld>
            <a:endParaRPr lang="en-US"/>
          </a:p>
        </p:txBody>
      </p:sp>
      <p:sp>
        <p:nvSpPr>
          <p:cNvPr id="18" name="Slide Number Placeholder 17"/>
          <p:cNvSpPr>
            <a:spLocks noGrp="1"/>
          </p:cNvSpPr>
          <p:nvPr>
            <p:ph type="sldNum" sz="quarter" idx="11"/>
          </p:nvPr>
        </p:nvSpPr>
        <p:spPr/>
        <p:txBody>
          <a:bodyPr rtlCol="0"/>
          <a:lstStyle/>
          <a:p>
            <a:fld id="{29BAAF50-231B-466A-A41E-3CDAB8D61419}"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A24022-47E8-4B4B-989D-40CBD4E1194D}" type="datetimeFigureOut">
              <a:rPr lang="en-US" smtClean="0"/>
              <a:pPr/>
              <a:t>11-Dec-13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AAF50-231B-466A-A41E-3CDAB8D614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A24022-47E8-4B4B-989D-40CBD4E1194D}" type="datetimeFigureOut">
              <a:rPr lang="en-US" smtClean="0"/>
              <a:pPr/>
              <a:t>11-Dec-13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BAAF50-231B-466A-A41E-3CDAB8D614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1A24022-47E8-4B4B-989D-40CBD4E1194D}" type="datetimeFigureOut">
              <a:rPr lang="en-US" smtClean="0"/>
              <a:pPr/>
              <a:t>11-Dec-13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9BAAF50-231B-466A-A41E-3CDAB8D614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371600"/>
            <a:ext cx="6172200" cy="1894362"/>
          </a:xfrm>
        </p:spPr>
        <p:txBody>
          <a:bodyPr/>
          <a:lstStyle/>
          <a:p>
            <a:r>
              <a:rPr lang="en-US" dirty="0" smtClean="0"/>
              <a:t>Decision making in non profit sector</a:t>
            </a:r>
            <a:br>
              <a:rPr lang="en-US" dirty="0" smtClean="0"/>
            </a:br>
            <a:r>
              <a:rPr lang="en-US" dirty="0" smtClean="0"/>
              <a:t>Lecture 32 </a:t>
            </a:r>
            <a:endParaRPr lang="en-US" dirty="0"/>
          </a:p>
        </p:txBody>
      </p:sp>
      <p:sp>
        <p:nvSpPr>
          <p:cNvPr id="3" name="Subtitle 2"/>
          <p:cNvSpPr>
            <a:spLocks noGrp="1"/>
          </p:cNvSpPr>
          <p:nvPr>
            <p:ph type="subTitle" idx="1"/>
          </p:nvPr>
        </p:nvSpPr>
        <p:spPr>
          <a:xfrm>
            <a:off x="2133600" y="3886200"/>
            <a:ext cx="6172200" cy="1371600"/>
          </a:xfrm>
        </p:spPr>
        <p:txBody>
          <a:bodyPr/>
          <a:lstStyle/>
          <a:p>
            <a:r>
              <a:rPr lang="en-US" dirty="0" smtClean="0"/>
              <a:t>MPA 505</a:t>
            </a:r>
          </a:p>
          <a:p>
            <a:r>
              <a:rPr lang="en-US" dirty="0" smtClean="0"/>
              <a:t>Riffat Abbas Rizvi </a:t>
            </a:r>
          </a:p>
          <a:p>
            <a:endParaRPr lang="en-US" dirty="0"/>
          </a:p>
        </p:txBody>
      </p:sp>
    </p:spTree>
    <p:extLst>
      <p:ext uri="{BB962C8B-B14F-4D97-AF65-F5344CB8AC3E}">
        <p14:creationId xmlns:p14="http://schemas.microsoft.com/office/powerpoint/2010/main" xmlns="" val="806000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lstStyle/>
          <a:p>
            <a:r>
              <a:rPr lang="en-US" dirty="0" smtClean="0"/>
              <a:t>Review from lecture 16 till lecture 32.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algn="ctr" eaLnBrk="1" fontAlgn="auto" hangingPunct="1">
              <a:spcAft>
                <a:spcPts val="0"/>
              </a:spcAft>
              <a:defRPr/>
            </a:pPr>
            <a:r>
              <a:rPr lang="en-US" sz="5400" b="1"/>
              <a:t>Leadership</a:t>
            </a:r>
          </a:p>
        </p:txBody>
      </p:sp>
      <p:graphicFrame>
        <p:nvGraphicFramePr>
          <p:cNvPr id="2051" name="Object 3"/>
          <p:cNvGraphicFramePr>
            <a:graphicFrameLocks noChangeAspect="1"/>
          </p:cNvGraphicFramePr>
          <p:nvPr/>
        </p:nvGraphicFramePr>
        <p:xfrm>
          <a:off x="381000" y="4343400"/>
          <a:ext cx="1665288" cy="1827213"/>
        </p:xfrm>
        <a:graphic>
          <a:graphicData uri="http://schemas.openxmlformats.org/presentationml/2006/ole">
            <p:oleObj spid="_x0000_s1026" name="Clip" r:id="rId3" imgW="160020" imgH="175565" progId="">
              <p:embed/>
            </p:oleObj>
          </a:graphicData>
        </a:graphic>
      </p:graphicFrame>
      <p:graphicFrame>
        <p:nvGraphicFramePr>
          <p:cNvPr id="2053" name="Object 5"/>
          <p:cNvGraphicFramePr>
            <a:graphicFrameLocks noChangeAspect="1"/>
          </p:cNvGraphicFramePr>
          <p:nvPr/>
        </p:nvGraphicFramePr>
        <p:xfrm>
          <a:off x="304800" y="1676400"/>
          <a:ext cx="2767013" cy="2401888"/>
        </p:xfrm>
        <a:graphic>
          <a:graphicData uri="http://schemas.openxmlformats.org/presentationml/2006/ole">
            <p:oleObj spid="_x0000_s1027" name="Clip" r:id="rId4" imgW="230505" imgH="200025" progId="">
              <p:embed/>
            </p:oleObj>
          </a:graphicData>
        </a:graphic>
      </p:graphicFrame>
      <p:graphicFrame>
        <p:nvGraphicFramePr>
          <p:cNvPr id="2054" name="Object 6"/>
          <p:cNvGraphicFramePr>
            <a:graphicFrameLocks noChangeAspect="1"/>
          </p:cNvGraphicFramePr>
          <p:nvPr/>
        </p:nvGraphicFramePr>
        <p:xfrm>
          <a:off x="2590800" y="4114800"/>
          <a:ext cx="1824038" cy="2743200"/>
        </p:xfrm>
        <a:graphic>
          <a:graphicData uri="http://schemas.openxmlformats.org/presentationml/2006/ole">
            <p:oleObj spid="_x0000_s1028" name="Clip" r:id="rId5" imgW="458709" imgH="721259" progId="">
              <p:embed/>
            </p:oleObj>
          </a:graphicData>
        </a:graphic>
      </p:graphicFrame>
      <p:graphicFrame>
        <p:nvGraphicFramePr>
          <p:cNvPr id="2055" name="Object 7"/>
          <p:cNvGraphicFramePr>
            <a:graphicFrameLocks noChangeAspect="1"/>
          </p:cNvGraphicFramePr>
          <p:nvPr/>
        </p:nvGraphicFramePr>
        <p:xfrm>
          <a:off x="3581400" y="1524000"/>
          <a:ext cx="2716213" cy="2652713"/>
        </p:xfrm>
        <a:graphic>
          <a:graphicData uri="http://schemas.openxmlformats.org/presentationml/2006/ole">
            <p:oleObj spid="_x0000_s1029" name="Clip" r:id="rId6" imgW="672974" imgH="721259" progId="">
              <p:embed/>
            </p:oleObj>
          </a:graphicData>
        </a:graphic>
      </p:graphicFrame>
      <p:pic>
        <p:nvPicPr>
          <p:cNvPr id="1034" name="Picture 10"/>
          <p:cNvPicPr>
            <a:picLocks noChangeAspect="1" noChangeArrowheads="1"/>
          </p:cNvPicPr>
          <p:nvPr/>
        </p:nvPicPr>
        <p:blipFill>
          <a:blip r:embed="rId7"/>
          <a:srcRect/>
          <a:stretch>
            <a:fillRect/>
          </a:stretch>
        </p:blipFill>
        <p:spPr bwMode="auto">
          <a:xfrm>
            <a:off x="4724400" y="4343400"/>
            <a:ext cx="3727525" cy="2133600"/>
          </a:xfrm>
          <a:prstGeom prst="rect">
            <a:avLst/>
          </a:prstGeom>
          <a:noFill/>
          <a:ln w="9525">
            <a:noFill/>
            <a:miter lim="800000"/>
            <a:headEnd/>
            <a:tailEnd/>
          </a:ln>
          <a:effectLst/>
        </p:spPr>
      </p:pic>
    </p:spTree>
    <p:extLst>
      <p:ext uri="{BB962C8B-B14F-4D97-AF65-F5344CB8AC3E}">
        <p14:creationId xmlns:p14="http://schemas.microsoft.com/office/powerpoint/2010/main" xmlns="" val="42641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5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dissolve">
                                      <p:cBhvr>
                                        <p:cTn id="1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fontAlgn="auto" hangingPunct="1">
              <a:spcAft>
                <a:spcPts val="0"/>
              </a:spcAft>
              <a:defRPr/>
            </a:pPr>
            <a:r>
              <a:rPr lang="en-US" sz="4800" b="1"/>
              <a:t>What is leadership?</a:t>
            </a:r>
          </a:p>
        </p:txBody>
      </p:sp>
      <p:sp>
        <p:nvSpPr>
          <p:cNvPr id="6147" name="Rectangle 3"/>
          <p:cNvSpPr>
            <a:spLocks noChangeArrowheads="1"/>
          </p:cNvSpPr>
          <p:nvPr/>
        </p:nvSpPr>
        <p:spPr bwMode="auto">
          <a:xfrm>
            <a:off x="685800" y="1905000"/>
            <a:ext cx="3048000" cy="91440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sz="3200" b="1"/>
              <a:t>Leading people</a:t>
            </a:r>
          </a:p>
        </p:txBody>
      </p:sp>
      <p:sp>
        <p:nvSpPr>
          <p:cNvPr id="6148" name="Rectangle 4"/>
          <p:cNvSpPr>
            <a:spLocks noChangeArrowheads="1"/>
          </p:cNvSpPr>
          <p:nvPr/>
        </p:nvSpPr>
        <p:spPr bwMode="auto">
          <a:xfrm>
            <a:off x="1828800" y="2819400"/>
            <a:ext cx="4191000" cy="68580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3200" b="1"/>
              <a:t>Influencing people</a:t>
            </a:r>
          </a:p>
        </p:txBody>
      </p:sp>
      <p:sp>
        <p:nvSpPr>
          <p:cNvPr id="6149" name="Rectangle 5"/>
          <p:cNvSpPr>
            <a:spLocks noChangeArrowheads="1"/>
          </p:cNvSpPr>
          <p:nvPr/>
        </p:nvSpPr>
        <p:spPr bwMode="auto">
          <a:xfrm>
            <a:off x="3352800" y="3886200"/>
            <a:ext cx="3962400" cy="83820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sz="3200" b="1"/>
              <a:t>Commanding people</a:t>
            </a:r>
          </a:p>
        </p:txBody>
      </p:sp>
      <p:sp>
        <p:nvSpPr>
          <p:cNvPr id="6150" name="Rectangle 6"/>
          <p:cNvSpPr>
            <a:spLocks noChangeArrowheads="1"/>
          </p:cNvSpPr>
          <p:nvPr/>
        </p:nvSpPr>
        <p:spPr bwMode="auto">
          <a:xfrm>
            <a:off x="1828800" y="5029200"/>
            <a:ext cx="3276600" cy="68580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sz="3200" b="1"/>
              <a:t>Guiding people</a:t>
            </a:r>
          </a:p>
        </p:txBody>
      </p:sp>
      <p:graphicFrame>
        <p:nvGraphicFramePr>
          <p:cNvPr id="6151" name="Object 7"/>
          <p:cNvGraphicFramePr>
            <a:graphicFrameLocks noChangeAspect="1"/>
          </p:cNvGraphicFramePr>
          <p:nvPr/>
        </p:nvGraphicFramePr>
        <p:xfrm>
          <a:off x="381000" y="3810000"/>
          <a:ext cx="1643063" cy="2641600"/>
        </p:xfrm>
        <a:graphic>
          <a:graphicData uri="http://schemas.openxmlformats.org/presentationml/2006/ole">
            <p:oleObj spid="_x0000_s2050" name="Clip" r:id="rId3" imgW="446638" imgH="721259" progId="">
              <p:embed/>
            </p:oleObj>
          </a:graphicData>
        </a:graphic>
      </p:graphicFrame>
      <p:graphicFrame>
        <p:nvGraphicFramePr>
          <p:cNvPr id="6152" name="Object 8"/>
          <p:cNvGraphicFramePr>
            <a:graphicFrameLocks noChangeAspect="1"/>
          </p:cNvGraphicFramePr>
          <p:nvPr/>
        </p:nvGraphicFramePr>
        <p:xfrm>
          <a:off x="7467600" y="1981200"/>
          <a:ext cx="1281113" cy="3073400"/>
        </p:xfrm>
        <a:graphic>
          <a:graphicData uri="http://schemas.openxmlformats.org/presentationml/2006/ole">
            <p:oleObj spid="_x0000_s2051" name="Clip" r:id="rId4" imgW="334978" imgH="721259" progId="">
              <p:embed/>
            </p:oleObj>
          </a:graphicData>
        </a:graphic>
      </p:graphicFrame>
    </p:spTree>
    <p:extLst>
      <p:ext uri="{BB962C8B-B14F-4D97-AF65-F5344CB8AC3E}">
        <p14:creationId xmlns:p14="http://schemas.microsoft.com/office/powerpoint/2010/main" xmlns="" val="3595353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slide(fromLeft)">
                                      <p:cBhvr>
                                        <p:cTn id="7" dur="500"/>
                                        <p:tgtEl>
                                          <p:spTgt spid="6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 calcmode="lin" valueType="num">
                                      <p:cBhvr>
                                        <p:cTn id="12" dur="500" fill="hold"/>
                                        <p:tgtEl>
                                          <p:spTgt spid="6148"/>
                                        </p:tgtEl>
                                        <p:attrNameLst>
                                          <p:attrName>ppt_w</p:attrName>
                                        </p:attrNameLst>
                                      </p:cBhvr>
                                      <p:tavLst>
                                        <p:tav tm="0">
                                          <p:val>
                                            <p:fltVal val="0"/>
                                          </p:val>
                                        </p:tav>
                                        <p:tav tm="100000">
                                          <p:val>
                                            <p:strVal val="#ppt_w"/>
                                          </p:val>
                                        </p:tav>
                                      </p:tavLst>
                                    </p:anim>
                                    <p:anim calcmode="lin" valueType="num">
                                      <p:cBhvr>
                                        <p:cTn id="13" dur="500" fill="hold"/>
                                        <p:tgtEl>
                                          <p:spTgt spid="6148"/>
                                        </p:tgtEl>
                                        <p:attrNameLst>
                                          <p:attrName>ppt_h</p:attrName>
                                        </p:attrNameLst>
                                      </p:cBhvr>
                                      <p:tavLst>
                                        <p:tav tm="0">
                                          <p:val>
                                            <p:fltVal val="0"/>
                                          </p:val>
                                        </p:tav>
                                        <p:tav tm="100000">
                                          <p:val>
                                            <p:strVal val="#ppt_h"/>
                                          </p:val>
                                        </p:tav>
                                      </p:tavLst>
                                    </p:anim>
                                    <p:anim calcmode="lin" valueType="num">
                                      <p:cBhvr>
                                        <p:cTn id="14" dur="500" fill="hold"/>
                                        <p:tgtEl>
                                          <p:spTgt spid="6148"/>
                                        </p:tgtEl>
                                        <p:attrNameLst>
                                          <p:attrName>ppt_x</p:attrName>
                                        </p:attrNameLst>
                                      </p:cBhvr>
                                      <p:tavLst>
                                        <p:tav tm="0">
                                          <p:val>
                                            <p:fltVal val="0.5"/>
                                          </p:val>
                                        </p:tav>
                                        <p:tav tm="100000">
                                          <p:val>
                                            <p:strVal val="#ppt_x"/>
                                          </p:val>
                                        </p:tav>
                                      </p:tavLst>
                                    </p:anim>
                                    <p:anim calcmode="lin" valueType="num">
                                      <p:cBhvr>
                                        <p:cTn id="15" dur="500" fill="hold"/>
                                        <p:tgtEl>
                                          <p:spTgt spid="6148"/>
                                        </p:tgtEl>
                                        <p:attrNameLst>
                                          <p:attrName>ppt_y</p:attrName>
                                        </p:attrNameLst>
                                      </p:cBhvr>
                                      <p:tavLst>
                                        <p:tav tm="0">
                                          <p:val>
                                            <p:fltVal val="0.5"/>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14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615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150"/>
                                        </p:tgtEl>
                                        <p:attrNameLst>
                                          <p:attrName>style.visibility</p:attrName>
                                        </p:attrNameLst>
                                      </p:cBhvr>
                                      <p:to>
                                        <p:strVal val="visible"/>
                                      </p:to>
                                    </p:set>
                                    <p:anim calcmode="lin" valueType="num">
                                      <p:cBhvr additive="base">
                                        <p:cTn id="28" dur="500" fill="hold"/>
                                        <p:tgtEl>
                                          <p:spTgt spid="6150"/>
                                        </p:tgtEl>
                                        <p:attrNameLst>
                                          <p:attrName>ppt_x</p:attrName>
                                        </p:attrNameLst>
                                      </p:cBhvr>
                                      <p:tavLst>
                                        <p:tav tm="0">
                                          <p:val>
                                            <p:strVal val="#ppt_x"/>
                                          </p:val>
                                        </p:tav>
                                        <p:tav tm="100000">
                                          <p:val>
                                            <p:strVal val="#ppt_x"/>
                                          </p:val>
                                        </p:tav>
                                      </p:tavLst>
                                    </p:anim>
                                    <p:anim calcmode="lin" valueType="num">
                                      <p:cBhvr additive="base">
                                        <p:cTn id="29"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nodeType="clickEffect">
                                  <p:stCondLst>
                                    <p:cond delay="0"/>
                                  </p:stCondLst>
                                  <p:childTnLst>
                                    <p:set>
                                      <p:cBhvr>
                                        <p:cTn id="33" dur="1" fill="hold">
                                          <p:stCondLst>
                                            <p:cond delay="0"/>
                                          </p:stCondLst>
                                        </p:cTn>
                                        <p:tgtEl>
                                          <p:spTgt spid="6151"/>
                                        </p:tgtEl>
                                        <p:attrNameLst>
                                          <p:attrName>style.visibility</p:attrName>
                                        </p:attrNameLst>
                                      </p:cBhvr>
                                      <p:to>
                                        <p:strVal val="visible"/>
                                      </p:to>
                                    </p:set>
                                    <p:animEffect transition="in" filter="wipe(up)">
                                      <p:cBhvr>
                                        <p:cTn id="34"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autoUpdateAnimBg="0"/>
      <p:bldP spid="6148" grpId="0" animBg="1" autoUpdateAnimBg="0"/>
      <p:bldP spid="6149" grpId="0" animBg="1" autoUpdateAnimBg="0"/>
      <p:bldP spid="6150"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fontAlgn="auto" hangingPunct="1">
              <a:spcAft>
                <a:spcPts val="0"/>
              </a:spcAft>
              <a:defRPr/>
            </a:pPr>
            <a:r>
              <a:rPr lang="en-US"/>
              <a:t>Confidence on leader</a:t>
            </a:r>
          </a:p>
        </p:txBody>
      </p:sp>
      <p:pic>
        <p:nvPicPr>
          <p:cNvPr id="31747" name="Picture 4" descr="pakistan-floods-006"/>
          <p:cNvPicPr>
            <a:picLocks noGrp="1" noChangeAspect="1" noChangeArrowheads="1"/>
          </p:cNvPicPr>
          <p:nvPr>
            <p:ph sz="quarter" idx="1"/>
          </p:nvPr>
        </p:nvPicPr>
        <p:blipFill>
          <a:blip r:embed="rId2">
            <a:extLst>
              <a:ext uri="{28A0092B-C50C-407E-A947-70E740481C1C}">
                <a14:useLocalDpi xmlns:a14="http://schemas.microsoft.com/office/drawing/2010/main" xmlns="" val="0"/>
              </a:ext>
            </a:extLst>
          </a:blip>
          <a:srcRect/>
          <a:stretch>
            <a:fillRect/>
          </a:stretch>
        </p:blipFill>
        <p:spPr>
          <a:xfrm>
            <a:off x="2000250" y="2722563"/>
            <a:ext cx="4381500" cy="2628900"/>
          </a:xfrm>
          <a:noFill/>
        </p:spPr>
      </p:pic>
    </p:spTree>
    <p:extLst>
      <p:ext uri="{BB962C8B-B14F-4D97-AF65-F5344CB8AC3E}">
        <p14:creationId xmlns:p14="http://schemas.microsoft.com/office/powerpoint/2010/main" xmlns="" val="3398992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fontAlgn="auto" hangingPunct="1">
              <a:spcAft>
                <a:spcPts val="0"/>
              </a:spcAft>
              <a:defRPr/>
            </a:pPr>
            <a:r>
              <a:rPr lang="en-US" sz="4800" b="1"/>
              <a:t>Types of Leaders</a:t>
            </a:r>
          </a:p>
        </p:txBody>
      </p:sp>
      <p:sp>
        <p:nvSpPr>
          <p:cNvPr id="5123" name="Rectangle 3"/>
          <p:cNvSpPr>
            <a:spLocks noGrp="1" noChangeArrowheads="1"/>
          </p:cNvSpPr>
          <p:nvPr>
            <p:ph sz="quarter" idx="1"/>
          </p:nvPr>
        </p:nvSpPr>
        <p:spPr>
          <a:xfrm>
            <a:off x="457200" y="1600200"/>
            <a:ext cx="7467600" cy="4873625"/>
          </a:xfrm>
        </p:spPr>
        <p:txBody>
          <a:bodyPr/>
          <a:lstStyle/>
          <a:p>
            <a:pPr eaLnBrk="1" hangingPunct="1"/>
            <a:r>
              <a:rPr lang="en-US" b="1" smtClean="0"/>
              <a:t>Leader by the position achieved</a:t>
            </a:r>
          </a:p>
          <a:p>
            <a:pPr eaLnBrk="1" hangingPunct="1"/>
            <a:r>
              <a:rPr lang="en-US" b="1" smtClean="0"/>
              <a:t>Leader by personality, charisma </a:t>
            </a:r>
          </a:p>
          <a:p>
            <a:pPr eaLnBrk="1" hangingPunct="1"/>
            <a:r>
              <a:rPr lang="en-US" b="1" smtClean="0"/>
              <a:t>Leader by moral example</a:t>
            </a:r>
          </a:p>
          <a:p>
            <a:pPr eaLnBrk="1" hangingPunct="1"/>
            <a:r>
              <a:rPr lang="en-US" b="1" smtClean="0"/>
              <a:t>Leader by power held</a:t>
            </a:r>
          </a:p>
          <a:p>
            <a:pPr eaLnBrk="1" hangingPunct="1"/>
            <a:r>
              <a:rPr lang="en-US" b="1" smtClean="0"/>
              <a:t>Intellectual leader</a:t>
            </a:r>
          </a:p>
          <a:p>
            <a:pPr eaLnBrk="1" hangingPunct="1"/>
            <a:r>
              <a:rPr lang="en-US" b="1" smtClean="0"/>
              <a:t>Leader because of ability to accomplish things</a:t>
            </a:r>
          </a:p>
        </p:txBody>
      </p:sp>
    </p:spTree>
    <p:extLst>
      <p:ext uri="{BB962C8B-B14F-4D97-AF65-F5344CB8AC3E}">
        <p14:creationId xmlns:p14="http://schemas.microsoft.com/office/powerpoint/2010/main" xmlns="" val="3846894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left)">
                                      <p:cBhvr>
                                        <p:cTn id="22" dur="500"/>
                                        <p:tgtEl>
                                          <p:spTgt spid="5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wipe(left)">
                                      <p:cBhvr>
                                        <p:cTn id="27" dur="500"/>
                                        <p:tgtEl>
                                          <p:spTgt spid="51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wipe(left)">
                                      <p:cBhvr>
                                        <p:cTn id="3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fontAlgn="auto" hangingPunct="1">
              <a:spcAft>
                <a:spcPts val="0"/>
              </a:spcAft>
              <a:defRPr/>
            </a:pPr>
            <a:r>
              <a:rPr lang="en-US" sz="4800" b="1"/>
              <a:t>Managers vs. Leaders</a:t>
            </a:r>
          </a:p>
        </p:txBody>
      </p:sp>
      <p:sp>
        <p:nvSpPr>
          <p:cNvPr id="7171" name="Rectangle 3"/>
          <p:cNvSpPr>
            <a:spLocks noGrp="1" noChangeArrowheads="1"/>
          </p:cNvSpPr>
          <p:nvPr>
            <p:ph sz="quarter" idx="1"/>
          </p:nvPr>
        </p:nvSpPr>
        <p:spPr>
          <a:xfrm>
            <a:off x="457200" y="1676400"/>
            <a:ext cx="4013200" cy="4724400"/>
          </a:xfrm>
        </p:spPr>
        <p:txBody>
          <a:bodyPr>
            <a:normAutofit/>
          </a:bodyPr>
          <a:lstStyle/>
          <a:p>
            <a:pPr marL="274320" indent="-274320" eaLnBrk="1" fontAlgn="auto" hangingPunct="1">
              <a:spcAft>
                <a:spcPts val="0"/>
              </a:spcAft>
              <a:buFont typeface="Monotype Sorts" pitchFamily="2" charset="2"/>
              <a:buNone/>
              <a:defRPr/>
            </a:pPr>
            <a:r>
              <a:rPr lang="en-US" sz="3200" dirty="0"/>
              <a:t>Managers</a:t>
            </a:r>
          </a:p>
          <a:p>
            <a:pPr marL="274320" indent="-274320" eaLnBrk="1" fontAlgn="auto" hangingPunct="1">
              <a:spcAft>
                <a:spcPts val="0"/>
              </a:spcAft>
              <a:buFont typeface="Wingdings"/>
              <a:buChar char=""/>
              <a:defRPr/>
            </a:pPr>
            <a:r>
              <a:rPr lang="en-US" sz="3200" dirty="0"/>
              <a:t>Focus on things</a:t>
            </a:r>
          </a:p>
          <a:p>
            <a:pPr marL="274320" indent="-274320" eaLnBrk="1" fontAlgn="auto" hangingPunct="1">
              <a:spcAft>
                <a:spcPts val="0"/>
              </a:spcAft>
              <a:buFont typeface="Wingdings"/>
              <a:buChar char=""/>
              <a:defRPr/>
            </a:pPr>
            <a:r>
              <a:rPr lang="en-US" sz="3200" dirty="0"/>
              <a:t>Do things right</a:t>
            </a:r>
          </a:p>
          <a:p>
            <a:pPr marL="274320" indent="-274320" eaLnBrk="1" fontAlgn="auto" hangingPunct="1">
              <a:spcAft>
                <a:spcPts val="0"/>
              </a:spcAft>
              <a:buFont typeface="Wingdings"/>
              <a:buChar char=""/>
              <a:defRPr/>
            </a:pPr>
            <a:r>
              <a:rPr lang="en-US" sz="3200" dirty="0"/>
              <a:t>Plan</a:t>
            </a:r>
          </a:p>
          <a:p>
            <a:pPr marL="274320" indent="-274320" eaLnBrk="1" fontAlgn="auto" hangingPunct="1">
              <a:spcAft>
                <a:spcPts val="0"/>
              </a:spcAft>
              <a:buFont typeface="Wingdings"/>
              <a:buChar char=""/>
              <a:defRPr/>
            </a:pPr>
            <a:r>
              <a:rPr lang="en-US" sz="3200" dirty="0"/>
              <a:t>Organize</a:t>
            </a:r>
          </a:p>
          <a:p>
            <a:pPr marL="274320" indent="-274320" eaLnBrk="1" fontAlgn="auto" hangingPunct="1">
              <a:spcAft>
                <a:spcPts val="0"/>
              </a:spcAft>
              <a:buFont typeface="Wingdings"/>
              <a:buChar char=""/>
              <a:defRPr/>
            </a:pPr>
            <a:r>
              <a:rPr lang="en-US" sz="3200" dirty="0"/>
              <a:t>Direct</a:t>
            </a:r>
          </a:p>
          <a:p>
            <a:pPr marL="274320" indent="-274320" eaLnBrk="1" fontAlgn="auto" hangingPunct="1">
              <a:spcAft>
                <a:spcPts val="0"/>
              </a:spcAft>
              <a:buFont typeface="Wingdings"/>
              <a:buChar char=""/>
              <a:defRPr/>
            </a:pPr>
            <a:r>
              <a:rPr lang="en-US" sz="3200" dirty="0"/>
              <a:t>Control</a:t>
            </a:r>
          </a:p>
          <a:p>
            <a:pPr marL="274320" indent="-274320" eaLnBrk="1" fontAlgn="auto" hangingPunct="1">
              <a:spcAft>
                <a:spcPts val="0"/>
              </a:spcAft>
              <a:buFont typeface="Wingdings"/>
              <a:buChar char=""/>
              <a:defRPr/>
            </a:pPr>
            <a:r>
              <a:rPr lang="en-US" sz="3200" dirty="0"/>
              <a:t>Follows the rules</a:t>
            </a:r>
          </a:p>
          <a:p>
            <a:pPr marL="274320" indent="-274320" eaLnBrk="1" fontAlgn="auto" hangingPunct="1">
              <a:spcAft>
                <a:spcPts val="0"/>
              </a:spcAft>
              <a:buFont typeface="Wingdings"/>
              <a:buChar char=""/>
              <a:defRPr/>
            </a:pPr>
            <a:endParaRPr lang="en-US" sz="3200" b="1" dirty="0"/>
          </a:p>
        </p:txBody>
      </p:sp>
      <p:sp>
        <p:nvSpPr>
          <p:cNvPr id="7172" name="Rectangle 4"/>
          <p:cNvSpPr>
            <a:spLocks noGrp="1" noChangeArrowheads="1"/>
          </p:cNvSpPr>
          <p:nvPr>
            <p:ph sz="quarter" idx="2"/>
          </p:nvPr>
        </p:nvSpPr>
        <p:spPr>
          <a:xfrm>
            <a:off x="4622800" y="1676400"/>
            <a:ext cx="4521200" cy="4724400"/>
          </a:xfrm>
        </p:spPr>
        <p:txBody>
          <a:bodyPr>
            <a:normAutofit/>
          </a:bodyPr>
          <a:lstStyle/>
          <a:p>
            <a:pPr marL="274320" indent="-274320" eaLnBrk="1" fontAlgn="auto" hangingPunct="1">
              <a:spcAft>
                <a:spcPts val="0"/>
              </a:spcAft>
              <a:buFont typeface="Monotype Sorts" pitchFamily="2" charset="2"/>
              <a:buNone/>
              <a:defRPr/>
            </a:pPr>
            <a:r>
              <a:rPr lang="en-US" sz="3200" dirty="0"/>
              <a:t>Leaders</a:t>
            </a:r>
          </a:p>
          <a:p>
            <a:pPr marL="274320" indent="-274320" eaLnBrk="1" fontAlgn="auto" hangingPunct="1">
              <a:spcAft>
                <a:spcPts val="0"/>
              </a:spcAft>
              <a:buFont typeface="Wingdings"/>
              <a:buChar char=""/>
              <a:defRPr/>
            </a:pPr>
            <a:r>
              <a:rPr lang="en-US" sz="3200" dirty="0"/>
              <a:t>Focus on people</a:t>
            </a:r>
          </a:p>
          <a:p>
            <a:pPr marL="274320" indent="-274320" eaLnBrk="1" fontAlgn="auto" hangingPunct="1">
              <a:spcAft>
                <a:spcPts val="0"/>
              </a:spcAft>
              <a:buFont typeface="Wingdings"/>
              <a:buChar char=""/>
              <a:defRPr/>
            </a:pPr>
            <a:r>
              <a:rPr lang="en-US" sz="3200" dirty="0"/>
              <a:t>Do the right things</a:t>
            </a:r>
          </a:p>
          <a:p>
            <a:pPr marL="274320" indent="-274320" eaLnBrk="1" fontAlgn="auto" hangingPunct="1">
              <a:spcAft>
                <a:spcPts val="0"/>
              </a:spcAft>
              <a:buFont typeface="Wingdings"/>
              <a:buChar char=""/>
              <a:defRPr/>
            </a:pPr>
            <a:r>
              <a:rPr lang="en-US" sz="3200" dirty="0"/>
              <a:t>Inspire</a:t>
            </a:r>
          </a:p>
          <a:p>
            <a:pPr marL="274320" indent="-274320" eaLnBrk="1" fontAlgn="auto" hangingPunct="1">
              <a:spcAft>
                <a:spcPts val="0"/>
              </a:spcAft>
              <a:buFont typeface="Wingdings"/>
              <a:buChar char=""/>
              <a:defRPr/>
            </a:pPr>
            <a:r>
              <a:rPr lang="en-US" sz="3200" dirty="0"/>
              <a:t>Influence</a:t>
            </a:r>
          </a:p>
          <a:p>
            <a:pPr marL="274320" indent="-274320" eaLnBrk="1" fontAlgn="auto" hangingPunct="1">
              <a:spcAft>
                <a:spcPts val="0"/>
              </a:spcAft>
              <a:buFont typeface="Wingdings"/>
              <a:buChar char=""/>
              <a:defRPr/>
            </a:pPr>
            <a:r>
              <a:rPr lang="en-US" sz="3200" dirty="0"/>
              <a:t>Motivate</a:t>
            </a:r>
          </a:p>
          <a:p>
            <a:pPr marL="274320" indent="-274320" eaLnBrk="1" fontAlgn="auto" hangingPunct="1">
              <a:spcAft>
                <a:spcPts val="0"/>
              </a:spcAft>
              <a:buFont typeface="Wingdings"/>
              <a:buChar char=""/>
              <a:defRPr/>
            </a:pPr>
            <a:r>
              <a:rPr lang="en-US" sz="3200" dirty="0"/>
              <a:t>Build </a:t>
            </a:r>
          </a:p>
          <a:p>
            <a:pPr marL="274320" indent="-274320" eaLnBrk="1" fontAlgn="auto" hangingPunct="1">
              <a:spcAft>
                <a:spcPts val="0"/>
              </a:spcAft>
              <a:buFont typeface="Wingdings"/>
              <a:buChar char=""/>
              <a:defRPr/>
            </a:pPr>
            <a:r>
              <a:rPr lang="en-US" sz="3200" dirty="0"/>
              <a:t>Shape entities</a:t>
            </a:r>
          </a:p>
        </p:txBody>
      </p:sp>
    </p:spTree>
    <p:extLst>
      <p:ext uri="{BB962C8B-B14F-4D97-AF65-F5344CB8AC3E}">
        <p14:creationId xmlns:p14="http://schemas.microsoft.com/office/powerpoint/2010/main" xmlns="" val="389135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left)">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left)">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left)">
                                      <p:cBhvr>
                                        <p:cTn id="22" dur="500"/>
                                        <p:tgtEl>
                                          <p:spTgt spid="71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wipe(left)">
                                      <p:cBhvr>
                                        <p:cTn id="27" dur="500"/>
                                        <p:tgtEl>
                                          <p:spTgt spid="71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wipe(left)">
                                      <p:cBhvr>
                                        <p:cTn id="32" dur="500"/>
                                        <p:tgtEl>
                                          <p:spTgt spid="717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171">
                                            <p:txEl>
                                              <p:pRg st="6" end="6"/>
                                            </p:txEl>
                                          </p:spTgt>
                                        </p:tgtEl>
                                        <p:attrNameLst>
                                          <p:attrName>style.visibility</p:attrName>
                                        </p:attrNameLst>
                                      </p:cBhvr>
                                      <p:to>
                                        <p:strVal val="visible"/>
                                      </p:to>
                                    </p:set>
                                    <p:animEffect transition="in" filter="wipe(left)">
                                      <p:cBhvr>
                                        <p:cTn id="37" dur="500"/>
                                        <p:tgtEl>
                                          <p:spTgt spid="717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171">
                                            <p:txEl>
                                              <p:pRg st="7" end="7"/>
                                            </p:txEl>
                                          </p:spTgt>
                                        </p:tgtEl>
                                        <p:attrNameLst>
                                          <p:attrName>style.visibility</p:attrName>
                                        </p:attrNameLst>
                                      </p:cBhvr>
                                      <p:to>
                                        <p:strVal val="visible"/>
                                      </p:to>
                                    </p:set>
                                    <p:animEffect transition="in" filter="wipe(left)">
                                      <p:cBhvr>
                                        <p:cTn id="42" dur="500"/>
                                        <p:tgtEl>
                                          <p:spTgt spid="717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7172">
                                            <p:txEl>
                                              <p:pRg st="0" end="0"/>
                                            </p:txEl>
                                          </p:spTgt>
                                        </p:tgtEl>
                                        <p:attrNameLst>
                                          <p:attrName>style.visibility</p:attrName>
                                        </p:attrNameLst>
                                      </p:cBhvr>
                                      <p:to>
                                        <p:strVal val="visible"/>
                                      </p:to>
                                    </p:set>
                                    <p:animEffect transition="in" filter="strips(downLeft)">
                                      <p:cBhvr>
                                        <p:cTn id="47" dur="500"/>
                                        <p:tgtEl>
                                          <p:spTgt spid="7172">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7172">
                                            <p:txEl>
                                              <p:pRg st="1" end="1"/>
                                            </p:txEl>
                                          </p:spTgt>
                                        </p:tgtEl>
                                        <p:attrNameLst>
                                          <p:attrName>style.visibility</p:attrName>
                                        </p:attrNameLst>
                                      </p:cBhvr>
                                      <p:to>
                                        <p:strVal val="visible"/>
                                      </p:to>
                                    </p:set>
                                    <p:animEffect transition="in" filter="strips(downLeft)">
                                      <p:cBhvr>
                                        <p:cTn id="52" dur="500"/>
                                        <p:tgtEl>
                                          <p:spTgt spid="7172">
                                            <p:txEl>
                                              <p:pRg st="1" end="1"/>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7172">
                                            <p:txEl>
                                              <p:pRg st="2" end="2"/>
                                            </p:txEl>
                                          </p:spTgt>
                                        </p:tgtEl>
                                        <p:attrNameLst>
                                          <p:attrName>style.visibility</p:attrName>
                                        </p:attrNameLst>
                                      </p:cBhvr>
                                      <p:to>
                                        <p:strVal val="visible"/>
                                      </p:to>
                                    </p:set>
                                    <p:animEffect transition="in" filter="strips(downLeft)">
                                      <p:cBhvr>
                                        <p:cTn id="57" dur="500"/>
                                        <p:tgtEl>
                                          <p:spTgt spid="7172">
                                            <p:txEl>
                                              <p:pRg st="2" end="2"/>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12" fill="hold" grpId="0" nodeType="clickEffect">
                                  <p:stCondLst>
                                    <p:cond delay="0"/>
                                  </p:stCondLst>
                                  <p:childTnLst>
                                    <p:set>
                                      <p:cBhvr>
                                        <p:cTn id="61" dur="1" fill="hold">
                                          <p:stCondLst>
                                            <p:cond delay="0"/>
                                          </p:stCondLst>
                                        </p:cTn>
                                        <p:tgtEl>
                                          <p:spTgt spid="7172">
                                            <p:txEl>
                                              <p:pRg st="3" end="3"/>
                                            </p:txEl>
                                          </p:spTgt>
                                        </p:tgtEl>
                                        <p:attrNameLst>
                                          <p:attrName>style.visibility</p:attrName>
                                        </p:attrNameLst>
                                      </p:cBhvr>
                                      <p:to>
                                        <p:strVal val="visible"/>
                                      </p:to>
                                    </p:set>
                                    <p:animEffect transition="in" filter="strips(downLeft)">
                                      <p:cBhvr>
                                        <p:cTn id="62" dur="500"/>
                                        <p:tgtEl>
                                          <p:spTgt spid="7172">
                                            <p:txEl>
                                              <p:pRg st="3" end="3"/>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7172">
                                            <p:txEl>
                                              <p:pRg st="4" end="4"/>
                                            </p:txEl>
                                          </p:spTgt>
                                        </p:tgtEl>
                                        <p:attrNameLst>
                                          <p:attrName>style.visibility</p:attrName>
                                        </p:attrNameLst>
                                      </p:cBhvr>
                                      <p:to>
                                        <p:strVal val="visible"/>
                                      </p:to>
                                    </p:set>
                                    <p:animEffect transition="in" filter="strips(downLeft)">
                                      <p:cBhvr>
                                        <p:cTn id="67" dur="500"/>
                                        <p:tgtEl>
                                          <p:spTgt spid="7172">
                                            <p:txEl>
                                              <p:pRg st="4" end="4"/>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12" fill="hold" grpId="0" nodeType="clickEffect">
                                  <p:stCondLst>
                                    <p:cond delay="0"/>
                                  </p:stCondLst>
                                  <p:childTnLst>
                                    <p:set>
                                      <p:cBhvr>
                                        <p:cTn id="71" dur="1" fill="hold">
                                          <p:stCondLst>
                                            <p:cond delay="0"/>
                                          </p:stCondLst>
                                        </p:cTn>
                                        <p:tgtEl>
                                          <p:spTgt spid="7172">
                                            <p:txEl>
                                              <p:pRg st="5" end="5"/>
                                            </p:txEl>
                                          </p:spTgt>
                                        </p:tgtEl>
                                        <p:attrNameLst>
                                          <p:attrName>style.visibility</p:attrName>
                                        </p:attrNameLst>
                                      </p:cBhvr>
                                      <p:to>
                                        <p:strVal val="visible"/>
                                      </p:to>
                                    </p:set>
                                    <p:animEffect transition="in" filter="strips(downLeft)">
                                      <p:cBhvr>
                                        <p:cTn id="72" dur="500"/>
                                        <p:tgtEl>
                                          <p:spTgt spid="7172">
                                            <p:txEl>
                                              <p:pRg st="5" end="5"/>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12" fill="hold" grpId="0" nodeType="clickEffect">
                                  <p:stCondLst>
                                    <p:cond delay="0"/>
                                  </p:stCondLst>
                                  <p:childTnLst>
                                    <p:set>
                                      <p:cBhvr>
                                        <p:cTn id="76" dur="1" fill="hold">
                                          <p:stCondLst>
                                            <p:cond delay="0"/>
                                          </p:stCondLst>
                                        </p:cTn>
                                        <p:tgtEl>
                                          <p:spTgt spid="7172">
                                            <p:txEl>
                                              <p:pRg st="6" end="6"/>
                                            </p:txEl>
                                          </p:spTgt>
                                        </p:tgtEl>
                                        <p:attrNameLst>
                                          <p:attrName>style.visibility</p:attrName>
                                        </p:attrNameLst>
                                      </p:cBhvr>
                                      <p:to>
                                        <p:strVal val="visible"/>
                                      </p:to>
                                    </p:set>
                                    <p:animEffect transition="in" filter="strips(downLeft)">
                                      <p:cBhvr>
                                        <p:cTn id="77" dur="500"/>
                                        <p:tgtEl>
                                          <p:spTgt spid="7172">
                                            <p:txEl>
                                              <p:pRg st="6" end="6"/>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ntr" presetSubtype="12" fill="hold" grpId="0" nodeType="clickEffect">
                                  <p:stCondLst>
                                    <p:cond delay="0"/>
                                  </p:stCondLst>
                                  <p:childTnLst>
                                    <p:set>
                                      <p:cBhvr>
                                        <p:cTn id="81" dur="1" fill="hold">
                                          <p:stCondLst>
                                            <p:cond delay="0"/>
                                          </p:stCondLst>
                                        </p:cTn>
                                        <p:tgtEl>
                                          <p:spTgt spid="7172">
                                            <p:txEl>
                                              <p:pRg st="7" end="7"/>
                                            </p:txEl>
                                          </p:spTgt>
                                        </p:tgtEl>
                                        <p:attrNameLst>
                                          <p:attrName>style.visibility</p:attrName>
                                        </p:attrNameLst>
                                      </p:cBhvr>
                                      <p:to>
                                        <p:strVal val="visible"/>
                                      </p:to>
                                    </p:set>
                                    <p:animEffect transition="in" filter="strips(downLeft)">
                                      <p:cBhvr>
                                        <p:cTn id="82" dur="500"/>
                                        <p:tgtEl>
                                          <p:spTgt spid="71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P spid="717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LEADERSHIP IN A NON FOR PROFIT WORLD (A MIXED TOOL BOX)</a:t>
            </a:r>
            <a:endParaRPr lang="en-US" dirty="0"/>
          </a:p>
        </p:txBody>
      </p:sp>
      <p:sp>
        <p:nvSpPr>
          <p:cNvPr id="3" name="Content Placeholder 2"/>
          <p:cNvSpPr>
            <a:spLocks noGrp="1"/>
          </p:cNvSpPr>
          <p:nvPr>
            <p:ph sz="quarter" idx="1"/>
          </p:nvPr>
        </p:nvSpPr>
        <p:spPr/>
        <p:txBody>
          <a:bodyPr>
            <a:normAutofit/>
          </a:bodyPr>
          <a:lstStyle/>
          <a:p>
            <a:pPr algn="just"/>
            <a:r>
              <a:rPr lang="en-US" dirty="0" smtClean="0"/>
              <a:t>“</a:t>
            </a:r>
            <a:r>
              <a:rPr lang="en-US" dirty="0" smtClean="0"/>
              <a:t>Great leaders often inspire their followers to high levels of achievement by showing them how their work contributes to worthwhile ends. It is an emotional appeal to some of the most fundamental of human needs-the need to be important, to make a difference, to feel useful, to be a part of a successful and worthwhile enterprise</a:t>
            </a:r>
            <a:r>
              <a:rPr lang="en-US" dirty="0" smtClean="0"/>
              <a:t>.”Warren </a:t>
            </a:r>
            <a:r>
              <a:rPr lang="en-US" dirty="0" smtClean="0"/>
              <a:t>Bennis, Ph.D., Founding Chairman of the leadership Institute at the University of Southern California. </a:t>
            </a:r>
            <a:endParaRPr lang="en-US" dirty="0"/>
          </a:p>
        </p:txBody>
      </p:sp>
    </p:spTree>
    <p:extLst>
      <p:ext uri="{BB962C8B-B14F-4D97-AF65-F5344CB8AC3E}">
        <p14:creationId xmlns:p14="http://schemas.microsoft.com/office/powerpoint/2010/main" xmlns="" val="410205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“Non Profits have to start acting like for-profit organizations.”</a:t>
            </a:r>
          </a:p>
          <a:p>
            <a:r>
              <a:rPr lang="en-US" dirty="0" smtClean="0"/>
              <a:t>“They need to be more business like”</a:t>
            </a:r>
          </a:p>
          <a:p>
            <a:r>
              <a:rPr lang="en-US" dirty="0" smtClean="0"/>
              <a:t>“Non Profits need to operate efficiently”</a:t>
            </a:r>
          </a:p>
          <a:p>
            <a:r>
              <a:rPr lang="en-US" dirty="0" smtClean="0"/>
              <a:t>Experts </a:t>
            </a:r>
            <a:r>
              <a:rPr lang="en-US" dirty="0" smtClean="0"/>
              <a:t>in for-profit and non profit industries and businesses proclaim these mantras, and non profits today are paying attention. </a:t>
            </a:r>
            <a:endParaRPr lang="en-US" dirty="0"/>
          </a:p>
        </p:txBody>
      </p:sp>
    </p:spTree>
    <p:extLst>
      <p:ext uri="{BB962C8B-B14F-4D97-AF65-F5344CB8AC3E}">
        <p14:creationId xmlns:p14="http://schemas.microsoft.com/office/powerpoint/2010/main" xmlns="" val="2100619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Environmental organizations, cultural institutions, civic organizations, health care advocacy non profits, animal rights groups, senior centers:</a:t>
            </a:r>
          </a:p>
          <a:p>
            <a:r>
              <a:rPr lang="en-US" dirty="0" smtClean="0"/>
              <a:t>The non-for-profit mission is usually pursued with passion and zeal. </a:t>
            </a:r>
            <a:endParaRPr lang="en-US" dirty="0"/>
          </a:p>
        </p:txBody>
      </p:sp>
    </p:spTree>
    <p:extLst>
      <p:ext uri="{BB962C8B-B14F-4D97-AF65-F5344CB8AC3E}">
        <p14:creationId xmlns:p14="http://schemas.microsoft.com/office/powerpoint/2010/main" xmlns="" val="2857737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Recognition About NPOs</a:t>
            </a:r>
            <a:endParaRPr lang="en-US" dirty="0"/>
          </a:p>
        </p:txBody>
      </p:sp>
      <p:sp>
        <p:nvSpPr>
          <p:cNvPr id="3" name="Content Placeholder 2"/>
          <p:cNvSpPr>
            <a:spLocks noGrp="1"/>
          </p:cNvSpPr>
          <p:nvPr>
            <p:ph sz="quarter" idx="1"/>
          </p:nvPr>
        </p:nvSpPr>
        <p:spPr/>
        <p:txBody>
          <a:bodyPr/>
          <a:lstStyle/>
          <a:p>
            <a:r>
              <a:rPr lang="en-US" dirty="0" smtClean="0"/>
              <a:t>A non-for-profit organization recognized by the Internal Revenue Service(IRS) must have a clearly defined mission and financial controls. </a:t>
            </a:r>
            <a:endParaRPr lang="en-US" dirty="0"/>
          </a:p>
        </p:txBody>
      </p:sp>
    </p:spTree>
    <p:extLst>
      <p:ext uri="{BB962C8B-B14F-4D97-AF65-F5344CB8AC3E}">
        <p14:creationId xmlns:p14="http://schemas.microsoft.com/office/powerpoint/2010/main" xmlns="" val="2711076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Eight broad missions </a:t>
            </a:r>
            <a:endParaRPr lang="en-US" dirty="0"/>
          </a:p>
        </p:txBody>
      </p:sp>
      <p:sp>
        <p:nvSpPr>
          <p:cNvPr id="3" name="Content Placeholder 2"/>
          <p:cNvSpPr>
            <a:spLocks noGrp="1"/>
          </p:cNvSpPr>
          <p:nvPr>
            <p:ph sz="quarter" idx="1"/>
          </p:nvPr>
        </p:nvSpPr>
        <p:spPr/>
        <p:txBody>
          <a:bodyPr>
            <a:normAutofit/>
          </a:bodyPr>
          <a:lstStyle/>
          <a:p>
            <a:r>
              <a:rPr lang="en-US" dirty="0" smtClean="0"/>
              <a:t>According to 501© Section of the tax code:</a:t>
            </a:r>
          </a:p>
          <a:p>
            <a:r>
              <a:rPr lang="en-US" dirty="0" smtClean="0"/>
              <a:t>Religious</a:t>
            </a:r>
          </a:p>
          <a:p>
            <a:r>
              <a:rPr lang="en-US" dirty="0" smtClean="0"/>
              <a:t>Educational </a:t>
            </a:r>
          </a:p>
          <a:p>
            <a:r>
              <a:rPr lang="en-US" dirty="0" smtClean="0"/>
              <a:t>Charitable </a:t>
            </a:r>
          </a:p>
          <a:p>
            <a:r>
              <a:rPr lang="en-US" dirty="0" smtClean="0"/>
              <a:t>Scientific </a:t>
            </a:r>
          </a:p>
          <a:p>
            <a:r>
              <a:rPr lang="en-US" dirty="0" smtClean="0"/>
              <a:t>Literary </a:t>
            </a:r>
          </a:p>
          <a:p>
            <a:r>
              <a:rPr lang="en-US" dirty="0" smtClean="0"/>
              <a:t>Testing for public safety</a:t>
            </a:r>
          </a:p>
          <a:p>
            <a:r>
              <a:rPr lang="en-US" dirty="0" smtClean="0"/>
              <a:t>Fostering certain nation or international amateur sports competition </a:t>
            </a:r>
          </a:p>
          <a:p>
            <a:r>
              <a:rPr lang="en-US" dirty="0" smtClean="0"/>
              <a:t>Prevention to cruelty to children or animals </a:t>
            </a:r>
            <a:endParaRPr lang="en-US" dirty="0"/>
          </a:p>
        </p:txBody>
      </p:sp>
    </p:spTree>
    <p:extLst>
      <p:ext uri="{BB962C8B-B14F-4D97-AF65-F5344CB8AC3E}">
        <p14:creationId xmlns:p14="http://schemas.microsoft.com/office/powerpoint/2010/main" xmlns="" val="916505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a:t>
            </a:r>
            <a:endParaRPr lang="en-US" dirty="0"/>
          </a:p>
        </p:txBody>
      </p:sp>
      <p:sp>
        <p:nvSpPr>
          <p:cNvPr id="3" name="Content Placeholder 2"/>
          <p:cNvSpPr>
            <a:spLocks noGrp="1"/>
          </p:cNvSpPr>
          <p:nvPr>
            <p:ph sz="quarter" idx="1"/>
          </p:nvPr>
        </p:nvSpPr>
        <p:spPr/>
        <p:txBody>
          <a:bodyPr/>
          <a:lstStyle/>
          <a:p>
            <a:r>
              <a:rPr lang="en-US" dirty="0" smtClean="0"/>
              <a:t>IRS more states that if an organization wants to be tax exempt, it has to serve the purpose or mission to advance public welfare instead of a profit motive. </a:t>
            </a:r>
            <a:endParaRPr lang="en-US" dirty="0"/>
          </a:p>
        </p:txBody>
      </p:sp>
    </p:spTree>
    <p:extLst>
      <p:ext uri="{BB962C8B-B14F-4D97-AF65-F5344CB8AC3E}">
        <p14:creationId xmlns:p14="http://schemas.microsoft.com/office/powerpoint/2010/main" xmlns="" val="17529256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NON PROFIT LEADER </a:t>
            </a:r>
            <a:endParaRPr lang="en-US" dirty="0"/>
          </a:p>
        </p:txBody>
      </p:sp>
      <p:sp>
        <p:nvSpPr>
          <p:cNvPr id="3" name="Content Placeholder 2"/>
          <p:cNvSpPr>
            <a:spLocks noGrp="1"/>
          </p:cNvSpPr>
          <p:nvPr>
            <p:ph sz="quarter" idx="1"/>
          </p:nvPr>
        </p:nvSpPr>
        <p:spPr/>
        <p:txBody>
          <a:bodyPr>
            <a:normAutofit/>
          </a:bodyPr>
          <a:lstStyle/>
          <a:p>
            <a:r>
              <a:rPr lang="en-US" dirty="0" smtClean="0"/>
              <a:t>Effective non profit leaders know that there are many sides to running a successful organization.</a:t>
            </a:r>
          </a:p>
          <a:p>
            <a:r>
              <a:rPr lang="en-US" dirty="0" smtClean="0"/>
              <a:t>Firstly, there should be clarity regarding the mission itself.</a:t>
            </a:r>
          </a:p>
          <a:p>
            <a:r>
              <a:rPr lang="en-US" dirty="0" smtClean="0"/>
              <a:t>Then there are pressures to become more professionally managed, and to articulate and to achieve those bottom-line  performance objectives. </a:t>
            </a:r>
            <a:endParaRPr lang="en-US" dirty="0"/>
          </a:p>
        </p:txBody>
      </p:sp>
    </p:spTree>
    <p:extLst>
      <p:ext uri="{BB962C8B-B14F-4D97-AF65-F5344CB8AC3E}">
        <p14:creationId xmlns:p14="http://schemas.microsoft.com/office/powerpoint/2010/main" xmlns="" val="546807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this is done both ways?</a:t>
            </a:r>
            <a:endParaRPr lang="en-US" dirty="0"/>
          </a:p>
        </p:txBody>
      </p:sp>
      <p:sp>
        <p:nvSpPr>
          <p:cNvPr id="3" name="Content Placeholder 2"/>
          <p:cNvSpPr>
            <a:spLocks noGrp="1"/>
          </p:cNvSpPr>
          <p:nvPr>
            <p:ph sz="quarter" idx="1"/>
          </p:nvPr>
        </p:nvSpPr>
        <p:spPr/>
        <p:txBody>
          <a:bodyPr/>
          <a:lstStyle/>
          <a:p>
            <a:r>
              <a:rPr lang="en-US" dirty="0" smtClean="0"/>
              <a:t>Because of a shift in context of demand for services, changing operating environments and frequent financial pressures.</a:t>
            </a:r>
            <a:endParaRPr lang="en-US" dirty="0"/>
          </a:p>
        </p:txBody>
      </p:sp>
    </p:spTree>
    <p:extLst>
      <p:ext uri="{BB962C8B-B14F-4D97-AF65-F5344CB8AC3E}">
        <p14:creationId xmlns:p14="http://schemas.microsoft.com/office/powerpoint/2010/main" xmlns="" val="4288254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a:t>
            </a:r>
            <a:endParaRPr lang="en-US" dirty="0"/>
          </a:p>
        </p:txBody>
      </p:sp>
      <p:sp>
        <p:nvSpPr>
          <p:cNvPr id="3" name="Content Placeholder 2"/>
          <p:cNvSpPr>
            <a:spLocks noGrp="1"/>
          </p:cNvSpPr>
          <p:nvPr>
            <p:ph sz="quarter" idx="1"/>
          </p:nvPr>
        </p:nvSpPr>
        <p:spPr/>
        <p:txBody>
          <a:bodyPr/>
          <a:lstStyle/>
          <a:p>
            <a:r>
              <a:rPr lang="en-US" dirty="0" smtClean="0"/>
              <a:t>Non profit leaders recognize the need of strategic management perspective for translating their missions into objectives, developing plan and programs to accomplish their objectives and implementing those plans or programs. </a:t>
            </a:r>
            <a:endParaRPr lang="en-US" dirty="0"/>
          </a:p>
        </p:txBody>
      </p:sp>
    </p:spTree>
    <p:extLst>
      <p:ext uri="{BB962C8B-B14F-4D97-AF65-F5344CB8AC3E}">
        <p14:creationId xmlns:p14="http://schemas.microsoft.com/office/powerpoint/2010/main" xmlns="" val="27552877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Balance between Mission and Passion </a:t>
            </a:r>
            <a:endParaRPr lang="en-US" dirty="0"/>
          </a:p>
        </p:txBody>
      </p:sp>
      <p:sp>
        <p:nvSpPr>
          <p:cNvPr id="3" name="Content Placeholder 2"/>
          <p:cNvSpPr>
            <a:spLocks noGrp="1"/>
          </p:cNvSpPr>
          <p:nvPr>
            <p:ph sz="quarter" idx="1"/>
          </p:nvPr>
        </p:nvSpPr>
        <p:spPr/>
        <p:txBody>
          <a:bodyPr/>
          <a:lstStyle/>
          <a:p>
            <a:r>
              <a:rPr lang="en-US" dirty="0" smtClean="0"/>
              <a:t>There should be a balance between the mission and passion that drive non profit sector organizations and the effective and efficient management and operations may be the single most important factor for success. </a:t>
            </a:r>
            <a:endParaRPr lang="en-US" dirty="0"/>
          </a:p>
        </p:txBody>
      </p:sp>
    </p:spTree>
    <p:extLst>
      <p:ext uri="{BB962C8B-B14F-4D97-AF65-F5344CB8AC3E}">
        <p14:creationId xmlns:p14="http://schemas.microsoft.com/office/powerpoint/2010/main" xmlns="" val="3899538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Leadership </a:t>
            </a:r>
            <a:endParaRPr lang="en-US" dirty="0"/>
          </a:p>
        </p:txBody>
      </p:sp>
      <p:sp>
        <p:nvSpPr>
          <p:cNvPr id="3" name="Content Placeholder 2"/>
          <p:cNvSpPr>
            <a:spLocks noGrp="1"/>
          </p:cNvSpPr>
          <p:nvPr>
            <p:ph sz="quarter" idx="1"/>
          </p:nvPr>
        </p:nvSpPr>
        <p:spPr/>
        <p:txBody>
          <a:bodyPr/>
          <a:lstStyle/>
          <a:p>
            <a:r>
              <a:rPr lang="en-US" dirty="0" smtClean="0"/>
              <a:t>Achieving the delicate balance between the efficiency and effectiveness requires strong leadership. </a:t>
            </a:r>
            <a:endParaRPr lang="en-US" dirty="0"/>
          </a:p>
        </p:txBody>
      </p:sp>
    </p:spTree>
    <p:extLst>
      <p:ext uri="{BB962C8B-B14F-4D97-AF65-F5344CB8AC3E}">
        <p14:creationId xmlns:p14="http://schemas.microsoft.com/office/powerpoint/2010/main" xmlns="" val="37834106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t>Professional Leaders (i.e., paid chief executive officers(CEOs), executive directors, vice president, deputy directors, etc.)</a:t>
            </a:r>
          </a:p>
          <a:p>
            <a:r>
              <a:rPr lang="en-US" dirty="0" smtClean="0"/>
              <a:t>Volunteer Leaders(i.e., board of trustees or directors, event and committee chairs) </a:t>
            </a:r>
          </a:p>
          <a:p>
            <a:r>
              <a:rPr lang="en-US" dirty="0" smtClean="0"/>
              <a:t>They believe that more business like approach is require in and plus the balance between the mission and passion to work. </a:t>
            </a:r>
            <a:endParaRPr lang="en-US" dirty="0"/>
          </a:p>
        </p:txBody>
      </p:sp>
    </p:spTree>
    <p:extLst>
      <p:ext uri="{BB962C8B-B14F-4D97-AF65-F5344CB8AC3E}">
        <p14:creationId xmlns:p14="http://schemas.microsoft.com/office/powerpoint/2010/main" xmlns="" val="40404269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 World </a:t>
            </a:r>
            <a:endParaRPr lang="en-US" dirty="0"/>
          </a:p>
        </p:txBody>
      </p:sp>
      <p:sp>
        <p:nvSpPr>
          <p:cNvPr id="3" name="Content Placeholder 2"/>
          <p:cNvSpPr>
            <a:spLocks noGrp="1"/>
          </p:cNvSpPr>
          <p:nvPr>
            <p:ph sz="quarter" idx="1"/>
          </p:nvPr>
        </p:nvSpPr>
        <p:spPr/>
        <p:txBody>
          <a:bodyPr/>
          <a:lstStyle/>
          <a:p>
            <a:r>
              <a:rPr lang="en-US" dirty="0" smtClean="0"/>
              <a:t>Today’s non profit world environment requires a good return on investment. </a:t>
            </a:r>
          </a:p>
          <a:p>
            <a:r>
              <a:rPr lang="en-US" dirty="0" smtClean="0"/>
              <a:t>Donors demand it. </a:t>
            </a:r>
          </a:p>
          <a:p>
            <a:r>
              <a:rPr lang="en-US" dirty="0" smtClean="0"/>
              <a:t>The challenges, changes, and qualities of non profit leaders reveal a number of opportunities and lessons for success. </a:t>
            </a:r>
            <a:endParaRPr lang="en-US" dirty="0"/>
          </a:p>
        </p:txBody>
      </p:sp>
    </p:spTree>
    <p:extLst>
      <p:ext uri="{BB962C8B-B14F-4D97-AF65-F5344CB8AC3E}">
        <p14:creationId xmlns:p14="http://schemas.microsoft.com/office/powerpoint/2010/main" xmlns="" val="6850795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Resources-The Boon and The </a:t>
            </a:r>
            <a:r>
              <a:rPr lang="en-US" dirty="0"/>
              <a:t>B</a:t>
            </a:r>
            <a:r>
              <a:rPr lang="en-US" dirty="0" smtClean="0"/>
              <a:t>ane</a:t>
            </a:r>
            <a:endParaRPr lang="en-US" dirty="0"/>
          </a:p>
        </p:txBody>
      </p:sp>
      <p:sp>
        <p:nvSpPr>
          <p:cNvPr id="3" name="Content Placeholder 2"/>
          <p:cNvSpPr>
            <a:spLocks noGrp="1"/>
          </p:cNvSpPr>
          <p:nvPr>
            <p:ph sz="quarter" idx="1"/>
          </p:nvPr>
        </p:nvSpPr>
        <p:spPr/>
        <p:txBody>
          <a:bodyPr>
            <a:normAutofit/>
          </a:bodyPr>
          <a:lstStyle/>
          <a:p>
            <a:pPr algn="just"/>
            <a:r>
              <a:rPr lang="en-US" dirty="0" smtClean="0"/>
              <a:t>The challenge of creating opportunities, enriching lives and communities, and creating fundamental change drives many leaders in to the non profit sector.</a:t>
            </a:r>
          </a:p>
          <a:p>
            <a:pPr algn="just"/>
            <a:r>
              <a:rPr lang="en-US" dirty="0" smtClean="0"/>
              <a:t>Those who get in the non profit world carry an obligation to implement programs and procedures, provide services, and manage many institutions effectively against the backdrop of challenging issues. </a:t>
            </a:r>
            <a:endParaRPr lang="en-US" dirty="0"/>
          </a:p>
        </p:txBody>
      </p:sp>
    </p:spTree>
    <p:extLst>
      <p:ext uri="{BB962C8B-B14F-4D97-AF65-F5344CB8AC3E}">
        <p14:creationId xmlns:p14="http://schemas.microsoft.com/office/powerpoint/2010/main" xmlns="" val="2834143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author’s view </a:t>
            </a:r>
            <a:endParaRPr lang="en-US" dirty="0"/>
          </a:p>
        </p:txBody>
      </p:sp>
      <p:sp>
        <p:nvSpPr>
          <p:cNvPr id="3" name="Content Placeholder 2"/>
          <p:cNvSpPr>
            <a:spLocks noGrp="1"/>
          </p:cNvSpPr>
          <p:nvPr>
            <p:ph sz="quarter" idx="1"/>
          </p:nvPr>
        </p:nvSpPr>
        <p:spPr/>
        <p:txBody>
          <a:bodyPr/>
          <a:lstStyle/>
          <a:p>
            <a:pPr algn="just"/>
            <a:r>
              <a:rPr lang="en-US" dirty="0" smtClean="0"/>
              <a:t>“We need to stand on the shoulders of those who came before us for 90 years, yet we still look forward. We need to stick to our mission, yet be adaptive to stay relevant in order to deliver on it. The messages have to expressed differently to make sense to the community. We need to stay in the cutting edge and use our resources fully”(Interview of an author)</a:t>
            </a:r>
            <a:endParaRPr lang="en-US" dirty="0"/>
          </a:p>
        </p:txBody>
      </p:sp>
    </p:spTree>
    <p:extLst>
      <p:ext uri="{BB962C8B-B14F-4D97-AF65-F5344CB8AC3E}">
        <p14:creationId xmlns:p14="http://schemas.microsoft.com/office/powerpoint/2010/main" xmlns="" val="3881791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Resources</a:t>
            </a:r>
            <a:endParaRPr lang="en-US" dirty="0"/>
          </a:p>
        </p:txBody>
      </p:sp>
      <p:sp>
        <p:nvSpPr>
          <p:cNvPr id="3" name="Content Placeholder 2"/>
          <p:cNvSpPr>
            <a:spLocks noGrp="1"/>
          </p:cNvSpPr>
          <p:nvPr>
            <p:ph sz="quarter" idx="1"/>
          </p:nvPr>
        </p:nvSpPr>
        <p:spPr/>
        <p:txBody>
          <a:bodyPr/>
          <a:lstStyle/>
          <a:p>
            <a:pPr algn="just"/>
            <a:r>
              <a:rPr lang="en-US" dirty="0" smtClean="0"/>
              <a:t>Non profits range in size from the Teachers Insurance and Annuity Association to your neighborhood block part planning committee. </a:t>
            </a:r>
          </a:p>
          <a:p>
            <a:pPr algn="just"/>
            <a:r>
              <a:rPr lang="en-US" dirty="0" smtClean="0"/>
              <a:t>Social investors and non profit stakeholders look for a return on their investment of donations to the  more </a:t>
            </a:r>
            <a:r>
              <a:rPr lang="en-US" dirty="0" smtClean="0"/>
              <a:t>than </a:t>
            </a:r>
            <a:r>
              <a:rPr lang="en-US" dirty="0" smtClean="0"/>
              <a:t>1.4 million charities in the United States, including religious organizations. </a:t>
            </a:r>
            <a:endParaRPr lang="en-US" dirty="0"/>
          </a:p>
        </p:txBody>
      </p:sp>
    </p:spTree>
    <p:extLst>
      <p:ext uri="{BB962C8B-B14F-4D97-AF65-F5344CB8AC3E}">
        <p14:creationId xmlns:p14="http://schemas.microsoft.com/office/powerpoint/2010/main" xmlns="" val="5395281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Chronicle of Philanthropy</a:t>
            </a:r>
            <a:endParaRPr lang="en-US" i="1" dirty="0"/>
          </a:p>
        </p:txBody>
      </p:sp>
      <p:sp>
        <p:nvSpPr>
          <p:cNvPr id="3" name="Content Placeholder 2"/>
          <p:cNvSpPr>
            <a:spLocks noGrp="1"/>
          </p:cNvSpPr>
          <p:nvPr>
            <p:ph sz="quarter" idx="1"/>
          </p:nvPr>
        </p:nvSpPr>
        <p:spPr/>
        <p:txBody>
          <a:bodyPr/>
          <a:lstStyle/>
          <a:p>
            <a:r>
              <a:rPr lang="en-US" dirty="0" smtClean="0"/>
              <a:t>Total giving to the nation’s 400 largest charities fell in 2002, for the first time in a dozen years, after </a:t>
            </a:r>
            <a:r>
              <a:rPr lang="en-US" dirty="0" smtClean="0"/>
              <a:t>several; </a:t>
            </a:r>
            <a:r>
              <a:rPr lang="en-US" dirty="0" smtClean="0"/>
              <a:t>years of double digit growth. </a:t>
            </a:r>
            <a:endParaRPr lang="en-US" dirty="0"/>
          </a:p>
        </p:txBody>
      </p:sp>
    </p:spTree>
    <p:extLst>
      <p:ext uri="{BB962C8B-B14F-4D97-AF65-F5344CB8AC3E}">
        <p14:creationId xmlns:p14="http://schemas.microsoft.com/office/powerpoint/2010/main" xmlns="" val="1712394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“We donot pay our staff members enough” (Head, Girls scout)</a:t>
            </a:r>
          </a:p>
          <a:p>
            <a:r>
              <a:rPr lang="en-US" dirty="0" smtClean="0"/>
              <a:t>Most non profit organizations are blessed with dedicated staff and volunteers. Rarely a Staff members paid their worth. </a:t>
            </a:r>
          </a:p>
          <a:p>
            <a:pPr marL="0" indent="0">
              <a:buNone/>
            </a:pPr>
            <a:endParaRPr lang="en-US" dirty="0" smtClean="0"/>
          </a:p>
        </p:txBody>
      </p:sp>
    </p:spTree>
    <p:extLst>
      <p:ext uri="{BB962C8B-B14F-4D97-AF65-F5344CB8AC3E}">
        <p14:creationId xmlns:p14="http://schemas.microsoft.com/office/powerpoint/2010/main" xmlns="" val="19965524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Biggest Issue </a:t>
            </a:r>
            <a:endParaRPr lang="en-US" dirty="0"/>
          </a:p>
        </p:txBody>
      </p:sp>
      <p:sp>
        <p:nvSpPr>
          <p:cNvPr id="3" name="Content Placeholder 2"/>
          <p:cNvSpPr>
            <a:spLocks noGrp="1"/>
          </p:cNvSpPr>
          <p:nvPr>
            <p:ph sz="quarter" idx="1"/>
          </p:nvPr>
        </p:nvSpPr>
        <p:spPr/>
        <p:txBody>
          <a:bodyPr/>
          <a:lstStyle/>
          <a:p>
            <a:r>
              <a:rPr lang="en-US" dirty="0" smtClean="0"/>
              <a:t>“The biggest issue is to find a competent leadership when the pay is not high”(personal interview).</a:t>
            </a:r>
          </a:p>
          <a:p>
            <a:pPr marL="0" indent="0">
              <a:buNone/>
            </a:pPr>
            <a:endParaRPr lang="en-US" dirty="0"/>
          </a:p>
        </p:txBody>
      </p:sp>
    </p:spTree>
    <p:extLst>
      <p:ext uri="{BB962C8B-B14F-4D97-AF65-F5344CB8AC3E}">
        <p14:creationId xmlns:p14="http://schemas.microsoft.com/office/powerpoint/2010/main" xmlns="" val="2310269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t>
            </a:r>
            <a:endParaRPr lang="en-US" dirty="0"/>
          </a:p>
        </p:txBody>
      </p:sp>
      <p:sp>
        <p:nvSpPr>
          <p:cNvPr id="3" name="Content Placeholder 2"/>
          <p:cNvSpPr>
            <a:spLocks noGrp="1"/>
          </p:cNvSpPr>
          <p:nvPr>
            <p:ph sz="quarter" idx="1"/>
          </p:nvPr>
        </p:nvSpPr>
        <p:spPr/>
        <p:txBody>
          <a:bodyPr/>
          <a:lstStyle/>
          <a:p>
            <a:r>
              <a:rPr lang="en-US" dirty="0" smtClean="0"/>
              <a:t>Problem is that non profit leaders are not following their mission and not translating it through programs, procedures with zeal and understanding. </a:t>
            </a:r>
            <a:endParaRPr lang="en-US" dirty="0"/>
          </a:p>
        </p:txBody>
      </p:sp>
    </p:spTree>
    <p:extLst>
      <p:ext uri="{BB962C8B-B14F-4D97-AF65-F5344CB8AC3E}">
        <p14:creationId xmlns:p14="http://schemas.microsoft.com/office/powerpoint/2010/main" xmlns="" val="344172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 </a:t>
            </a:r>
            <a:endParaRPr lang="en-US" dirty="0"/>
          </a:p>
        </p:txBody>
      </p:sp>
      <p:sp>
        <p:nvSpPr>
          <p:cNvPr id="3" name="Content Placeholder 2"/>
          <p:cNvSpPr>
            <a:spLocks noGrp="1"/>
          </p:cNvSpPr>
          <p:nvPr>
            <p:ph sz="quarter" idx="1"/>
          </p:nvPr>
        </p:nvSpPr>
        <p:spPr/>
        <p:txBody>
          <a:bodyPr/>
          <a:lstStyle/>
          <a:p>
            <a:r>
              <a:rPr lang="en-US" dirty="0" smtClean="0"/>
              <a:t>Effective leaders in non profit organizations know how to serve multiple stakeholders, balance competing demands, satisfy customers and employees, cut cost and grow on more projects. </a:t>
            </a:r>
            <a:endParaRPr lang="en-US" dirty="0"/>
          </a:p>
        </p:txBody>
      </p:sp>
    </p:spTree>
    <p:extLst>
      <p:ext uri="{BB962C8B-B14F-4D97-AF65-F5344CB8AC3E}">
        <p14:creationId xmlns:p14="http://schemas.microsoft.com/office/powerpoint/2010/main" xmlns="" val="2815297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from non profit to profit </a:t>
            </a:r>
            <a:endParaRPr lang="en-US" dirty="0"/>
          </a:p>
        </p:txBody>
      </p:sp>
      <p:sp>
        <p:nvSpPr>
          <p:cNvPr id="3" name="Content Placeholder 2"/>
          <p:cNvSpPr>
            <a:spLocks noGrp="1"/>
          </p:cNvSpPr>
          <p:nvPr>
            <p:ph sz="quarter" idx="1"/>
          </p:nvPr>
        </p:nvSpPr>
        <p:spPr/>
        <p:txBody>
          <a:bodyPr/>
          <a:lstStyle/>
          <a:p>
            <a:pPr algn="just"/>
            <a:r>
              <a:rPr lang="en-US" dirty="0" smtClean="0"/>
              <a:t>In an era when non profit organizations have to fight harder for contributions  and use their resources with greater care, many have turned to the business sector for management</a:t>
            </a:r>
            <a:r>
              <a:rPr lang="en-US" dirty="0" smtClean="0"/>
              <a:t>, </a:t>
            </a:r>
            <a:r>
              <a:rPr lang="en-US" dirty="0" smtClean="0"/>
              <a:t>and increasingly it is witnessed that more business executives are becoming directors of non profit sector organizations. </a:t>
            </a:r>
            <a:endParaRPr lang="en-US" dirty="0"/>
          </a:p>
        </p:txBody>
      </p:sp>
    </p:spTree>
    <p:extLst>
      <p:ext uri="{BB962C8B-B14F-4D97-AF65-F5344CB8AC3E}">
        <p14:creationId xmlns:p14="http://schemas.microsoft.com/office/powerpoint/2010/main" xmlns="" val="1896493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Profits Like Businesses </a:t>
            </a:r>
            <a:endParaRPr lang="en-US" dirty="0"/>
          </a:p>
        </p:txBody>
      </p:sp>
      <p:sp>
        <p:nvSpPr>
          <p:cNvPr id="3" name="Content Placeholder 2"/>
          <p:cNvSpPr>
            <a:spLocks noGrp="1"/>
          </p:cNvSpPr>
          <p:nvPr>
            <p:ph sz="quarter" idx="1"/>
          </p:nvPr>
        </p:nvSpPr>
        <p:spPr/>
        <p:txBody>
          <a:bodyPr/>
          <a:lstStyle/>
          <a:p>
            <a:r>
              <a:rPr lang="en-US" dirty="0" smtClean="0"/>
              <a:t>Non profits, like businesses, “must identify their markets, establish goals and objectives and devise strategic plans”. </a:t>
            </a:r>
          </a:p>
        </p:txBody>
      </p:sp>
    </p:spTree>
    <p:extLst>
      <p:ext uri="{BB962C8B-B14F-4D97-AF65-F5344CB8AC3E}">
        <p14:creationId xmlns:p14="http://schemas.microsoft.com/office/powerpoint/2010/main" xmlns="" val="18318295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 </a:t>
            </a:r>
            <a:endParaRPr lang="en-US" dirty="0"/>
          </a:p>
        </p:txBody>
      </p:sp>
      <p:sp>
        <p:nvSpPr>
          <p:cNvPr id="3" name="Content Placeholder 2"/>
          <p:cNvSpPr>
            <a:spLocks noGrp="1"/>
          </p:cNvSpPr>
          <p:nvPr>
            <p:ph sz="quarter" idx="1"/>
          </p:nvPr>
        </p:nvSpPr>
        <p:spPr/>
        <p:txBody>
          <a:bodyPr/>
          <a:lstStyle/>
          <a:p>
            <a:pPr algn="just"/>
            <a:r>
              <a:rPr lang="en-US" dirty="0" smtClean="0"/>
              <a:t>In Non profits today, there is the added challenge of increasingly competitive environments, competition for patrons and support, competition of good employees, competition for volunteers, awareness and time. </a:t>
            </a:r>
            <a:endParaRPr lang="en-US" dirty="0"/>
          </a:p>
        </p:txBody>
      </p:sp>
    </p:spTree>
    <p:extLst>
      <p:ext uri="{BB962C8B-B14F-4D97-AF65-F5344CB8AC3E}">
        <p14:creationId xmlns:p14="http://schemas.microsoft.com/office/powerpoint/2010/main" xmlns="" val="18196380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Leadership </a:t>
            </a:r>
            <a:endParaRPr lang="en-US" dirty="0"/>
          </a:p>
        </p:txBody>
      </p:sp>
      <p:sp>
        <p:nvSpPr>
          <p:cNvPr id="3" name="Content Placeholder 2"/>
          <p:cNvSpPr>
            <a:spLocks noGrp="1"/>
          </p:cNvSpPr>
          <p:nvPr>
            <p:ph sz="quarter" idx="1"/>
          </p:nvPr>
        </p:nvSpPr>
        <p:spPr/>
        <p:txBody>
          <a:bodyPr/>
          <a:lstStyle/>
          <a:p>
            <a:r>
              <a:rPr lang="en-US" dirty="0" smtClean="0"/>
              <a:t>Every non profit organization look for three key factors for executives </a:t>
            </a:r>
          </a:p>
          <a:p>
            <a:pPr marL="514350" indent="-514350">
              <a:buAutoNum type="arabicParenR"/>
            </a:pPr>
            <a:r>
              <a:rPr lang="en-US" dirty="0" smtClean="0"/>
              <a:t>Work </a:t>
            </a:r>
          </a:p>
          <a:p>
            <a:pPr marL="514350" indent="-514350">
              <a:buAutoNum type="arabicParenR"/>
            </a:pPr>
            <a:r>
              <a:rPr lang="en-US" dirty="0" smtClean="0"/>
              <a:t>Wisdom </a:t>
            </a:r>
          </a:p>
          <a:p>
            <a:pPr marL="514350" indent="-514350">
              <a:buAutoNum type="arabicParenR"/>
            </a:pPr>
            <a:r>
              <a:rPr lang="en-US" dirty="0" smtClean="0"/>
              <a:t>Wealth </a:t>
            </a:r>
            <a:endParaRPr lang="en-US" dirty="0"/>
          </a:p>
        </p:txBody>
      </p:sp>
    </p:spTree>
    <p:extLst>
      <p:ext uri="{BB962C8B-B14F-4D97-AF65-F5344CB8AC3E}">
        <p14:creationId xmlns:p14="http://schemas.microsoft.com/office/powerpoint/2010/main" xmlns="" val="37435538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a:t>
            </a:r>
            <a:endParaRPr lang="en-US" dirty="0"/>
          </a:p>
        </p:txBody>
      </p:sp>
      <p:sp>
        <p:nvSpPr>
          <p:cNvPr id="3" name="Content Placeholder 2"/>
          <p:cNvSpPr>
            <a:spLocks noGrp="1"/>
          </p:cNvSpPr>
          <p:nvPr>
            <p:ph sz="quarter" idx="1"/>
          </p:nvPr>
        </p:nvSpPr>
        <p:spPr/>
        <p:txBody>
          <a:bodyPr/>
          <a:lstStyle/>
          <a:p>
            <a:r>
              <a:rPr lang="en-US" dirty="0" smtClean="0"/>
              <a:t>Effective boards and volunteer leadership teams or committees depend on the combined qualities and characteristics of the individual members. </a:t>
            </a:r>
            <a:endParaRPr lang="en-US" dirty="0"/>
          </a:p>
        </p:txBody>
      </p:sp>
    </p:spTree>
    <p:extLst>
      <p:ext uri="{BB962C8B-B14F-4D97-AF65-F5344CB8AC3E}">
        <p14:creationId xmlns:p14="http://schemas.microsoft.com/office/powerpoint/2010/main" xmlns="" val="17527590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Tool Box </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Context </a:t>
            </a:r>
          </a:p>
          <a:p>
            <a:r>
              <a:rPr lang="en-US" sz="2400" dirty="0" smtClean="0"/>
              <a:t> Balance the focus on mission with efficient operations.</a:t>
            </a:r>
          </a:p>
          <a:p>
            <a:r>
              <a:rPr lang="en-US" sz="2400" dirty="0" smtClean="0"/>
              <a:t>Strive for continuous improvement in professional leadership.</a:t>
            </a:r>
          </a:p>
          <a:p>
            <a:r>
              <a:rPr lang="en-US" sz="2400" dirty="0" smtClean="0"/>
              <a:t>Clearly define roles and responsibilities. </a:t>
            </a:r>
          </a:p>
          <a:p>
            <a:r>
              <a:rPr lang="en-US" sz="2400" dirty="0" smtClean="0"/>
              <a:t>Lead inclusive change initiatives with board and staff.</a:t>
            </a:r>
          </a:p>
          <a:p>
            <a:r>
              <a:rPr lang="en-US" sz="2400" dirty="0" smtClean="0"/>
              <a:t>Play to strengths of staff and board leaders. </a:t>
            </a:r>
          </a:p>
          <a:p>
            <a:r>
              <a:rPr lang="en-US" sz="2400" dirty="0" smtClean="0"/>
              <a:t>Ensure financial stability for non profit’s future. </a:t>
            </a:r>
            <a:endParaRPr lang="en-US" sz="2400" dirty="0"/>
          </a:p>
        </p:txBody>
      </p:sp>
    </p:spTree>
    <p:extLst>
      <p:ext uri="{BB962C8B-B14F-4D97-AF65-F5344CB8AC3E}">
        <p14:creationId xmlns:p14="http://schemas.microsoft.com/office/powerpoint/2010/main" xmlns="" val="14356987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Nonprofit Leadership Tool box </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Preparation </a:t>
            </a:r>
          </a:p>
          <a:p>
            <a:r>
              <a:rPr lang="en-US" dirty="0" smtClean="0"/>
              <a:t>Invest in people </a:t>
            </a:r>
          </a:p>
          <a:p>
            <a:r>
              <a:rPr lang="en-US" dirty="0" smtClean="0"/>
              <a:t>Spend more time in strategic planning </a:t>
            </a:r>
          </a:p>
          <a:p>
            <a:r>
              <a:rPr lang="en-US" dirty="0" smtClean="0"/>
              <a:t>Ensure financial stability for non profit’s future</a:t>
            </a:r>
          </a:p>
          <a:p>
            <a:r>
              <a:rPr lang="en-US" dirty="0" smtClean="0"/>
              <a:t>Regularly evaluate plans, people, and performance</a:t>
            </a:r>
          </a:p>
          <a:p>
            <a:r>
              <a:rPr lang="en-US" dirty="0" smtClean="0"/>
              <a:t>Share best practices</a:t>
            </a:r>
          </a:p>
          <a:p>
            <a:r>
              <a:rPr lang="en-US" dirty="0" smtClean="0"/>
              <a:t>Groom tomorrow’s staff and volunteer Leaders </a:t>
            </a:r>
          </a:p>
          <a:p>
            <a:r>
              <a:rPr lang="en-US" dirty="0" smtClean="0"/>
              <a:t>Create a culture that encourages innovation and accountability </a:t>
            </a:r>
          </a:p>
          <a:p>
            <a:r>
              <a:rPr lang="en-US" dirty="0" smtClean="0"/>
              <a:t>Pay attention to governance.</a:t>
            </a:r>
            <a:endParaRPr lang="en-US" dirty="0"/>
          </a:p>
        </p:txBody>
      </p:sp>
    </p:spTree>
    <p:extLst>
      <p:ext uri="{BB962C8B-B14F-4D97-AF65-F5344CB8AC3E}">
        <p14:creationId xmlns:p14="http://schemas.microsoft.com/office/powerpoint/2010/main" xmlns="" val="27738420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 Leadership Tool Box </a:t>
            </a:r>
            <a:endParaRPr lang="en-US" dirty="0"/>
          </a:p>
        </p:txBody>
      </p:sp>
      <p:sp>
        <p:nvSpPr>
          <p:cNvPr id="3" name="Content Placeholder 2"/>
          <p:cNvSpPr>
            <a:spLocks noGrp="1"/>
          </p:cNvSpPr>
          <p:nvPr>
            <p:ph sz="quarter" idx="1"/>
          </p:nvPr>
        </p:nvSpPr>
        <p:spPr/>
        <p:txBody>
          <a:bodyPr/>
          <a:lstStyle/>
          <a:p>
            <a:pPr marL="0" indent="0">
              <a:buNone/>
            </a:pPr>
            <a:r>
              <a:rPr lang="en-US" dirty="0" smtClean="0"/>
              <a:t>Persuasion </a:t>
            </a:r>
          </a:p>
          <a:p>
            <a:r>
              <a:rPr lang="en-US" dirty="0" smtClean="0"/>
              <a:t>Acquire the art of persuasion </a:t>
            </a:r>
          </a:p>
          <a:p>
            <a:r>
              <a:rPr lang="en-US" dirty="0" smtClean="0"/>
              <a:t>Persuade stakeholders of value of non profit mission and work.</a:t>
            </a:r>
          </a:p>
          <a:p>
            <a:r>
              <a:rPr lang="en-US" dirty="0" smtClean="0"/>
              <a:t>  Be a vocal ambassador to bring awareness and support. </a:t>
            </a:r>
            <a:endParaRPr lang="en-US" dirty="0"/>
          </a:p>
        </p:txBody>
      </p:sp>
    </p:spTree>
    <p:extLst>
      <p:ext uri="{BB962C8B-B14F-4D97-AF65-F5344CB8AC3E}">
        <p14:creationId xmlns:p14="http://schemas.microsoft.com/office/powerpoint/2010/main" xmlns="" val="25472031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a:ln>
            <a:solidFill>
              <a:schemeClr val="tx1"/>
            </a:solidFill>
          </a:ln>
        </p:spPr>
        <p:txBody>
          <a:bodyPr>
            <a:normAutofit/>
          </a:bodyPr>
          <a:lstStyle/>
          <a:p>
            <a:r>
              <a:rPr lang="en-US" dirty="0" smtClean="0">
                <a:latin typeface="Comic Sans MS" pitchFamily="66" charset="0"/>
              </a:rPr>
              <a:t>Development of Team</a:t>
            </a:r>
            <a:br>
              <a:rPr lang="en-US" dirty="0" smtClean="0">
                <a:latin typeface="Comic Sans MS" pitchFamily="66" charset="0"/>
              </a:rPr>
            </a:br>
            <a:r>
              <a:rPr lang="en-US" dirty="0" err="1" smtClean="0">
                <a:latin typeface="Comic Sans MS" pitchFamily="66" charset="0"/>
              </a:rPr>
              <a:t>Tuckman</a:t>
            </a:r>
            <a:r>
              <a:rPr lang="en-US" smtClean="0">
                <a:latin typeface="Comic Sans MS" pitchFamily="66" charset="0"/>
              </a:rPr>
              <a:t>, 2001</a:t>
            </a:r>
            <a:endParaRPr lang="en-US" dirty="0">
              <a:latin typeface="Comic Sans MS" pitchFamily="66" charset="0"/>
            </a:endParaRPr>
          </a:p>
        </p:txBody>
      </p:sp>
      <p:graphicFrame>
        <p:nvGraphicFramePr>
          <p:cNvPr id="14" name="Content Placeholder 1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424035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a:ln>
            <a:solidFill>
              <a:schemeClr val="tx1"/>
            </a:solidFill>
          </a:ln>
        </p:spPr>
        <p:txBody>
          <a:bodyPr/>
          <a:lstStyle/>
          <a:p>
            <a:r>
              <a:rPr lang="en-US" dirty="0" smtClean="0">
                <a:latin typeface="Comic Sans MS" pitchFamily="66" charset="0"/>
              </a:rPr>
              <a:t>Selecting Team Members</a:t>
            </a:r>
            <a:endParaRPr lang="en-US" dirty="0">
              <a:latin typeface="Comic Sans MS" pitchFamily="66" charset="0"/>
            </a:endParaRPr>
          </a:p>
        </p:txBody>
      </p:sp>
      <p:graphicFrame>
        <p:nvGraphicFramePr>
          <p:cNvPr id="3" name="Diagram 2"/>
          <p:cNvGraphicFramePr/>
          <p:nvPr/>
        </p:nvGraphicFramePr>
        <p:xfrm>
          <a:off x="0" y="1447800"/>
          <a:ext cx="88392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4465019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organization-U Form </a:t>
            </a:r>
            <a:endParaRPr lang="en-US" dirty="0"/>
          </a:p>
        </p:txBody>
      </p:sp>
      <p:sp>
        <p:nvSpPr>
          <p:cNvPr id="3" name="Content Placeholder 2"/>
          <p:cNvSpPr>
            <a:spLocks noGrp="1"/>
          </p:cNvSpPr>
          <p:nvPr>
            <p:ph sz="quarter" idx="1"/>
          </p:nvPr>
        </p:nvSpPr>
        <p:spPr/>
        <p:txBody>
          <a:bodyPr/>
          <a:lstStyle/>
          <a:p>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371600"/>
            <a:ext cx="83820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846575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Divisional Structure-M form</a:t>
            </a:r>
            <a:endParaRPr lang="en-US" dirty="0"/>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447800"/>
            <a:ext cx="8305799" cy="50291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032419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Linkage between values, power and politics</a:t>
            </a:r>
            <a:endParaRPr lang="en-US" dirty="0"/>
          </a:p>
        </p:txBody>
      </p:sp>
      <p:sp>
        <p:nvSpPr>
          <p:cNvPr id="3" name="Content Placeholder 2"/>
          <p:cNvSpPr>
            <a:spLocks noGrp="1"/>
          </p:cNvSpPr>
          <p:nvPr>
            <p:ph sz="quarter" idx="1"/>
          </p:nvPr>
        </p:nvSpPr>
        <p:spPr/>
        <p:txBody>
          <a:bodyPr>
            <a:normAutofit/>
          </a:bodyPr>
          <a:lstStyle/>
          <a:p>
            <a:r>
              <a:rPr lang="en-US" dirty="0"/>
              <a:t>The link between  values, power, and politics is critical,  and values form one of the bases of power. In </a:t>
            </a:r>
            <a:r>
              <a:rPr lang="en-US" dirty="0" smtClean="0"/>
              <a:t>Pfeiffer's </a:t>
            </a:r>
            <a:r>
              <a:rPr lang="en-US" dirty="0"/>
              <a:t>terms: “Power is a property  of the system at rest; politics is the study of power in action”; politics are “those activities taken within organizations to acquire, develop and use power and other resources to obtain one’s preferred outcome in a situation  in which there is uncertainty  due to dissensus about choices” (1981: 7).</a:t>
            </a:r>
          </a:p>
          <a:p>
            <a:endParaRPr lang="en-US" dirty="0"/>
          </a:p>
        </p:txBody>
      </p:sp>
    </p:spTree>
    <p:extLst>
      <p:ext uri="{BB962C8B-B14F-4D97-AF65-F5344CB8AC3E}">
        <p14:creationId xmlns:p14="http://schemas.microsoft.com/office/powerpoint/2010/main" xmlns="" val="7085280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and authority </a:t>
            </a:r>
            <a:endParaRPr lang="en-US" dirty="0"/>
          </a:p>
        </p:txBody>
      </p:sp>
      <p:sp>
        <p:nvSpPr>
          <p:cNvPr id="3" name="Content Placeholder 2"/>
          <p:cNvSpPr>
            <a:spLocks noGrp="1"/>
          </p:cNvSpPr>
          <p:nvPr>
            <p:ph sz="quarter" idx="1"/>
          </p:nvPr>
        </p:nvSpPr>
        <p:spPr/>
        <p:txBody>
          <a:bodyPr/>
          <a:lstStyle/>
          <a:p>
            <a:r>
              <a:rPr lang="en-US" dirty="0"/>
              <a:t>Power and authority are closely related. The latter refers to the right to seek </a:t>
            </a:r>
            <a:r>
              <a:rPr lang="en-US" dirty="0" err="1"/>
              <a:t>compli</a:t>
            </a:r>
            <a:r>
              <a:rPr lang="en-US" dirty="0"/>
              <a:t>- </a:t>
            </a:r>
            <a:r>
              <a:rPr lang="en-US" dirty="0" err="1"/>
              <a:t>ance</a:t>
            </a:r>
            <a:r>
              <a:rPr lang="en-US" dirty="0"/>
              <a:t>. Authority  is legitimate  power and is deﬁned  in relation to the overall  goals and objectives of the organization. </a:t>
            </a:r>
          </a:p>
        </p:txBody>
      </p:sp>
    </p:spTree>
    <p:extLst>
      <p:ext uri="{BB962C8B-B14F-4D97-AF65-F5344CB8AC3E}">
        <p14:creationId xmlns:p14="http://schemas.microsoft.com/office/powerpoint/2010/main" xmlns="" val="2082296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1-Child Care Hospital </a:t>
            </a:r>
            <a:endParaRPr lang="en-US" dirty="0"/>
          </a:p>
        </p:txBody>
      </p:sp>
      <p:sp>
        <p:nvSpPr>
          <p:cNvPr id="3" name="Content Placeholder 2"/>
          <p:cNvSpPr>
            <a:spLocks noGrp="1"/>
          </p:cNvSpPr>
          <p:nvPr>
            <p:ph sz="quarter"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600200"/>
            <a:ext cx="83058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27883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2-Museum</a:t>
            </a:r>
            <a:endParaRPr lang="en-US" dirty="0"/>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600200"/>
            <a:ext cx="82296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900731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Policy Formulation </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Pakistan Centre for Philanthropy</a:t>
            </a:r>
          </a:p>
          <a:p>
            <a:r>
              <a:rPr lang="en-US" dirty="0" smtClean="0"/>
              <a:t>Policies Manual</a:t>
            </a:r>
          </a:p>
          <a:p>
            <a:r>
              <a:rPr lang="en-US" dirty="0" smtClean="0"/>
              <a:t>Changes in Policy Manual </a:t>
            </a:r>
          </a:p>
          <a:p>
            <a:r>
              <a:rPr lang="en-US" dirty="0" smtClean="0"/>
              <a:t>Personnel Policy </a:t>
            </a:r>
          </a:p>
          <a:p>
            <a:r>
              <a:rPr lang="en-GB" dirty="0" smtClean="0"/>
              <a:t>Definition of Employee </a:t>
            </a:r>
          </a:p>
          <a:p>
            <a:r>
              <a:rPr lang="en-GB" dirty="0" smtClean="0"/>
              <a:t>Non Discrimination </a:t>
            </a:r>
          </a:p>
          <a:p>
            <a:pPr marL="0" indent="0">
              <a:buNone/>
            </a:pPr>
            <a:endParaRPr lang="en-US" dirty="0"/>
          </a:p>
        </p:txBody>
      </p:sp>
    </p:spTree>
    <p:extLst>
      <p:ext uri="{BB962C8B-B14F-4D97-AF65-F5344CB8AC3E}">
        <p14:creationId xmlns:p14="http://schemas.microsoft.com/office/powerpoint/2010/main" xmlns="" val="3530008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Management Structure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SDPI </a:t>
            </a:r>
            <a:r>
              <a:rPr lang="en-US" dirty="0"/>
              <a:t>has five streams of operations i.e., Support Activities, Research Programmes, Advocacy, Centre for Capacity Building and Internal Audit.</a:t>
            </a:r>
          </a:p>
          <a:p>
            <a:endParaRPr lang="en-US" dirty="0"/>
          </a:p>
        </p:txBody>
      </p:sp>
    </p:spTree>
    <p:extLst>
      <p:ext uri="{BB962C8B-B14F-4D97-AF65-F5344CB8AC3E}">
        <p14:creationId xmlns:p14="http://schemas.microsoft.com/office/powerpoint/2010/main" xmlns="" val="2837323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Core Activities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Core </a:t>
            </a:r>
            <a:r>
              <a:rPr lang="en-US" dirty="0"/>
              <a:t>activities consist of infrastructure staff assigned the charge to provide support to researchers or policy makers, primarily but not exclusively, linked to SDPI. </a:t>
            </a:r>
          </a:p>
        </p:txBody>
      </p:sp>
    </p:spTree>
    <p:extLst>
      <p:ext uri="{BB962C8B-B14F-4D97-AF65-F5344CB8AC3E}">
        <p14:creationId xmlns:p14="http://schemas.microsoft.com/office/powerpoint/2010/main" xmlns="" val="17234727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The support comprises information management and retrieval, library systems, database management and analysis, electronic/audio-visual communications, advocacy, and basic support in the form of administration and financial services.</a:t>
            </a:r>
          </a:p>
        </p:txBody>
      </p:sp>
    </p:spTree>
    <p:extLst>
      <p:ext uri="{BB962C8B-B14F-4D97-AF65-F5344CB8AC3E}">
        <p14:creationId xmlns:p14="http://schemas.microsoft.com/office/powerpoint/2010/main" xmlns="" val="15672158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Units in SDPI</a:t>
            </a:r>
            <a:endParaRPr lang="en-US" dirty="0"/>
          </a:p>
        </p:txBody>
      </p:sp>
      <p:sp>
        <p:nvSpPr>
          <p:cNvPr id="3" name="Content Placeholder 2"/>
          <p:cNvSpPr>
            <a:spLocks noGrp="1"/>
          </p:cNvSpPr>
          <p:nvPr>
            <p:ph sz="quarter" idx="1"/>
          </p:nvPr>
        </p:nvSpPr>
        <p:spPr/>
        <p:txBody>
          <a:bodyPr>
            <a:normAutofit/>
          </a:bodyPr>
          <a:lstStyle/>
          <a:p>
            <a:endParaRPr lang="en-US" dirty="0"/>
          </a:p>
          <a:p>
            <a:r>
              <a:rPr lang="en-US" dirty="0" smtClean="0"/>
              <a:t>Core </a:t>
            </a:r>
            <a:r>
              <a:rPr lang="en-US" dirty="0"/>
              <a:t>programme has the following units:</a:t>
            </a:r>
          </a:p>
          <a:p>
            <a:pPr marL="0" indent="0">
              <a:buNone/>
            </a:pPr>
            <a:r>
              <a:rPr lang="en-US" dirty="0"/>
              <a:t>•	Finance and Administration</a:t>
            </a:r>
          </a:p>
          <a:p>
            <a:pPr marL="0" indent="0">
              <a:buNone/>
            </a:pPr>
            <a:r>
              <a:rPr lang="en-US" dirty="0"/>
              <a:t>•	Human Resource</a:t>
            </a:r>
          </a:p>
          <a:p>
            <a:pPr marL="0" indent="0">
              <a:buNone/>
            </a:pPr>
            <a:r>
              <a:rPr lang="en-US" dirty="0"/>
              <a:t>•	Management Information System</a:t>
            </a:r>
          </a:p>
          <a:p>
            <a:pPr marL="0" indent="0">
              <a:buNone/>
            </a:pPr>
            <a:r>
              <a:rPr lang="en-US" dirty="0"/>
              <a:t>•	Information and Library Management </a:t>
            </a:r>
          </a:p>
          <a:p>
            <a:pPr marL="0" indent="0">
              <a:buNone/>
            </a:pPr>
            <a:r>
              <a:rPr lang="en-US" dirty="0"/>
              <a:t>•	Center for Capacity Building</a:t>
            </a:r>
          </a:p>
          <a:p>
            <a:pPr marL="0" indent="0">
              <a:buNone/>
            </a:pPr>
            <a:r>
              <a:rPr lang="en-US" dirty="0"/>
              <a:t>•	Data Base Management</a:t>
            </a:r>
          </a:p>
          <a:p>
            <a:r>
              <a:rPr lang="en-US" dirty="0"/>
              <a:t>Each of the units is staffed with relevant professional and support personnel.</a:t>
            </a:r>
          </a:p>
          <a:p>
            <a:endParaRPr lang="en-US" dirty="0"/>
          </a:p>
        </p:txBody>
      </p:sp>
    </p:spTree>
    <p:extLst>
      <p:ext uri="{BB962C8B-B14F-4D97-AF65-F5344CB8AC3E}">
        <p14:creationId xmlns:p14="http://schemas.microsoft.com/office/powerpoint/2010/main" xmlns="" val="7935407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Research Programmes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research programme is undertaken by a flexible group of distinguished, inter-disciplinary scholars, who conduct original research on policy issues of sustainable development. </a:t>
            </a:r>
          </a:p>
        </p:txBody>
      </p:sp>
    </p:spTree>
    <p:extLst>
      <p:ext uri="{BB962C8B-B14F-4D97-AF65-F5344CB8AC3E}">
        <p14:creationId xmlns:p14="http://schemas.microsoft.com/office/powerpoint/2010/main" xmlns="" val="36469210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goals of the research programme are twofold:  to produce high quality, evidence based research output and to enhance the research capacity of the Institute.</a:t>
            </a:r>
          </a:p>
        </p:txBody>
      </p:sp>
    </p:spTree>
    <p:extLst>
      <p:ext uri="{BB962C8B-B14F-4D97-AF65-F5344CB8AC3E}">
        <p14:creationId xmlns:p14="http://schemas.microsoft.com/office/powerpoint/2010/main" xmlns="" val="32262839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Main spheres in Research Programme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T</a:t>
            </a:r>
            <a:r>
              <a:rPr lang="en-US" dirty="0" smtClean="0"/>
              <a:t>he </a:t>
            </a:r>
            <a:r>
              <a:rPr lang="en-US" dirty="0"/>
              <a:t>main spheres of the research programme:</a:t>
            </a:r>
          </a:p>
          <a:p>
            <a:r>
              <a:rPr lang="en-US" dirty="0" smtClean="0"/>
              <a:t>Governance</a:t>
            </a:r>
            <a:endParaRPr lang="en-US" dirty="0"/>
          </a:p>
          <a:p>
            <a:r>
              <a:rPr lang="en-US" dirty="0" smtClean="0"/>
              <a:t>Lower </a:t>
            </a:r>
            <a:r>
              <a:rPr lang="en-US" dirty="0"/>
              <a:t>Judicial Reforms</a:t>
            </a:r>
          </a:p>
          <a:p>
            <a:r>
              <a:rPr lang="en-US" dirty="0" smtClean="0"/>
              <a:t>Devolution/Democratic </a:t>
            </a:r>
            <a:r>
              <a:rPr lang="en-US" dirty="0"/>
              <a:t>Decentralization	</a:t>
            </a:r>
          </a:p>
          <a:p>
            <a:r>
              <a:rPr lang="en-US" dirty="0" smtClean="0"/>
              <a:t>Environment</a:t>
            </a:r>
            <a:endParaRPr lang="en-US" dirty="0"/>
          </a:p>
          <a:p>
            <a:r>
              <a:rPr lang="en-US" dirty="0" smtClean="0"/>
              <a:t>Sustainable </a:t>
            </a:r>
            <a:r>
              <a:rPr lang="en-US" dirty="0"/>
              <a:t>Industrial Development</a:t>
            </a:r>
          </a:p>
          <a:p>
            <a:r>
              <a:rPr lang="en-US" dirty="0" smtClean="0"/>
              <a:t>Environmental </a:t>
            </a:r>
            <a:r>
              <a:rPr lang="en-US" dirty="0"/>
              <a:t>Conservation</a:t>
            </a:r>
          </a:p>
          <a:p>
            <a:r>
              <a:rPr lang="en-US" dirty="0" smtClean="0"/>
              <a:t>Sustainable </a:t>
            </a:r>
            <a:r>
              <a:rPr lang="en-US" dirty="0"/>
              <a:t>Agriculture and Forestry</a:t>
            </a:r>
          </a:p>
          <a:p>
            <a:r>
              <a:rPr lang="en-US" dirty="0" smtClean="0"/>
              <a:t>Climate </a:t>
            </a:r>
            <a:r>
              <a:rPr lang="en-US" dirty="0"/>
              <a:t>Change</a:t>
            </a:r>
          </a:p>
          <a:p>
            <a:r>
              <a:rPr lang="en-US" dirty="0" smtClean="0"/>
              <a:t>Renewable </a:t>
            </a:r>
            <a:r>
              <a:rPr lang="en-US" dirty="0"/>
              <a:t>Energy/Clean Fuels</a:t>
            </a:r>
          </a:p>
          <a:p>
            <a:r>
              <a:rPr lang="en-US" dirty="0" smtClean="0"/>
              <a:t>Hazardous </a:t>
            </a:r>
            <a:r>
              <a:rPr lang="en-US" dirty="0"/>
              <a:t>Waste Management</a:t>
            </a:r>
          </a:p>
          <a:p>
            <a:r>
              <a:rPr lang="en-US" dirty="0" smtClean="0"/>
              <a:t>Water</a:t>
            </a:r>
            <a:endParaRPr lang="en-US" dirty="0"/>
          </a:p>
          <a:p>
            <a:r>
              <a:rPr lang="en-US" dirty="0"/>
              <a:t>Reducing Emissions from Deforestation and Forest Degradation (REDD)</a:t>
            </a:r>
          </a:p>
          <a:p>
            <a:pPr marL="0" indent="0">
              <a:buNone/>
            </a:pPr>
            <a:endParaRPr lang="en-US" dirty="0"/>
          </a:p>
        </p:txBody>
      </p:sp>
    </p:spTree>
    <p:extLst>
      <p:ext uri="{BB962C8B-B14F-4D97-AF65-F5344CB8AC3E}">
        <p14:creationId xmlns:p14="http://schemas.microsoft.com/office/powerpoint/2010/main" xmlns="" val="26982389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r>
              <a:rPr lang="en-US" sz="2600" dirty="0"/>
              <a:t>Social Policy and Political Economy</a:t>
            </a:r>
          </a:p>
          <a:p>
            <a:r>
              <a:rPr lang="en-US" sz="2600" dirty="0"/>
              <a:t>	</a:t>
            </a:r>
            <a:r>
              <a:rPr lang="en-US" sz="2600" dirty="0" smtClean="0"/>
              <a:t>Gender</a:t>
            </a:r>
            <a:endParaRPr lang="en-US" sz="2600" dirty="0"/>
          </a:p>
          <a:p>
            <a:r>
              <a:rPr lang="en-US" sz="2600" dirty="0"/>
              <a:t>	</a:t>
            </a:r>
            <a:r>
              <a:rPr lang="en-US" sz="2600" dirty="0" smtClean="0"/>
              <a:t>Education</a:t>
            </a:r>
            <a:endParaRPr lang="en-US" sz="2600" dirty="0"/>
          </a:p>
          <a:p>
            <a:r>
              <a:rPr lang="en-US" sz="2600" dirty="0"/>
              <a:t>       </a:t>
            </a:r>
            <a:r>
              <a:rPr lang="en-US" sz="2600" dirty="0" smtClean="0"/>
              <a:t> Population </a:t>
            </a:r>
            <a:r>
              <a:rPr lang="en-US" sz="2600" dirty="0"/>
              <a:t>and Development</a:t>
            </a:r>
          </a:p>
          <a:p>
            <a:r>
              <a:rPr lang="en-US" sz="2600" dirty="0"/>
              <a:t>         </a:t>
            </a:r>
            <a:r>
              <a:rPr lang="en-US" sz="2600" dirty="0" smtClean="0"/>
              <a:t>Community </a:t>
            </a:r>
            <a:r>
              <a:rPr lang="en-US" sz="2600" dirty="0"/>
              <a:t>Development</a:t>
            </a:r>
          </a:p>
          <a:p>
            <a:r>
              <a:rPr lang="en-US" sz="2600" dirty="0"/>
              <a:t>         </a:t>
            </a:r>
            <a:r>
              <a:rPr lang="en-US" sz="2600" dirty="0" err="1" smtClean="0"/>
              <a:t>Labour</a:t>
            </a:r>
            <a:endParaRPr lang="en-US" sz="2600" dirty="0"/>
          </a:p>
          <a:p>
            <a:r>
              <a:rPr lang="en-US" sz="2600" dirty="0"/>
              <a:t>        </a:t>
            </a:r>
            <a:r>
              <a:rPr lang="en-US" sz="2600" dirty="0" smtClean="0"/>
              <a:t>Poverty</a:t>
            </a:r>
            <a:endParaRPr lang="en-US" sz="2600" dirty="0"/>
          </a:p>
          <a:p>
            <a:r>
              <a:rPr lang="en-US" sz="2600" dirty="0"/>
              <a:t>         </a:t>
            </a:r>
            <a:r>
              <a:rPr lang="en-US" sz="2600" dirty="0" smtClean="0"/>
              <a:t>Peace </a:t>
            </a:r>
            <a:r>
              <a:rPr lang="en-US" sz="2600" dirty="0"/>
              <a:t>and Security</a:t>
            </a:r>
          </a:p>
          <a:p>
            <a:r>
              <a:rPr lang="en-US" sz="2600" dirty="0"/>
              <a:t>        </a:t>
            </a:r>
            <a:r>
              <a:rPr lang="en-US" sz="2600" dirty="0" smtClean="0"/>
              <a:t>Health</a:t>
            </a:r>
            <a:endParaRPr lang="en-US" sz="2600" dirty="0"/>
          </a:p>
          <a:p>
            <a:r>
              <a:rPr lang="en-US" sz="2600" dirty="0"/>
              <a:t>        </a:t>
            </a:r>
            <a:r>
              <a:rPr lang="en-US" sz="2600" dirty="0" smtClean="0"/>
              <a:t>Food </a:t>
            </a:r>
            <a:r>
              <a:rPr lang="en-US" sz="2600" dirty="0"/>
              <a:t>Security</a:t>
            </a:r>
          </a:p>
          <a:p>
            <a:r>
              <a:rPr lang="en-US" sz="2600" dirty="0"/>
              <a:t>      	Access to clean drinking water</a:t>
            </a:r>
          </a:p>
          <a:p>
            <a:endParaRPr lang="en-US" dirty="0"/>
          </a:p>
        </p:txBody>
      </p:sp>
    </p:spTree>
    <p:extLst>
      <p:ext uri="{BB962C8B-B14F-4D97-AF65-F5344CB8AC3E}">
        <p14:creationId xmlns:p14="http://schemas.microsoft.com/office/powerpoint/2010/main" xmlns="" val="16399985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Economy</a:t>
            </a:r>
          </a:p>
          <a:p>
            <a:r>
              <a:rPr lang="en-US" dirty="0" smtClean="0"/>
              <a:t>Macro-Economic </a:t>
            </a:r>
            <a:r>
              <a:rPr lang="en-US" dirty="0"/>
              <a:t>Policies and Structural Adjustment</a:t>
            </a:r>
          </a:p>
          <a:p>
            <a:r>
              <a:rPr lang="en-US" dirty="0" smtClean="0"/>
              <a:t>Emerging </a:t>
            </a:r>
            <a:r>
              <a:rPr lang="en-US" dirty="0"/>
              <a:t>Technologies and Pakistan’s economy</a:t>
            </a:r>
          </a:p>
          <a:p>
            <a:r>
              <a:rPr lang="en-US" dirty="0" smtClean="0"/>
              <a:t>Trade </a:t>
            </a:r>
            <a:r>
              <a:rPr lang="en-US" dirty="0"/>
              <a:t>and environment</a:t>
            </a:r>
          </a:p>
          <a:p>
            <a:r>
              <a:rPr lang="en-US" dirty="0" smtClean="0"/>
              <a:t>Micro-Finance/Credit</a:t>
            </a:r>
            <a:endParaRPr lang="en-US" dirty="0"/>
          </a:p>
          <a:p>
            <a:r>
              <a:rPr lang="en-US" dirty="0" smtClean="0"/>
              <a:t>Process </a:t>
            </a:r>
            <a:r>
              <a:rPr lang="en-US" dirty="0"/>
              <a:t>Review and Surveys</a:t>
            </a:r>
          </a:p>
          <a:p>
            <a:endParaRPr lang="en-US" dirty="0"/>
          </a:p>
        </p:txBody>
      </p:sp>
    </p:spTree>
    <p:extLst>
      <p:ext uri="{BB962C8B-B14F-4D97-AF65-F5344CB8AC3E}">
        <p14:creationId xmlns:p14="http://schemas.microsoft.com/office/powerpoint/2010/main" xmlns="" val="26014546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normAutofit/>
          </a:bodyPr>
          <a:lstStyle/>
          <a:p>
            <a:r>
              <a:rPr lang="en-US" dirty="0"/>
              <a:t>Too often barriers keep nonprofits from collecting and integrating important data into their daily work. </a:t>
            </a:r>
          </a:p>
        </p:txBody>
      </p:sp>
    </p:spTree>
    <p:extLst>
      <p:ext uri="{BB962C8B-B14F-4D97-AF65-F5344CB8AC3E}">
        <p14:creationId xmlns:p14="http://schemas.microsoft.com/office/powerpoint/2010/main" xmlns="" val="20803352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lstStyle/>
          <a:p>
            <a:pPr marL="0" indent="0" algn="just">
              <a:buNone/>
            </a:pPr>
            <a:r>
              <a:rPr lang="en-US" dirty="0" smtClean="0"/>
              <a:t>The barriers are familiar to those who work in and with nonprofits: not enough staff or time</a:t>
            </a:r>
          </a:p>
          <a:p>
            <a:pPr marL="0" indent="0" algn="just">
              <a:buNone/>
            </a:pPr>
            <a:r>
              <a:rPr lang="en-US" dirty="0" smtClean="0"/>
              <a:t>to collect or analyze this data; not knowing what data to collect or how to make use of it; competing demands or conflicting reporting requirements; money or technology limitations.</a:t>
            </a:r>
          </a:p>
          <a:p>
            <a:endParaRPr lang="en-US" dirty="0"/>
          </a:p>
        </p:txBody>
      </p:sp>
    </p:spTree>
    <p:extLst>
      <p:ext uri="{BB962C8B-B14F-4D97-AF65-F5344CB8AC3E}">
        <p14:creationId xmlns:p14="http://schemas.microsoft.com/office/powerpoint/2010/main" xmlns="" val="4139404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 </a:t>
            </a:r>
            <a:r>
              <a:rPr lang="en-US" dirty="0" smtClean="0"/>
              <a:t>Most </a:t>
            </a:r>
            <a:r>
              <a:rPr lang="en-US" dirty="0"/>
              <a:t>nonprofits are tracking financial and operations data and using it to make decisions about budgeting or programs. </a:t>
            </a:r>
          </a:p>
        </p:txBody>
      </p:sp>
    </p:spTree>
    <p:extLst>
      <p:ext uri="{BB962C8B-B14F-4D97-AF65-F5344CB8AC3E}">
        <p14:creationId xmlns:p14="http://schemas.microsoft.com/office/powerpoint/2010/main" xmlns="" val="36288436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US" dirty="0"/>
              <a:t>Data offers nonprofits a means of measuring their progress toward their missions, but also a way </a:t>
            </a:r>
            <a:r>
              <a:rPr lang="en-US" dirty="0" smtClean="0"/>
              <a:t>of improving </a:t>
            </a:r>
            <a:r>
              <a:rPr lang="en-US" dirty="0"/>
              <a:t>that progress. </a:t>
            </a:r>
          </a:p>
        </p:txBody>
      </p:sp>
    </p:spTree>
    <p:extLst>
      <p:ext uri="{BB962C8B-B14F-4D97-AF65-F5344CB8AC3E}">
        <p14:creationId xmlns:p14="http://schemas.microsoft.com/office/powerpoint/2010/main" xmlns="" val="23159112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normAutofit/>
          </a:bodyPr>
          <a:lstStyle/>
          <a:p>
            <a:r>
              <a:rPr lang="en-US" dirty="0"/>
              <a:t>Too often barriers keep nonprofits from collecting and integrating important data into their daily work. </a:t>
            </a:r>
          </a:p>
        </p:txBody>
      </p:sp>
    </p:spTree>
    <p:extLst>
      <p:ext uri="{BB962C8B-B14F-4D97-AF65-F5344CB8AC3E}">
        <p14:creationId xmlns:p14="http://schemas.microsoft.com/office/powerpoint/2010/main" xmlns="" val="20803352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lstStyle/>
          <a:p>
            <a:pPr marL="0" indent="0" algn="just">
              <a:buNone/>
            </a:pPr>
            <a:r>
              <a:rPr lang="en-US" dirty="0" smtClean="0"/>
              <a:t>The barriers are familiar to those who work in and with nonprofits: not enough staff or time</a:t>
            </a:r>
          </a:p>
          <a:p>
            <a:pPr marL="0" indent="0" algn="just">
              <a:buNone/>
            </a:pPr>
            <a:r>
              <a:rPr lang="en-US" dirty="0" smtClean="0"/>
              <a:t>to collect or analyze this data; not knowing what data to collect or how to make use of it; competing demands or conflicting reporting requirements; money or technology limitations.</a:t>
            </a:r>
          </a:p>
          <a:p>
            <a:endParaRPr lang="en-US" dirty="0"/>
          </a:p>
        </p:txBody>
      </p:sp>
    </p:spTree>
    <p:extLst>
      <p:ext uri="{BB962C8B-B14F-4D97-AF65-F5344CB8AC3E}">
        <p14:creationId xmlns:p14="http://schemas.microsoft.com/office/powerpoint/2010/main" xmlns="" val="4139404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 </a:t>
            </a:r>
            <a:r>
              <a:rPr lang="en-US" dirty="0" smtClean="0"/>
              <a:t>Most </a:t>
            </a:r>
            <a:r>
              <a:rPr lang="en-US" dirty="0"/>
              <a:t>nonprofits are tracking financial and operations data and using it to make decisions about budgeting or programs. </a:t>
            </a:r>
          </a:p>
        </p:txBody>
      </p:sp>
    </p:spTree>
    <p:extLst>
      <p:ext uri="{BB962C8B-B14F-4D97-AF65-F5344CB8AC3E}">
        <p14:creationId xmlns:p14="http://schemas.microsoft.com/office/powerpoint/2010/main" xmlns="" val="36288436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US" dirty="0"/>
              <a:t>Data offers nonprofits a means of measuring their progress toward their missions, but also a way </a:t>
            </a:r>
            <a:r>
              <a:rPr lang="en-US" dirty="0" smtClean="0"/>
              <a:t>of improving </a:t>
            </a:r>
            <a:r>
              <a:rPr lang="en-US" dirty="0"/>
              <a:t>that progress. </a:t>
            </a:r>
          </a:p>
        </p:txBody>
      </p:sp>
    </p:spTree>
    <p:extLst>
      <p:ext uri="{BB962C8B-B14F-4D97-AF65-F5344CB8AC3E}">
        <p14:creationId xmlns:p14="http://schemas.microsoft.com/office/powerpoint/2010/main" xmlns="" val="23159112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RBM life cycle approach </a:t>
            </a:r>
            <a:endParaRPr lang="en-US" dirty="0"/>
          </a:p>
        </p:txBody>
      </p:sp>
      <p:graphicFrame>
        <p:nvGraphicFramePr>
          <p:cNvPr id="4" name="Content Placeholder 3"/>
          <p:cNvGraphicFramePr>
            <a:graphicFrameLocks noGrp="1"/>
          </p:cNvGraphicFramePr>
          <p:nvPr>
            <p:ph sz="quarter" idx="1"/>
          </p:nvPr>
        </p:nvGraphicFramePr>
        <p:xfrm>
          <a:off x="-76200" y="1447800"/>
          <a:ext cx="9144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543800" y="6477000"/>
            <a:ext cx="2133600" cy="369332"/>
          </a:xfrm>
          <a:prstGeom prst="rect">
            <a:avLst/>
          </a:prstGeom>
          <a:noFill/>
        </p:spPr>
        <p:txBody>
          <a:bodyPr wrap="square" rtlCol="0">
            <a:spAutoFit/>
          </a:bodyPr>
          <a:lstStyle/>
          <a:p>
            <a:r>
              <a:rPr lang="en-US" dirty="0" err="1" smtClean="0"/>
              <a:t>Trocaire</a:t>
            </a:r>
            <a:r>
              <a:rPr lang="en-US" dirty="0" smtClean="0"/>
              <a:t>, 2011</a:t>
            </a:r>
            <a:endParaRPr lang="en-US" dirty="0"/>
          </a:p>
        </p:txBody>
      </p:sp>
    </p:spTree>
    <p:extLst>
      <p:ext uri="{BB962C8B-B14F-4D97-AF65-F5344CB8AC3E}">
        <p14:creationId xmlns:p14="http://schemas.microsoft.com/office/powerpoint/2010/main" xmlns="" val="153136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Levels of Results in RBM </a:t>
            </a:r>
            <a:endParaRPr lang="en-US" dirty="0"/>
          </a:p>
        </p:txBody>
      </p:sp>
      <p:sp>
        <p:nvSpPr>
          <p:cNvPr id="3" name="Content Placeholder 2"/>
          <p:cNvSpPr>
            <a:spLocks noGrp="1"/>
          </p:cNvSpPr>
          <p:nvPr>
            <p:ph sz="quarter" idx="1"/>
          </p:nvPr>
        </p:nvSpPr>
        <p:spPr/>
        <p:txBody>
          <a:bodyPr/>
          <a:lstStyle/>
          <a:p>
            <a:r>
              <a:rPr lang="en-US" dirty="0" smtClean="0"/>
              <a:t>The 3 levels of results in RBM are based on the nature of the results involved and the timeframe over which they appear.</a:t>
            </a:r>
          </a:p>
          <a:p>
            <a:endParaRPr lang="en-US" dirty="0" smtClean="0"/>
          </a:p>
          <a:p>
            <a:pPr>
              <a:buNone/>
            </a:pPr>
            <a:endParaRPr lang="en-US" dirty="0" smtClean="0"/>
          </a:p>
          <a:p>
            <a:pPr>
              <a:buNone/>
            </a:pPr>
            <a:endParaRPr lang="en-US" dirty="0"/>
          </a:p>
        </p:txBody>
      </p:sp>
      <p:graphicFrame>
        <p:nvGraphicFramePr>
          <p:cNvPr id="5" name="Diagram 4"/>
          <p:cNvGraphicFramePr/>
          <p:nvPr/>
        </p:nvGraphicFramePr>
        <p:xfrm>
          <a:off x="457200" y="3124200"/>
          <a:ext cx="5943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32190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Levels of Results in RBM </a:t>
            </a:r>
            <a:endParaRPr lang="en-US" dirty="0"/>
          </a:p>
        </p:txBody>
      </p:sp>
      <p:graphicFrame>
        <p:nvGraphicFramePr>
          <p:cNvPr id="5" name="Diagram 4"/>
          <p:cNvGraphicFramePr/>
          <p:nvPr/>
        </p:nvGraphicFramePr>
        <p:xfrm>
          <a:off x="-609600" y="1524000"/>
          <a:ext cx="7848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44885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Need for resources</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Resources are needed by all types of organizations and so as for the civil society organizations(CSOs).</a:t>
            </a:r>
          </a:p>
          <a:p>
            <a:r>
              <a:rPr lang="en-US" dirty="0" smtClean="0"/>
              <a:t>The resources should be effective as well as should be able to inculcate sustainability in the overall systems. </a:t>
            </a:r>
          </a:p>
          <a:p>
            <a:r>
              <a:rPr lang="en-US" dirty="0" smtClean="0"/>
              <a:t>While forming strategies at/by any level of the management resource considerations are always given due importance. </a:t>
            </a:r>
            <a:endParaRPr lang="en-US" dirty="0"/>
          </a:p>
        </p:txBody>
      </p:sp>
    </p:spTree>
    <p:extLst>
      <p:ext uri="{BB962C8B-B14F-4D97-AF65-F5344CB8AC3E}">
        <p14:creationId xmlns:p14="http://schemas.microsoft.com/office/powerpoint/2010/main" xmlns="" val="13786031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Mobilization Action Plan </a:t>
            </a:r>
            <a:endParaRPr lang="en-US" dirty="0"/>
          </a:p>
        </p:txBody>
      </p:sp>
      <p:sp>
        <p:nvSpPr>
          <p:cNvPr id="3" name="Content Placeholder 2"/>
          <p:cNvSpPr>
            <a:spLocks noGrp="1"/>
          </p:cNvSpPr>
          <p:nvPr>
            <p:ph sz="quarter" idx="1"/>
          </p:nvPr>
        </p:nvSpPr>
        <p:spPr/>
        <p:txBody>
          <a:bodyPr/>
          <a:lstStyle/>
          <a:p>
            <a:r>
              <a:rPr lang="en-US" dirty="0" smtClean="0"/>
              <a:t>Step1: Organizational Situational Analysis </a:t>
            </a:r>
          </a:p>
          <a:p>
            <a:r>
              <a:rPr lang="en-US" dirty="0" smtClean="0"/>
              <a:t>Step2: Resource mobilization environment </a:t>
            </a:r>
          </a:p>
          <a:p>
            <a:r>
              <a:rPr lang="en-US" dirty="0" smtClean="0"/>
              <a:t>Step3: Constructing your statement of funding needs.</a:t>
            </a:r>
          </a:p>
          <a:p>
            <a:r>
              <a:rPr lang="en-US" dirty="0" smtClean="0"/>
              <a:t>Step4: Prospecting and communicating with potential donors and contributors.</a:t>
            </a:r>
          </a:p>
          <a:p>
            <a:r>
              <a:rPr lang="en-US" dirty="0" smtClean="0"/>
              <a:t>Step5:Monitoring and evaluation your Resource mobilization efforts. </a:t>
            </a:r>
            <a:endParaRPr lang="en-US" dirty="0"/>
          </a:p>
        </p:txBody>
      </p:sp>
    </p:spTree>
    <p:extLst>
      <p:ext uri="{BB962C8B-B14F-4D97-AF65-F5344CB8AC3E}">
        <p14:creationId xmlns:p14="http://schemas.microsoft.com/office/powerpoint/2010/main" xmlns="" val="38178600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533400"/>
            <a:ext cx="8229600" cy="4525963"/>
          </a:xfrm>
        </p:spPr>
        <p:txBody>
          <a:bodyPr/>
          <a:lstStyle/>
          <a:p>
            <a:r>
              <a:rPr lang="en-US" dirty="0" smtClean="0"/>
              <a:t>Selecting the Right Mix </a:t>
            </a:r>
          </a:p>
          <a:p>
            <a:pPr marL="0" indent="0">
              <a:buNone/>
            </a:pPr>
            <a:endParaRPr lang="en-US" dirty="0"/>
          </a:p>
        </p:txBody>
      </p:sp>
      <p:sp>
        <p:nvSpPr>
          <p:cNvPr id="4" name="Isosceles Triangle 3"/>
          <p:cNvSpPr/>
          <p:nvPr/>
        </p:nvSpPr>
        <p:spPr>
          <a:xfrm>
            <a:off x="609600" y="1219200"/>
            <a:ext cx="6934200" cy="51816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rabicPeriod"/>
            </a:pPr>
            <a:r>
              <a:rPr lang="en-US" sz="2400" dirty="0" smtClean="0"/>
              <a:t>core donors / contributors</a:t>
            </a:r>
          </a:p>
          <a:p>
            <a:pPr marL="342900" indent="-342900" algn="ctr">
              <a:buFont typeface="+mj-lt"/>
              <a:buAutoNum type="arabicPeriod"/>
            </a:pPr>
            <a:r>
              <a:rPr lang="en-US" sz="2400" dirty="0" smtClean="0"/>
              <a:t>Repeat donors/ contributors</a:t>
            </a:r>
          </a:p>
          <a:p>
            <a:pPr marL="342900" indent="-342900" algn="ctr">
              <a:buFont typeface="+mj-lt"/>
              <a:buAutoNum type="arabicPeriod"/>
            </a:pPr>
            <a:r>
              <a:rPr lang="en-US" sz="2400" dirty="0" smtClean="0"/>
              <a:t>First time donors/contributors</a:t>
            </a:r>
          </a:p>
        </p:txBody>
      </p:sp>
    </p:spTree>
    <p:extLst>
      <p:ext uri="{BB962C8B-B14F-4D97-AF65-F5344CB8AC3E}">
        <p14:creationId xmlns:p14="http://schemas.microsoft.com/office/powerpoint/2010/main" xmlns="" val="31425247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a:t>
            </a:r>
            <a:endParaRPr lang="en-US" dirty="0"/>
          </a:p>
        </p:txBody>
      </p:sp>
      <p:sp>
        <p:nvSpPr>
          <p:cNvPr id="3" name="Content Placeholder 2"/>
          <p:cNvSpPr>
            <a:spLocks noGrp="1"/>
          </p:cNvSpPr>
          <p:nvPr>
            <p:ph sz="quarter" idx="1"/>
          </p:nvPr>
        </p:nvSpPr>
        <p:spPr/>
        <p:txBody>
          <a:bodyPr/>
          <a:lstStyle/>
          <a:p>
            <a:r>
              <a:rPr lang="en-US" dirty="0" smtClean="0"/>
              <a:t>Acquisition strategy </a:t>
            </a:r>
          </a:p>
          <a:p>
            <a:r>
              <a:rPr lang="en-US" dirty="0" smtClean="0"/>
              <a:t>Nurturing </a:t>
            </a:r>
            <a:r>
              <a:rPr lang="en-US" dirty="0" smtClean="0"/>
              <a:t>Strategy </a:t>
            </a:r>
            <a:endParaRPr lang="en-US" dirty="0"/>
          </a:p>
        </p:txBody>
      </p:sp>
    </p:spTree>
    <p:extLst>
      <p:ext uri="{BB962C8B-B14F-4D97-AF65-F5344CB8AC3E}">
        <p14:creationId xmlns:p14="http://schemas.microsoft.com/office/powerpoint/2010/main" xmlns="" val="287100267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Strategy </a:t>
            </a:r>
            <a:endParaRPr lang="en-US" dirty="0"/>
          </a:p>
        </p:txBody>
      </p:sp>
      <p:sp>
        <p:nvSpPr>
          <p:cNvPr id="3" name="Content Placeholder 2"/>
          <p:cNvSpPr>
            <a:spLocks noGrp="1"/>
          </p:cNvSpPr>
          <p:nvPr>
            <p:ph sz="quarter" idx="1"/>
          </p:nvPr>
        </p:nvSpPr>
        <p:spPr/>
        <p:txBody>
          <a:bodyPr/>
          <a:lstStyle/>
          <a:p>
            <a:r>
              <a:rPr lang="en-US" dirty="0" smtClean="0"/>
              <a:t>To bring in front first time donors / contributors raising awareness about your organization </a:t>
            </a:r>
          </a:p>
          <a:p>
            <a:r>
              <a:rPr lang="en-US" dirty="0" smtClean="0"/>
              <a:t>Email/ Boucher</a:t>
            </a:r>
          </a:p>
          <a:p>
            <a:r>
              <a:rPr lang="en-US" dirty="0" smtClean="0"/>
              <a:t>Little / No contact </a:t>
            </a:r>
          </a:p>
          <a:p>
            <a:r>
              <a:rPr lang="en-US" dirty="0" smtClean="0"/>
              <a:t>Friends</a:t>
            </a:r>
          </a:p>
          <a:p>
            <a:r>
              <a:rPr lang="en-US" dirty="0" smtClean="0"/>
              <a:t>Supporters</a:t>
            </a:r>
          </a:p>
          <a:p>
            <a:r>
              <a:rPr lang="en-US" dirty="0" smtClean="0"/>
              <a:t>Volunteers</a:t>
            </a:r>
          </a:p>
          <a:p>
            <a:endParaRPr lang="en-US" dirty="0" smtClean="0"/>
          </a:p>
          <a:p>
            <a:endParaRPr lang="en-US" dirty="0"/>
          </a:p>
        </p:txBody>
      </p:sp>
    </p:spTree>
    <p:extLst>
      <p:ext uri="{BB962C8B-B14F-4D97-AF65-F5344CB8AC3E}">
        <p14:creationId xmlns:p14="http://schemas.microsoft.com/office/powerpoint/2010/main" xmlns="" val="163271453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Nurturing / Cultivating Strategy </a:t>
            </a:r>
            <a:endParaRPr lang="en-US" dirty="0"/>
          </a:p>
        </p:txBody>
      </p:sp>
      <p:sp>
        <p:nvSpPr>
          <p:cNvPr id="3" name="Content Placeholder 2"/>
          <p:cNvSpPr>
            <a:spLocks noGrp="1"/>
          </p:cNvSpPr>
          <p:nvPr>
            <p:ph sz="quarter" idx="1"/>
          </p:nvPr>
        </p:nvSpPr>
        <p:spPr/>
        <p:txBody>
          <a:bodyPr/>
          <a:lstStyle/>
          <a:p>
            <a:r>
              <a:rPr lang="en-US" dirty="0" smtClean="0"/>
              <a:t>To maintain or promote the existing donors/contributors to the next level of the pyramid. </a:t>
            </a:r>
          </a:p>
          <a:p>
            <a:r>
              <a:rPr lang="en-US" dirty="0" smtClean="0"/>
              <a:t>Grant competition </a:t>
            </a:r>
          </a:p>
          <a:p>
            <a:r>
              <a:rPr lang="en-US" dirty="0" smtClean="0"/>
              <a:t>Invitation to visit your organization </a:t>
            </a:r>
          </a:p>
          <a:p>
            <a:r>
              <a:rPr lang="en-US" dirty="0" smtClean="0"/>
              <a:t>News/ Letter</a:t>
            </a:r>
          </a:p>
          <a:p>
            <a:r>
              <a:rPr lang="en-US" dirty="0" smtClean="0"/>
              <a:t>Member card. </a:t>
            </a:r>
            <a:endParaRPr lang="en-US" dirty="0"/>
          </a:p>
        </p:txBody>
      </p:sp>
    </p:spTree>
    <p:extLst>
      <p:ext uri="{BB962C8B-B14F-4D97-AF65-F5344CB8AC3E}">
        <p14:creationId xmlns:p14="http://schemas.microsoft.com/office/powerpoint/2010/main" xmlns="" val="35963195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Stored Data 8"/>
          <p:cNvSpPr/>
          <p:nvPr/>
        </p:nvSpPr>
        <p:spPr>
          <a:xfrm>
            <a:off x="1588" y="0"/>
            <a:ext cx="7632700" cy="612775"/>
          </a:xfrm>
          <a:prstGeom prst="flowChartOnlineStora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solidFill>
                <a:schemeClr val="bg1"/>
              </a:solidFill>
              <a:latin typeface="Arabic Typesetting" pitchFamily="66" charset="-78"/>
              <a:cs typeface="Arabic Typesetting" pitchFamily="66" charset="-78"/>
            </a:endParaRPr>
          </a:p>
          <a:p>
            <a:pPr algn="ctr">
              <a:defRPr/>
            </a:pPr>
            <a:r>
              <a:rPr lang="en-GB" sz="2800" b="1" dirty="0">
                <a:solidFill>
                  <a:schemeClr val="bg1"/>
                </a:solidFill>
                <a:latin typeface="Aharoni" pitchFamily="2" charset="-79"/>
                <a:cs typeface="Aharoni" pitchFamily="2" charset="-79"/>
              </a:rPr>
              <a:t>Components of Negotiation</a:t>
            </a:r>
          </a:p>
          <a:p>
            <a:pPr algn="ctr">
              <a:defRPr/>
            </a:pPr>
            <a:endParaRPr lang="en-GB" dirty="0"/>
          </a:p>
        </p:txBody>
      </p:sp>
      <p:sp>
        <p:nvSpPr>
          <p:cNvPr id="7" name="Flowchart: Process 6"/>
          <p:cNvSpPr/>
          <p:nvPr/>
        </p:nvSpPr>
        <p:spPr>
          <a:xfrm>
            <a:off x="1588" y="1588"/>
            <a:ext cx="1217612" cy="611187"/>
          </a:xfrm>
          <a:prstGeom prst="flowChartProcess">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p>
          <a:p>
            <a:pPr algn="ctr">
              <a:defRPr/>
            </a:pPr>
            <a:endParaRPr lang="en-GB" sz="1000" dirty="0"/>
          </a:p>
          <a:p>
            <a:pPr algn="ctr">
              <a:defRPr/>
            </a:pPr>
            <a:endParaRPr lang="en-GB" sz="1000" dirty="0"/>
          </a:p>
          <a:p>
            <a:pPr algn="ctr">
              <a:defRPr/>
            </a:pPr>
            <a:endParaRPr lang="en-GB" sz="1000" dirty="0"/>
          </a:p>
          <a:p>
            <a:pPr algn="ctr">
              <a:defRPr/>
            </a:pPr>
            <a:endParaRPr lang="en-GB" dirty="0"/>
          </a:p>
        </p:txBody>
      </p:sp>
      <p:pic>
        <p:nvPicPr>
          <p:cNvPr id="34820" name="Picture 2" descr="http://negotiationboard.com/wp-content/uploads/2009/10/puzzl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19400" y="762000"/>
            <a:ext cx="4114800" cy="586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1" name="TextBox 13"/>
          <p:cNvSpPr txBox="1">
            <a:spLocks noChangeArrowheads="1"/>
          </p:cNvSpPr>
          <p:nvPr/>
        </p:nvSpPr>
        <p:spPr bwMode="auto">
          <a:xfrm>
            <a:off x="6553200" y="3505200"/>
            <a:ext cx="838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Attitude</a:t>
            </a:r>
          </a:p>
        </p:txBody>
      </p:sp>
      <p:sp>
        <p:nvSpPr>
          <p:cNvPr id="15" name="TextBox 14"/>
          <p:cNvSpPr txBox="1">
            <a:spLocks noChangeArrowheads="1"/>
          </p:cNvSpPr>
          <p:nvPr/>
        </p:nvSpPr>
        <p:spPr bwMode="auto">
          <a:xfrm>
            <a:off x="5791200" y="1828800"/>
            <a:ext cx="9366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Behaviour</a:t>
            </a:r>
          </a:p>
        </p:txBody>
      </p:sp>
      <p:sp>
        <p:nvSpPr>
          <p:cNvPr id="17" name="TextBox 16"/>
          <p:cNvSpPr txBox="1">
            <a:spLocks noChangeArrowheads="1"/>
          </p:cNvSpPr>
          <p:nvPr/>
        </p:nvSpPr>
        <p:spPr bwMode="auto">
          <a:xfrm>
            <a:off x="3429000" y="2819400"/>
            <a:ext cx="1200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chemeClr val="bg1"/>
                </a:solidFill>
              </a:rPr>
              <a:t>Discussion</a:t>
            </a:r>
          </a:p>
        </p:txBody>
      </p:sp>
      <p:sp>
        <p:nvSpPr>
          <p:cNvPr id="18" name="TextBox 17"/>
          <p:cNvSpPr txBox="1">
            <a:spLocks noChangeArrowheads="1"/>
          </p:cNvSpPr>
          <p:nvPr/>
        </p:nvSpPr>
        <p:spPr bwMode="auto">
          <a:xfrm>
            <a:off x="3581400" y="3962400"/>
            <a:ext cx="1219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chemeClr val="bg1"/>
                </a:solidFill>
              </a:rPr>
              <a:t>Give-n-Take</a:t>
            </a:r>
          </a:p>
        </p:txBody>
      </p:sp>
      <p:sp>
        <p:nvSpPr>
          <p:cNvPr id="19" name="TextBox 18"/>
          <p:cNvSpPr txBox="1">
            <a:spLocks noChangeArrowheads="1"/>
          </p:cNvSpPr>
          <p:nvPr/>
        </p:nvSpPr>
        <p:spPr bwMode="auto">
          <a:xfrm>
            <a:off x="2590800" y="1752600"/>
            <a:ext cx="6477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Needs</a:t>
            </a:r>
          </a:p>
        </p:txBody>
      </p:sp>
      <p:sp>
        <p:nvSpPr>
          <p:cNvPr id="20" name="TextBox 19"/>
          <p:cNvSpPr txBox="1">
            <a:spLocks noChangeArrowheads="1"/>
          </p:cNvSpPr>
          <p:nvPr/>
        </p:nvSpPr>
        <p:spPr bwMode="auto">
          <a:xfrm>
            <a:off x="5029200" y="3429000"/>
            <a:ext cx="10795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chemeClr val="bg1"/>
                </a:solidFill>
              </a:rPr>
              <a:t>Preferences</a:t>
            </a:r>
          </a:p>
        </p:txBody>
      </p:sp>
      <p:sp>
        <p:nvSpPr>
          <p:cNvPr id="21" name="Curved Right Arrow 20"/>
          <p:cNvSpPr/>
          <p:nvPr/>
        </p:nvSpPr>
        <p:spPr>
          <a:xfrm>
            <a:off x="2590800" y="2362200"/>
            <a:ext cx="457200" cy="11430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22" name="TextBox 21"/>
          <p:cNvSpPr txBox="1">
            <a:spLocks noChangeArrowheads="1"/>
          </p:cNvSpPr>
          <p:nvPr/>
        </p:nvSpPr>
        <p:spPr bwMode="auto">
          <a:xfrm>
            <a:off x="2597150" y="2743200"/>
            <a:ext cx="7556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Process</a:t>
            </a:r>
          </a:p>
        </p:txBody>
      </p:sp>
      <p:sp>
        <p:nvSpPr>
          <p:cNvPr id="23" name="TextBox 22"/>
          <p:cNvSpPr txBox="1">
            <a:spLocks noChangeArrowheads="1"/>
          </p:cNvSpPr>
          <p:nvPr/>
        </p:nvSpPr>
        <p:spPr bwMode="auto">
          <a:xfrm>
            <a:off x="2438400" y="4648200"/>
            <a:ext cx="11874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Management</a:t>
            </a:r>
          </a:p>
        </p:txBody>
      </p:sp>
      <p:sp>
        <p:nvSpPr>
          <p:cNvPr id="24" name="TextBox 23"/>
          <p:cNvSpPr txBox="1">
            <a:spLocks noChangeArrowheads="1"/>
          </p:cNvSpPr>
          <p:nvPr/>
        </p:nvSpPr>
        <p:spPr bwMode="auto">
          <a:xfrm>
            <a:off x="4191000" y="4572000"/>
            <a:ext cx="14255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chemeClr val="bg1"/>
                </a:solidFill>
              </a:rPr>
              <a:t>Arrangement</a:t>
            </a:r>
          </a:p>
        </p:txBody>
      </p:sp>
      <p:sp>
        <p:nvSpPr>
          <p:cNvPr id="25" name="TextBox 24"/>
          <p:cNvSpPr txBox="1">
            <a:spLocks noChangeArrowheads="1"/>
          </p:cNvSpPr>
          <p:nvPr/>
        </p:nvSpPr>
        <p:spPr bwMode="auto">
          <a:xfrm>
            <a:off x="4572000" y="2362200"/>
            <a:ext cx="10445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chemeClr val="bg1"/>
                </a:solidFill>
              </a:rPr>
              <a:t>Settlement</a:t>
            </a:r>
          </a:p>
        </p:txBody>
      </p:sp>
      <p:sp>
        <p:nvSpPr>
          <p:cNvPr id="26" name="TextBox 25"/>
          <p:cNvSpPr txBox="1">
            <a:spLocks noChangeArrowheads="1"/>
          </p:cNvSpPr>
          <p:nvPr/>
        </p:nvSpPr>
        <p:spPr bwMode="auto">
          <a:xfrm>
            <a:off x="4038600" y="1600200"/>
            <a:ext cx="154781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 Differences</a:t>
            </a:r>
          </a:p>
        </p:txBody>
      </p:sp>
      <p:sp>
        <p:nvSpPr>
          <p:cNvPr id="27" name="TextBox 26"/>
          <p:cNvSpPr txBox="1">
            <a:spLocks noChangeArrowheads="1"/>
          </p:cNvSpPr>
          <p:nvPr/>
        </p:nvSpPr>
        <p:spPr bwMode="auto">
          <a:xfrm>
            <a:off x="4114800" y="5181600"/>
            <a:ext cx="133191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 Limit Variation</a:t>
            </a:r>
          </a:p>
        </p:txBody>
      </p:sp>
      <p:sp>
        <p:nvSpPr>
          <p:cNvPr id="29" name="TextBox 28"/>
          <p:cNvSpPr txBox="1">
            <a:spLocks noChangeArrowheads="1"/>
          </p:cNvSpPr>
          <p:nvPr/>
        </p:nvSpPr>
        <p:spPr bwMode="auto">
          <a:xfrm>
            <a:off x="5864225" y="2590800"/>
            <a:ext cx="612775"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rgbClr val="7030A0"/>
                </a:solidFill>
              </a:rPr>
              <a:t>Issue</a:t>
            </a:r>
          </a:p>
        </p:txBody>
      </p:sp>
      <p:sp>
        <p:nvSpPr>
          <p:cNvPr id="30" name="TextBox 29"/>
          <p:cNvSpPr txBox="1">
            <a:spLocks noChangeArrowheads="1"/>
          </p:cNvSpPr>
          <p:nvPr/>
        </p:nvSpPr>
        <p:spPr bwMode="auto">
          <a:xfrm>
            <a:off x="2590800" y="3657600"/>
            <a:ext cx="10795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t>Interest</a:t>
            </a:r>
          </a:p>
        </p:txBody>
      </p:sp>
    </p:spTree>
    <p:extLst>
      <p:ext uri="{BB962C8B-B14F-4D97-AF65-F5344CB8AC3E}">
        <p14:creationId xmlns:p14="http://schemas.microsoft.com/office/powerpoint/2010/main" xmlns="" val="263993401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amond(in)">
                                      <p:cBhvr>
                                        <p:cTn id="10" dur="2000"/>
                                        <p:tgtEl>
                                          <p:spTgt spid="29"/>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amond(in)">
                                      <p:cBhvr>
                                        <p:cTn id="13" dur="2000"/>
                                        <p:tgtEl>
                                          <p:spTgt spid="2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amond(in)">
                                      <p:cBhvr>
                                        <p:cTn id="16" dur="2000"/>
                                        <p:tgtEl>
                                          <p:spTgt spid="20"/>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amond(in)">
                                      <p:cBhvr>
                                        <p:cTn id="19" dur="2000"/>
                                        <p:tgtEl>
                                          <p:spTgt spid="26"/>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amond(in)">
                                      <p:cBhvr>
                                        <p:cTn id="22" dur="2000"/>
                                        <p:tgtEl>
                                          <p:spTgt spid="19"/>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amond(in)">
                                      <p:cBhvr>
                                        <p:cTn id="25" dur="2000"/>
                                        <p:tgtEl>
                                          <p:spTgt spid="22"/>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diamond(in)">
                                      <p:cBhvr>
                                        <p:cTn id="28" dur="2000"/>
                                        <p:tgtEl>
                                          <p:spTgt spid="30"/>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amond(in)">
                                      <p:cBhvr>
                                        <p:cTn id="31" dur="2000"/>
                                        <p:tgtEl>
                                          <p:spTgt spid="23"/>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amond(in)">
                                      <p:cBhvr>
                                        <p:cTn id="34" dur="2000"/>
                                        <p:tgtEl>
                                          <p:spTgt spid="27"/>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diamond(in)">
                                      <p:cBhvr>
                                        <p:cTn id="37" dur="2000"/>
                                        <p:tgtEl>
                                          <p:spTgt spid="24"/>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amond(in)">
                                      <p:cBhvr>
                                        <p:cTn id="40" dur="2000"/>
                                        <p:tgtEl>
                                          <p:spTgt spid="18"/>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diamond(in)">
                                      <p:cBhvr>
                                        <p:cTn id="4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0" grpId="0"/>
      <p:bldP spid="22" grpId="0"/>
      <p:bldP spid="23" grpId="0"/>
      <p:bldP spid="24" grpId="0"/>
      <p:bldP spid="25" grpId="0"/>
      <p:bldP spid="26" grpId="0"/>
      <p:bldP spid="27" grpId="0"/>
      <p:bldP spid="29" grpId="0"/>
      <p:bldP spid="3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Stored Data 8"/>
          <p:cNvSpPr/>
          <p:nvPr/>
        </p:nvSpPr>
        <p:spPr>
          <a:xfrm>
            <a:off x="1588" y="0"/>
            <a:ext cx="7632700" cy="612775"/>
          </a:xfrm>
          <a:prstGeom prst="flowChartOnlineStora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solidFill>
                <a:schemeClr val="bg1"/>
              </a:solidFill>
              <a:latin typeface="Arabic Typesetting" pitchFamily="66" charset="-78"/>
              <a:cs typeface="Arabic Typesetting" pitchFamily="66" charset="-78"/>
            </a:endParaRPr>
          </a:p>
          <a:p>
            <a:pPr algn="ctr">
              <a:defRPr/>
            </a:pPr>
            <a:r>
              <a:rPr lang="en-GB" sz="3200" b="1" dirty="0">
                <a:solidFill>
                  <a:schemeClr val="bg1"/>
                </a:solidFill>
                <a:latin typeface="Aharoni" pitchFamily="2" charset="-79"/>
                <a:cs typeface="Aharoni" pitchFamily="2" charset="-79"/>
              </a:rPr>
              <a:t>WHAT IS NEGOTIATION</a:t>
            </a:r>
          </a:p>
          <a:p>
            <a:pPr algn="ctr">
              <a:defRPr/>
            </a:pPr>
            <a:endParaRPr lang="en-GB" dirty="0"/>
          </a:p>
        </p:txBody>
      </p:sp>
      <p:sp>
        <p:nvSpPr>
          <p:cNvPr id="7" name="Flowchart: Process 6"/>
          <p:cNvSpPr/>
          <p:nvPr/>
        </p:nvSpPr>
        <p:spPr>
          <a:xfrm>
            <a:off x="1588" y="1588"/>
            <a:ext cx="1547812" cy="611187"/>
          </a:xfrm>
          <a:prstGeom prst="flowChartProcess">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p>
          <a:p>
            <a:pPr algn="ctr">
              <a:defRPr/>
            </a:pPr>
            <a:endParaRPr lang="en-GB" sz="1000" dirty="0"/>
          </a:p>
          <a:p>
            <a:pPr algn="ctr">
              <a:defRPr/>
            </a:pPr>
            <a:endParaRPr lang="en-GB" sz="1000" dirty="0"/>
          </a:p>
          <a:p>
            <a:pPr algn="ctr">
              <a:defRPr/>
            </a:pPr>
            <a:endParaRPr lang="en-GB" sz="1000" dirty="0"/>
          </a:p>
          <a:p>
            <a:pPr algn="ctr">
              <a:defRPr/>
            </a:pPr>
            <a:endParaRPr lang="en-GB" dirty="0"/>
          </a:p>
        </p:txBody>
      </p:sp>
      <p:pic>
        <p:nvPicPr>
          <p:cNvPr id="35844" name="Picture 4" descr="http://school.salescrunch.com/files/2011/02/boy_doing_homework_croppe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066800"/>
            <a:ext cx="3305175"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Content Placeholder 10"/>
          <p:cNvSpPr>
            <a:spLocks noGrp="1"/>
          </p:cNvSpPr>
          <p:nvPr>
            <p:ph idx="1"/>
          </p:nvPr>
        </p:nvSpPr>
        <p:spPr>
          <a:xfrm>
            <a:off x="3581400" y="1143000"/>
            <a:ext cx="5472113" cy="5334000"/>
          </a:xfrm>
        </p:spPr>
        <p:txBody>
          <a:bodyPr>
            <a:normAutofit lnSpcReduction="10000"/>
          </a:bodyPr>
          <a:lstStyle/>
          <a:p>
            <a:pPr marL="274320" indent="-274320" eaLnBrk="1" fontAlgn="auto" hangingPunct="1">
              <a:spcAft>
                <a:spcPts val="0"/>
              </a:spcAft>
              <a:buFont typeface="Wingdings"/>
              <a:buChar char=""/>
              <a:defRPr/>
            </a:pPr>
            <a:endParaRPr lang="en-US" dirty="0" smtClean="0">
              <a:latin typeface="Vrinda" pitchFamily="2" charset="0"/>
              <a:cs typeface="Vrinda" pitchFamily="2" charset="0"/>
            </a:endParaRPr>
          </a:p>
          <a:p>
            <a:pPr marL="274320" indent="-274320" eaLnBrk="1" fontAlgn="auto" hangingPunct="1">
              <a:spcAft>
                <a:spcPts val="0"/>
              </a:spcAft>
              <a:buFont typeface="Batang" pitchFamily="18" charset="-127"/>
              <a:buChar char="☎"/>
              <a:defRPr/>
            </a:pPr>
            <a:r>
              <a:rPr lang="en-US" dirty="0" smtClean="0">
                <a:latin typeface="Vrinda" pitchFamily="2" charset="0"/>
                <a:cs typeface="Vrinda" pitchFamily="2" charset="0"/>
              </a:rPr>
              <a:t>“</a:t>
            </a:r>
            <a:r>
              <a:rPr lang="en-US" b="1" dirty="0" smtClean="0">
                <a:latin typeface="Batang" pitchFamily="18" charset="-127"/>
                <a:ea typeface="Batang" pitchFamily="18" charset="-127"/>
                <a:cs typeface="Vrinda" pitchFamily="2" charset="0"/>
              </a:rPr>
              <a:t>The process to arrive at an agreement between different parties, each with their Own interests and preferences”. </a:t>
            </a:r>
          </a:p>
          <a:p>
            <a:pPr marL="274320" indent="-274320" eaLnBrk="1" fontAlgn="auto" hangingPunct="1">
              <a:spcAft>
                <a:spcPts val="0"/>
              </a:spcAft>
              <a:buFont typeface="Wingdings"/>
              <a:buChar char=""/>
              <a:defRPr/>
            </a:pPr>
            <a:endParaRPr lang="en-US" b="1" dirty="0" smtClean="0">
              <a:latin typeface="Batang" pitchFamily="18" charset="-127"/>
              <a:ea typeface="Batang" pitchFamily="18" charset="-127"/>
              <a:cs typeface="Vrinda" pitchFamily="2" charset="0"/>
            </a:endParaRPr>
          </a:p>
          <a:p>
            <a:pPr marL="274320" indent="-274320" eaLnBrk="1" fontAlgn="auto" hangingPunct="1">
              <a:spcAft>
                <a:spcPts val="0"/>
              </a:spcAft>
              <a:buFont typeface="Batang" pitchFamily="18" charset="-127"/>
              <a:buChar char="☎"/>
              <a:defRPr/>
            </a:pPr>
            <a:r>
              <a:rPr lang="en-US" b="1" dirty="0" smtClean="0">
                <a:solidFill>
                  <a:srgbClr val="0000FF"/>
                </a:solidFill>
                <a:latin typeface="Batang" pitchFamily="18" charset="-127"/>
                <a:ea typeface="Batang" pitchFamily="18" charset="-127"/>
                <a:cs typeface="Vrinda" pitchFamily="2" charset="0"/>
              </a:rPr>
              <a:t>“The process we use to satisfy our needs when someone else controls what we want”.</a:t>
            </a:r>
          </a:p>
          <a:p>
            <a:pPr marL="274320" indent="-274320" eaLnBrk="1" fontAlgn="auto" hangingPunct="1">
              <a:spcAft>
                <a:spcPts val="0"/>
              </a:spcAft>
              <a:buFont typeface="Batang" pitchFamily="18" charset="-127"/>
              <a:buChar char="☎"/>
              <a:defRPr/>
            </a:pPr>
            <a:endParaRPr lang="en-US" b="1" dirty="0" smtClean="0">
              <a:solidFill>
                <a:srgbClr val="0000FF"/>
              </a:solidFill>
              <a:latin typeface="Batang" pitchFamily="18" charset="-127"/>
              <a:ea typeface="Batang" pitchFamily="18" charset="-127"/>
              <a:cs typeface="Vrinda" pitchFamily="2" charset="0"/>
            </a:endParaRPr>
          </a:p>
          <a:p>
            <a:pPr marL="274320" indent="-274320" eaLnBrk="1" fontAlgn="auto" hangingPunct="1">
              <a:spcAft>
                <a:spcPts val="0"/>
              </a:spcAft>
              <a:buFont typeface="Batang" pitchFamily="18" charset="-127"/>
              <a:buChar char="☎"/>
              <a:defRPr/>
            </a:pPr>
            <a:r>
              <a:rPr lang="en-GB" b="1" dirty="0" smtClean="0">
                <a:latin typeface="Batang" pitchFamily="18" charset="-127"/>
                <a:ea typeface="Batang" pitchFamily="18" charset="-127"/>
                <a:cs typeface="Vrinda" pitchFamily="2" charset="0"/>
              </a:rPr>
              <a:t>“The act of discussing an issue Between two or more parties with Competing interests with an aim of coming to an agreement”</a:t>
            </a:r>
            <a:endParaRPr lang="en-US" sz="3600" b="1" dirty="0" smtClean="0"/>
          </a:p>
          <a:p>
            <a:pPr marL="274320" indent="-274320" eaLnBrk="1" fontAlgn="auto" hangingPunct="1">
              <a:spcAft>
                <a:spcPts val="0"/>
              </a:spcAft>
              <a:buFont typeface="Wingdings"/>
              <a:buChar char=""/>
              <a:defRPr/>
            </a:pPr>
            <a:endParaRPr lang="en-GB" dirty="0"/>
          </a:p>
        </p:txBody>
      </p:sp>
    </p:spTree>
    <p:extLst>
      <p:ext uri="{BB962C8B-B14F-4D97-AF65-F5344CB8AC3E}">
        <p14:creationId xmlns:p14="http://schemas.microsoft.com/office/powerpoint/2010/main" xmlns="" val="332057524"/>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Stored Data 8"/>
          <p:cNvSpPr/>
          <p:nvPr/>
        </p:nvSpPr>
        <p:spPr>
          <a:xfrm>
            <a:off x="1588" y="0"/>
            <a:ext cx="7632700" cy="612775"/>
          </a:xfrm>
          <a:prstGeom prst="flowChartOnlineStora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solidFill>
                <a:schemeClr val="bg1"/>
              </a:solidFill>
              <a:latin typeface="Arabic Typesetting" pitchFamily="66" charset="-78"/>
              <a:cs typeface="Arabic Typesetting" pitchFamily="66" charset="-78"/>
            </a:endParaRPr>
          </a:p>
          <a:p>
            <a:pPr algn="ctr">
              <a:defRPr/>
            </a:pPr>
            <a:r>
              <a:rPr lang="en-GB" sz="3200" b="1" dirty="0">
                <a:solidFill>
                  <a:schemeClr val="bg1"/>
                </a:solidFill>
                <a:latin typeface="Aharoni" pitchFamily="2" charset="-79"/>
                <a:cs typeface="Aharoni" pitchFamily="2" charset="-79"/>
              </a:rPr>
              <a:t>FOR ME..........</a:t>
            </a:r>
          </a:p>
          <a:p>
            <a:pPr algn="ctr">
              <a:defRPr/>
            </a:pPr>
            <a:endParaRPr lang="en-GB" dirty="0"/>
          </a:p>
        </p:txBody>
      </p:sp>
      <p:sp>
        <p:nvSpPr>
          <p:cNvPr id="7" name="Flowchart: Process 6"/>
          <p:cNvSpPr/>
          <p:nvPr/>
        </p:nvSpPr>
        <p:spPr>
          <a:xfrm>
            <a:off x="1588" y="1588"/>
            <a:ext cx="1547812" cy="611187"/>
          </a:xfrm>
          <a:prstGeom prst="flowChartProcess">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p>
          <a:p>
            <a:pPr algn="ctr">
              <a:defRPr/>
            </a:pPr>
            <a:endParaRPr lang="en-GB" sz="1000" dirty="0"/>
          </a:p>
          <a:p>
            <a:pPr algn="ctr">
              <a:defRPr/>
            </a:pPr>
            <a:endParaRPr lang="en-GB" sz="1000" dirty="0"/>
          </a:p>
          <a:p>
            <a:pPr algn="ctr">
              <a:defRPr/>
            </a:pPr>
            <a:endParaRPr lang="en-GB" sz="1000" dirty="0"/>
          </a:p>
          <a:p>
            <a:pPr algn="ctr">
              <a:defRPr/>
            </a:pPr>
            <a:endParaRPr lang="en-GB" dirty="0"/>
          </a:p>
        </p:txBody>
      </p:sp>
      <p:sp>
        <p:nvSpPr>
          <p:cNvPr id="36868" name="Content Placeholder 10"/>
          <p:cNvSpPr txBox="1">
            <a:spLocks/>
          </p:cNvSpPr>
          <p:nvPr/>
        </p:nvSpPr>
        <p:spPr bwMode="auto">
          <a:xfrm>
            <a:off x="304800" y="4724400"/>
            <a:ext cx="81534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257300" indent="-3429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lvl="2">
              <a:spcBef>
                <a:spcPct val="20000"/>
              </a:spcBef>
            </a:pPr>
            <a:r>
              <a:rPr lang="en-US" sz="2800">
                <a:latin typeface="Vrinda" pitchFamily="34" charset="0"/>
                <a:cs typeface="Vrinda" pitchFamily="34" charset="0"/>
              </a:rPr>
              <a:t>“</a:t>
            </a:r>
            <a:r>
              <a:rPr lang="en-US" sz="2800" b="1">
                <a:latin typeface="Batang" pitchFamily="18" charset="-127"/>
                <a:ea typeface="Batang" pitchFamily="18" charset="-127"/>
                <a:cs typeface="Vrinda" pitchFamily="34" charset="0"/>
              </a:rPr>
              <a:t>The procedure to achieve an end through Informal or formal steps of Resolving the Differences”. </a:t>
            </a:r>
          </a:p>
          <a:p>
            <a:pPr eaLnBrk="1" hangingPunct="1">
              <a:spcBef>
                <a:spcPct val="20000"/>
              </a:spcBef>
              <a:buFont typeface="Arial" pitchFamily="34" charset="0"/>
              <a:buNone/>
            </a:pPr>
            <a:endParaRPr lang="en-US" sz="3200" b="1">
              <a:latin typeface="Batang" pitchFamily="18" charset="-127"/>
              <a:ea typeface="Batang" pitchFamily="18" charset="-127"/>
              <a:cs typeface="Vrinda" pitchFamily="34" charset="0"/>
            </a:endParaRPr>
          </a:p>
        </p:txBody>
      </p:sp>
      <p:pic>
        <p:nvPicPr>
          <p:cNvPr id="36869" name="Picture 2" descr="http://www.exed.hec.edu/var/plain_site/storage/images/media/images/f1-580-x-256/theme/f2_negociation.jpg/10644-1-eng-GB/F2_Negociation.jpg_carousel_program.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1219200"/>
            <a:ext cx="69342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51290377"/>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Stored Data 8"/>
          <p:cNvSpPr/>
          <p:nvPr/>
        </p:nvSpPr>
        <p:spPr>
          <a:xfrm>
            <a:off x="1588" y="0"/>
            <a:ext cx="8388350" cy="612775"/>
          </a:xfrm>
          <a:prstGeom prst="flowChartOnlineStora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solidFill>
                <a:schemeClr val="bg1"/>
              </a:solidFill>
              <a:latin typeface="Arabic Typesetting" pitchFamily="66" charset="-78"/>
              <a:cs typeface="Arabic Typesetting" pitchFamily="66" charset="-78"/>
            </a:endParaRPr>
          </a:p>
          <a:p>
            <a:pPr algn="ctr">
              <a:defRPr/>
            </a:pPr>
            <a:r>
              <a:rPr lang="en-GB" sz="2800" b="1" dirty="0">
                <a:solidFill>
                  <a:schemeClr val="bg1"/>
                </a:solidFill>
                <a:latin typeface="Aharoni" pitchFamily="2" charset="-79"/>
                <a:cs typeface="Aharoni" pitchFamily="2" charset="-79"/>
              </a:rPr>
              <a:t>Theoretical Framework </a:t>
            </a:r>
            <a:r>
              <a:rPr lang="en-GB" sz="2000" b="1" dirty="0">
                <a:solidFill>
                  <a:schemeClr val="bg1"/>
                </a:solidFill>
                <a:latin typeface="Aharoni" pitchFamily="2" charset="-79"/>
                <a:cs typeface="Aharoni" pitchFamily="2" charset="-79"/>
              </a:rPr>
              <a:t>(way in) </a:t>
            </a:r>
          </a:p>
          <a:p>
            <a:pPr algn="ctr">
              <a:defRPr/>
            </a:pPr>
            <a:endParaRPr lang="en-GB" dirty="0"/>
          </a:p>
        </p:txBody>
      </p:sp>
      <p:sp>
        <p:nvSpPr>
          <p:cNvPr id="7" name="Flowchart: Process 6"/>
          <p:cNvSpPr/>
          <p:nvPr/>
        </p:nvSpPr>
        <p:spPr>
          <a:xfrm>
            <a:off x="1588" y="1588"/>
            <a:ext cx="1260475" cy="611187"/>
          </a:xfrm>
          <a:prstGeom prst="flowChartProcess">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p>
          <a:p>
            <a:pPr algn="ctr">
              <a:defRPr/>
            </a:pPr>
            <a:endParaRPr lang="en-GB" sz="1000" dirty="0"/>
          </a:p>
          <a:p>
            <a:pPr algn="ctr">
              <a:defRPr/>
            </a:pPr>
            <a:endParaRPr lang="en-GB" sz="1000" dirty="0"/>
          </a:p>
          <a:p>
            <a:pPr algn="ctr">
              <a:defRPr/>
            </a:pPr>
            <a:endParaRPr lang="en-GB" sz="1000" dirty="0"/>
          </a:p>
          <a:p>
            <a:pPr algn="ctr">
              <a:defRPr/>
            </a:pPr>
            <a:endParaRPr lang="en-GB" dirty="0"/>
          </a:p>
        </p:txBody>
      </p:sp>
      <p:sp>
        <p:nvSpPr>
          <p:cNvPr id="24" name="Rectangle 23"/>
          <p:cNvSpPr/>
          <p:nvPr/>
        </p:nvSpPr>
        <p:spPr>
          <a:xfrm>
            <a:off x="2057400" y="1430338"/>
            <a:ext cx="1531938" cy="1273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chemeClr val="tx1"/>
              </a:solidFill>
            </a:endParaRPr>
          </a:p>
          <a:p>
            <a:pPr>
              <a:defRPr/>
            </a:pPr>
            <a:r>
              <a:rPr lang="en-GB" sz="1600" dirty="0">
                <a:solidFill>
                  <a:schemeClr val="tx1"/>
                </a:solidFill>
              </a:rPr>
              <a:t>Perception experience</a:t>
            </a:r>
          </a:p>
          <a:p>
            <a:pPr>
              <a:defRPr/>
            </a:pPr>
            <a:endParaRPr lang="en-GB" sz="1600" dirty="0">
              <a:solidFill>
                <a:schemeClr val="tx1"/>
              </a:solidFill>
            </a:endParaRPr>
          </a:p>
          <a:p>
            <a:pPr>
              <a:defRPr/>
            </a:pPr>
            <a:r>
              <a:rPr lang="en-GB" sz="1600" dirty="0">
                <a:solidFill>
                  <a:schemeClr val="tx1"/>
                </a:solidFill>
              </a:rPr>
              <a:t>Individuality </a:t>
            </a:r>
          </a:p>
          <a:p>
            <a:pPr>
              <a:defRPr/>
            </a:pPr>
            <a:endParaRPr lang="en-GB" dirty="0">
              <a:solidFill>
                <a:schemeClr val="tx1"/>
              </a:solidFill>
            </a:endParaRPr>
          </a:p>
        </p:txBody>
      </p:sp>
      <p:sp>
        <p:nvSpPr>
          <p:cNvPr id="25" name="Plaque 24"/>
          <p:cNvSpPr/>
          <p:nvPr/>
        </p:nvSpPr>
        <p:spPr>
          <a:xfrm>
            <a:off x="3429000" y="1227138"/>
            <a:ext cx="1836738" cy="1476375"/>
          </a:xfrm>
          <a:prstGeom prst="plaque">
            <a:avLst/>
          </a:prstGeom>
          <a:solidFill>
            <a:srgbClr val="19C3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800" dirty="0">
                <a:solidFill>
                  <a:schemeClr val="tx1"/>
                </a:solidFill>
              </a:rPr>
              <a:t>Effect of political, Psychological, Spiritual, Social needs</a:t>
            </a:r>
          </a:p>
        </p:txBody>
      </p:sp>
      <p:sp>
        <p:nvSpPr>
          <p:cNvPr id="26" name="Rectangle 25"/>
          <p:cNvSpPr/>
          <p:nvPr/>
        </p:nvSpPr>
        <p:spPr>
          <a:xfrm>
            <a:off x="5375275" y="1371600"/>
            <a:ext cx="1101725" cy="1620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600" dirty="0">
                <a:solidFill>
                  <a:schemeClr val="tx1"/>
                </a:solidFill>
              </a:rPr>
              <a:t>Sharing</a:t>
            </a:r>
          </a:p>
          <a:p>
            <a:pPr>
              <a:defRPr/>
            </a:pPr>
            <a:r>
              <a:rPr lang="en-GB" sz="1600" dirty="0">
                <a:solidFill>
                  <a:schemeClr val="tx1"/>
                </a:solidFill>
              </a:rPr>
              <a:t>Exchanging</a:t>
            </a:r>
          </a:p>
        </p:txBody>
      </p:sp>
      <p:sp>
        <p:nvSpPr>
          <p:cNvPr id="27" name="Plaque 26"/>
          <p:cNvSpPr/>
          <p:nvPr/>
        </p:nvSpPr>
        <p:spPr>
          <a:xfrm>
            <a:off x="6565900" y="1219200"/>
            <a:ext cx="1797050" cy="1476375"/>
          </a:xfrm>
          <a:prstGeom prst="plaque">
            <a:avLst/>
          </a:prstGeom>
          <a:solidFill>
            <a:srgbClr val="19C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Ideas</a:t>
            </a:r>
          </a:p>
          <a:p>
            <a:pPr>
              <a:defRPr/>
            </a:pPr>
            <a:r>
              <a:rPr lang="en-GB" dirty="0">
                <a:solidFill>
                  <a:schemeClr val="tx1"/>
                </a:solidFill>
              </a:rPr>
              <a:t>interests</a:t>
            </a:r>
          </a:p>
        </p:txBody>
      </p:sp>
      <p:sp>
        <p:nvSpPr>
          <p:cNvPr id="28" name="Rectangle 27"/>
          <p:cNvSpPr/>
          <p:nvPr/>
        </p:nvSpPr>
        <p:spPr>
          <a:xfrm>
            <a:off x="344488" y="3733800"/>
            <a:ext cx="1152525" cy="1260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600" dirty="0">
                <a:solidFill>
                  <a:schemeClr val="tx1"/>
                </a:solidFill>
              </a:rPr>
              <a:t>Process</a:t>
            </a:r>
          </a:p>
          <a:p>
            <a:pPr>
              <a:defRPr/>
            </a:pPr>
            <a:r>
              <a:rPr lang="en-GB" sz="1600" dirty="0">
                <a:solidFill>
                  <a:schemeClr val="tx1"/>
                </a:solidFill>
              </a:rPr>
              <a:t>Influence</a:t>
            </a:r>
          </a:p>
        </p:txBody>
      </p:sp>
      <p:sp>
        <p:nvSpPr>
          <p:cNvPr id="31" name="Plaque 30"/>
          <p:cNvSpPr/>
          <p:nvPr/>
        </p:nvSpPr>
        <p:spPr>
          <a:xfrm>
            <a:off x="1371600" y="3657600"/>
            <a:ext cx="2217738" cy="1476375"/>
          </a:xfrm>
          <a:prstGeom prst="plaque">
            <a:avLst/>
          </a:prstGeom>
          <a:solidFill>
            <a:srgbClr val="19C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Difference </a:t>
            </a:r>
          </a:p>
          <a:p>
            <a:pPr>
              <a:defRPr/>
            </a:pPr>
            <a:r>
              <a:rPr lang="en-GB" dirty="0">
                <a:solidFill>
                  <a:schemeClr val="tx1"/>
                </a:solidFill>
              </a:rPr>
              <a:t>in </a:t>
            </a:r>
          </a:p>
          <a:p>
            <a:pPr>
              <a:defRPr/>
            </a:pPr>
            <a:r>
              <a:rPr lang="en-GB" dirty="0">
                <a:solidFill>
                  <a:schemeClr val="tx1"/>
                </a:solidFill>
              </a:rPr>
              <a:t>opinion</a:t>
            </a:r>
          </a:p>
        </p:txBody>
      </p:sp>
      <p:sp>
        <p:nvSpPr>
          <p:cNvPr id="32" name="Rectangle 31"/>
          <p:cNvSpPr/>
          <p:nvPr/>
        </p:nvSpPr>
        <p:spPr>
          <a:xfrm>
            <a:off x="3657600" y="3505200"/>
            <a:ext cx="1295400" cy="1489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600" dirty="0">
                <a:solidFill>
                  <a:schemeClr val="tx1"/>
                </a:solidFill>
              </a:rPr>
              <a:t>Leads toward</a:t>
            </a:r>
          </a:p>
          <a:p>
            <a:pPr>
              <a:defRPr/>
            </a:pPr>
            <a:endParaRPr lang="en-GB" sz="1600" dirty="0">
              <a:solidFill>
                <a:schemeClr val="tx1"/>
              </a:solidFill>
            </a:endParaRPr>
          </a:p>
        </p:txBody>
      </p:sp>
      <p:sp>
        <p:nvSpPr>
          <p:cNvPr id="33" name="Plaque 32"/>
          <p:cNvSpPr/>
          <p:nvPr/>
        </p:nvSpPr>
        <p:spPr>
          <a:xfrm>
            <a:off x="4953000" y="3665538"/>
            <a:ext cx="1912938" cy="1476375"/>
          </a:xfrm>
          <a:prstGeom prst="plaque">
            <a:avLst/>
          </a:prstGeom>
          <a:solidFill>
            <a:srgbClr val="19C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Conflict</a:t>
            </a:r>
          </a:p>
          <a:p>
            <a:pPr>
              <a:defRPr/>
            </a:pPr>
            <a:r>
              <a:rPr lang="en-GB" dirty="0">
                <a:solidFill>
                  <a:schemeClr val="tx1"/>
                </a:solidFill>
              </a:rPr>
              <a:t>Yes/No</a:t>
            </a:r>
          </a:p>
          <a:p>
            <a:pPr>
              <a:defRPr/>
            </a:pPr>
            <a:r>
              <a:rPr lang="en-GB" dirty="0">
                <a:solidFill>
                  <a:schemeClr val="tx1"/>
                </a:solidFill>
              </a:rPr>
              <a:t>(Conditioned)</a:t>
            </a:r>
          </a:p>
        </p:txBody>
      </p:sp>
      <p:sp>
        <p:nvSpPr>
          <p:cNvPr id="39" name="Action Button: Help 38">
            <a:hlinkClick r:id="" action="ppaction://noaction" highlightClick="1"/>
          </p:cNvPr>
          <p:cNvSpPr/>
          <p:nvPr/>
        </p:nvSpPr>
        <p:spPr>
          <a:xfrm>
            <a:off x="6965950" y="3733800"/>
            <a:ext cx="1397000" cy="1295400"/>
          </a:xfrm>
          <a:prstGeom prst="actionButtonHelp">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rPr>
              <a:t>Solution</a:t>
            </a:r>
          </a:p>
        </p:txBody>
      </p:sp>
      <p:cxnSp>
        <p:nvCxnSpPr>
          <p:cNvPr id="41" name="Straight Arrow Connector 40"/>
          <p:cNvCxnSpPr>
            <a:stCxn id="24" idx="1"/>
            <a:endCxn id="24" idx="3"/>
          </p:cNvCxnSpPr>
          <p:nvPr/>
        </p:nvCxnSpPr>
        <p:spPr>
          <a:xfrm>
            <a:off x="2057400" y="1828800"/>
            <a:ext cx="1531938" cy="0"/>
          </a:xfrm>
          <a:prstGeom prst="straightConnector1">
            <a:avLst/>
          </a:prstGeom>
          <a:ln>
            <a:tailEnd type="arrow"/>
          </a:ln>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43" name="Straight Arrow Connector 42"/>
          <p:cNvCxnSpPr>
            <a:stCxn id="26" idx="1"/>
            <a:endCxn id="26" idx="3"/>
          </p:cNvCxnSpPr>
          <p:nvPr/>
        </p:nvCxnSpPr>
        <p:spPr>
          <a:xfrm>
            <a:off x="5375275" y="1944688"/>
            <a:ext cx="1101725" cy="0"/>
          </a:xfrm>
          <a:prstGeom prst="straightConnector1">
            <a:avLst/>
          </a:prstGeom>
          <a:ln>
            <a:tailEnd type="arrow"/>
          </a:ln>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45" name="Straight Arrow Connector 44"/>
          <p:cNvCxnSpPr/>
          <p:nvPr/>
        </p:nvCxnSpPr>
        <p:spPr>
          <a:xfrm>
            <a:off x="344400" y="4363800"/>
            <a:ext cx="917220" cy="21600"/>
          </a:xfrm>
          <a:prstGeom prst="straightConnector1">
            <a:avLst/>
          </a:prstGeom>
          <a:ln>
            <a:tailEnd type="arrow"/>
          </a:ln>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47" name="Straight Arrow Connector 46"/>
          <p:cNvCxnSpPr>
            <a:stCxn id="32" idx="1"/>
            <a:endCxn id="32" idx="3"/>
          </p:cNvCxnSpPr>
          <p:nvPr/>
        </p:nvCxnSpPr>
        <p:spPr>
          <a:xfrm>
            <a:off x="3657000" y="3773488"/>
            <a:ext cx="1296000" cy="0"/>
          </a:xfrm>
          <a:prstGeom prst="straightConnector1">
            <a:avLst/>
          </a:prstGeom>
          <a:ln>
            <a:tailEnd type="arrow"/>
          </a:ln>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49" name="Straight Connector 48"/>
          <p:cNvCxnSpPr/>
          <p:nvPr/>
        </p:nvCxnSpPr>
        <p:spPr>
          <a:xfrm flipV="1">
            <a:off x="6846000" y="3733800"/>
            <a:ext cx="240600" cy="651600"/>
          </a:xfrm>
          <a:prstGeom prst="line">
            <a:avLst/>
          </a:prstGeom>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51" name="Straight Connector 50"/>
          <p:cNvCxnSpPr/>
          <p:nvPr/>
        </p:nvCxnSpPr>
        <p:spPr>
          <a:xfrm flipV="1">
            <a:off x="6846000" y="3962400"/>
            <a:ext cx="316800" cy="423000"/>
          </a:xfrm>
          <a:prstGeom prst="line">
            <a:avLst/>
          </a:prstGeom>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53" name="Straight Connector 52"/>
          <p:cNvCxnSpPr/>
          <p:nvPr/>
        </p:nvCxnSpPr>
        <p:spPr>
          <a:xfrm>
            <a:off x="6858000" y="4151313"/>
            <a:ext cx="304800" cy="0"/>
          </a:xfrm>
          <a:prstGeom prst="line">
            <a:avLst/>
          </a:prstGeom>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56" name="Straight Connector 55"/>
          <p:cNvCxnSpPr/>
          <p:nvPr/>
        </p:nvCxnSpPr>
        <p:spPr>
          <a:xfrm>
            <a:off x="6846000" y="4385400"/>
            <a:ext cx="240600" cy="339000"/>
          </a:xfrm>
          <a:prstGeom prst="line">
            <a:avLst/>
          </a:prstGeom>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58" name="Straight Connector 57"/>
          <p:cNvCxnSpPr/>
          <p:nvPr/>
        </p:nvCxnSpPr>
        <p:spPr>
          <a:xfrm>
            <a:off x="6846000" y="4385400"/>
            <a:ext cx="240600" cy="643800"/>
          </a:xfrm>
          <a:prstGeom prst="line">
            <a:avLst/>
          </a:prstGeom>
          <a:effectLst>
            <a:glow rad="101600">
              <a:schemeClr val="accent6">
                <a:satMod val="175000"/>
                <a:alpha val="40000"/>
              </a:schemeClr>
            </a:glow>
            <a:outerShdw blurRad="40000" dist="20000" dir="5400000" rotWithShape="0">
              <a:srgbClr val="000000">
                <a:alpha val="38000"/>
              </a:srgbClr>
            </a:outerShdw>
          </a:effectLst>
        </p:spPr>
        <p:style>
          <a:lnRef idx="2">
            <a:schemeClr val="accent6"/>
          </a:lnRef>
          <a:fillRef idx="0">
            <a:schemeClr val="accent6"/>
          </a:fillRef>
          <a:effectRef idx="1">
            <a:schemeClr val="accent6"/>
          </a:effectRef>
          <a:fontRef idx="minor">
            <a:schemeClr val="tx1"/>
          </a:fontRef>
        </p:style>
      </p:cxnSp>
      <p:cxnSp>
        <p:nvCxnSpPr>
          <p:cNvPr id="60" name="Straight Connector 59"/>
          <p:cNvCxnSpPr/>
          <p:nvPr/>
        </p:nvCxnSpPr>
        <p:spPr>
          <a:xfrm>
            <a:off x="304800" y="3200400"/>
            <a:ext cx="701040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65" name="Straight Arrow Connector 64"/>
          <p:cNvCxnSpPr/>
          <p:nvPr/>
        </p:nvCxnSpPr>
        <p:spPr>
          <a:xfrm flipH="1">
            <a:off x="7315200" y="2659063"/>
            <a:ext cx="6350" cy="54133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78" name="Straight Arrow Connector 77"/>
          <p:cNvCxnSpPr/>
          <p:nvPr/>
        </p:nvCxnSpPr>
        <p:spPr>
          <a:xfrm>
            <a:off x="304800" y="3200400"/>
            <a:ext cx="0" cy="106680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37913" name="TextBox 80"/>
          <p:cNvSpPr txBox="1">
            <a:spLocks noChangeArrowheads="1"/>
          </p:cNvSpPr>
          <p:nvPr/>
        </p:nvSpPr>
        <p:spPr bwMode="auto">
          <a:xfrm rot="-5400000">
            <a:off x="7885907" y="3666331"/>
            <a:ext cx="1655762"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a:t>Changing   Mind</a:t>
            </a:r>
          </a:p>
        </p:txBody>
      </p:sp>
      <p:sp>
        <p:nvSpPr>
          <p:cNvPr id="80" name="Right Brace 79"/>
          <p:cNvSpPr/>
          <p:nvPr/>
        </p:nvSpPr>
        <p:spPr>
          <a:xfrm>
            <a:off x="8153400" y="1066800"/>
            <a:ext cx="685800" cy="5486400"/>
          </a:xfrm>
          <a:prstGeom prst="rightBrace">
            <a:avLst/>
          </a:prstGeom>
        </p:spPr>
        <p:style>
          <a:lnRef idx="3">
            <a:schemeClr val="accent6"/>
          </a:lnRef>
          <a:fillRef idx="0">
            <a:schemeClr val="accent6"/>
          </a:fillRef>
          <a:effectRef idx="2">
            <a:schemeClr val="accent6"/>
          </a:effectRef>
          <a:fontRef idx="minor">
            <a:schemeClr val="tx1"/>
          </a:fontRef>
        </p:style>
        <p:txBody>
          <a:bodyPr anchor="ctr"/>
          <a:lstStyle/>
          <a:p>
            <a:pPr algn="ctr">
              <a:defRPr/>
            </a:pPr>
            <a:endParaRPr lang="en-GB"/>
          </a:p>
        </p:txBody>
      </p:sp>
      <p:pic>
        <p:nvPicPr>
          <p:cNvPr id="37915" name="Picture 2" descr="http://controlmind.info/images/stories/brain.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7788" y="1092200"/>
            <a:ext cx="192087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16" name="TextBox 33"/>
          <p:cNvSpPr txBox="1">
            <a:spLocks noChangeArrowheads="1"/>
          </p:cNvSpPr>
          <p:nvPr/>
        </p:nvSpPr>
        <p:spPr bwMode="auto">
          <a:xfrm>
            <a:off x="381000" y="1066800"/>
            <a:ext cx="1524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solidFill>
                  <a:schemeClr val="bg1"/>
                </a:solidFill>
              </a:rPr>
              <a:t>Human mind</a:t>
            </a:r>
          </a:p>
        </p:txBody>
      </p:sp>
      <p:pic>
        <p:nvPicPr>
          <p:cNvPr id="35" name="Picture 2" descr="http://ayurai.dosen.narotama.ac.id/files/2011/06/negotiation.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5410200"/>
            <a:ext cx="66294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p:cNvSpPr txBox="1">
            <a:spLocks noChangeArrowheads="1"/>
          </p:cNvSpPr>
          <p:nvPr/>
        </p:nvSpPr>
        <p:spPr bwMode="auto">
          <a:xfrm>
            <a:off x="3962400" y="6096000"/>
            <a:ext cx="2362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a:t>NEGOTIATION</a:t>
            </a:r>
          </a:p>
        </p:txBody>
      </p:sp>
    </p:spTree>
    <p:extLst>
      <p:ext uri="{BB962C8B-B14F-4D97-AF65-F5344CB8AC3E}">
        <p14:creationId xmlns:p14="http://schemas.microsoft.com/office/powerpoint/2010/main" xmlns="" val="85039565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amond(in)">
                                      <p:cBhvr>
                                        <p:cTn id="7" dur="2000"/>
                                        <p:tgtEl>
                                          <p:spTgt spid="35"/>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amond(in)">
                                      <p:cBhvr>
                                        <p:cTn id="10"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owchart: Stored Data 8"/>
          <p:cNvSpPr/>
          <p:nvPr/>
        </p:nvSpPr>
        <p:spPr>
          <a:xfrm>
            <a:off x="1588" y="0"/>
            <a:ext cx="8423275" cy="612775"/>
          </a:xfrm>
          <a:prstGeom prst="flowChartOnlineStorag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en-GB" dirty="0">
              <a:solidFill>
                <a:schemeClr val="bg1"/>
              </a:solidFill>
              <a:latin typeface="Arabic Typesetting" pitchFamily="66" charset="-78"/>
              <a:cs typeface="Arabic Typesetting" pitchFamily="66" charset="-78"/>
            </a:endParaRPr>
          </a:p>
          <a:p>
            <a:pPr algn="ctr">
              <a:defRPr/>
            </a:pPr>
            <a:r>
              <a:rPr lang="en-GB" sz="2800" b="1" dirty="0">
                <a:solidFill>
                  <a:schemeClr val="bg1"/>
                </a:solidFill>
                <a:latin typeface="Aharoni" pitchFamily="2" charset="-79"/>
                <a:cs typeface="Aharoni" pitchFamily="2" charset="-79"/>
              </a:rPr>
              <a:t>Theoretical Framework </a:t>
            </a:r>
            <a:r>
              <a:rPr lang="en-GB" sz="2000" b="1" dirty="0">
                <a:solidFill>
                  <a:schemeClr val="bg1"/>
                </a:solidFill>
                <a:latin typeface="Aharoni" pitchFamily="2" charset="-79"/>
                <a:cs typeface="Aharoni" pitchFamily="2" charset="-79"/>
              </a:rPr>
              <a:t>(way out) </a:t>
            </a:r>
          </a:p>
          <a:p>
            <a:pPr algn="ctr">
              <a:defRPr/>
            </a:pPr>
            <a:endParaRPr lang="en-GB" dirty="0"/>
          </a:p>
        </p:txBody>
      </p:sp>
      <p:sp>
        <p:nvSpPr>
          <p:cNvPr id="7" name="Flowchart: Process 6"/>
          <p:cNvSpPr/>
          <p:nvPr/>
        </p:nvSpPr>
        <p:spPr>
          <a:xfrm>
            <a:off x="1588" y="1588"/>
            <a:ext cx="1260475" cy="611187"/>
          </a:xfrm>
          <a:prstGeom prst="flowChartProcess">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000" dirty="0"/>
          </a:p>
          <a:p>
            <a:pPr algn="ctr">
              <a:defRPr/>
            </a:pPr>
            <a:endParaRPr lang="en-GB" sz="1000" dirty="0"/>
          </a:p>
          <a:p>
            <a:pPr algn="ctr">
              <a:defRPr/>
            </a:pPr>
            <a:endParaRPr lang="en-GB" sz="1000" dirty="0"/>
          </a:p>
          <a:p>
            <a:pPr algn="ctr">
              <a:defRPr/>
            </a:pPr>
            <a:endParaRPr lang="en-GB" sz="1000" dirty="0"/>
          </a:p>
          <a:p>
            <a:pPr algn="ctr">
              <a:defRPr/>
            </a:pPr>
            <a:endParaRPr lang="en-GB" dirty="0"/>
          </a:p>
        </p:txBody>
      </p:sp>
      <p:sp>
        <p:nvSpPr>
          <p:cNvPr id="25" name="Plaque 24"/>
          <p:cNvSpPr/>
          <p:nvPr/>
        </p:nvSpPr>
        <p:spPr>
          <a:xfrm>
            <a:off x="3046413" y="4038600"/>
            <a:ext cx="2078037" cy="539750"/>
          </a:xfrm>
          <a:prstGeom prst="plaque">
            <a:avLst/>
          </a:prstGeom>
          <a:solidFill>
            <a:srgbClr val="19C3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Proposal</a:t>
            </a:r>
          </a:p>
        </p:txBody>
      </p:sp>
      <p:sp>
        <p:nvSpPr>
          <p:cNvPr id="31" name="Plaque 30"/>
          <p:cNvSpPr/>
          <p:nvPr/>
        </p:nvSpPr>
        <p:spPr>
          <a:xfrm>
            <a:off x="3046413" y="4876800"/>
            <a:ext cx="2078037" cy="539750"/>
          </a:xfrm>
          <a:prstGeom prst="plaque">
            <a:avLst/>
          </a:prstGeom>
          <a:solidFill>
            <a:srgbClr val="19C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Discussion</a:t>
            </a:r>
          </a:p>
        </p:txBody>
      </p:sp>
      <p:sp>
        <p:nvSpPr>
          <p:cNvPr id="33" name="Plaque 32"/>
          <p:cNvSpPr/>
          <p:nvPr/>
        </p:nvSpPr>
        <p:spPr>
          <a:xfrm>
            <a:off x="3046413" y="5635625"/>
            <a:ext cx="2078037" cy="541338"/>
          </a:xfrm>
          <a:prstGeom prst="plaqu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bg1"/>
                </a:solidFill>
              </a:rPr>
              <a:t>Preparation</a:t>
            </a:r>
          </a:p>
        </p:txBody>
      </p:sp>
      <p:sp>
        <p:nvSpPr>
          <p:cNvPr id="38919" name="TextBox 80"/>
          <p:cNvSpPr txBox="1">
            <a:spLocks noChangeArrowheads="1"/>
          </p:cNvSpPr>
          <p:nvPr/>
        </p:nvSpPr>
        <p:spPr bwMode="auto">
          <a:xfrm rot="5400000">
            <a:off x="-600869" y="3569494"/>
            <a:ext cx="1655763"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a:t>Changing   Mind</a:t>
            </a:r>
          </a:p>
        </p:txBody>
      </p:sp>
      <p:sp>
        <p:nvSpPr>
          <p:cNvPr id="30" name="Plaque 29"/>
          <p:cNvSpPr/>
          <p:nvPr/>
        </p:nvSpPr>
        <p:spPr>
          <a:xfrm>
            <a:off x="3046413" y="3200400"/>
            <a:ext cx="2078037" cy="539750"/>
          </a:xfrm>
          <a:prstGeom prst="plaque">
            <a:avLst/>
          </a:prstGeom>
          <a:solidFill>
            <a:srgbClr val="19C3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Bargaining</a:t>
            </a:r>
          </a:p>
        </p:txBody>
      </p:sp>
      <p:sp>
        <p:nvSpPr>
          <p:cNvPr id="34" name="Plaque 33"/>
          <p:cNvSpPr/>
          <p:nvPr/>
        </p:nvSpPr>
        <p:spPr>
          <a:xfrm>
            <a:off x="3200400" y="2362200"/>
            <a:ext cx="1924050" cy="539750"/>
          </a:xfrm>
          <a:prstGeom prst="plaque">
            <a:avLst/>
          </a:prstGeom>
          <a:solidFill>
            <a:srgbClr val="19C3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Settlement</a:t>
            </a:r>
          </a:p>
        </p:txBody>
      </p:sp>
      <p:sp>
        <p:nvSpPr>
          <p:cNvPr id="35" name="Plaque 34"/>
          <p:cNvSpPr/>
          <p:nvPr/>
        </p:nvSpPr>
        <p:spPr>
          <a:xfrm>
            <a:off x="3324225" y="1524000"/>
            <a:ext cx="1800225" cy="539750"/>
          </a:xfrm>
          <a:prstGeom prst="plaqu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bg1"/>
                </a:solidFill>
              </a:rPr>
              <a:t>Review/ Evaluation</a:t>
            </a:r>
          </a:p>
        </p:txBody>
      </p:sp>
      <p:sp>
        <p:nvSpPr>
          <p:cNvPr id="40" name="Left Brace 39"/>
          <p:cNvSpPr/>
          <p:nvPr/>
        </p:nvSpPr>
        <p:spPr>
          <a:xfrm>
            <a:off x="76200" y="838200"/>
            <a:ext cx="381000" cy="57150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sp>
        <p:nvSpPr>
          <p:cNvPr id="42" name="TextBox 41"/>
          <p:cNvSpPr txBox="1">
            <a:spLocks noChangeArrowheads="1"/>
          </p:cNvSpPr>
          <p:nvPr/>
        </p:nvSpPr>
        <p:spPr bwMode="auto">
          <a:xfrm>
            <a:off x="5686425" y="5638800"/>
            <a:ext cx="27717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Issue judgement, both Party’s Interests, </a:t>
            </a:r>
          </a:p>
        </p:txBody>
      </p:sp>
      <p:sp>
        <p:nvSpPr>
          <p:cNvPr id="44" name="TextBox 43"/>
          <p:cNvSpPr txBox="1">
            <a:spLocks noChangeArrowheads="1"/>
          </p:cNvSpPr>
          <p:nvPr/>
        </p:nvSpPr>
        <p:spPr bwMode="auto">
          <a:xfrm>
            <a:off x="5715000" y="4800600"/>
            <a:ext cx="24479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Rapport building, Empathy, sympathy, Trust, Comm.</a:t>
            </a:r>
          </a:p>
        </p:txBody>
      </p:sp>
      <p:sp>
        <p:nvSpPr>
          <p:cNvPr id="46" name="TextBox 45"/>
          <p:cNvSpPr txBox="1">
            <a:spLocks noChangeArrowheads="1"/>
          </p:cNvSpPr>
          <p:nvPr/>
        </p:nvSpPr>
        <p:spPr bwMode="auto">
          <a:xfrm>
            <a:off x="609600" y="5715000"/>
            <a:ext cx="2735263"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Planning, Objectives, Language</a:t>
            </a:r>
          </a:p>
        </p:txBody>
      </p:sp>
      <p:sp>
        <p:nvSpPr>
          <p:cNvPr id="48" name="TextBox 47"/>
          <p:cNvSpPr txBox="1">
            <a:spLocks noChangeArrowheads="1"/>
          </p:cNvSpPr>
          <p:nvPr/>
        </p:nvSpPr>
        <p:spPr bwMode="auto">
          <a:xfrm>
            <a:off x="533400" y="4995863"/>
            <a:ext cx="26670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Friendly relationship</a:t>
            </a:r>
          </a:p>
          <a:p>
            <a:r>
              <a:rPr lang="en-GB" sz="1600"/>
              <a:t>Decide Agenda, Share interest</a:t>
            </a:r>
          </a:p>
        </p:txBody>
      </p:sp>
      <p:sp>
        <p:nvSpPr>
          <p:cNvPr id="50" name="TextBox 49"/>
          <p:cNvSpPr txBox="1">
            <a:spLocks noChangeArrowheads="1"/>
          </p:cNvSpPr>
          <p:nvPr/>
        </p:nvSpPr>
        <p:spPr bwMode="auto">
          <a:xfrm>
            <a:off x="5715000" y="3886200"/>
            <a:ext cx="2771775"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Be positive, Concentration</a:t>
            </a:r>
          </a:p>
        </p:txBody>
      </p:sp>
      <p:sp>
        <p:nvSpPr>
          <p:cNvPr id="52" name="TextBox 51"/>
          <p:cNvSpPr txBox="1">
            <a:spLocks noChangeArrowheads="1"/>
          </p:cNvSpPr>
          <p:nvPr/>
        </p:nvSpPr>
        <p:spPr bwMode="auto">
          <a:xfrm>
            <a:off x="1447800" y="2405063"/>
            <a:ext cx="12604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Agreement</a:t>
            </a:r>
          </a:p>
        </p:txBody>
      </p:sp>
      <p:sp>
        <p:nvSpPr>
          <p:cNvPr id="54" name="TextBox 53"/>
          <p:cNvSpPr txBox="1">
            <a:spLocks noChangeArrowheads="1"/>
          </p:cNvSpPr>
          <p:nvPr/>
        </p:nvSpPr>
        <p:spPr bwMode="auto">
          <a:xfrm>
            <a:off x="762000" y="3124200"/>
            <a:ext cx="19812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Expressing interests</a:t>
            </a:r>
          </a:p>
        </p:txBody>
      </p:sp>
      <p:sp>
        <p:nvSpPr>
          <p:cNvPr id="55" name="TextBox 54"/>
          <p:cNvSpPr txBox="1">
            <a:spLocks noChangeArrowheads="1"/>
          </p:cNvSpPr>
          <p:nvPr/>
        </p:nvSpPr>
        <p:spPr bwMode="auto">
          <a:xfrm>
            <a:off x="1219200" y="4157663"/>
            <a:ext cx="16002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Options, Position</a:t>
            </a:r>
          </a:p>
        </p:txBody>
      </p:sp>
      <p:sp>
        <p:nvSpPr>
          <p:cNvPr id="57" name="TextBox 56"/>
          <p:cNvSpPr txBox="1">
            <a:spLocks noChangeArrowheads="1"/>
          </p:cNvSpPr>
          <p:nvPr/>
        </p:nvSpPr>
        <p:spPr bwMode="auto">
          <a:xfrm>
            <a:off x="5707063" y="3048000"/>
            <a:ext cx="221773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Deal Stress &amp; Conflict</a:t>
            </a:r>
          </a:p>
        </p:txBody>
      </p:sp>
      <p:sp>
        <p:nvSpPr>
          <p:cNvPr id="59" name="TextBox 58"/>
          <p:cNvSpPr txBox="1">
            <a:spLocks noChangeArrowheads="1"/>
          </p:cNvSpPr>
          <p:nvPr/>
        </p:nvSpPr>
        <p:spPr bwMode="auto">
          <a:xfrm>
            <a:off x="5715000" y="2405063"/>
            <a:ext cx="12954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Compromise</a:t>
            </a:r>
          </a:p>
        </p:txBody>
      </p:sp>
      <p:sp>
        <p:nvSpPr>
          <p:cNvPr id="61" name="TextBox 60"/>
          <p:cNvSpPr txBox="1">
            <a:spLocks noChangeArrowheads="1"/>
          </p:cNvSpPr>
          <p:nvPr/>
        </p:nvSpPr>
        <p:spPr bwMode="auto">
          <a:xfrm>
            <a:off x="1066800" y="1617663"/>
            <a:ext cx="1979613" cy="32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Follow-up, Out-come</a:t>
            </a:r>
          </a:p>
        </p:txBody>
      </p:sp>
      <p:sp>
        <p:nvSpPr>
          <p:cNvPr id="63" name="Flowchart: Terminator 62"/>
          <p:cNvSpPr/>
          <p:nvPr/>
        </p:nvSpPr>
        <p:spPr>
          <a:xfrm>
            <a:off x="2209800" y="6242050"/>
            <a:ext cx="4319588" cy="468313"/>
          </a:xfrm>
          <a:prstGeom prst="flowChartTerminator">
            <a:avLst/>
          </a:prstGeom>
          <a:solidFill>
            <a:srgbClr val="19C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rPr>
              <a:t>Conflict- Difference- Problem</a:t>
            </a:r>
          </a:p>
        </p:txBody>
      </p:sp>
      <p:sp>
        <p:nvSpPr>
          <p:cNvPr id="62" name="TextBox 61"/>
          <p:cNvSpPr txBox="1">
            <a:spLocks noChangeArrowheads="1"/>
          </p:cNvSpPr>
          <p:nvPr/>
        </p:nvSpPr>
        <p:spPr bwMode="auto">
          <a:xfrm>
            <a:off x="5715000" y="1643063"/>
            <a:ext cx="25908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600"/>
              <a:t>Satisfaction &amp; Future plan</a:t>
            </a:r>
          </a:p>
        </p:txBody>
      </p:sp>
      <p:sp>
        <p:nvSpPr>
          <p:cNvPr id="64" name="Explosion 1 63"/>
          <p:cNvSpPr/>
          <p:nvPr/>
        </p:nvSpPr>
        <p:spPr>
          <a:xfrm>
            <a:off x="1866900" y="762000"/>
            <a:ext cx="2266950" cy="720725"/>
          </a:xfrm>
          <a:prstGeom prst="irregularSeal1">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rPr>
              <a:t>Success</a:t>
            </a:r>
          </a:p>
        </p:txBody>
      </p:sp>
      <p:sp>
        <p:nvSpPr>
          <p:cNvPr id="66" name="Explosion 1 65"/>
          <p:cNvSpPr/>
          <p:nvPr/>
        </p:nvSpPr>
        <p:spPr>
          <a:xfrm>
            <a:off x="4224338" y="555625"/>
            <a:ext cx="2405062" cy="927100"/>
          </a:xfrm>
          <a:prstGeom prst="irregularSeal1">
            <a:avLst/>
          </a:prstGeom>
          <a:solidFill>
            <a:schemeClr val="accent2">
              <a:lumMod val="60000"/>
              <a:lumOff val="40000"/>
            </a:schemeClr>
          </a:solidFill>
          <a:ln>
            <a:solidFill>
              <a:srgbClr val="F149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rPr>
              <a:t>Failure</a:t>
            </a:r>
          </a:p>
        </p:txBody>
      </p:sp>
      <p:cxnSp>
        <p:nvCxnSpPr>
          <p:cNvPr id="69" name="Straight Connector 68"/>
          <p:cNvCxnSpPr/>
          <p:nvPr/>
        </p:nvCxnSpPr>
        <p:spPr>
          <a:xfrm>
            <a:off x="8610600" y="1066800"/>
            <a:ext cx="0" cy="5410200"/>
          </a:xfrm>
          <a:prstGeom prst="line">
            <a:avLst/>
          </a:prstGeom>
        </p:spPr>
        <p:style>
          <a:lnRef idx="2">
            <a:schemeClr val="accent5"/>
          </a:lnRef>
          <a:fillRef idx="0">
            <a:schemeClr val="accent5"/>
          </a:fillRef>
          <a:effectRef idx="1">
            <a:schemeClr val="accent5"/>
          </a:effectRef>
          <a:fontRef idx="minor">
            <a:schemeClr val="tx1"/>
          </a:fontRef>
        </p:style>
      </p:cxnSp>
      <p:cxnSp>
        <p:nvCxnSpPr>
          <p:cNvPr id="71" name="Straight Arrow Connector 70"/>
          <p:cNvCxnSpPr/>
          <p:nvPr/>
        </p:nvCxnSpPr>
        <p:spPr>
          <a:xfrm>
            <a:off x="6400800" y="1066800"/>
            <a:ext cx="2209800" cy="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74" name="Straight Arrow Connector 73"/>
          <p:cNvCxnSpPr>
            <a:endCxn id="63" idx="3"/>
          </p:cNvCxnSpPr>
          <p:nvPr/>
        </p:nvCxnSpPr>
        <p:spPr>
          <a:xfrm flipH="1" flipV="1">
            <a:off x="6529388" y="6475413"/>
            <a:ext cx="2081212" cy="1587"/>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
        <p:nvSpPr>
          <p:cNvPr id="32" name="TextBox 31"/>
          <p:cNvSpPr txBox="1">
            <a:spLocks noChangeArrowheads="1"/>
          </p:cNvSpPr>
          <p:nvPr/>
        </p:nvSpPr>
        <p:spPr bwMode="auto">
          <a:xfrm rot="-5400000">
            <a:off x="2782888" y="3694112"/>
            <a:ext cx="52578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1400" b="1">
                <a:solidFill>
                  <a:srgbClr val="FF0000"/>
                </a:solidFill>
              </a:rPr>
              <a:t>Pre-Negotiation	</a:t>
            </a:r>
            <a:r>
              <a:rPr lang="en-GB" sz="1400" b="1">
                <a:solidFill>
                  <a:srgbClr val="19C3FF"/>
                </a:solidFill>
              </a:rPr>
              <a:t>Negotiation		</a:t>
            </a:r>
            <a:r>
              <a:rPr lang="en-GB" sz="1400" b="1">
                <a:solidFill>
                  <a:srgbClr val="7030A0"/>
                </a:solidFill>
              </a:rPr>
              <a:t>Post-Negotiation</a:t>
            </a:r>
          </a:p>
        </p:txBody>
      </p:sp>
    </p:spTree>
    <p:extLst>
      <p:ext uri="{BB962C8B-B14F-4D97-AF65-F5344CB8AC3E}">
        <p14:creationId xmlns:p14="http://schemas.microsoft.com/office/powerpoint/2010/main" xmlns="" val="220202449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32"/>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diamond(in)">
                                      <p:cBhvr>
                                        <p:cTn id="11" dur="2000"/>
                                        <p:tgtEl>
                                          <p:spTgt spid="46"/>
                                        </p:tgtEl>
                                      </p:cBhvr>
                                    </p:animEffect>
                                  </p:childTnLst>
                                </p:cTn>
                              </p:par>
                              <p:par>
                                <p:cTn id="12" presetID="8" presetClass="entr" presetSubtype="16"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diamond(in)">
                                      <p:cBhvr>
                                        <p:cTn id="14" dur="2000"/>
                                        <p:tgtEl>
                                          <p:spTgt spid="33"/>
                                        </p:tgtEl>
                                      </p:cBhvr>
                                    </p:animEffect>
                                  </p:childTnLst>
                                </p:cTn>
                              </p:par>
                              <p:par>
                                <p:cTn id="15" presetID="8"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amond(in)">
                                      <p:cBhvr>
                                        <p:cTn id="17" dur="2000"/>
                                        <p:tgtEl>
                                          <p:spTgt spid="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amond(in)">
                                      <p:cBhvr>
                                        <p:cTn id="22" dur="2000"/>
                                        <p:tgtEl>
                                          <p:spTgt spid="48"/>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amond(in)">
                                      <p:cBhvr>
                                        <p:cTn id="25" dur="2000"/>
                                        <p:tgtEl>
                                          <p:spTgt spid="31"/>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diamond(in)">
                                      <p:cBhvr>
                                        <p:cTn id="28" dur="2000"/>
                                        <p:tgtEl>
                                          <p:spTgt spid="44"/>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diamond(in)">
                                      <p:cBhvr>
                                        <p:cTn id="31" dur="2000"/>
                                        <p:tgtEl>
                                          <p:spTgt spid="50"/>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diamond(in)">
                                      <p:cBhvr>
                                        <p:cTn id="34" dur="2000"/>
                                        <p:tgtEl>
                                          <p:spTgt spid="55"/>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amond(in)">
                                      <p:cBhvr>
                                        <p:cTn id="37" dur="2000"/>
                                        <p:tgtEl>
                                          <p:spTgt spid="25"/>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diamond(in)">
                                      <p:cBhvr>
                                        <p:cTn id="40" dur="2000"/>
                                        <p:tgtEl>
                                          <p:spTgt spid="54"/>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diamond(in)">
                                      <p:cBhvr>
                                        <p:cTn id="43" dur="2000"/>
                                        <p:tgtEl>
                                          <p:spTgt spid="30"/>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diamond(in)">
                                      <p:cBhvr>
                                        <p:cTn id="46" dur="2000"/>
                                        <p:tgtEl>
                                          <p:spTgt spid="57"/>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diamond(in)">
                                      <p:cBhvr>
                                        <p:cTn id="49" dur="2000"/>
                                        <p:tgtEl>
                                          <p:spTgt spid="52"/>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diamond(in)">
                                      <p:cBhvr>
                                        <p:cTn id="52" dur="2000"/>
                                        <p:tgtEl>
                                          <p:spTgt spid="34"/>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diamond(in)">
                                      <p:cBhvr>
                                        <p:cTn id="55" dur="2000"/>
                                        <p:tgtEl>
                                          <p:spTgt spid="5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8" presetClass="entr" presetSubtype="16" fill="hold" grpId="0" nodeType="click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diamond(in)">
                                      <p:cBhvr>
                                        <p:cTn id="60" dur="2000"/>
                                        <p:tgtEl>
                                          <p:spTgt spid="61"/>
                                        </p:tgtEl>
                                      </p:cBhvr>
                                    </p:animEffect>
                                  </p:childTnLst>
                                </p:cTn>
                              </p:par>
                              <p:par>
                                <p:cTn id="61" presetID="8" presetClass="entr" presetSubtype="16"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diamond(in)">
                                      <p:cBhvr>
                                        <p:cTn id="63" dur="2000"/>
                                        <p:tgtEl>
                                          <p:spTgt spid="35"/>
                                        </p:tgtEl>
                                      </p:cBhvr>
                                    </p:animEffect>
                                  </p:childTnLst>
                                </p:cTn>
                              </p:par>
                              <p:par>
                                <p:cTn id="64" presetID="8" presetClass="entr" presetSubtype="16"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diamond(in)">
                                      <p:cBhvr>
                                        <p:cTn id="66" dur="2000"/>
                                        <p:tgtEl>
                                          <p:spTgt spid="6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8" presetClass="entr" presetSubtype="16"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diamond(in)">
                                      <p:cBhvr>
                                        <p:cTn id="71" dur="2000"/>
                                        <p:tgtEl>
                                          <p:spTgt spid="66"/>
                                        </p:tgtEl>
                                      </p:cBhvr>
                                    </p:animEffect>
                                  </p:childTnLst>
                                </p:cTn>
                              </p:par>
                              <p:par>
                                <p:cTn id="72" presetID="8" presetClass="entr" presetSubtype="16" fill="hold" grpId="0" nodeType="with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diamond(in)">
                                      <p:cBhvr>
                                        <p:cTn id="74" dur="2000"/>
                                        <p:tgtEl>
                                          <p:spTgt spid="64"/>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8" presetClass="emph" presetSubtype="0" fill="hold" grpId="1" nodeType="clickEffect">
                                  <p:stCondLst>
                                    <p:cond delay="0"/>
                                  </p:stCondLst>
                                  <p:childTnLst>
                                    <p:animRot by="21600000">
                                      <p:cBhvr>
                                        <p:cTn id="78" dur="2000" fill="hold"/>
                                        <p:tgtEl>
                                          <p:spTgt spid="66"/>
                                        </p:tgtEl>
                                        <p:attrNameLst>
                                          <p:attrName>r</p:attrName>
                                        </p:attrNameLst>
                                      </p:cBhvr>
                                    </p:animRot>
                                  </p:childTnLst>
                                </p:cTn>
                              </p:par>
                              <p:par>
                                <p:cTn id="79" presetID="8" presetClass="emph" presetSubtype="0" fill="hold" nodeType="withEffect">
                                  <p:stCondLst>
                                    <p:cond delay="0"/>
                                  </p:stCondLst>
                                  <p:childTnLst>
                                    <p:animRot by="21600000">
                                      <p:cBhvr>
                                        <p:cTn id="80" dur="2000" fill="hold"/>
                                        <p:tgtEl>
                                          <p:spTgt spid="71"/>
                                        </p:tgtEl>
                                        <p:attrNameLst>
                                          <p:attrName>r</p:attrName>
                                        </p:attrNameLst>
                                      </p:cBhvr>
                                    </p:animRot>
                                  </p:childTnLst>
                                </p:cTn>
                              </p:par>
                              <p:par>
                                <p:cTn id="81" presetID="8" presetClass="emph" presetSubtype="0" fill="hold" nodeType="withEffect">
                                  <p:stCondLst>
                                    <p:cond delay="0"/>
                                  </p:stCondLst>
                                  <p:childTnLst>
                                    <p:animRot by="21600000">
                                      <p:cBhvr>
                                        <p:cTn id="82" dur="2000" fill="hold"/>
                                        <p:tgtEl>
                                          <p:spTgt spid="69"/>
                                        </p:tgtEl>
                                        <p:attrNameLst>
                                          <p:attrName>r</p:attrName>
                                        </p:attrNameLst>
                                      </p:cBhvr>
                                    </p:animRot>
                                  </p:childTnLst>
                                </p:cTn>
                              </p:par>
                              <p:par>
                                <p:cTn id="83" presetID="8" presetClass="emph" presetSubtype="0" fill="hold" nodeType="withEffect">
                                  <p:stCondLst>
                                    <p:cond delay="0"/>
                                  </p:stCondLst>
                                  <p:childTnLst>
                                    <p:animRot by="21600000">
                                      <p:cBhvr>
                                        <p:cTn id="84" dur="2000" fill="hold"/>
                                        <p:tgtEl>
                                          <p:spTgt spid="74"/>
                                        </p:tgtEl>
                                        <p:attrNameLst>
                                          <p:attrName>r</p:attrName>
                                        </p:attrNameLst>
                                      </p:cBhvr>
                                    </p:animRot>
                                  </p:childTnLst>
                                </p:cTn>
                              </p:par>
                              <p:par>
                                <p:cTn id="85" presetID="8" presetClass="emph" presetSubtype="0" fill="hold" grpId="0" nodeType="withEffect">
                                  <p:stCondLst>
                                    <p:cond delay="0"/>
                                  </p:stCondLst>
                                  <p:childTnLst>
                                    <p:animRot by="21600000">
                                      <p:cBhvr>
                                        <p:cTn id="86" dur="2000" fill="hold"/>
                                        <p:tgtEl>
                                          <p:spTgt spid="6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3" grpId="0" animBg="1"/>
      <p:bldP spid="30" grpId="0" animBg="1"/>
      <p:bldP spid="34" grpId="0" animBg="1"/>
      <p:bldP spid="35" grpId="0" animBg="1"/>
      <p:bldP spid="42" grpId="0"/>
      <p:bldP spid="44" grpId="0"/>
      <p:bldP spid="46" grpId="0"/>
      <p:bldP spid="48" grpId="0"/>
      <p:bldP spid="50" grpId="0"/>
      <p:bldP spid="52" grpId="0"/>
      <p:bldP spid="54" grpId="0"/>
      <p:bldP spid="55" grpId="0"/>
      <p:bldP spid="57" grpId="0"/>
      <p:bldP spid="59" grpId="0"/>
      <p:bldP spid="61" grpId="0"/>
      <p:bldP spid="63" grpId="0" animBg="1"/>
      <p:bldP spid="62" grpId="0"/>
      <p:bldP spid="64" grpId="0" animBg="1"/>
      <p:bldP spid="66" grpId="0" animBg="1"/>
      <p:bldP spid="66" grpId="1" animBg="1"/>
      <p:bldP spid="3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Revision two based on the rest of the lectures from lecture 16 till lecture 32.</a:t>
            </a:r>
          </a:p>
          <a:p>
            <a:r>
              <a:rPr lang="en-US" i="1" dirty="0" smtClean="0"/>
              <a:t>Alone we do so little and together we do so much </a:t>
            </a:r>
            <a:r>
              <a:rPr lang="en-US" dirty="0" smtClean="0"/>
              <a:t>Hellen Keller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75</TotalTime>
  <Words>2562</Words>
  <Application>Microsoft Office PowerPoint</Application>
  <PresentationFormat>On-screen Show (4:3)</PresentationFormat>
  <Paragraphs>377</Paragraphs>
  <Slides>77</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79" baseType="lpstr">
      <vt:lpstr>Oriel</vt:lpstr>
      <vt:lpstr>Clip</vt:lpstr>
      <vt:lpstr>Decision making in non profit sector Lecture 32 </vt:lpstr>
      <vt:lpstr>agenda</vt:lpstr>
      <vt:lpstr>Leadership</vt:lpstr>
      <vt:lpstr>What is leadership?</vt:lpstr>
      <vt:lpstr>Confidence on leader</vt:lpstr>
      <vt:lpstr>Types of Leaders</vt:lpstr>
      <vt:lpstr>Managers vs. Leaders</vt:lpstr>
      <vt:lpstr>LEADERSHIP IN A NON FOR PROFIT WORLD (A MIXED TOOL BOX)</vt:lpstr>
      <vt:lpstr>Slide 9</vt:lpstr>
      <vt:lpstr>Slide 10</vt:lpstr>
      <vt:lpstr>(IRS) Recognition About NPOs</vt:lpstr>
      <vt:lpstr>IRS Eight broad missions </vt:lpstr>
      <vt:lpstr>IRS </vt:lpstr>
      <vt:lpstr>EFFECTIVE NON PROFIT LEADER </vt:lpstr>
      <vt:lpstr>Why this is done both ways?</vt:lpstr>
      <vt:lpstr>Need </vt:lpstr>
      <vt:lpstr>Balance between Mission and Passion </vt:lpstr>
      <vt:lpstr>Strong Leadership </vt:lpstr>
      <vt:lpstr>Slide 19</vt:lpstr>
      <vt:lpstr>Non Profit World </vt:lpstr>
      <vt:lpstr>Resources-The Boon and The Bane</vt:lpstr>
      <vt:lpstr>In author’s view </vt:lpstr>
      <vt:lpstr>Financial Resources</vt:lpstr>
      <vt:lpstr>Chronicle of Philanthropy</vt:lpstr>
      <vt:lpstr>Slide 25</vt:lpstr>
      <vt:lpstr>Biggest Issue </vt:lpstr>
      <vt:lpstr>Problem </vt:lpstr>
      <vt:lpstr>Serve </vt:lpstr>
      <vt:lpstr>Changing from non profit to profit </vt:lpstr>
      <vt:lpstr>Non Profits Like Businesses </vt:lpstr>
      <vt:lpstr>Competition </vt:lpstr>
      <vt:lpstr>Volunteer Leadership </vt:lpstr>
      <vt:lpstr>Qualities </vt:lpstr>
      <vt:lpstr>Leadership Tool Box </vt:lpstr>
      <vt:lpstr>Nonprofit Leadership Tool box </vt:lpstr>
      <vt:lpstr>Non Profit Leadership Tool Box </vt:lpstr>
      <vt:lpstr>Development of Team Tuckman, 2001</vt:lpstr>
      <vt:lpstr>Selecting Team Members</vt:lpstr>
      <vt:lpstr>Functional organization-U Form </vt:lpstr>
      <vt:lpstr>Divisional Structure-M form</vt:lpstr>
      <vt:lpstr>Linkage between values, power and politics</vt:lpstr>
      <vt:lpstr>Power and authority </vt:lpstr>
      <vt:lpstr>Example 1-Child Care Hospital </vt:lpstr>
      <vt:lpstr>Example 2-Museum</vt:lpstr>
      <vt:lpstr>Policy Formulation  </vt:lpstr>
      <vt:lpstr>Management Structure </vt:lpstr>
      <vt:lpstr>Core Activities </vt:lpstr>
      <vt:lpstr>Slide 48</vt:lpstr>
      <vt:lpstr>Units in SDPI</vt:lpstr>
      <vt:lpstr>Research Programmes </vt:lpstr>
      <vt:lpstr>Slide 51</vt:lpstr>
      <vt:lpstr>Main spheres in Research Programme</vt:lpstr>
      <vt:lpstr>Slide 53</vt:lpstr>
      <vt:lpstr>Slide 54</vt:lpstr>
      <vt:lpstr>What data NPO use?</vt:lpstr>
      <vt:lpstr>What data NPO Use?</vt:lpstr>
      <vt:lpstr>Slide 57</vt:lpstr>
      <vt:lpstr>Slide 58</vt:lpstr>
      <vt:lpstr>What data NPO use?</vt:lpstr>
      <vt:lpstr>What data NPO Use?</vt:lpstr>
      <vt:lpstr>Slide 61</vt:lpstr>
      <vt:lpstr>Slide 62</vt:lpstr>
      <vt:lpstr>The RBM life cycle approach </vt:lpstr>
      <vt:lpstr>3 Levels of Results in RBM </vt:lpstr>
      <vt:lpstr>3 Levels of Results in RBM </vt:lpstr>
      <vt:lpstr>Need for resources </vt:lpstr>
      <vt:lpstr>Resource Mobilization Action Plan </vt:lpstr>
      <vt:lpstr>Slide 68</vt:lpstr>
      <vt:lpstr>Strategy </vt:lpstr>
      <vt:lpstr>Acquisition Strategy </vt:lpstr>
      <vt:lpstr>Nurturing / Cultivating Strategy </vt:lpstr>
      <vt:lpstr>Slide 72</vt:lpstr>
      <vt:lpstr>Slide 73</vt:lpstr>
      <vt:lpstr>Slide 74</vt:lpstr>
      <vt:lpstr>Slide 75</vt:lpstr>
      <vt:lpstr>Slide 76</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IN A NON FOR PROFIT WORLD (A MIXED TOOL BOX)</dc:title>
  <dc:creator>comsats</dc:creator>
  <cp:lastModifiedBy>vcomsats</cp:lastModifiedBy>
  <cp:revision>11</cp:revision>
  <dcterms:created xsi:type="dcterms:W3CDTF">2013-12-11T07:43:27Z</dcterms:created>
  <dcterms:modified xsi:type="dcterms:W3CDTF">2013-12-11T12:52:32Z</dcterms:modified>
</cp:coreProperties>
</file>