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7" r:id="rId2"/>
    <p:sldId id="324" r:id="rId3"/>
    <p:sldId id="258" r:id="rId4"/>
    <p:sldId id="259" r:id="rId5"/>
    <p:sldId id="260" r:id="rId6"/>
    <p:sldId id="261" r:id="rId7"/>
    <p:sldId id="262" r:id="rId8"/>
    <p:sldId id="263" r:id="rId9"/>
    <p:sldId id="264" r:id="rId10"/>
    <p:sldId id="265" r:id="rId11"/>
    <p:sldId id="266" r:id="rId12"/>
    <p:sldId id="267" r:id="rId13"/>
    <p:sldId id="268" r:id="rId14"/>
    <p:sldId id="270" r:id="rId15"/>
    <p:sldId id="280" r:id="rId16"/>
    <p:sldId id="282" r:id="rId17"/>
    <p:sldId id="271" r:id="rId18"/>
    <p:sldId id="272" r:id="rId19"/>
    <p:sldId id="273" r:id="rId20"/>
    <p:sldId id="274" r:id="rId21"/>
    <p:sldId id="275" r:id="rId22"/>
    <p:sldId id="276" r:id="rId23"/>
    <p:sldId id="277" r:id="rId24"/>
    <p:sldId id="278"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8" r:id="rId59"/>
    <p:sldId id="319" r:id="rId60"/>
    <p:sldId id="320" r:id="rId61"/>
    <p:sldId id="321" r:id="rId62"/>
    <p:sldId id="322" r:id="rId63"/>
    <p:sldId id="323"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42" autoAdjust="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5EFC0C-28FB-4688-9E9F-B0F9D6D9F776}" type="datetimeFigureOut">
              <a:rPr lang="en-US" smtClean="0"/>
              <a:pPr/>
              <a:t>11-Dec-13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5C2526-7DA9-40B4-949B-DEDADDB79DAF}" type="slidenum">
              <a:rPr lang="en-US" smtClean="0"/>
              <a:pPr/>
              <a:t>‹#›</a:t>
            </a:fld>
            <a:endParaRPr lang="en-US"/>
          </a:p>
        </p:txBody>
      </p:sp>
    </p:spTree>
    <p:extLst>
      <p:ext uri="{BB962C8B-B14F-4D97-AF65-F5344CB8AC3E}">
        <p14:creationId xmlns:p14="http://schemas.microsoft.com/office/powerpoint/2010/main" xmlns="" val="2367418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1A9A20F9-43D3-4A95-87C5-710A82CD170D}" type="slidenum">
              <a:rPr lang="de-DE" sz="1200"/>
              <a:pPr algn="r" defTabSz="914333"/>
              <a:t>27</a:t>
            </a:fld>
            <a:endParaRPr lang="de-DE" sz="1200"/>
          </a:p>
        </p:txBody>
      </p:sp>
      <p:sp>
        <p:nvSpPr>
          <p:cNvPr id="2560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4D6DD88-F122-4C43-9187-201CA5D75C46}" type="datetimeFigureOut">
              <a:rPr lang="en-US" smtClean="0"/>
              <a:pPr/>
              <a:t>11-Dec-13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953882F-1EAE-43BF-88B3-70C9F18FF09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4D6DD88-F122-4C43-9187-201CA5D75C46}" type="datetimeFigureOut">
              <a:rPr lang="en-US" smtClean="0"/>
              <a:pPr/>
              <a:t>11-Dec-13</a:t>
            </a:fld>
            <a:endParaRPr lang="en-US"/>
          </a:p>
        </p:txBody>
      </p:sp>
      <p:sp>
        <p:nvSpPr>
          <p:cNvPr id="9" name="Slide Number Placeholder 8"/>
          <p:cNvSpPr>
            <a:spLocks noGrp="1"/>
          </p:cNvSpPr>
          <p:nvPr>
            <p:ph type="sldNum" sz="quarter" idx="15"/>
          </p:nvPr>
        </p:nvSpPr>
        <p:spPr/>
        <p:txBody>
          <a:bodyPr rtlCol="0"/>
          <a:lstStyle/>
          <a:p>
            <a:fld id="{9953882F-1EAE-43BF-88B3-70C9F18FF09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4D6DD88-F122-4C43-9187-201CA5D75C46}" type="datetimeFigureOut">
              <a:rPr lang="en-US" smtClean="0"/>
              <a:pPr/>
              <a:t>11-Dec-13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953882F-1EAE-43BF-88B3-70C9F18FF09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4D6DD88-F122-4C43-9187-201CA5D75C46}" type="datetimeFigureOut">
              <a:rPr lang="en-US" smtClean="0"/>
              <a:pPr/>
              <a:t>11-Dec-13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53882F-1EAE-43BF-88B3-70C9F18FF09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4D6DD88-F122-4C43-9187-201CA5D75C46}" type="datetimeFigureOut">
              <a:rPr lang="en-US" smtClean="0"/>
              <a:pPr/>
              <a:t>11-Dec-13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53882F-1EAE-43BF-88B3-70C9F18FF09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4D6DD88-F122-4C43-9187-201CA5D75C46}" type="datetimeFigureOut">
              <a:rPr lang="en-US" smtClean="0"/>
              <a:pPr/>
              <a:t>11-Dec-13</a:t>
            </a:fld>
            <a:endParaRPr lang="en-US"/>
          </a:p>
        </p:txBody>
      </p:sp>
      <p:sp>
        <p:nvSpPr>
          <p:cNvPr id="7" name="Slide Number Placeholder 6"/>
          <p:cNvSpPr>
            <a:spLocks noGrp="1"/>
          </p:cNvSpPr>
          <p:nvPr>
            <p:ph type="sldNum" sz="quarter" idx="11"/>
          </p:nvPr>
        </p:nvSpPr>
        <p:spPr/>
        <p:txBody>
          <a:bodyPr rtlCol="0"/>
          <a:lstStyle/>
          <a:p>
            <a:fld id="{9953882F-1EAE-43BF-88B3-70C9F18FF09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D6DD88-F122-4C43-9187-201CA5D75C46}" type="datetimeFigureOut">
              <a:rPr lang="en-US" smtClean="0"/>
              <a:pPr/>
              <a:t>11-Dec-13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53882F-1EAE-43BF-88B3-70C9F18FF0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4D6DD88-F122-4C43-9187-201CA5D75C46}" type="datetimeFigureOut">
              <a:rPr lang="en-US" smtClean="0"/>
              <a:pPr/>
              <a:t>11-Dec-13</a:t>
            </a:fld>
            <a:endParaRPr lang="en-US"/>
          </a:p>
        </p:txBody>
      </p:sp>
      <p:sp>
        <p:nvSpPr>
          <p:cNvPr id="22" name="Slide Number Placeholder 21"/>
          <p:cNvSpPr>
            <a:spLocks noGrp="1"/>
          </p:cNvSpPr>
          <p:nvPr>
            <p:ph type="sldNum" sz="quarter" idx="15"/>
          </p:nvPr>
        </p:nvSpPr>
        <p:spPr/>
        <p:txBody>
          <a:bodyPr rtlCol="0"/>
          <a:lstStyle/>
          <a:p>
            <a:fld id="{9953882F-1EAE-43BF-88B3-70C9F18FF09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4D6DD88-F122-4C43-9187-201CA5D75C46}" type="datetimeFigureOut">
              <a:rPr lang="en-US" smtClean="0"/>
              <a:pPr/>
              <a:t>11-Dec-13</a:t>
            </a:fld>
            <a:endParaRPr lang="en-US"/>
          </a:p>
        </p:txBody>
      </p:sp>
      <p:sp>
        <p:nvSpPr>
          <p:cNvPr id="18" name="Slide Number Placeholder 17"/>
          <p:cNvSpPr>
            <a:spLocks noGrp="1"/>
          </p:cNvSpPr>
          <p:nvPr>
            <p:ph type="sldNum" sz="quarter" idx="11"/>
          </p:nvPr>
        </p:nvSpPr>
        <p:spPr/>
        <p:txBody>
          <a:bodyPr rtlCol="0"/>
          <a:lstStyle/>
          <a:p>
            <a:fld id="{9953882F-1EAE-43BF-88B3-70C9F18FF09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D6DD88-F122-4C43-9187-201CA5D75C46}" type="datetimeFigureOut">
              <a:rPr lang="en-US" smtClean="0"/>
              <a:pPr/>
              <a:t>11-Dec-13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3882F-1EAE-43BF-88B3-70C9F18FF0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D6DD88-F122-4C43-9187-201CA5D75C46}" type="datetimeFigureOut">
              <a:rPr lang="en-US" smtClean="0"/>
              <a:pPr/>
              <a:t>11-Dec-13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53882F-1EAE-43BF-88B3-70C9F18FF09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4D6DD88-F122-4C43-9187-201CA5D75C46}" type="datetimeFigureOut">
              <a:rPr lang="en-US" smtClean="0"/>
              <a:pPr/>
              <a:t>11-Dec-13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953882F-1EAE-43BF-88B3-70C9F18FF0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143000"/>
            <a:ext cx="6172200" cy="1894362"/>
          </a:xfrm>
        </p:spPr>
        <p:txBody>
          <a:bodyPr>
            <a:normAutofit/>
          </a:bodyPr>
          <a:lstStyle/>
          <a:p>
            <a:r>
              <a:rPr lang="en-US" dirty="0" smtClean="0"/>
              <a:t>Decision Making in Non Profit Sector (NPO)</a:t>
            </a:r>
            <a:br>
              <a:rPr lang="en-US" dirty="0" smtClean="0"/>
            </a:br>
            <a:r>
              <a:rPr lang="en-US" dirty="0" smtClean="0"/>
              <a:t>Lecture 31</a:t>
            </a:r>
            <a:endParaRPr lang="en-US" dirty="0"/>
          </a:p>
        </p:txBody>
      </p:sp>
      <p:sp>
        <p:nvSpPr>
          <p:cNvPr id="3" name="Subtitle 2"/>
          <p:cNvSpPr>
            <a:spLocks noGrp="1"/>
          </p:cNvSpPr>
          <p:nvPr>
            <p:ph type="subTitle" idx="1"/>
          </p:nvPr>
        </p:nvSpPr>
        <p:spPr>
          <a:xfrm>
            <a:off x="2209800" y="3429000"/>
            <a:ext cx="6172200" cy="1371600"/>
          </a:xfrm>
        </p:spPr>
        <p:txBody>
          <a:bodyPr>
            <a:normAutofit fontScale="85000" lnSpcReduction="10000"/>
          </a:bodyPr>
          <a:lstStyle/>
          <a:p>
            <a:r>
              <a:rPr lang="en-GB" sz="2800" b="1" dirty="0">
                <a:solidFill>
                  <a:schemeClr val="tx1"/>
                </a:solidFill>
              </a:rPr>
              <a:t>MPA 505</a:t>
            </a:r>
            <a:endParaRPr lang="en-US" sz="2800" dirty="0">
              <a:solidFill>
                <a:schemeClr val="tx1"/>
              </a:solidFill>
            </a:endParaRPr>
          </a:p>
          <a:p>
            <a:r>
              <a:rPr lang="en-GB" sz="2800" b="1" dirty="0">
                <a:solidFill>
                  <a:schemeClr val="tx1"/>
                </a:solidFill>
              </a:rPr>
              <a:t>MPA </a:t>
            </a:r>
            <a:r>
              <a:rPr lang="en-GB" sz="2800" b="1" dirty="0" smtClean="0">
                <a:solidFill>
                  <a:schemeClr val="tx1"/>
                </a:solidFill>
              </a:rPr>
              <a:t>Program</a:t>
            </a:r>
          </a:p>
          <a:p>
            <a:r>
              <a:rPr lang="en-GB" sz="2800" b="1" dirty="0" smtClean="0">
                <a:solidFill>
                  <a:schemeClr val="tx1"/>
                </a:solidFill>
              </a:rPr>
              <a:t>Course Instructor: Riffat Abbas Rizvi</a:t>
            </a:r>
            <a:endParaRPr lang="en-US" sz="2800"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xmlns="" val="18724559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lstStyle/>
          <a:p>
            <a:r>
              <a:rPr lang="en-US" dirty="0" smtClean="0"/>
              <a:t>REVISION ONE OF FIRST FIFTEEN LECTURES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a:xfrm>
            <a:off x="457200" y="1981201"/>
            <a:ext cx="8229600" cy="2590800"/>
          </a:xfrm>
        </p:spPr>
        <p:txBody>
          <a:bodyPr/>
          <a:lstStyle/>
          <a:p>
            <a:pPr algn="just"/>
            <a:r>
              <a:rPr lang="en-US" dirty="0" smtClean="0"/>
              <a:t>Voluntary and Philanthropic initiatives and practices date back in the history in the region now Pakistan  before recorded history and are mentioned in regional folklore.</a:t>
            </a:r>
          </a:p>
        </p:txBody>
      </p:sp>
    </p:spTree>
    <p:extLst>
      <p:ext uri="{BB962C8B-B14F-4D97-AF65-F5344CB8AC3E}">
        <p14:creationId xmlns:p14="http://schemas.microsoft.com/office/powerpoint/2010/main" xmlns="" val="3407381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r>
              <a:rPr lang="en-US" dirty="0" smtClean="0"/>
              <a:t>In recent times, these activities were manifested through the creation of trusts to supplement the state’s provision in the fields </a:t>
            </a:r>
            <a:r>
              <a:rPr lang="en-US" dirty="0" smtClean="0"/>
              <a:t>of: </a:t>
            </a:r>
            <a:endParaRPr lang="en-US" dirty="0" smtClean="0"/>
          </a:p>
          <a:p>
            <a:pPr lvl="1"/>
            <a:r>
              <a:rPr lang="en-US" dirty="0" smtClean="0"/>
              <a:t>Education</a:t>
            </a:r>
          </a:p>
          <a:p>
            <a:pPr lvl="1"/>
            <a:r>
              <a:rPr lang="en-US" dirty="0" smtClean="0"/>
              <a:t>Health </a:t>
            </a:r>
          </a:p>
          <a:p>
            <a:pPr lvl="1"/>
            <a:r>
              <a:rPr lang="en-US" dirty="0" smtClean="0"/>
              <a:t>Social Welfare</a:t>
            </a:r>
          </a:p>
          <a:p>
            <a:pPr lvl="1"/>
            <a:r>
              <a:rPr lang="en-US" dirty="0" smtClean="0"/>
              <a:t>Cultural Activities</a:t>
            </a:r>
            <a:endParaRPr lang="en-US" dirty="0"/>
          </a:p>
        </p:txBody>
      </p:sp>
    </p:spTree>
    <p:extLst>
      <p:ext uri="{BB962C8B-B14F-4D97-AF65-F5344CB8AC3E}">
        <p14:creationId xmlns:p14="http://schemas.microsoft.com/office/powerpoint/2010/main" xmlns="" val="3033646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r>
              <a:rPr lang="en-US" dirty="0" smtClean="0"/>
              <a:t>Following independence, in 1947:</a:t>
            </a:r>
          </a:p>
          <a:p>
            <a:pPr marL="0" indent="0">
              <a:buNone/>
            </a:pPr>
            <a:r>
              <a:rPr lang="en-US" dirty="0"/>
              <a:t> </a:t>
            </a:r>
            <a:r>
              <a:rPr lang="en-US" dirty="0" smtClean="0"/>
              <a:t>The role of non profit organizations gained   momentum. </a:t>
            </a:r>
          </a:p>
          <a:p>
            <a:r>
              <a:rPr lang="en-US" dirty="0" smtClean="0"/>
              <a:t>Initially, the state was unable to provide emergency relief to the large influx of refugees that resulted from Pakistan’s Creation. </a:t>
            </a:r>
          </a:p>
          <a:p>
            <a:r>
              <a:rPr lang="en-US" dirty="0" smtClean="0"/>
              <a:t>So non profit sector stepped in to fill the gap. </a:t>
            </a:r>
            <a:endParaRPr lang="en-US" dirty="0"/>
          </a:p>
        </p:txBody>
      </p:sp>
    </p:spTree>
    <p:extLst>
      <p:ext uri="{BB962C8B-B14F-4D97-AF65-F5344CB8AC3E}">
        <p14:creationId xmlns:p14="http://schemas.microsoft.com/office/powerpoint/2010/main" xmlns="" val="2161955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pPr algn="just"/>
            <a:r>
              <a:rPr lang="en-US" dirty="0" smtClean="0"/>
              <a:t>Most recently, as a result of the erosion of good governance practices and lack of confidence in the governmental capabilities and capacity, International Donor organizations, Multilateral, Bilateral and Private Philanthropists have resorted to funding non-government organizations directly (SPDC, 1998)</a:t>
            </a:r>
          </a:p>
        </p:txBody>
      </p:sp>
    </p:spTree>
    <p:extLst>
      <p:ext uri="{BB962C8B-B14F-4D97-AF65-F5344CB8AC3E}">
        <p14:creationId xmlns:p14="http://schemas.microsoft.com/office/powerpoint/2010/main" xmlns="" val="3751430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NPO (History) </a:t>
            </a:r>
          </a:p>
        </p:txBody>
      </p:sp>
      <p:sp>
        <p:nvSpPr>
          <p:cNvPr id="3" name="Content Placeholder 2"/>
          <p:cNvSpPr>
            <a:spLocks noGrp="1"/>
          </p:cNvSpPr>
          <p:nvPr>
            <p:ph sz="quarter" idx="1"/>
          </p:nvPr>
        </p:nvSpPr>
        <p:spPr/>
        <p:txBody>
          <a:bodyPr/>
          <a:lstStyle/>
          <a:p>
            <a:r>
              <a:rPr lang="en-US" dirty="0" smtClean="0"/>
              <a:t>Government of Pakistan itself is committed:</a:t>
            </a:r>
          </a:p>
          <a:p>
            <a:pPr marL="0" indent="0">
              <a:buNone/>
            </a:pPr>
            <a:r>
              <a:rPr lang="en-US" dirty="0"/>
              <a:t> </a:t>
            </a:r>
            <a:r>
              <a:rPr lang="en-US" dirty="0" smtClean="0"/>
              <a:t>	-</a:t>
            </a:r>
            <a:r>
              <a:rPr lang="en-US" dirty="0" smtClean="0"/>
              <a:t>to deliver a substantial part of Social Action </a:t>
            </a:r>
            <a:r>
              <a:rPr lang="en-US" dirty="0" smtClean="0"/>
              <a:t> 	Program(SAP</a:t>
            </a:r>
            <a:r>
              <a:rPr lang="en-US" dirty="0" smtClean="0"/>
              <a:t>) and the programs under </a:t>
            </a:r>
            <a:r>
              <a:rPr lang="en-US" dirty="0" smtClean="0"/>
              <a:t>	poverty </a:t>
            </a:r>
            <a:r>
              <a:rPr lang="en-US" dirty="0" smtClean="0"/>
              <a:t>reduction strategy through </a:t>
            </a:r>
            <a:r>
              <a:rPr lang="en-US" dirty="0" smtClean="0"/>
              <a:t>Non-	government </a:t>
            </a:r>
            <a:r>
              <a:rPr lang="en-US" dirty="0" smtClean="0"/>
              <a:t>organizations. </a:t>
            </a:r>
          </a:p>
          <a:p>
            <a:r>
              <a:rPr lang="en-US" dirty="0" smtClean="0"/>
              <a:t>Thus, Rapid growth is witnessed in non profit organizations involved in social service delivery. </a:t>
            </a:r>
            <a:endParaRPr lang="en-US" dirty="0"/>
          </a:p>
        </p:txBody>
      </p:sp>
    </p:spTree>
    <p:extLst>
      <p:ext uri="{BB962C8B-B14F-4D97-AF65-F5344CB8AC3E}">
        <p14:creationId xmlns:p14="http://schemas.microsoft.com/office/powerpoint/2010/main" xmlns="" val="4123742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normAutofit/>
          </a:bodyPr>
          <a:lstStyle/>
          <a:p>
            <a:r>
              <a:rPr lang="en-US" dirty="0" smtClean="0"/>
              <a:t>In addition to the individual voluntary activities, there have been significant organized efforts of Pakistan’s “Non profit sector”.</a:t>
            </a:r>
          </a:p>
          <a:p>
            <a:r>
              <a:rPr lang="en-US" dirty="0" smtClean="0"/>
              <a:t>Most NGOs and Community base organizations are supported by:</a:t>
            </a:r>
          </a:p>
          <a:p>
            <a:pPr lvl="1"/>
            <a:r>
              <a:rPr lang="en-US" dirty="0" smtClean="0"/>
              <a:t>Community Donors,</a:t>
            </a:r>
          </a:p>
          <a:p>
            <a:pPr lvl="1"/>
            <a:r>
              <a:rPr lang="en-US" dirty="0" smtClean="0"/>
              <a:t>Local and International Donors</a:t>
            </a:r>
          </a:p>
          <a:p>
            <a:pPr lvl="1"/>
            <a:r>
              <a:rPr lang="en-US" dirty="0" smtClean="0"/>
              <a:t>Government Funds</a:t>
            </a:r>
            <a:endParaRPr lang="en-US" dirty="0"/>
          </a:p>
        </p:txBody>
      </p:sp>
    </p:spTree>
    <p:extLst>
      <p:ext uri="{BB962C8B-B14F-4D97-AF65-F5344CB8AC3E}">
        <p14:creationId xmlns:p14="http://schemas.microsoft.com/office/powerpoint/2010/main" xmlns="" val="39786398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normAutofit/>
          </a:bodyPr>
          <a:lstStyle/>
          <a:p>
            <a:pPr algn="just"/>
            <a:r>
              <a:rPr lang="en-US" dirty="0" smtClean="0"/>
              <a:t>In recent years, non profit organizations(NPOs) have become increasingly involved in community based initiatives for social and economic development in order to improve quality of life and help Alleviate poverty. </a:t>
            </a:r>
            <a:endParaRPr lang="en-US" dirty="0"/>
          </a:p>
        </p:txBody>
      </p:sp>
    </p:spTree>
    <p:extLst>
      <p:ext uri="{BB962C8B-B14F-4D97-AF65-F5344CB8AC3E}">
        <p14:creationId xmlns:p14="http://schemas.microsoft.com/office/powerpoint/2010/main" xmlns="" val="3195385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pPr algn="just"/>
            <a:r>
              <a:rPr lang="en-US" dirty="0" smtClean="0"/>
              <a:t>The spirit of voluntarism and philanthropy in the people of Pakistan stems from religious impulses. </a:t>
            </a:r>
          </a:p>
          <a:p>
            <a:pPr algn="just"/>
            <a:r>
              <a:rPr lang="en-US" dirty="0" smtClean="0"/>
              <a:t>The system of “Zakat” and other mechanisms outlined in Islamic teachings to help the poor by devoting resources to them. </a:t>
            </a:r>
            <a:endParaRPr lang="en-US" dirty="0"/>
          </a:p>
        </p:txBody>
      </p:sp>
    </p:spTree>
    <p:extLst>
      <p:ext uri="{BB962C8B-B14F-4D97-AF65-F5344CB8AC3E}">
        <p14:creationId xmlns:p14="http://schemas.microsoft.com/office/powerpoint/2010/main" xmlns="" val="2173243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pPr algn="just"/>
            <a:r>
              <a:rPr lang="en-US" dirty="0" smtClean="0"/>
              <a:t>In the year (2000), Agha khan Development network recorded that people of Pakistan contributed 41 billion rupees(1.5% of GDP) in 1998 and volunteered 1.6 billion hours of time to philanthropic activities in 1998.</a:t>
            </a:r>
          </a:p>
        </p:txBody>
      </p:sp>
    </p:spTree>
    <p:extLst>
      <p:ext uri="{BB962C8B-B14F-4D97-AF65-F5344CB8AC3E}">
        <p14:creationId xmlns:p14="http://schemas.microsoft.com/office/powerpoint/2010/main" xmlns="" val="695690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 (History) </a:t>
            </a:r>
            <a:endParaRPr lang="en-US" dirty="0"/>
          </a:p>
        </p:txBody>
      </p:sp>
      <p:sp>
        <p:nvSpPr>
          <p:cNvPr id="3" name="Content Placeholder 2"/>
          <p:cNvSpPr>
            <a:spLocks noGrp="1"/>
          </p:cNvSpPr>
          <p:nvPr>
            <p:ph sz="quarter" idx="1"/>
          </p:nvPr>
        </p:nvSpPr>
        <p:spPr/>
        <p:txBody>
          <a:bodyPr/>
          <a:lstStyle/>
          <a:p>
            <a:pPr algn="just"/>
            <a:r>
              <a:rPr lang="en-US" dirty="0" smtClean="0"/>
              <a:t>History of philanthropy and voluntary activities goes back to the early-recorded history with the geographical boundaries now called “Pakistan”.</a:t>
            </a:r>
          </a:p>
          <a:p>
            <a:pPr algn="just"/>
            <a:r>
              <a:rPr lang="en-US" dirty="0" smtClean="0"/>
              <a:t>Religion has been the foremost driving force behind this phenomenon. </a:t>
            </a:r>
            <a:endParaRPr lang="en-US" dirty="0"/>
          </a:p>
        </p:txBody>
      </p:sp>
    </p:spTree>
    <p:extLst>
      <p:ext uri="{BB962C8B-B14F-4D97-AF65-F5344CB8AC3E}">
        <p14:creationId xmlns:p14="http://schemas.microsoft.com/office/powerpoint/2010/main" xmlns="" val="576041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04667" cy="1219200"/>
          </a:xfrm>
        </p:spPr>
        <p:txBody>
          <a:bodyPr/>
          <a:lstStyle/>
          <a:p>
            <a:r>
              <a:rPr lang="en-US" dirty="0" smtClean="0"/>
              <a:t>NPO (History) </a:t>
            </a:r>
            <a:endParaRPr lang="en-US" dirty="0"/>
          </a:p>
        </p:txBody>
      </p:sp>
      <p:sp>
        <p:nvSpPr>
          <p:cNvPr id="3" name="Content Placeholder 2"/>
          <p:cNvSpPr>
            <a:spLocks noGrp="1"/>
          </p:cNvSpPr>
          <p:nvPr>
            <p:ph sz="quarter" idx="1"/>
          </p:nvPr>
        </p:nvSpPr>
        <p:spPr>
          <a:xfrm>
            <a:off x="914400" y="1542922"/>
            <a:ext cx="7704667" cy="3332816"/>
          </a:xfrm>
        </p:spPr>
        <p:txBody>
          <a:bodyPr/>
          <a:lstStyle/>
          <a:p>
            <a:r>
              <a:rPr lang="en-US" dirty="0" smtClean="0"/>
              <a:t>Hinduism </a:t>
            </a:r>
          </a:p>
          <a:p>
            <a:r>
              <a:rPr lang="en-US" dirty="0" smtClean="0"/>
              <a:t>Buddhist </a:t>
            </a:r>
          </a:p>
          <a:p>
            <a:r>
              <a:rPr lang="en-US" dirty="0" smtClean="0"/>
              <a:t>Islam </a:t>
            </a:r>
          </a:p>
          <a:p>
            <a:r>
              <a:rPr lang="en-US" dirty="0" smtClean="0"/>
              <a:t>Christianity </a:t>
            </a:r>
          </a:p>
          <a:p>
            <a:r>
              <a:rPr lang="en-US" dirty="0" smtClean="0"/>
              <a:t>Sikhism </a:t>
            </a:r>
            <a:endParaRPr lang="en-US" dirty="0"/>
          </a:p>
        </p:txBody>
      </p:sp>
      <p:sp>
        <p:nvSpPr>
          <p:cNvPr id="4" name="Right Brace 3"/>
          <p:cNvSpPr/>
          <p:nvPr/>
        </p:nvSpPr>
        <p:spPr>
          <a:xfrm>
            <a:off x="2971800" y="1447800"/>
            <a:ext cx="381000" cy="2743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3505200" y="2814935"/>
            <a:ext cx="3962400" cy="923330"/>
          </a:xfrm>
          <a:prstGeom prst="rect">
            <a:avLst/>
          </a:prstGeom>
          <a:noFill/>
        </p:spPr>
        <p:txBody>
          <a:bodyPr wrap="square" rtlCol="0">
            <a:spAutoFit/>
          </a:bodyPr>
          <a:lstStyle/>
          <a:p>
            <a:r>
              <a:rPr lang="en-US" dirty="0" smtClean="0"/>
              <a:t>Has provided strong basis and spiritual motivation to cater the needs of the poor, sick and underprivileged in society. </a:t>
            </a:r>
            <a:endParaRPr lang="en-US" dirty="0"/>
          </a:p>
        </p:txBody>
      </p:sp>
    </p:spTree>
    <p:extLst>
      <p:ext uri="{BB962C8B-B14F-4D97-AF65-F5344CB8AC3E}">
        <p14:creationId xmlns:p14="http://schemas.microsoft.com/office/powerpoint/2010/main" xmlns="" val="1391885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NPO-An Overview</a:t>
            </a:r>
            <a:endParaRPr lang="en-US" dirty="0"/>
          </a:p>
        </p:txBody>
      </p:sp>
      <p:sp>
        <p:nvSpPr>
          <p:cNvPr id="3" name="Content Placeholder 2"/>
          <p:cNvSpPr>
            <a:spLocks noGrp="1"/>
          </p:cNvSpPr>
          <p:nvPr>
            <p:ph sz="quarter" idx="1"/>
          </p:nvPr>
        </p:nvSpPr>
        <p:spPr/>
        <p:txBody>
          <a:bodyPr>
            <a:normAutofit fontScale="77500" lnSpcReduction="20000"/>
          </a:bodyPr>
          <a:lstStyle/>
          <a:p>
            <a:r>
              <a:rPr lang="en-US" b="1" dirty="0"/>
              <a:t>What exactly are NPOs</a:t>
            </a:r>
            <a:r>
              <a:rPr lang="en-US" b="1" dirty="0" smtClean="0"/>
              <a:t>?</a:t>
            </a:r>
          </a:p>
          <a:p>
            <a:pPr marL="0" indent="0" algn="just">
              <a:buNone/>
            </a:pPr>
            <a:endParaRPr lang="en-US" sz="3100" dirty="0" smtClean="0"/>
          </a:p>
          <a:p>
            <a:pPr marL="0" indent="0" algn="just">
              <a:buNone/>
            </a:pPr>
            <a:r>
              <a:rPr lang="en-US" sz="3100" dirty="0" smtClean="0"/>
              <a:t>The </a:t>
            </a:r>
            <a:r>
              <a:rPr lang="en-US" sz="3100" dirty="0"/>
              <a:t>many existing definitions of ‘nonprofit’ add to </a:t>
            </a:r>
            <a:r>
              <a:rPr lang="en-US" sz="3100" dirty="0" smtClean="0"/>
              <a:t>the confusion</a:t>
            </a:r>
            <a:r>
              <a:rPr lang="en-US" sz="3100" dirty="0"/>
              <a:t>, as do the activities undertaken by these organizations. Known </a:t>
            </a:r>
            <a:r>
              <a:rPr lang="en-US" sz="3100" dirty="0" smtClean="0"/>
              <a:t>variously as </a:t>
            </a:r>
            <a:r>
              <a:rPr lang="en-US" sz="3100" dirty="0"/>
              <a:t>the ‘non-governmental’, ‘voluntary’, ‘community based’, ‘charitable’, ‘</a:t>
            </a:r>
            <a:r>
              <a:rPr lang="en-US" sz="3100" dirty="0" smtClean="0"/>
              <a:t>welfare societies</a:t>
            </a:r>
            <a:r>
              <a:rPr lang="en-US" sz="3100" dirty="0"/>
              <a:t>’, this set of institutions include within it a sometimes bewildering array </a:t>
            </a:r>
            <a:r>
              <a:rPr lang="en-US" sz="3100" dirty="0" smtClean="0"/>
              <a:t>of entities </a:t>
            </a:r>
            <a:r>
              <a:rPr lang="en-US" sz="3100" dirty="0"/>
              <a:t>– schools, hospitals, dispensaries, human rights organizations, sports </a:t>
            </a:r>
            <a:r>
              <a:rPr lang="en-US" sz="3100" dirty="0" smtClean="0"/>
              <a:t>clubs, </a:t>
            </a:r>
            <a:r>
              <a:rPr lang="en-US" sz="3100" i="1" dirty="0" err="1" smtClean="0"/>
              <a:t>madarsa</a:t>
            </a:r>
            <a:r>
              <a:rPr lang="en-US" sz="3100" i="1" dirty="0" smtClean="0"/>
              <a:t> </a:t>
            </a:r>
            <a:r>
              <a:rPr lang="en-US" sz="3100" dirty="0"/>
              <a:t>(schools primarily providing religious education), residents </a:t>
            </a:r>
            <a:r>
              <a:rPr lang="en-US" sz="3100" dirty="0" smtClean="0"/>
              <a:t>welfare associations</a:t>
            </a:r>
            <a:r>
              <a:rPr lang="en-US" sz="3100" dirty="0"/>
              <a:t>, organizations involved in material assistance to </a:t>
            </a:r>
            <a:r>
              <a:rPr lang="en-US" sz="3100" dirty="0" smtClean="0"/>
              <a:t>  the </a:t>
            </a:r>
            <a:r>
              <a:rPr lang="en-US" sz="3100" dirty="0"/>
              <a:t>needy, </a:t>
            </a:r>
            <a:r>
              <a:rPr lang="en-US" sz="3100" dirty="0" smtClean="0"/>
              <a:t>community based </a:t>
            </a:r>
            <a:r>
              <a:rPr lang="en-US" sz="3100" dirty="0"/>
              <a:t>organizations involved in lobbying for civic amenities, and many more.</a:t>
            </a:r>
          </a:p>
        </p:txBody>
      </p:sp>
    </p:spTree>
    <p:extLst>
      <p:ext uri="{BB962C8B-B14F-4D97-AF65-F5344CB8AC3E}">
        <p14:creationId xmlns:p14="http://schemas.microsoft.com/office/powerpoint/2010/main" xmlns="" val="519062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Strategic%20Management%20Model.gif"/>
          <p:cNvPicPr>
            <a:picLocks noGrp="1" noChangeAspect="1"/>
          </p:cNvPicPr>
          <p:nvPr>
            <p:ph sz="quarter" idx="1"/>
          </p:nvPr>
        </p:nvPicPr>
        <p:blipFill>
          <a:blip r:embed="rId2" cstate="print"/>
          <a:stretch>
            <a:fillRect/>
          </a:stretch>
        </p:blipFill>
        <p:spPr>
          <a:xfrm>
            <a:off x="0" y="0"/>
            <a:ext cx="9143999" cy="6858000"/>
          </a:xfrm>
        </p:spPr>
      </p:pic>
    </p:spTree>
    <p:extLst>
      <p:ext uri="{BB962C8B-B14F-4D97-AF65-F5344CB8AC3E}">
        <p14:creationId xmlns:p14="http://schemas.microsoft.com/office/powerpoint/2010/main" xmlns="" val="3258693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a:t>
            </a:r>
            <a:endParaRPr lang="en-US" dirty="0"/>
          </a:p>
        </p:txBody>
      </p:sp>
      <p:sp>
        <p:nvSpPr>
          <p:cNvPr id="3" name="Content Placeholder 2"/>
          <p:cNvSpPr>
            <a:spLocks noGrp="1"/>
          </p:cNvSpPr>
          <p:nvPr>
            <p:ph sz="quarter" idx="1"/>
          </p:nvPr>
        </p:nvSpPr>
        <p:spPr/>
        <p:txBody>
          <a:bodyPr/>
          <a:lstStyle/>
          <a:p>
            <a:r>
              <a:rPr lang="en-US" dirty="0" smtClean="0"/>
              <a:t>Vision and Mission both should be based on concept of rationality. </a:t>
            </a:r>
          </a:p>
          <a:p>
            <a:r>
              <a:rPr lang="en-US" dirty="0" smtClean="0"/>
              <a:t>E.g., If we say we will finish poverty from the face of earth, then it is emotionally charged vision and kind of impossible. </a:t>
            </a:r>
          </a:p>
          <a:p>
            <a:r>
              <a:rPr lang="en-US" dirty="0" smtClean="0"/>
              <a:t>Yes, if we say we will finish poverty from one village or tehsil then it looks rational vision. </a:t>
            </a:r>
          </a:p>
          <a:p>
            <a:r>
              <a:rPr lang="en-US" dirty="0" smtClean="0"/>
              <a:t>President J. F Kennedy</a:t>
            </a:r>
          </a:p>
          <a:p>
            <a:endParaRPr lang="en-US" dirty="0"/>
          </a:p>
        </p:txBody>
      </p:sp>
    </p:spTree>
    <p:extLst>
      <p:ext uri="{BB962C8B-B14F-4D97-AF65-F5344CB8AC3E}">
        <p14:creationId xmlns:p14="http://schemas.microsoft.com/office/powerpoint/2010/main" xmlns="" val="4223171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features in All NPOs</a:t>
            </a:r>
            <a:endParaRPr lang="en-US" dirty="0"/>
          </a:p>
        </p:txBody>
      </p:sp>
      <p:sp>
        <p:nvSpPr>
          <p:cNvPr id="3" name="Content Placeholder 2"/>
          <p:cNvSpPr>
            <a:spLocks noGrp="1"/>
          </p:cNvSpPr>
          <p:nvPr>
            <p:ph sz="quarter" idx="1"/>
          </p:nvPr>
        </p:nvSpPr>
        <p:spPr/>
        <p:txBody>
          <a:bodyPr>
            <a:normAutofit/>
          </a:bodyPr>
          <a:lstStyle/>
          <a:p>
            <a:r>
              <a:rPr lang="en-US" sz="2000" dirty="0"/>
              <a:t>They have an institutional presence and structure</a:t>
            </a:r>
            <a:r>
              <a:rPr lang="en-US" sz="2000" dirty="0" smtClean="0"/>
              <a:t>;</a:t>
            </a:r>
          </a:p>
          <a:p>
            <a:r>
              <a:rPr lang="en-US" sz="2000" dirty="0" smtClean="0"/>
              <a:t>They </a:t>
            </a:r>
            <a:r>
              <a:rPr lang="en-US" sz="2000" dirty="0"/>
              <a:t>are institutionally separate from the state</a:t>
            </a:r>
            <a:r>
              <a:rPr lang="en-US" sz="2000" dirty="0" smtClean="0"/>
              <a:t>;</a:t>
            </a:r>
          </a:p>
          <a:p>
            <a:r>
              <a:rPr lang="en-US" sz="2000" dirty="0" smtClean="0"/>
              <a:t> They </a:t>
            </a:r>
            <a:r>
              <a:rPr lang="en-US" sz="2000" dirty="0"/>
              <a:t>do not return profits to their members, </a:t>
            </a:r>
            <a:r>
              <a:rPr lang="en-US" sz="2000" dirty="0" smtClean="0"/>
              <a:t>managers </a:t>
            </a:r>
            <a:r>
              <a:rPr lang="en-US" sz="2000" dirty="0"/>
              <a:t>or directors</a:t>
            </a:r>
          </a:p>
          <a:p>
            <a:r>
              <a:rPr lang="en-US" sz="2000" dirty="0" smtClean="0"/>
              <a:t>They </a:t>
            </a:r>
            <a:r>
              <a:rPr lang="en-US" sz="2000" dirty="0"/>
              <a:t>are fundamentally in control of their own affairs;</a:t>
            </a:r>
          </a:p>
          <a:p>
            <a:r>
              <a:rPr lang="en-US" sz="2000" dirty="0" smtClean="0"/>
              <a:t>They </a:t>
            </a:r>
            <a:r>
              <a:rPr lang="en-US" sz="2000" dirty="0"/>
              <a:t>attract some level of voluntary contribution of time or money and </a:t>
            </a:r>
            <a:r>
              <a:rPr lang="en-US" sz="2000" dirty="0" smtClean="0"/>
              <a:t>also membership </a:t>
            </a:r>
            <a:r>
              <a:rPr lang="en-US" sz="2000" dirty="0"/>
              <a:t>in them is not legally required.</a:t>
            </a:r>
          </a:p>
        </p:txBody>
      </p:sp>
    </p:spTree>
    <p:extLst>
      <p:ext uri="{BB962C8B-B14F-4D97-AF65-F5344CB8AC3E}">
        <p14:creationId xmlns:p14="http://schemas.microsoft.com/office/powerpoint/2010/main" xmlns="" val="1393142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of NPOs</a:t>
            </a:r>
            <a:endParaRPr lang="en-US" dirty="0"/>
          </a:p>
        </p:txBody>
      </p:sp>
      <p:sp>
        <p:nvSpPr>
          <p:cNvPr id="3" name="Content Placeholder 2"/>
          <p:cNvSpPr>
            <a:spLocks noGrp="1"/>
          </p:cNvSpPr>
          <p:nvPr>
            <p:ph sz="quarter" idx="1"/>
          </p:nvPr>
        </p:nvSpPr>
        <p:spPr/>
        <p:txBody>
          <a:bodyPr/>
          <a:lstStyle/>
          <a:p>
            <a:pPr algn="just"/>
            <a:r>
              <a:rPr lang="en-US" dirty="0"/>
              <a:t>The legal framework governing the nonprofit sector in Pakistan is both archaic </a:t>
            </a:r>
            <a:r>
              <a:rPr lang="en-US" dirty="0" smtClean="0"/>
              <a:t>and confusing. </a:t>
            </a:r>
          </a:p>
          <a:p>
            <a:pPr algn="just"/>
            <a:r>
              <a:rPr lang="en-US" dirty="0" smtClean="0"/>
              <a:t>There </a:t>
            </a:r>
            <a:r>
              <a:rPr lang="en-US" dirty="0"/>
              <a:t>does not appear to be a legal definition of the term ‘</a:t>
            </a:r>
            <a:r>
              <a:rPr lang="en-US" dirty="0" smtClean="0"/>
              <a:t>nonprofit organization</a:t>
            </a:r>
            <a:r>
              <a:rPr lang="en-US" dirty="0"/>
              <a:t>’ under any law that gives legal status to these types of </a:t>
            </a:r>
            <a:r>
              <a:rPr lang="en-US" dirty="0" smtClean="0"/>
              <a:t>organizations.</a:t>
            </a:r>
            <a:endParaRPr lang="en-US" dirty="0"/>
          </a:p>
        </p:txBody>
      </p:sp>
    </p:spTree>
    <p:extLst>
      <p:ext uri="{BB962C8B-B14F-4D97-AF65-F5344CB8AC3E}">
        <p14:creationId xmlns:p14="http://schemas.microsoft.com/office/powerpoint/2010/main" xmlns="" val="511965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a:t>
            </a:r>
            <a:endParaRPr lang="en-US" dirty="0"/>
          </a:p>
        </p:txBody>
      </p:sp>
      <p:sp>
        <p:nvSpPr>
          <p:cNvPr id="3" name="Content Placeholder 2"/>
          <p:cNvSpPr>
            <a:spLocks noGrp="1"/>
          </p:cNvSpPr>
          <p:nvPr>
            <p:ph sz="quarter" idx="1"/>
          </p:nvPr>
        </p:nvSpPr>
        <p:spPr/>
        <p:txBody>
          <a:bodyPr>
            <a:normAutofit/>
          </a:bodyPr>
          <a:lstStyle/>
          <a:p>
            <a:pPr algn="just"/>
            <a:r>
              <a:rPr lang="en-US" sz="2400" dirty="0"/>
              <a:t>A significant number of organizations are registered under four laws: the </a:t>
            </a:r>
            <a:r>
              <a:rPr lang="en-US" sz="2400" dirty="0" smtClean="0"/>
              <a:t>Voluntary Social </a:t>
            </a:r>
            <a:r>
              <a:rPr lang="en-US" sz="2400" dirty="0"/>
              <a:t>Welfare Agencies (Registration and Control Ordinance), 1961; the </a:t>
            </a:r>
            <a:r>
              <a:rPr lang="en-US" sz="2400" dirty="0" smtClean="0"/>
              <a:t>Society Registration </a:t>
            </a:r>
            <a:r>
              <a:rPr lang="en-US" sz="2400" dirty="0"/>
              <a:t>Act, 1860; the Companies Ordinance, 1984; and The Trust Act II, 1882.</a:t>
            </a:r>
          </a:p>
        </p:txBody>
      </p:sp>
    </p:spTree>
    <p:extLst>
      <p:ext uri="{BB962C8B-B14F-4D97-AF65-F5344CB8AC3E}">
        <p14:creationId xmlns:p14="http://schemas.microsoft.com/office/powerpoint/2010/main" xmlns="" val="1628247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a:t>
            </a:r>
            <a:endParaRPr lang="en-US" dirty="0"/>
          </a:p>
        </p:txBody>
      </p:sp>
      <p:sp>
        <p:nvSpPr>
          <p:cNvPr id="3" name="Content Placeholder 2"/>
          <p:cNvSpPr>
            <a:spLocks noGrp="1"/>
          </p:cNvSpPr>
          <p:nvPr>
            <p:ph sz="quarter" idx="1"/>
          </p:nvPr>
        </p:nvSpPr>
        <p:spPr/>
        <p:txBody>
          <a:bodyPr>
            <a:normAutofit/>
          </a:bodyPr>
          <a:lstStyle/>
          <a:p>
            <a:r>
              <a:rPr lang="en-US" b="1" dirty="0"/>
              <a:t>Voluntary Social Welfare Agencies (Registration and Control Ordinance), 1961</a:t>
            </a:r>
          </a:p>
          <a:p>
            <a:pPr algn="just"/>
            <a:r>
              <a:rPr lang="en-US" sz="2000" dirty="0"/>
              <a:t>A voluntary social agency is an organization, association, undertaking established </a:t>
            </a:r>
            <a:r>
              <a:rPr lang="en-US" sz="2000" dirty="0" smtClean="0"/>
              <a:t>by persons </a:t>
            </a:r>
            <a:r>
              <a:rPr lang="en-US" sz="2000" dirty="0"/>
              <a:t>of their own free will for the purpose of rendering welfare services </a:t>
            </a:r>
            <a:r>
              <a:rPr lang="en-US" sz="2000" dirty="0" smtClean="0"/>
              <a:t>and depending </a:t>
            </a:r>
            <a:r>
              <a:rPr lang="en-US" sz="2000" dirty="0"/>
              <a:t>for its resources on public subscription, donation or government </a:t>
            </a:r>
            <a:r>
              <a:rPr lang="en-US" sz="2000" dirty="0" smtClean="0"/>
              <a:t>aid (NGO Resource Centre, 1991). </a:t>
            </a:r>
          </a:p>
          <a:p>
            <a:pPr algn="just"/>
            <a:r>
              <a:rPr lang="en-US" sz="2000" dirty="0" smtClean="0"/>
              <a:t>These agencies can carry out their function in one or more fields such as child welfare, youth welfare, women’s welfare, welfare of physically and mentally handicapped, welfare of beggars, recreational programs, social education, family planning etc.</a:t>
            </a:r>
            <a:endParaRPr lang="en-US" sz="2000" dirty="0"/>
          </a:p>
        </p:txBody>
      </p:sp>
    </p:spTree>
    <p:extLst>
      <p:ext uri="{BB962C8B-B14F-4D97-AF65-F5344CB8AC3E}">
        <p14:creationId xmlns:p14="http://schemas.microsoft.com/office/powerpoint/2010/main" xmlns="" val="2256606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Legal Status </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b="1" dirty="0"/>
              <a:t>Societies Registration ACT, 1860</a:t>
            </a:r>
          </a:p>
          <a:p>
            <a:pPr marL="0" indent="0" algn="just">
              <a:buNone/>
            </a:pPr>
            <a:r>
              <a:rPr lang="en-US" sz="2000" dirty="0"/>
              <a:t>The society is an organization, association or undertaking established by persons </a:t>
            </a:r>
            <a:r>
              <a:rPr lang="en-US" sz="2000" dirty="0" smtClean="0"/>
              <a:t>of their </a:t>
            </a:r>
            <a:r>
              <a:rPr lang="en-US" sz="2000" dirty="0"/>
              <a:t>own free will</a:t>
            </a:r>
            <a:r>
              <a:rPr lang="en-US" sz="2000" dirty="0" smtClean="0"/>
              <a:t>.</a:t>
            </a:r>
          </a:p>
          <a:p>
            <a:pPr marL="0" indent="0" algn="just">
              <a:buNone/>
            </a:pPr>
            <a:r>
              <a:rPr lang="en-US" sz="2000" dirty="0" smtClean="0"/>
              <a:t> </a:t>
            </a:r>
            <a:r>
              <a:rPr lang="en-US" sz="2000" dirty="0"/>
              <a:t>These societies may be established for the promotion of </a:t>
            </a:r>
            <a:r>
              <a:rPr lang="en-US" sz="2000" dirty="0" smtClean="0"/>
              <a:t>science; literature</a:t>
            </a:r>
            <a:r>
              <a:rPr lang="en-US" sz="2000" dirty="0"/>
              <a:t>; the fine arts; instructions; the diffusion of useful knowledge; </a:t>
            </a:r>
            <a:r>
              <a:rPr lang="en-US" sz="2000" dirty="0" smtClean="0"/>
              <a:t>political education</a:t>
            </a:r>
            <a:r>
              <a:rPr lang="en-US" sz="2000" dirty="0"/>
              <a:t>; charitable services; the foundation and maintenance of </a:t>
            </a:r>
            <a:r>
              <a:rPr lang="en-US" sz="2000" dirty="0" smtClean="0"/>
              <a:t>libraries/reading rooms</a:t>
            </a:r>
            <a:r>
              <a:rPr lang="en-US" sz="2000" dirty="0"/>
              <a:t>; painting galleries; collection of natural </a:t>
            </a:r>
            <a:r>
              <a:rPr lang="en-US" sz="2000" dirty="0" smtClean="0"/>
              <a:t>history</a:t>
            </a:r>
            <a:r>
              <a:rPr lang="en-US" sz="2000" dirty="0"/>
              <a:t>; mechanical and </a:t>
            </a:r>
            <a:r>
              <a:rPr lang="en-US" sz="2000" dirty="0" smtClean="0"/>
              <a:t>philosophical inventions</a:t>
            </a:r>
            <a:r>
              <a:rPr lang="en-US" sz="2000" dirty="0"/>
              <a:t>; religious and educational services.</a:t>
            </a:r>
          </a:p>
        </p:txBody>
      </p:sp>
    </p:spTree>
    <p:extLst>
      <p:ext uri="{BB962C8B-B14F-4D97-AF65-F5344CB8AC3E}">
        <p14:creationId xmlns:p14="http://schemas.microsoft.com/office/powerpoint/2010/main" xmlns="" val="2958135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a:t>
            </a:r>
            <a:endParaRPr lang="en-US" dirty="0"/>
          </a:p>
        </p:txBody>
      </p:sp>
      <p:sp>
        <p:nvSpPr>
          <p:cNvPr id="3" name="Content Placeholder 2"/>
          <p:cNvSpPr>
            <a:spLocks noGrp="1"/>
          </p:cNvSpPr>
          <p:nvPr>
            <p:ph sz="quarter" idx="1"/>
          </p:nvPr>
        </p:nvSpPr>
        <p:spPr/>
        <p:txBody>
          <a:bodyPr>
            <a:normAutofit/>
          </a:bodyPr>
          <a:lstStyle/>
          <a:p>
            <a:r>
              <a:rPr lang="en-US" b="1" dirty="0"/>
              <a:t>Companies Ordinance (Section 42), 1984</a:t>
            </a:r>
          </a:p>
          <a:p>
            <a:r>
              <a:rPr lang="en-US" sz="2000" dirty="0"/>
              <a:t>Associations, formed for promoting commerce, arts, science, religion, sports, </a:t>
            </a:r>
            <a:r>
              <a:rPr lang="en-US" sz="2000" dirty="0" smtClean="0"/>
              <a:t>social services</a:t>
            </a:r>
            <a:r>
              <a:rPr lang="en-US" sz="2000" dirty="0"/>
              <a:t>, charitable or any other useful purposes may be registered as </a:t>
            </a:r>
            <a:r>
              <a:rPr lang="en-US" sz="2000" dirty="0" smtClean="0"/>
              <a:t>nonprofit companies</a:t>
            </a:r>
            <a:r>
              <a:rPr lang="en-US" sz="2000" dirty="0"/>
              <a:t>, provided that they apply or intend to apply their profits, if any, or </a:t>
            </a:r>
            <a:r>
              <a:rPr lang="en-US" sz="2000" dirty="0" smtClean="0"/>
              <a:t>other income </a:t>
            </a:r>
            <a:r>
              <a:rPr lang="en-US" sz="2000" dirty="0"/>
              <a:t>in promoting their objectives and prohibit the payment of dividends to </a:t>
            </a:r>
            <a:r>
              <a:rPr lang="en-US" sz="2000" dirty="0" smtClean="0"/>
              <a:t>their members</a:t>
            </a:r>
            <a:r>
              <a:rPr lang="en-US" sz="2000" dirty="0" smtClean="0"/>
              <a:t>.</a:t>
            </a:r>
          </a:p>
          <a:p>
            <a:r>
              <a:rPr lang="en-US" sz="2000" dirty="0" smtClean="0"/>
              <a:t> </a:t>
            </a:r>
            <a:r>
              <a:rPr lang="en-US" sz="2000" dirty="0"/>
              <a:t>In most cases, registered nonprofit companies are organizations </a:t>
            </a:r>
            <a:r>
              <a:rPr lang="en-US" sz="2000" dirty="0" smtClean="0"/>
              <a:t>engaged in </a:t>
            </a:r>
            <a:r>
              <a:rPr lang="en-US" sz="2000" dirty="0"/>
              <a:t>research with donor funding, clubs and very large organizations engaged </a:t>
            </a:r>
            <a:r>
              <a:rPr lang="en-US" sz="2000" dirty="0" smtClean="0"/>
              <a:t>in delivering </a:t>
            </a:r>
            <a:r>
              <a:rPr lang="en-US" sz="2000" dirty="0"/>
              <a:t>social and welfare services</a:t>
            </a:r>
          </a:p>
        </p:txBody>
      </p:sp>
    </p:spTree>
    <p:extLst>
      <p:ext uri="{BB962C8B-B14F-4D97-AF65-F5344CB8AC3E}">
        <p14:creationId xmlns:p14="http://schemas.microsoft.com/office/powerpoint/2010/main" xmlns="" val="2445734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a:t>
            </a:r>
            <a:endParaRPr lang="en-US" dirty="0"/>
          </a:p>
        </p:txBody>
      </p:sp>
      <p:sp>
        <p:nvSpPr>
          <p:cNvPr id="3" name="Content Placeholder 2"/>
          <p:cNvSpPr>
            <a:spLocks noGrp="1"/>
          </p:cNvSpPr>
          <p:nvPr>
            <p:ph sz="quarter" idx="1"/>
          </p:nvPr>
        </p:nvSpPr>
        <p:spPr/>
        <p:txBody>
          <a:bodyPr>
            <a:normAutofit/>
          </a:bodyPr>
          <a:lstStyle/>
          <a:p>
            <a:r>
              <a:rPr lang="en-US" b="1" dirty="0"/>
              <a:t>The Trust Act, 1882</a:t>
            </a:r>
          </a:p>
          <a:p>
            <a:pPr algn="just"/>
            <a:r>
              <a:rPr lang="en-US" sz="2000" dirty="0"/>
              <a:t>A trust is an obligation annexed to the ownership of property. It is a ‘gift’ of </a:t>
            </a:r>
            <a:r>
              <a:rPr lang="en-US" sz="2000" dirty="0" smtClean="0"/>
              <a:t>property to </a:t>
            </a:r>
            <a:r>
              <a:rPr lang="en-US" sz="2000" dirty="0"/>
              <a:t>a person or institution providing benefit to both parties. For the creation of a </a:t>
            </a:r>
            <a:r>
              <a:rPr lang="en-US" sz="2000" dirty="0" smtClean="0"/>
              <a:t>trust it </a:t>
            </a:r>
            <a:r>
              <a:rPr lang="en-US" sz="2000" dirty="0"/>
              <a:t>is necessary that there should be a creator or author of the trust, a person in </a:t>
            </a:r>
            <a:r>
              <a:rPr lang="en-US" sz="2000" dirty="0" smtClean="0"/>
              <a:t>whom the </a:t>
            </a:r>
            <a:r>
              <a:rPr lang="en-US" sz="2000" dirty="0"/>
              <a:t>confidence is reposed i.e. the trustee, and a person for whose benefit the trust </a:t>
            </a:r>
            <a:r>
              <a:rPr lang="en-US" sz="2000" dirty="0" smtClean="0"/>
              <a:t>is created </a:t>
            </a:r>
            <a:r>
              <a:rPr lang="en-US" sz="2000" dirty="0"/>
              <a:t>i.e. the beneficiary (</a:t>
            </a:r>
            <a:r>
              <a:rPr lang="en-US" sz="2000" dirty="0" err="1"/>
              <a:t>Janjua</a:t>
            </a:r>
            <a:r>
              <a:rPr lang="en-US" sz="2000" dirty="0"/>
              <a:t>, 2000). </a:t>
            </a:r>
            <a:endParaRPr lang="en-US" sz="2000" dirty="0" smtClean="0"/>
          </a:p>
          <a:p>
            <a:pPr algn="just"/>
            <a:r>
              <a:rPr lang="en-US" sz="2000" dirty="0" smtClean="0"/>
              <a:t>A </a:t>
            </a:r>
            <a:r>
              <a:rPr lang="en-US" sz="2000" dirty="0"/>
              <a:t>trust may be created for any </a:t>
            </a:r>
            <a:r>
              <a:rPr lang="en-US" sz="2000" dirty="0" smtClean="0"/>
              <a:t>lawful purpose</a:t>
            </a:r>
            <a:r>
              <a:rPr lang="en-US" sz="2000" dirty="0"/>
              <a:t>, which can be revoked. The Trust Act, with a component for Public </a:t>
            </a:r>
            <a:r>
              <a:rPr lang="en-US" sz="2000" dirty="0" smtClean="0"/>
              <a:t>Trusts, provides </a:t>
            </a:r>
            <a:r>
              <a:rPr lang="en-US" sz="2000" dirty="0"/>
              <a:t>legal cover for private acts of public charity, and allows the creators of </a:t>
            </a:r>
            <a:r>
              <a:rPr lang="en-US" sz="2000" dirty="0" smtClean="0"/>
              <a:t>the trust </a:t>
            </a:r>
            <a:r>
              <a:rPr lang="en-US" sz="2000" dirty="0"/>
              <a:t>tremendous flexibility in their operations.</a:t>
            </a:r>
          </a:p>
        </p:txBody>
      </p:sp>
    </p:spTree>
    <p:extLst>
      <p:ext uri="{BB962C8B-B14F-4D97-AF65-F5344CB8AC3E}">
        <p14:creationId xmlns:p14="http://schemas.microsoft.com/office/powerpoint/2010/main" xmlns="" val="262802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Strategy </a:t>
            </a:r>
            <a:endParaRPr lang="en-US" dirty="0"/>
          </a:p>
        </p:txBody>
      </p:sp>
      <p:sp>
        <p:nvSpPr>
          <p:cNvPr id="3" name="Content Placeholder 2"/>
          <p:cNvSpPr>
            <a:spLocks noGrp="1"/>
          </p:cNvSpPr>
          <p:nvPr>
            <p:ph sz="quarter" idx="1"/>
          </p:nvPr>
        </p:nvSpPr>
        <p:spPr/>
        <p:txBody>
          <a:bodyPr>
            <a:noAutofit/>
          </a:bodyPr>
          <a:lstStyle/>
          <a:p>
            <a:pPr marL="0" indent="0">
              <a:buNone/>
            </a:pPr>
            <a:r>
              <a:rPr lang="en-US" sz="2000" dirty="0"/>
              <a:t>Specifically, the purpose of the </a:t>
            </a:r>
            <a:r>
              <a:rPr lang="en-US" sz="2000" dirty="0" smtClean="0"/>
              <a:t>data collection </a:t>
            </a:r>
            <a:r>
              <a:rPr lang="en-US" sz="2000" dirty="0"/>
              <a:t>exercise was to estimate;</a:t>
            </a:r>
          </a:p>
          <a:p>
            <a:pPr marL="225425" indent="-225425">
              <a:buNone/>
            </a:pPr>
            <a:r>
              <a:rPr lang="en-US" sz="2000" dirty="0"/>
              <a:t>• The size of the nonprofit sector in terms of paid and voluntary </a:t>
            </a:r>
            <a:r>
              <a:rPr lang="en-US" sz="2000" dirty="0" smtClean="0"/>
              <a:t>employment, operating </a:t>
            </a:r>
            <a:r>
              <a:rPr lang="en-US" sz="2000" dirty="0"/>
              <a:t>and development expenditure, number of organizations </a:t>
            </a:r>
            <a:r>
              <a:rPr lang="en-US" sz="2000" dirty="0" smtClean="0"/>
              <a:t>and number </a:t>
            </a:r>
            <a:r>
              <a:rPr lang="en-US" sz="2000" dirty="0"/>
              <a:t>of memberships</a:t>
            </a:r>
            <a:r>
              <a:rPr lang="en-US" sz="2000" dirty="0" smtClean="0"/>
              <a:t>;</a:t>
            </a:r>
          </a:p>
          <a:p>
            <a:pPr marL="284163" indent="-284163">
              <a:buNone/>
            </a:pPr>
            <a:r>
              <a:rPr lang="en-US" sz="2000" dirty="0" smtClean="0"/>
              <a:t>• </a:t>
            </a:r>
            <a:r>
              <a:rPr lang="en-US" sz="2000" dirty="0"/>
              <a:t>The </a:t>
            </a:r>
            <a:r>
              <a:rPr lang="en-US" sz="2000" dirty="0" smtClean="0"/>
              <a:t>sectorial </a:t>
            </a:r>
            <a:r>
              <a:rPr lang="en-US" sz="2000" dirty="0"/>
              <a:t>composition according to the characteristic activities </a:t>
            </a:r>
            <a:r>
              <a:rPr lang="en-US" sz="2000" dirty="0" smtClean="0"/>
              <a:t>of organizations </a:t>
            </a:r>
            <a:r>
              <a:rPr lang="en-US" sz="2000" dirty="0"/>
              <a:t>in the sector and according the International Classification </a:t>
            </a:r>
            <a:r>
              <a:rPr lang="en-US" sz="2000" dirty="0" smtClean="0"/>
              <a:t>of Non </a:t>
            </a:r>
            <a:r>
              <a:rPr lang="en-US" sz="2000" dirty="0"/>
              <a:t>Profit Organizations (ICNPO</a:t>
            </a:r>
            <a:r>
              <a:rPr lang="en-US" sz="2000" dirty="0" smtClean="0"/>
              <a:t>)</a:t>
            </a:r>
          </a:p>
          <a:p>
            <a:pPr marL="0" indent="0">
              <a:buNone/>
            </a:pPr>
            <a:r>
              <a:rPr lang="en-US" sz="2000" dirty="0" smtClean="0"/>
              <a:t>• </a:t>
            </a:r>
            <a:r>
              <a:rPr lang="en-US" sz="2000" dirty="0"/>
              <a:t>Nonprofit sector revenue by </a:t>
            </a:r>
            <a:r>
              <a:rPr lang="en-US" sz="2000" dirty="0" smtClean="0"/>
              <a:t>sources</a:t>
            </a:r>
            <a:endParaRPr lang="en-US" sz="2000" dirty="0"/>
          </a:p>
        </p:txBody>
      </p:sp>
    </p:spTree>
    <p:extLst>
      <p:ext uri="{BB962C8B-B14F-4D97-AF65-F5344CB8AC3E}">
        <p14:creationId xmlns:p14="http://schemas.microsoft.com/office/powerpoint/2010/main" xmlns="" val="4077924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pPr algn="just"/>
            <a:r>
              <a:rPr lang="en-US" dirty="0"/>
              <a:t>The origins of charity and philanthropy are probably based on </a:t>
            </a:r>
            <a:r>
              <a:rPr lang="en-US" dirty="0" smtClean="0"/>
              <a:t>religious underpinnings </a:t>
            </a:r>
            <a:r>
              <a:rPr lang="en-US" dirty="0"/>
              <a:t>- the gift to the gods for an act of largesse to benefit </a:t>
            </a:r>
            <a:r>
              <a:rPr lang="en-US" dirty="0" smtClean="0"/>
              <a:t>the community </a:t>
            </a:r>
            <a:r>
              <a:rPr lang="en-US" dirty="0"/>
              <a:t>as a whole such as a good harvest or relief from a natural </a:t>
            </a:r>
            <a:r>
              <a:rPr lang="en-US" dirty="0" smtClean="0"/>
              <a:t>disaster or </a:t>
            </a:r>
            <a:r>
              <a:rPr lang="en-US" dirty="0"/>
              <a:t>in thanksgiving for such munificence. </a:t>
            </a:r>
          </a:p>
        </p:txBody>
      </p:sp>
    </p:spTree>
    <p:extLst>
      <p:ext uri="{BB962C8B-B14F-4D97-AF65-F5344CB8AC3E}">
        <p14:creationId xmlns:p14="http://schemas.microsoft.com/office/powerpoint/2010/main" xmlns="" val="1767270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Charity and Philanthropy</a:t>
            </a:r>
            <a:endParaRPr lang="en-US" dirty="0"/>
          </a:p>
        </p:txBody>
      </p:sp>
      <p:sp>
        <p:nvSpPr>
          <p:cNvPr id="3" name="Content Placeholder 2"/>
          <p:cNvSpPr>
            <a:spLocks noGrp="1"/>
          </p:cNvSpPr>
          <p:nvPr>
            <p:ph sz="quarter" idx="1"/>
          </p:nvPr>
        </p:nvSpPr>
        <p:spPr/>
        <p:txBody>
          <a:bodyPr/>
          <a:lstStyle/>
          <a:p>
            <a:r>
              <a:rPr lang="en-US" dirty="0"/>
              <a:t>Charity is used for the relief of an immediate</a:t>
            </a:r>
          </a:p>
          <a:p>
            <a:pPr marL="0" indent="0">
              <a:buNone/>
            </a:pPr>
            <a:r>
              <a:rPr lang="en-US" dirty="0" smtClean="0"/>
              <a:t>    need </a:t>
            </a:r>
            <a:r>
              <a:rPr lang="en-US" dirty="0"/>
              <a:t>or a lack of something</a:t>
            </a:r>
            <a:r>
              <a:rPr lang="en-US" dirty="0" smtClean="0"/>
              <a:t>.</a:t>
            </a:r>
          </a:p>
          <a:p>
            <a:r>
              <a:rPr lang="en-US" dirty="0" smtClean="0"/>
              <a:t> </a:t>
            </a:r>
            <a:r>
              <a:rPr lang="en-US" dirty="0"/>
              <a:t>Philanthropy, on </a:t>
            </a:r>
            <a:r>
              <a:rPr lang="en-US" dirty="0" smtClean="0"/>
              <a:t>  the </a:t>
            </a:r>
            <a:r>
              <a:rPr lang="en-US" dirty="0"/>
              <a:t>other hand, has a </a:t>
            </a:r>
            <a:r>
              <a:rPr lang="en-US" dirty="0" smtClean="0"/>
              <a:t>wider context </a:t>
            </a:r>
            <a:r>
              <a:rPr lang="en-US" dirty="0"/>
              <a:t>“for the public benefit”. </a:t>
            </a:r>
            <a:endParaRPr lang="en-US" dirty="0" smtClean="0"/>
          </a:p>
          <a:p>
            <a:r>
              <a:rPr lang="en-US" dirty="0" smtClean="0"/>
              <a:t>Both </a:t>
            </a:r>
            <a:r>
              <a:rPr lang="en-US" dirty="0"/>
              <a:t>involve giving.</a:t>
            </a:r>
          </a:p>
        </p:txBody>
      </p:sp>
    </p:spTree>
    <p:extLst>
      <p:ext uri="{BB962C8B-B14F-4D97-AF65-F5344CB8AC3E}">
        <p14:creationId xmlns:p14="http://schemas.microsoft.com/office/powerpoint/2010/main" xmlns="" val="3999229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ChangeArrowheads="1"/>
          </p:cNvSpPr>
          <p:nvPr/>
        </p:nvSpPr>
        <p:spPr bwMode="auto">
          <a:xfrm>
            <a:off x="-3402" y="5421313"/>
            <a:ext cx="9144001" cy="1436687"/>
          </a:xfrm>
          <a:prstGeom prst="rect">
            <a:avLst/>
          </a:prstGeom>
          <a:solidFill>
            <a:srgbClr val="FFFF99"/>
          </a:solidFill>
          <a:ln w="25400" cmpd="thickThin" algn="ctr">
            <a:solidFill>
              <a:srgbClr val="C00000"/>
            </a:solidFill>
            <a:miter lim="800000"/>
            <a:headEnd/>
            <a:tailEnd/>
          </a:ln>
        </p:spPr>
        <p:txBody>
          <a:bodyPr lIns="91429" tIns="45715" rIns="91429" bIns="45715" anchor="ctr"/>
          <a:lstStyle/>
          <a:p>
            <a:pPr algn="ctr"/>
            <a:endParaRPr lang="en-US" sz="2000">
              <a:solidFill>
                <a:srgbClr val="FFFFFF"/>
              </a:solidFill>
              <a:latin typeface="Verdana" pitchFamily="34" charset="0"/>
            </a:endParaRPr>
          </a:p>
        </p:txBody>
      </p:sp>
      <p:pic>
        <p:nvPicPr>
          <p:cNvPr id="24578" name="Picture 3" descr="flag_pakistan"/>
          <p:cNvPicPr>
            <a:picLocks noGrp="1" noChangeAspect="1" noChangeArrowheads="1" noCrop="1"/>
          </p:cNvPicPr>
          <p:nvPr>
            <p:ph idx="4294967295"/>
          </p:nvPr>
        </p:nvPicPr>
        <p:blipFill>
          <a:blip r:embed="rId3"/>
          <a:srcRect/>
          <a:stretch>
            <a:fillRect/>
          </a:stretch>
        </p:blipFill>
        <p:spPr>
          <a:xfrm>
            <a:off x="98652" y="5829528"/>
            <a:ext cx="985384" cy="672419"/>
          </a:xfrm>
        </p:spPr>
      </p:pic>
      <p:pic>
        <p:nvPicPr>
          <p:cNvPr id="24579" name="Picture 6" descr="snow leopard.jpg"/>
          <p:cNvPicPr>
            <a:picLocks noChangeAspect="1"/>
          </p:cNvPicPr>
          <p:nvPr/>
        </p:nvPicPr>
        <p:blipFill>
          <a:blip r:embed="rId4"/>
          <a:srcRect/>
          <a:stretch>
            <a:fillRect/>
          </a:stretch>
        </p:blipFill>
        <p:spPr bwMode="auto">
          <a:xfrm>
            <a:off x="7468054" y="5584599"/>
            <a:ext cx="1505857" cy="1125991"/>
          </a:xfrm>
          <a:prstGeom prst="rect">
            <a:avLst/>
          </a:prstGeom>
          <a:noFill/>
          <a:ln w="9525">
            <a:noFill/>
            <a:miter lim="800000"/>
            <a:headEnd/>
            <a:tailEnd/>
          </a:ln>
        </p:spPr>
      </p:pic>
      <p:pic>
        <p:nvPicPr>
          <p:cNvPr id="24580" name="Picture 4" descr="jinnah.gif"/>
          <p:cNvPicPr>
            <a:picLocks noChangeAspect="1"/>
          </p:cNvPicPr>
          <p:nvPr/>
        </p:nvPicPr>
        <p:blipFill>
          <a:blip r:embed="rId5"/>
          <a:srcRect/>
          <a:stretch>
            <a:fillRect/>
          </a:stretch>
        </p:blipFill>
        <p:spPr bwMode="auto">
          <a:xfrm>
            <a:off x="1213303" y="5536974"/>
            <a:ext cx="1338036" cy="1190625"/>
          </a:xfrm>
          <a:prstGeom prst="rect">
            <a:avLst/>
          </a:prstGeom>
          <a:noFill/>
          <a:ln w="9525">
            <a:noFill/>
            <a:miter lim="800000"/>
            <a:headEnd/>
            <a:tailEnd/>
          </a:ln>
        </p:spPr>
      </p:pic>
      <p:pic>
        <p:nvPicPr>
          <p:cNvPr id="24581" name="Picture 5" descr="mohenjodaro1.jpg"/>
          <p:cNvPicPr>
            <a:picLocks noChangeAspect="1"/>
          </p:cNvPicPr>
          <p:nvPr/>
        </p:nvPicPr>
        <p:blipFill>
          <a:blip r:embed="rId6"/>
          <a:srcRect/>
          <a:stretch>
            <a:fillRect/>
          </a:stretch>
        </p:blipFill>
        <p:spPr bwMode="auto">
          <a:xfrm>
            <a:off x="3785054" y="5519964"/>
            <a:ext cx="1025071" cy="1239384"/>
          </a:xfrm>
          <a:prstGeom prst="rect">
            <a:avLst/>
          </a:prstGeom>
          <a:noFill/>
          <a:ln w="9525">
            <a:noFill/>
            <a:miter lim="800000"/>
            <a:headEnd/>
            <a:tailEnd/>
          </a:ln>
        </p:spPr>
      </p:pic>
      <p:sp>
        <p:nvSpPr>
          <p:cNvPr id="24582" name="Title 8"/>
          <p:cNvSpPr>
            <a:spLocks noGrp="1"/>
          </p:cNvSpPr>
          <p:nvPr>
            <p:ph type="title" idx="4294967295"/>
          </p:nvPr>
        </p:nvSpPr>
        <p:spPr>
          <a:xfrm>
            <a:off x="142694" y="239486"/>
            <a:ext cx="8871857" cy="1143000"/>
          </a:xfrm>
        </p:spPr>
        <p:txBody>
          <a:bodyPr lIns="65306" tIns="32653" rIns="65306" bIns="32653"/>
          <a:lstStyle/>
          <a:p>
            <a:pPr eaLnBrk="1" hangingPunct="1"/>
            <a:r>
              <a:rPr lang="en-US" sz="2300" dirty="0"/>
              <a:t>Examples of Social Sector Projects in Pakistan</a:t>
            </a:r>
          </a:p>
        </p:txBody>
      </p:sp>
      <p:pic>
        <p:nvPicPr>
          <p:cNvPr id="24583" name="Picture 9" descr="Khyber Pass.jpg"/>
          <p:cNvPicPr>
            <a:picLocks noChangeAspect="1"/>
          </p:cNvPicPr>
          <p:nvPr/>
        </p:nvPicPr>
        <p:blipFill>
          <a:blip r:embed="rId7"/>
          <a:srcRect/>
          <a:stretch>
            <a:fillRect/>
          </a:stretch>
        </p:blipFill>
        <p:spPr bwMode="auto">
          <a:xfrm>
            <a:off x="5929313" y="5584599"/>
            <a:ext cx="1409473" cy="1143000"/>
          </a:xfrm>
          <a:prstGeom prst="rect">
            <a:avLst/>
          </a:prstGeom>
          <a:noFill/>
          <a:ln w="9525">
            <a:noFill/>
            <a:miter lim="800000"/>
            <a:headEnd/>
            <a:tailEnd/>
          </a:ln>
        </p:spPr>
      </p:pic>
      <p:sp>
        <p:nvSpPr>
          <p:cNvPr id="24584" name="TextBox 10"/>
          <p:cNvSpPr txBox="1">
            <a:spLocks noChangeArrowheads="1"/>
          </p:cNvSpPr>
          <p:nvPr/>
        </p:nvSpPr>
        <p:spPr bwMode="auto">
          <a:xfrm>
            <a:off x="3864428" y="1415143"/>
            <a:ext cx="4981349" cy="3693309"/>
          </a:xfrm>
          <a:prstGeom prst="rect">
            <a:avLst/>
          </a:prstGeom>
          <a:noFill/>
          <a:ln w="9525">
            <a:noFill/>
            <a:miter lim="800000"/>
            <a:headEnd/>
            <a:tailEnd/>
          </a:ln>
        </p:spPr>
        <p:txBody>
          <a:bodyPr lIns="91429" tIns="45715" rIns="91429" bIns="45715">
            <a:spAutoFit/>
          </a:bodyPr>
          <a:lstStyle/>
          <a:p>
            <a:pPr>
              <a:buClr>
                <a:srgbClr val="FFC000"/>
              </a:buClr>
              <a:buFontTx/>
              <a:buBlip>
                <a:blip r:embed="rId8"/>
              </a:buBlip>
            </a:pPr>
            <a:r>
              <a:rPr lang="en-US" dirty="0">
                <a:solidFill>
                  <a:schemeClr val="bg1"/>
                </a:solidFill>
              </a:rPr>
              <a:t> </a:t>
            </a:r>
            <a:r>
              <a:rPr lang="en-US" dirty="0"/>
              <a:t>Voter Education Project </a:t>
            </a:r>
          </a:p>
          <a:p>
            <a:pPr>
              <a:buClr>
                <a:srgbClr val="FFC000"/>
              </a:buClr>
              <a:buFontTx/>
              <a:buBlip>
                <a:blip r:embed="rId8"/>
              </a:buBlip>
            </a:pPr>
            <a:r>
              <a:rPr lang="en-US" dirty="0"/>
              <a:t> Constituency Relations Group </a:t>
            </a:r>
          </a:p>
          <a:p>
            <a:pPr>
              <a:buClr>
                <a:srgbClr val="FFC000"/>
              </a:buClr>
              <a:buFontTx/>
              <a:buBlip>
                <a:blip r:embed="rId8"/>
              </a:buBlip>
            </a:pPr>
            <a:r>
              <a:rPr lang="en-US" dirty="0"/>
              <a:t> Tobacco Free Initiative </a:t>
            </a:r>
          </a:p>
          <a:p>
            <a:pPr>
              <a:buClr>
                <a:srgbClr val="FFC000"/>
              </a:buClr>
              <a:buFontTx/>
              <a:buBlip>
                <a:blip r:embed="rId8"/>
              </a:buBlip>
            </a:pPr>
            <a:r>
              <a:rPr lang="en-US" dirty="0"/>
              <a:t> Polio Eradication Program</a:t>
            </a:r>
          </a:p>
          <a:p>
            <a:pPr>
              <a:buClr>
                <a:srgbClr val="FFC000"/>
              </a:buClr>
              <a:buFontTx/>
              <a:buBlip>
                <a:blip r:embed="rId8"/>
              </a:buBlip>
            </a:pPr>
            <a:r>
              <a:rPr lang="en-US" dirty="0"/>
              <a:t> Family Planning Project</a:t>
            </a:r>
          </a:p>
          <a:p>
            <a:pPr>
              <a:buClr>
                <a:srgbClr val="FFC000"/>
              </a:buClr>
              <a:buFontTx/>
              <a:buBlip>
                <a:blip r:embed="rId8"/>
              </a:buBlip>
            </a:pPr>
            <a:r>
              <a:rPr lang="en-US" dirty="0"/>
              <a:t> Governance Monitoring</a:t>
            </a:r>
          </a:p>
          <a:p>
            <a:pPr>
              <a:buClr>
                <a:srgbClr val="FFC000"/>
              </a:buClr>
              <a:buFontTx/>
              <a:buBlip>
                <a:blip r:embed="rId8"/>
              </a:buBlip>
            </a:pPr>
            <a:r>
              <a:rPr lang="en-US" dirty="0"/>
              <a:t> </a:t>
            </a:r>
            <a:r>
              <a:rPr lang="en-US" dirty="0" err="1"/>
              <a:t>Khuda</a:t>
            </a:r>
            <a:r>
              <a:rPr lang="en-US" dirty="0"/>
              <a:t> Ki </a:t>
            </a:r>
            <a:r>
              <a:rPr lang="en-US" dirty="0" err="1"/>
              <a:t>Basti</a:t>
            </a:r>
            <a:r>
              <a:rPr lang="en-US" dirty="0"/>
              <a:t> </a:t>
            </a:r>
          </a:p>
          <a:p>
            <a:pPr>
              <a:buClr>
                <a:srgbClr val="FFC000"/>
              </a:buClr>
              <a:buFontTx/>
              <a:buBlip>
                <a:blip r:embed="rId8"/>
              </a:buBlip>
            </a:pPr>
            <a:r>
              <a:rPr lang="en-US" dirty="0"/>
              <a:t> </a:t>
            </a:r>
            <a:r>
              <a:rPr lang="en-US" dirty="0" err="1"/>
              <a:t>Orangi</a:t>
            </a:r>
            <a:r>
              <a:rPr lang="en-US" dirty="0"/>
              <a:t> Pilot Project</a:t>
            </a:r>
          </a:p>
          <a:p>
            <a:pPr>
              <a:buClr>
                <a:srgbClr val="FFC000"/>
              </a:buClr>
              <a:buFontTx/>
              <a:buBlip>
                <a:blip r:embed="rId8"/>
              </a:buBlip>
            </a:pPr>
            <a:r>
              <a:rPr lang="en-US" dirty="0"/>
              <a:t> Clean Drinking Water Project</a:t>
            </a:r>
          </a:p>
          <a:p>
            <a:pPr>
              <a:buClr>
                <a:srgbClr val="FFC000"/>
              </a:buClr>
              <a:buFontTx/>
              <a:buBlip>
                <a:blip r:embed="rId8"/>
              </a:buBlip>
            </a:pPr>
            <a:r>
              <a:rPr lang="en-US" dirty="0"/>
              <a:t> </a:t>
            </a:r>
            <a:r>
              <a:rPr lang="en-US" dirty="0" err="1"/>
              <a:t>Awaz</a:t>
            </a:r>
            <a:endParaRPr lang="en-US" dirty="0"/>
          </a:p>
          <a:p>
            <a:pPr>
              <a:buClr>
                <a:srgbClr val="FFC000"/>
              </a:buClr>
              <a:buFontTx/>
              <a:buBlip>
                <a:blip r:embed="rId8"/>
              </a:buBlip>
            </a:pPr>
            <a:r>
              <a:rPr lang="en-US" dirty="0"/>
              <a:t> Youth Parliament</a:t>
            </a:r>
          </a:p>
          <a:p>
            <a:pPr>
              <a:buClr>
                <a:srgbClr val="FFC000"/>
              </a:buClr>
              <a:buFontTx/>
              <a:buBlip>
                <a:blip r:embed="rId8"/>
              </a:buBlip>
            </a:pPr>
            <a:r>
              <a:rPr lang="en-US" dirty="0"/>
              <a:t>  </a:t>
            </a:r>
            <a:r>
              <a:rPr lang="en-US" dirty="0" err="1"/>
              <a:t>Diya</a:t>
            </a:r>
            <a:endParaRPr lang="en-US" dirty="0"/>
          </a:p>
          <a:p>
            <a:pPr>
              <a:buClr>
                <a:srgbClr val="FFC000"/>
              </a:buClr>
              <a:buFontTx/>
              <a:buBlip>
                <a:blip r:embed="rId8"/>
              </a:buBlip>
            </a:pPr>
            <a:r>
              <a:rPr lang="en-US" dirty="0"/>
              <a:t> Iodine Use</a:t>
            </a:r>
            <a:endParaRPr lang="en-US" dirty="0">
              <a:solidFill>
                <a:schemeClr val="bg1"/>
              </a:solidFill>
            </a:endParaRPr>
          </a:p>
        </p:txBody>
      </p:sp>
      <p:pic>
        <p:nvPicPr>
          <p:cNvPr id="24585" name="Picture 11" descr="Minar Pakistan.jpg"/>
          <p:cNvPicPr>
            <a:picLocks noChangeAspect="1"/>
          </p:cNvPicPr>
          <p:nvPr/>
        </p:nvPicPr>
        <p:blipFill>
          <a:blip r:embed="rId9"/>
          <a:srcRect/>
          <a:stretch>
            <a:fillRect/>
          </a:stretch>
        </p:blipFill>
        <p:spPr bwMode="auto">
          <a:xfrm>
            <a:off x="2679474" y="5529036"/>
            <a:ext cx="978580" cy="1230313"/>
          </a:xfrm>
          <a:prstGeom prst="rect">
            <a:avLst/>
          </a:prstGeom>
          <a:noFill/>
          <a:ln w="9525">
            <a:noFill/>
            <a:miter lim="800000"/>
            <a:headEnd/>
            <a:tailEnd/>
          </a:ln>
        </p:spPr>
      </p:pic>
      <p:pic>
        <p:nvPicPr>
          <p:cNvPr id="24586" name="Picture 12" descr="fasting budha.gif"/>
          <p:cNvPicPr>
            <a:picLocks noChangeAspect="1"/>
          </p:cNvPicPr>
          <p:nvPr/>
        </p:nvPicPr>
        <p:blipFill>
          <a:blip r:embed="rId10"/>
          <a:srcRect/>
          <a:stretch>
            <a:fillRect/>
          </a:stretch>
        </p:blipFill>
        <p:spPr bwMode="auto">
          <a:xfrm>
            <a:off x="4938259" y="5470071"/>
            <a:ext cx="864054" cy="1301750"/>
          </a:xfrm>
          <a:prstGeom prst="rect">
            <a:avLst/>
          </a:prstGeom>
          <a:noFill/>
          <a:ln w="9525">
            <a:noFill/>
            <a:miter lim="800000"/>
            <a:headEnd/>
            <a:tailEnd/>
          </a:ln>
        </p:spPr>
      </p:pic>
      <p:pic>
        <p:nvPicPr>
          <p:cNvPr id="24587" name="Picture 13" descr="pakistan-map.gif"/>
          <p:cNvPicPr>
            <a:picLocks noChangeAspect="1"/>
          </p:cNvPicPr>
          <p:nvPr/>
        </p:nvPicPr>
        <p:blipFill>
          <a:blip r:embed="rId11"/>
          <a:srcRect/>
          <a:stretch>
            <a:fillRect/>
          </a:stretch>
        </p:blipFill>
        <p:spPr bwMode="auto">
          <a:xfrm>
            <a:off x="195036" y="1524000"/>
            <a:ext cx="3444875" cy="3779384"/>
          </a:xfrm>
          <a:prstGeom prst="rect">
            <a:avLst/>
          </a:prstGeom>
          <a:noFill/>
          <a:ln w="9525">
            <a:noFill/>
            <a:miter lim="800000"/>
            <a:headEnd/>
            <a:tailEnd/>
          </a:ln>
        </p:spPr>
      </p:pic>
    </p:spTree>
    <p:extLst>
      <p:ext uri="{BB962C8B-B14F-4D97-AF65-F5344CB8AC3E}">
        <p14:creationId xmlns:p14="http://schemas.microsoft.com/office/powerpoint/2010/main" xmlns="" val="1080827642"/>
      </p:ext>
    </p:extLst>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civil society: Past and present</a:t>
            </a:r>
            <a:endParaRPr lang="en-US" dirty="0"/>
          </a:p>
        </p:txBody>
      </p:sp>
      <p:sp>
        <p:nvSpPr>
          <p:cNvPr id="3" name="Content Placeholder 2"/>
          <p:cNvSpPr>
            <a:spLocks noGrp="1"/>
          </p:cNvSpPr>
          <p:nvPr>
            <p:ph sz="quarter" idx="1"/>
          </p:nvPr>
        </p:nvSpPr>
        <p:spPr/>
        <p:txBody>
          <a:bodyPr/>
          <a:lstStyle/>
          <a:p>
            <a:r>
              <a:rPr lang="en-US" dirty="0"/>
              <a:t>Philanthropy and charity are codified in the doctrines of the Islamic faith. </a:t>
            </a:r>
            <a:endParaRPr lang="en-US" dirty="0" smtClean="0"/>
          </a:p>
          <a:p>
            <a:r>
              <a:rPr lang="en-US" dirty="0" smtClean="0"/>
              <a:t>Just </a:t>
            </a:r>
            <a:r>
              <a:rPr lang="en-US" dirty="0"/>
              <a:t>as critically, however, the political and social developments of the country have directly impacted the growth of non-governmental organizations (NGOs). </a:t>
            </a:r>
            <a:endParaRPr lang="en-US" dirty="0" smtClean="0"/>
          </a:p>
          <a:p>
            <a:r>
              <a:rPr lang="en-US" dirty="0" smtClean="0"/>
              <a:t>Pakistan’s </a:t>
            </a:r>
            <a:r>
              <a:rPr lang="en-US" dirty="0"/>
              <a:t>lack of democracy, poverty, and underdevelopment make it difficult for civil society to flourish. </a:t>
            </a:r>
          </a:p>
          <a:p>
            <a:endParaRPr lang="en-US" dirty="0"/>
          </a:p>
        </p:txBody>
      </p:sp>
    </p:spTree>
    <p:extLst>
      <p:ext uri="{BB962C8B-B14F-4D97-AF65-F5344CB8AC3E}">
        <p14:creationId xmlns:p14="http://schemas.microsoft.com/office/powerpoint/2010/main" xmlns="" val="233456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Pakistan civil society: Past and present</a:t>
            </a:r>
          </a:p>
        </p:txBody>
      </p:sp>
      <p:sp>
        <p:nvSpPr>
          <p:cNvPr id="3" name="Content Placeholder 2"/>
          <p:cNvSpPr>
            <a:spLocks noGrp="1"/>
          </p:cNvSpPr>
          <p:nvPr>
            <p:ph sz="quarter" idx="1"/>
          </p:nvPr>
        </p:nvSpPr>
        <p:spPr/>
        <p:txBody>
          <a:bodyPr/>
          <a:lstStyle/>
          <a:p>
            <a:pPr algn="just"/>
            <a:r>
              <a:rPr lang="en-US" dirty="0"/>
              <a:t>Since Pakistan’s independence in 1947, NGOs have been filling gaps in the delivery of social services, such as healthcare and education, that the government of the day was able or unwilling to provide</a:t>
            </a:r>
            <a:r>
              <a:rPr lang="en-US" dirty="0" smtClean="0"/>
              <a:t>.</a:t>
            </a:r>
          </a:p>
          <a:p>
            <a:pPr algn="just"/>
            <a:r>
              <a:rPr lang="en-US" dirty="0" smtClean="0"/>
              <a:t> </a:t>
            </a:r>
            <a:r>
              <a:rPr lang="en-US" dirty="0"/>
              <a:t>In the late 1980s, when the government began recognizing the use of NGOs to deliver government programs, the number of NGOs increased and the types of services expanded from healthcare and education to advocacy and development.</a:t>
            </a:r>
          </a:p>
        </p:txBody>
      </p:sp>
    </p:spTree>
    <p:extLst>
      <p:ext uri="{BB962C8B-B14F-4D97-AF65-F5344CB8AC3E}">
        <p14:creationId xmlns:p14="http://schemas.microsoft.com/office/powerpoint/2010/main" xmlns="" val="3413050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Pakistan </a:t>
            </a:r>
            <a:endParaRPr lang="en-US" dirty="0"/>
          </a:p>
        </p:txBody>
      </p:sp>
      <p:sp>
        <p:nvSpPr>
          <p:cNvPr id="3" name="Content Placeholder 2"/>
          <p:cNvSpPr>
            <a:spLocks noGrp="1"/>
          </p:cNvSpPr>
          <p:nvPr>
            <p:ph sz="quarter" idx="1"/>
          </p:nvPr>
        </p:nvSpPr>
        <p:spPr/>
        <p:txBody>
          <a:bodyPr>
            <a:normAutofit lnSpcReduction="10000"/>
          </a:bodyPr>
          <a:lstStyle/>
          <a:p>
            <a:r>
              <a:rPr lang="en-US" dirty="0"/>
              <a:t>According to researchers, the “contribution of [the NGO sector] to the economy of Pakistan is substantial</a:t>
            </a:r>
            <a:r>
              <a:rPr lang="en-US" dirty="0" smtClean="0"/>
              <a:t>.”.</a:t>
            </a:r>
          </a:p>
          <a:p>
            <a:r>
              <a:rPr lang="en-US" dirty="0" smtClean="0"/>
              <a:t> </a:t>
            </a:r>
            <a:r>
              <a:rPr lang="en-US" dirty="0"/>
              <a:t>This important role, however, has not resulted in a harmonious relationship with the state or wide spread support for NGOs among the people of Pakistan. </a:t>
            </a:r>
            <a:endParaRPr lang="en-US" dirty="0" smtClean="0"/>
          </a:p>
          <a:p>
            <a:pPr algn="just"/>
            <a:r>
              <a:rPr lang="en-US" dirty="0" smtClean="0"/>
              <a:t>As </a:t>
            </a:r>
            <a:r>
              <a:rPr lang="en-US" dirty="0"/>
              <a:t>in most non-democratic countries, while the Pakistan government does not actively discourage NGOs that provide education, healthcare, and welfare services, it attempts to obstruct NGOs that engage in social and political advocacy.</a:t>
            </a:r>
          </a:p>
        </p:txBody>
      </p:sp>
    </p:spTree>
    <p:extLst>
      <p:ext uri="{BB962C8B-B14F-4D97-AF65-F5344CB8AC3E}">
        <p14:creationId xmlns:p14="http://schemas.microsoft.com/office/powerpoint/2010/main" xmlns="" val="3809391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fueling the appearance</a:t>
            </a:r>
            <a:endParaRPr lang="en-US" dirty="0"/>
          </a:p>
        </p:txBody>
      </p:sp>
      <p:sp>
        <p:nvSpPr>
          <p:cNvPr id="3" name="Content Placeholder 2"/>
          <p:cNvSpPr>
            <a:spLocks noGrp="1"/>
          </p:cNvSpPr>
          <p:nvPr>
            <p:ph sz="quarter" idx="1"/>
          </p:nvPr>
        </p:nvSpPr>
        <p:spPr/>
        <p:txBody>
          <a:bodyPr/>
          <a:lstStyle/>
          <a:p>
            <a:r>
              <a:rPr lang="en-US" dirty="0"/>
              <a:t>In the latter role, NGOs are seen as competition for the government in “funds and influence.” </a:t>
            </a:r>
            <a:endParaRPr lang="en-US" dirty="0" smtClean="0"/>
          </a:p>
          <a:p>
            <a:r>
              <a:rPr lang="en-US" dirty="0" smtClean="0"/>
              <a:t>Further </a:t>
            </a:r>
            <a:r>
              <a:rPr lang="en-US" dirty="0"/>
              <a:t>fuelling the appearance that NGOs are engaging in anti-state activities is the presence of foreign-funding. </a:t>
            </a:r>
          </a:p>
        </p:txBody>
      </p:sp>
    </p:spTree>
    <p:extLst>
      <p:ext uri="{BB962C8B-B14F-4D97-AF65-F5344CB8AC3E}">
        <p14:creationId xmlns:p14="http://schemas.microsoft.com/office/powerpoint/2010/main" xmlns="" val="3990898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ngo legal regulations </a:t>
            </a:r>
            <a:endParaRPr lang="en-US" dirty="0"/>
          </a:p>
        </p:txBody>
      </p:sp>
      <p:sp>
        <p:nvSpPr>
          <p:cNvPr id="3" name="Content Placeholder 2"/>
          <p:cNvSpPr>
            <a:spLocks noGrp="1"/>
          </p:cNvSpPr>
          <p:nvPr>
            <p:ph sz="quarter" idx="1"/>
          </p:nvPr>
        </p:nvSpPr>
        <p:spPr/>
        <p:txBody>
          <a:bodyPr/>
          <a:lstStyle/>
          <a:p>
            <a:r>
              <a:rPr lang="en-US" dirty="0"/>
              <a:t>There is no single body of law that governs NGOs in Pakistan</a:t>
            </a:r>
            <a:r>
              <a:rPr lang="en-US" dirty="0" smtClean="0"/>
              <a:t>.</a:t>
            </a:r>
          </a:p>
          <a:p>
            <a:r>
              <a:rPr lang="en-US" dirty="0" smtClean="0"/>
              <a:t> </a:t>
            </a:r>
            <a:r>
              <a:rPr lang="en-US" dirty="0"/>
              <a:t>The Constitution guarantees citizens the right to assembly “subject to any reasonable restrictions imposed by law in </a:t>
            </a:r>
            <a:r>
              <a:rPr lang="en-US" dirty="0" smtClean="0"/>
              <a:t>the </a:t>
            </a:r>
            <a:r>
              <a:rPr lang="en-US" dirty="0"/>
              <a:t>interest of Public order</a:t>
            </a:r>
            <a:r>
              <a:rPr lang="en-US" dirty="0" smtClean="0"/>
              <a:t>.”</a:t>
            </a:r>
          </a:p>
          <a:p>
            <a:r>
              <a:rPr lang="en-US" dirty="0"/>
              <a:t>In addition, depending on the source, there are between 10 to 18 different laws in Pakistan that may govern an NGO</a:t>
            </a:r>
            <a:r>
              <a:rPr lang="en-US" dirty="0" smtClean="0"/>
              <a:t>.</a:t>
            </a:r>
          </a:p>
          <a:p>
            <a:r>
              <a:rPr lang="en-US" dirty="0" smtClean="0"/>
              <a:t> </a:t>
            </a:r>
            <a:r>
              <a:rPr lang="en-US" dirty="0"/>
              <a:t>Several of these laws are based on British laws enacted by colonial rulers in the mid- to late 1800s before Pakistan was partitioned from India. </a:t>
            </a:r>
          </a:p>
        </p:txBody>
      </p:sp>
    </p:spTree>
    <p:extLst>
      <p:ext uri="{BB962C8B-B14F-4D97-AF65-F5344CB8AC3E}">
        <p14:creationId xmlns:p14="http://schemas.microsoft.com/office/powerpoint/2010/main" xmlns="" val="2236915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of laws that govern ngo</a:t>
            </a:r>
            <a:endParaRPr lang="en-US" dirty="0"/>
          </a:p>
        </p:txBody>
      </p:sp>
      <p:sp>
        <p:nvSpPr>
          <p:cNvPr id="3" name="Content Placeholder 2"/>
          <p:cNvSpPr>
            <a:spLocks noGrp="1"/>
          </p:cNvSpPr>
          <p:nvPr>
            <p:ph sz="quarter" idx="1"/>
          </p:nvPr>
        </p:nvSpPr>
        <p:spPr/>
        <p:txBody>
          <a:bodyPr/>
          <a:lstStyle/>
          <a:p>
            <a:pPr algn="just"/>
            <a:r>
              <a:rPr lang="en-US" dirty="0"/>
              <a:t>The kinds of laws that govern NGOs fall into two categories: registration laws that define internal governance and the reporting relationship between the state and the NGO, and </a:t>
            </a:r>
            <a:r>
              <a:rPr lang="en-US" dirty="0" smtClean="0"/>
              <a:t>second is taxation </a:t>
            </a:r>
            <a:r>
              <a:rPr lang="en-US" dirty="0"/>
              <a:t>laws. </a:t>
            </a:r>
          </a:p>
          <a:p>
            <a:pPr algn="just"/>
            <a:endParaRPr lang="en-US" dirty="0"/>
          </a:p>
        </p:txBody>
      </p:sp>
    </p:spTree>
    <p:extLst>
      <p:ext uri="{BB962C8B-B14F-4D97-AF65-F5344CB8AC3E}">
        <p14:creationId xmlns:p14="http://schemas.microsoft.com/office/powerpoint/2010/main" xmlns="" val="197125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most of the NGOs unregistered</a:t>
            </a:r>
            <a:endParaRPr lang="en-US" dirty="0"/>
          </a:p>
        </p:txBody>
      </p:sp>
      <p:sp>
        <p:nvSpPr>
          <p:cNvPr id="3" name="Content Placeholder 2"/>
          <p:cNvSpPr>
            <a:spLocks noGrp="1"/>
          </p:cNvSpPr>
          <p:nvPr>
            <p:ph sz="quarter" idx="1"/>
          </p:nvPr>
        </p:nvSpPr>
        <p:spPr/>
        <p:txBody>
          <a:bodyPr/>
          <a:lstStyle/>
          <a:p>
            <a:r>
              <a:rPr lang="en-US" dirty="0"/>
              <a:t>Many NGOs in Pakistan are unregistered. According to a 2000 study, unregistered NGOs comprised 38% of all NGOs. </a:t>
            </a:r>
            <a:endParaRPr lang="en-US" dirty="0" smtClean="0"/>
          </a:p>
          <a:p>
            <a:r>
              <a:rPr lang="en-US" dirty="0" smtClean="0"/>
              <a:t>Reasons </a:t>
            </a:r>
            <a:r>
              <a:rPr lang="en-US" dirty="0"/>
              <a:t>for this high rate vary, but may include high registration fees and the discretionary and inconsistent implementation of the registration laws by the governing authority.</a:t>
            </a:r>
          </a:p>
        </p:txBody>
      </p:sp>
    </p:spTree>
    <p:extLst>
      <p:ext uri="{BB962C8B-B14F-4D97-AF65-F5344CB8AC3E}">
        <p14:creationId xmlns:p14="http://schemas.microsoft.com/office/powerpoint/2010/main" xmlns="" val="139665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those NGOs that do choose to register</a:t>
            </a:r>
          </a:p>
        </p:txBody>
      </p:sp>
      <p:sp>
        <p:nvSpPr>
          <p:cNvPr id="3" name="Content Placeholder 2"/>
          <p:cNvSpPr>
            <a:spLocks noGrp="1"/>
          </p:cNvSpPr>
          <p:nvPr>
            <p:ph sz="quarter" idx="1"/>
          </p:nvPr>
        </p:nvSpPr>
        <p:spPr/>
        <p:txBody>
          <a:bodyPr>
            <a:normAutofit fontScale="92500"/>
          </a:bodyPr>
          <a:lstStyle/>
          <a:p>
            <a:pPr marL="0" indent="0">
              <a:buNone/>
            </a:pPr>
            <a:r>
              <a:rPr lang="en-US" dirty="0"/>
              <a:t>For those NGOs that do choose to register, the benefits, although not necessarily enjoyed by every registered NGO, include: </a:t>
            </a:r>
          </a:p>
          <a:p>
            <a:pPr lvl="0"/>
            <a:r>
              <a:rPr lang="en-US" dirty="0"/>
              <a:t>the ability to enforce by-laws; </a:t>
            </a:r>
          </a:p>
          <a:p>
            <a:pPr lvl="0"/>
            <a:r>
              <a:rPr lang="en-US" dirty="0"/>
              <a:t>statutory requirements that force an NGO to become organized; </a:t>
            </a:r>
          </a:p>
          <a:p>
            <a:pPr lvl="0"/>
            <a:r>
              <a:rPr lang="en-US" dirty="0"/>
              <a:t>legal status “at the official level and among donors;” </a:t>
            </a:r>
          </a:p>
          <a:p>
            <a:pPr lvl="0"/>
            <a:r>
              <a:rPr lang="en-US" dirty="0"/>
              <a:t>the ability to open a bank account; </a:t>
            </a:r>
          </a:p>
          <a:p>
            <a:pPr lvl="0"/>
            <a:r>
              <a:rPr lang="en-US" dirty="0"/>
              <a:t>the ability to sign contracts; </a:t>
            </a:r>
          </a:p>
          <a:p>
            <a:pPr lvl="0"/>
            <a:r>
              <a:rPr lang="en-US" dirty="0"/>
              <a:t>the ability to indemnify employees; and </a:t>
            </a:r>
          </a:p>
          <a:p>
            <a:pPr lvl="0"/>
            <a:r>
              <a:rPr lang="en-US" dirty="0"/>
              <a:t>the ability to qualify for financial assistance and tax exemption. </a:t>
            </a:r>
          </a:p>
          <a:p>
            <a:endParaRPr lang="en-US" dirty="0"/>
          </a:p>
        </p:txBody>
      </p:sp>
    </p:spTree>
    <p:extLst>
      <p:ext uri="{BB962C8B-B14F-4D97-AF65-F5344CB8AC3E}">
        <p14:creationId xmlns:p14="http://schemas.microsoft.com/office/powerpoint/2010/main" xmlns="" val="1994506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laws</a:t>
            </a:r>
            <a:endParaRPr lang="en-US" dirty="0"/>
          </a:p>
        </p:txBody>
      </p:sp>
      <p:sp>
        <p:nvSpPr>
          <p:cNvPr id="3" name="Content Placeholder 2"/>
          <p:cNvSpPr>
            <a:spLocks noGrp="1"/>
          </p:cNvSpPr>
          <p:nvPr>
            <p:ph sz="quarter" idx="1"/>
          </p:nvPr>
        </p:nvSpPr>
        <p:spPr/>
        <p:txBody>
          <a:bodyPr/>
          <a:lstStyle/>
          <a:p>
            <a:pPr marL="0" indent="0">
              <a:buNone/>
            </a:pPr>
            <a:r>
              <a:rPr lang="en-US" dirty="0"/>
              <a:t>There are four main registration laws: </a:t>
            </a:r>
          </a:p>
          <a:p>
            <a:pPr lvl="0"/>
            <a:r>
              <a:rPr lang="en-US" dirty="0"/>
              <a:t>the Societies Registration Act of 1860, </a:t>
            </a:r>
          </a:p>
          <a:p>
            <a:pPr lvl="0"/>
            <a:r>
              <a:rPr lang="en-US" dirty="0"/>
              <a:t>the Trusts Act, 1882, </a:t>
            </a:r>
          </a:p>
          <a:p>
            <a:pPr lvl="0"/>
            <a:r>
              <a:rPr lang="en-US" dirty="0"/>
              <a:t>The Voluntary Social Welfare Agencies (Registration and Control) (VSWA) Ordinance, 1961, and </a:t>
            </a:r>
          </a:p>
          <a:p>
            <a:pPr lvl="0"/>
            <a:r>
              <a:rPr lang="en-US" dirty="0"/>
              <a:t>The Companies Ordinance, 1984. </a:t>
            </a:r>
          </a:p>
          <a:p>
            <a:endParaRPr lang="en-US" dirty="0"/>
          </a:p>
        </p:txBody>
      </p:sp>
    </p:spTree>
    <p:extLst>
      <p:ext uri="{BB962C8B-B14F-4D97-AF65-F5344CB8AC3E}">
        <p14:creationId xmlns:p14="http://schemas.microsoft.com/office/powerpoint/2010/main" xmlns="" val="2973456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estimates</a:t>
            </a:r>
            <a:endParaRPr lang="en-US" dirty="0"/>
          </a:p>
        </p:txBody>
      </p:sp>
      <p:sp>
        <p:nvSpPr>
          <p:cNvPr id="3" name="Content Placeholder 2"/>
          <p:cNvSpPr>
            <a:spLocks noGrp="1"/>
          </p:cNvSpPr>
          <p:nvPr>
            <p:ph sz="quarter" idx="1"/>
          </p:nvPr>
        </p:nvSpPr>
        <p:spPr/>
        <p:txBody>
          <a:bodyPr/>
          <a:lstStyle/>
          <a:p>
            <a:r>
              <a:rPr lang="en-US" dirty="0"/>
              <a:t>Except under the VSWA Ordinance, registration is optional. </a:t>
            </a:r>
            <a:endParaRPr lang="en-US" dirty="0" smtClean="0"/>
          </a:p>
          <a:p>
            <a:r>
              <a:rPr lang="en-US" dirty="0" smtClean="0"/>
              <a:t>According </a:t>
            </a:r>
            <a:r>
              <a:rPr lang="en-US" dirty="0"/>
              <a:t>to the 2000 study, 40.5% of all registered NGOs are societies, 15% are agencies registered under the VSWA Ordinance, and 6% are trusts.</a:t>
            </a:r>
          </a:p>
        </p:txBody>
      </p:sp>
    </p:spTree>
    <p:extLst>
      <p:ext uri="{BB962C8B-B14F-4D97-AF65-F5344CB8AC3E}">
        <p14:creationId xmlns:p14="http://schemas.microsoft.com/office/powerpoint/2010/main" xmlns="" val="1522852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under the law</a:t>
            </a:r>
            <a:endParaRPr lang="en-US" dirty="0"/>
          </a:p>
        </p:txBody>
      </p:sp>
      <p:sp>
        <p:nvSpPr>
          <p:cNvPr id="3" name="Content Placeholder 2"/>
          <p:cNvSpPr>
            <a:spLocks noGrp="1"/>
          </p:cNvSpPr>
          <p:nvPr>
            <p:ph sz="quarter" idx="1"/>
          </p:nvPr>
        </p:nvSpPr>
        <p:spPr/>
        <p:txBody>
          <a:bodyPr/>
          <a:lstStyle/>
          <a:p>
            <a:r>
              <a:rPr lang="en-US" dirty="0"/>
              <a:t>Similarities can be found between and among the laws</a:t>
            </a:r>
            <a:r>
              <a:rPr lang="en-US" dirty="0" smtClean="0"/>
              <a:t>.</a:t>
            </a:r>
          </a:p>
          <a:p>
            <a:pPr algn="just"/>
            <a:r>
              <a:rPr lang="en-US" dirty="0" smtClean="0"/>
              <a:t> </a:t>
            </a:r>
            <a:r>
              <a:rPr lang="en-US" dirty="0"/>
              <a:t>For example, none of the registration laws proscribe a time period by which the government must accept or reject the application.</a:t>
            </a:r>
          </a:p>
        </p:txBody>
      </p:sp>
    </p:spTree>
    <p:extLst>
      <p:ext uri="{BB962C8B-B14F-4D97-AF65-F5344CB8AC3E}">
        <p14:creationId xmlns:p14="http://schemas.microsoft.com/office/powerpoint/2010/main" xmlns="" val="1794364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Nations and NPOs</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dirty="0">
                <a:effectLst>
                  <a:outerShdw blurRad="38100" dist="38100" dir="2700000" algn="tl" rotWithShape="0">
                    <a:srgbClr val="000000"/>
                  </a:outerShdw>
                </a:effectLst>
              </a:rPr>
              <a:t>BINGOs                Big International NGOs </a:t>
            </a:r>
            <a:endParaRPr lang="en-US" dirty="0"/>
          </a:p>
          <a:p>
            <a:pPr fontAlgn="base"/>
            <a:r>
              <a:rPr lang="en-US" dirty="0">
                <a:effectLst>
                  <a:outerShdw blurRad="38100" dist="38100" dir="2700000" algn="tl" rotWithShape="0">
                    <a:srgbClr val="000000"/>
                  </a:outerShdw>
                </a:effectLst>
              </a:rPr>
              <a:t>BONGOs          Business Organized NGOs</a:t>
            </a:r>
            <a:endParaRPr lang="en-US" dirty="0"/>
          </a:p>
          <a:p>
            <a:pPr fontAlgn="base"/>
            <a:r>
              <a:rPr lang="en-US" dirty="0">
                <a:effectLst>
                  <a:outerShdw blurRad="38100" dist="38100" dir="2700000" algn="tl" rotWithShape="0">
                    <a:srgbClr val="000000"/>
                  </a:outerShdw>
                </a:effectLst>
              </a:rPr>
              <a:t>CBOs  	  Community Based Organizations</a:t>
            </a:r>
            <a:endParaRPr lang="en-US" dirty="0"/>
          </a:p>
          <a:p>
            <a:pPr fontAlgn="base"/>
            <a:r>
              <a:rPr lang="en-US" dirty="0">
                <a:effectLst>
                  <a:outerShdw blurRad="38100" dist="38100" dir="2700000" algn="tl" rotWithShape="0">
                    <a:srgbClr val="000000"/>
                  </a:outerShdw>
                </a:effectLst>
              </a:rPr>
              <a:t>CSOs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Civil Society Organizations</a:t>
            </a:r>
            <a:endParaRPr lang="en-US" dirty="0"/>
          </a:p>
          <a:p>
            <a:pPr fontAlgn="base"/>
            <a:r>
              <a:rPr lang="en-US" dirty="0">
                <a:effectLst>
                  <a:outerShdw blurRad="38100" dist="38100" dir="2700000" algn="tl" rotWithShape="0">
                    <a:srgbClr val="000000"/>
                  </a:outerShdw>
                </a:effectLst>
              </a:rPr>
              <a:t>ENGOs   	  Environmental NGOs</a:t>
            </a:r>
            <a:endParaRPr lang="en-US" dirty="0"/>
          </a:p>
          <a:p>
            <a:pPr fontAlgn="base"/>
            <a:r>
              <a:rPr lang="en-US" dirty="0">
                <a:effectLst>
                  <a:outerShdw blurRad="38100" dist="38100" dir="2700000" algn="tl" rotWithShape="0">
                    <a:srgbClr val="000000"/>
                  </a:outerShdw>
                </a:effectLst>
              </a:rPr>
              <a:t>GONGOs   </a:t>
            </a:r>
            <a:r>
              <a:rPr lang="en-US" dirty="0" smtClean="0">
                <a:effectLst>
                  <a:outerShdw blurRad="38100" dist="38100" dir="2700000" algn="tl" rotWithShape="0">
                    <a:srgbClr val="000000"/>
                  </a:outerShdw>
                </a:effectLst>
              </a:rPr>
              <a:t>        Government </a:t>
            </a:r>
            <a:r>
              <a:rPr lang="en-US" dirty="0">
                <a:effectLst>
                  <a:outerShdw blurRad="38100" dist="38100" dir="2700000" algn="tl" rotWithShape="0">
                    <a:srgbClr val="000000"/>
                  </a:outerShdw>
                </a:effectLst>
              </a:rPr>
              <a:t>Organized NGOs</a:t>
            </a:r>
            <a:endParaRPr lang="en-US" dirty="0"/>
          </a:p>
          <a:p>
            <a:pPr fontAlgn="base"/>
            <a:r>
              <a:rPr lang="en-US" dirty="0">
                <a:effectLst>
                  <a:outerShdw blurRad="38100" dist="38100" dir="2700000" algn="tl" rotWithShape="0">
                    <a:srgbClr val="000000"/>
                  </a:outerShdw>
                </a:effectLst>
              </a:rPr>
              <a:t>IPOs	</a:t>
            </a:r>
            <a:r>
              <a:rPr lang="en-US" dirty="0" smtClean="0">
                <a:effectLst>
                  <a:outerShdw blurRad="38100" dist="38100" dir="2700000" algn="tl" rotWithShape="0">
                    <a:srgbClr val="000000"/>
                  </a:outerShdw>
                </a:effectLst>
              </a:rPr>
              <a:t>                Indigenous </a:t>
            </a:r>
            <a:r>
              <a:rPr lang="en-US" dirty="0">
                <a:effectLst>
                  <a:outerShdw blurRad="38100" dist="38100" dir="2700000" algn="tl" rotWithShape="0">
                    <a:srgbClr val="000000"/>
                  </a:outerShdw>
                </a:effectLst>
              </a:rPr>
              <a:t>Peoples Organizations</a:t>
            </a:r>
            <a:endParaRPr lang="en-US" dirty="0"/>
          </a:p>
          <a:p>
            <a:pPr fontAlgn="base"/>
            <a:r>
              <a:rPr lang="en-US" dirty="0">
                <a:effectLst>
                  <a:outerShdw blurRad="38100" dist="38100" dir="2700000" algn="tl" rotWithShape="0">
                    <a:srgbClr val="000000"/>
                  </a:outerShdw>
                </a:effectLst>
              </a:rPr>
              <a:t>GROs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Grassroots Organizations </a:t>
            </a:r>
            <a:endParaRPr lang="en-US" dirty="0"/>
          </a:p>
          <a:p>
            <a:pPr fontAlgn="base"/>
            <a:r>
              <a:rPr lang="en-US" dirty="0">
                <a:effectLst>
                  <a:outerShdw blurRad="38100" dist="38100" dir="2700000" algn="tl" rotWithShape="0">
                    <a:srgbClr val="000000"/>
                  </a:outerShdw>
                </a:effectLst>
              </a:rPr>
              <a:t>GSCOs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Global Social </a:t>
            </a:r>
            <a:r>
              <a:rPr lang="en-US" dirty="0" smtClean="0">
                <a:effectLst>
                  <a:outerShdw blurRad="38100" dist="38100" dir="2700000" algn="tl" rotWithShape="0">
                    <a:srgbClr val="000000"/>
                  </a:outerShdw>
                </a:effectLst>
              </a:rPr>
              <a:t>Change Organizations</a:t>
            </a:r>
            <a:endParaRPr lang="en-US" dirty="0" smtClean="0"/>
          </a:p>
          <a:p>
            <a:pPr fontAlgn="base"/>
            <a:r>
              <a:rPr lang="en-US" dirty="0" smtClean="0">
                <a:effectLst>
                  <a:outerShdw blurRad="38100" dist="38100" dir="2700000" algn="tl" rotWithShape="0">
                    <a:srgbClr val="000000"/>
                  </a:outerShdw>
                </a:effectLst>
              </a:rPr>
              <a:t>NPOs  </a:t>
            </a:r>
            <a:r>
              <a:rPr lang="en-US" dirty="0">
                <a:effectLst>
                  <a:outerShdw blurRad="38100" dist="38100" dir="2700000" algn="tl" rotWithShape="0">
                    <a:srgbClr val="000000"/>
                  </a:outerShdw>
                </a:effectLst>
              </a:rPr>
              <a:t>	               Nonprofit Organizations</a:t>
            </a:r>
            <a:endParaRPr lang="en-US" dirty="0"/>
          </a:p>
          <a:p>
            <a:pPr fontAlgn="base"/>
            <a:r>
              <a:rPr lang="en-US" dirty="0">
                <a:effectLst>
                  <a:outerShdw blurRad="38100" dist="38100" dir="2700000" algn="tl" rotWithShape="0">
                    <a:srgbClr val="000000"/>
                  </a:outerShdw>
                </a:effectLst>
              </a:rPr>
              <a:t>VOs  	               Voluntary Organizations </a:t>
            </a:r>
            <a:endParaRPr lang="en-US" dirty="0"/>
          </a:p>
          <a:p>
            <a:endParaRPr lang="en-US" dirty="0"/>
          </a:p>
        </p:txBody>
      </p:sp>
    </p:spTree>
    <p:extLst>
      <p:ext uri="{BB962C8B-B14F-4D97-AF65-F5344CB8AC3E}">
        <p14:creationId xmlns:p14="http://schemas.microsoft.com/office/powerpoint/2010/main" xmlns="" val="1662372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274638"/>
            <a:ext cx="4953000" cy="1143000"/>
          </a:xfrm>
        </p:spPr>
        <p:txBody>
          <a:bodyPr/>
          <a:lstStyle/>
          <a:p>
            <a:r>
              <a:rPr lang="en-US" dirty="0" smtClean="0"/>
              <a:t>Donor-UNICEF</a:t>
            </a:r>
            <a:endParaRPr lang="en-US" dirty="0"/>
          </a:p>
        </p:txBody>
      </p:sp>
      <p:pic>
        <p:nvPicPr>
          <p:cNvPr id="4" name="Content Placeholder 3" descr="UNICEF Image"/>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04800" y="685800"/>
            <a:ext cx="3124200" cy="1981200"/>
          </a:xfrm>
          <a:prstGeom prst="rect">
            <a:avLst/>
          </a:prstGeom>
          <a:noFill/>
          <a:ln>
            <a:noFill/>
          </a:ln>
        </p:spPr>
      </p:pic>
      <p:sp>
        <p:nvSpPr>
          <p:cNvPr id="5" name="Rectangle 4"/>
          <p:cNvSpPr/>
          <p:nvPr/>
        </p:nvSpPr>
        <p:spPr>
          <a:xfrm>
            <a:off x="838200" y="2819400"/>
            <a:ext cx="7239000" cy="3416320"/>
          </a:xfrm>
          <a:prstGeom prst="rect">
            <a:avLst/>
          </a:prstGeom>
        </p:spPr>
        <p:txBody>
          <a:bodyPr wrap="square">
            <a:spAutoFit/>
          </a:bodyPr>
          <a:lstStyle/>
          <a:p>
            <a:pPr algn="just"/>
            <a:r>
              <a:rPr lang="en-US" sz="2400" dirty="0"/>
              <a:t>camps on the outskirts of </a:t>
            </a:r>
            <a:r>
              <a:rPr lang="en-US" sz="2400" dirty="0" err="1"/>
              <a:t>Charsadda</a:t>
            </a:r>
            <a:r>
              <a:rPr lang="en-US" sz="2400" dirty="0"/>
              <a:t> city. The camps are hosting a total of 332 families, including some 1,460 children and 440 women. UNICEF is providing water and sanitation, health, hygiene and child-protection services for the displaced</a:t>
            </a:r>
            <a:r>
              <a:rPr lang="en-US" sz="2400" dirty="0" smtClean="0"/>
              <a:t>.</a:t>
            </a:r>
            <a:r>
              <a:rPr lang="en-US" sz="2400" dirty="0"/>
              <a:t> UNICEF Executive Director Anthony Lake (right) administers oral polio vaccine to a baby at the Prang Government Primary School shelter in </a:t>
            </a:r>
            <a:r>
              <a:rPr lang="en-US" sz="2400" dirty="0" err="1"/>
              <a:t>Charsadda</a:t>
            </a:r>
            <a:r>
              <a:rPr lang="en-US" sz="2400" dirty="0"/>
              <a:t> district, located in the Pakistani province of Khyber-Pakhtunkhwa. </a:t>
            </a:r>
          </a:p>
        </p:txBody>
      </p:sp>
    </p:spTree>
    <p:extLst>
      <p:ext uri="{BB962C8B-B14F-4D97-AF65-F5344CB8AC3E}">
        <p14:creationId xmlns:p14="http://schemas.microsoft.com/office/powerpoint/2010/main" xmlns="" val="421970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idx="1"/>
          </p:nvPr>
        </p:nvSpPr>
        <p:spPr/>
        <p:txBody>
          <a:bodyPr/>
          <a:lstStyle/>
          <a:p>
            <a:r>
              <a:rPr lang="en-US" dirty="0"/>
              <a:t>UNICEF is going to do everything it can, not just during this emergency but as Pakistan works its way out of this emergency as well,” Mr. Lake</a:t>
            </a:r>
          </a:p>
        </p:txBody>
      </p:sp>
    </p:spTree>
    <p:extLst>
      <p:ext uri="{BB962C8B-B14F-4D97-AF65-F5344CB8AC3E}">
        <p14:creationId xmlns:p14="http://schemas.microsoft.com/office/powerpoint/2010/main" xmlns="" val="2445406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 REQUIREMENT</a:t>
            </a:r>
            <a:endParaRPr lang="en-US" dirty="0"/>
          </a:p>
        </p:txBody>
      </p:sp>
      <p:sp>
        <p:nvSpPr>
          <p:cNvPr id="3" name="Content Placeholder 2"/>
          <p:cNvSpPr>
            <a:spLocks noGrp="1"/>
          </p:cNvSpPr>
          <p:nvPr>
            <p:ph idx="1"/>
          </p:nvPr>
        </p:nvSpPr>
        <p:spPr/>
        <p:txBody>
          <a:bodyPr/>
          <a:lstStyle/>
          <a:p>
            <a:pPr marL="0" marR="0">
              <a:lnSpc>
                <a:spcPct val="115000"/>
              </a:lnSpc>
              <a:spcBef>
                <a:spcPts val="0"/>
              </a:spcBef>
              <a:spcAft>
                <a:spcPts val="1000"/>
              </a:spcAft>
            </a:pPr>
            <a:r>
              <a:rPr lang="en-US" dirty="0" smtClean="0">
                <a:solidFill>
                  <a:srgbClr val="000000"/>
                </a:solidFill>
                <a:effectLst/>
                <a:latin typeface="Verdana"/>
                <a:ea typeface="Times New Roman"/>
                <a:cs typeface="Times New Roman"/>
              </a:rPr>
              <a:t>To continue life-saving activities in response to the 2012 monsoon floods, UNICEF urgently needs US$15.4 million to provide flood-affected communities with timely and adequate assistance through the next three months.</a:t>
            </a:r>
            <a:endParaRPr lang="en-US" sz="4400" dirty="0">
              <a:ea typeface="Calibri"/>
              <a:cs typeface="Times New Roman"/>
            </a:endParaRPr>
          </a:p>
          <a:p>
            <a:pPr marL="0" indent="0">
              <a:buNone/>
            </a:pPr>
            <a:endParaRPr lang="en-US" dirty="0"/>
          </a:p>
        </p:txBody>
      </p:sp>
    </p:spTree>
    <p:extLst>
      <p:ext uri="{BB962C8B-B14F-4D97-AF65-F5344CB8AC3E}">
        <p14:creationId xmlns:p14="http://schemas.microsoft.com/office/powerpoint/2010/main" xmlns="" val="2124226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Pakistan’s Hunger Facts</a:t>
            </a:r>
            <a:endParaRPr lang="en-US" dirty="0"/>
          </a:p>
        </p:txBody>
      </p:sp>
      <p:pic>
        <p:nvPicPr>
          <p:cNvPr id="4" name="Content Placeholder 3" descr="http://www.wfp.org/sites/default/files/imagecache/300xScale/photos/IMG_4795.jpg"/>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514600" y="1295400"/>
            <a:ext cx="3429000" cy="2286000"/>
          </a:xfrm>
          <a:prstGeom prst="rect">
            <a:avLst/>
          </a:prstGeom>
          <a:noFill/>
          <a:ln>
            <a:noFill/>
          </a:ln>
        </p:spPr>
      </p:pic>
      <p:sp>
        <p:nvSpPr>
          <p:cNvPr id="5" name="Rectangle 4"/>
          <p:cNvSpPr/>
          <p:nvPr/>
        </p:nvSpPr>
        <p:spPr>
          <a:xfrm>
            <a:off x="1219200" y="4306163"/>
            <a:ext cx="6781800" cy="923330"/>
          </a:xfrm>
          <a:prstGeom prst="rect">
            <a:avLst/>
          </a:prstGeom>
        </p:spPr>
        <p:txBody>
          <a:bodyPr wrap="square">
            <a:spAutoFit/>
          </a:bodyPr>
          <a:lstStyle/>
          <a:p>
            <a:r>
              <a:rPr lang="en-US" i="1" dirty="0"/>
              <a:t>The monsoon floods in August hit a country already grappling with high levels of malnutrition, high food prices and a humanitarian crisis along its border with Afghanistan. </a:t>
            </a:r>
            <a:endParaRPr lang="en-US" dirty="0"/>
          </a:p>
        </p:txBody>
      </p:sp>
    </p:spTree>
    <p:extLst>
      <p:ext uri="{BB962C8B-B14F-4D97-AF65-F5344CB8AC3E}">
        <p14:creationId xmlns:p14="http://schemas.microsoft.com/office/powerpoint/2010/main" xmlns="" val="3259450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Behind Hunger</a:t>
            </a:r>
            <a:endParaRPr lang="en-US" dirty="0"/>
          </a:p>
        </p:txBody>
      </p:sp>
      <p:sp>
        <p:nvSpPr>
          <p:cNvPr id="3" name="Content Placeholder 2"/>
          <p:cNvSpPr>
            <a:spLocks noGrp="1"/>
          </p:cNvSpPr>
          <p:nvPr>
            <p:ph idx="1"/>
          </p:nvPr>
        </p:nvSpPr>
        <p:spPr/>
        <p:txBody>
          <a:bodyPr/>
          <a:lstStyle/>
          <a:p>
            <a:pPr marL="514350" indent="-514350">
              <a:buAutoNum type="arabicPeriod"/>
            </a:pPr>
            <a:r>
              <a:rPr lang="en-US" sz="2400" b="1" dirty="0" smtClean="0"/>
              <a:t>20 </a:t>
            </a:r>
            <a:r>
              <a:rPr lang="en-US" sz="2400" b="1" dirty="0"/>
              <a:t>million affected by the floods</a:t>
            </a:r>
            <a:r>
              <a:rPr lang="en-US" sz="2400" dirty="0"/>
              <a:t/>
            </a:r>
            <a:br>
              <a:rPr lang="en-US" sz="2400" dirty="0"/>
            </a:br>
            <a:r>
              <a:rPr lang="en-US" sz="2400" dirty="0"/>
              <a:t>The Pakistan floods this summer impacted the lives and livelihoods of some 20 million people, around 10 million of whom required emergency food assistance</a:t>
            </a:r>
            <a:r>
              <a:rPr lang="en-US" sz="2400" dirty="0" smtClean="0"/>
              <a:t>.</a:t>
            </a:r>
          </a:p>
          <a:p>
            <a:pPr marL="514350" indent="-514350">
              <a:buAutoNum type="arabicPeriod"/>
            </a:pPr>
            <a:endParaRPr lang="en-US" sz="4400" dirty="0"/>
          </a:p>
          <a:p>
            <a:pPr marL="0" indent="0">
              <a:buNone/>
            </a:pPr>
            <a:endParaRPr lang="en-US" sz="3600" dirty="0"/>
          </a:p>
        </p:txBody>
      </p:sp>
    </p:spTree>
    <p:extLst>
      <p:ext uri="{BB962C8B-B14F-4D97-AF65-F5344CB8AC3E}">
        <p14:creationId xmlns:p14="http://schemas.microsoft.com/office/powerpoint/2010/main" xmlns="" val="20835469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b="1" dirty="0" smtClean="0">
                <a:solidFill>
                  <a:srgbClr val="332D2D"/>
                </a:solidFill>
                <a:effectLst/>
                <a:latin typeface="Arial"/>
                <a:ea typeface="Times New Roman"/>
                <a:cs typeface="Times New Roman"/>
              </a:rPr>
              <a:t>2. Nearly one in two Pakistanis at risk</a:t>
            </a:r>
            <a:r>
              <a:rPr lang="en-US" sz="2800" dirty="0" smtClean="0">
                <a:solidFill>
                  <a:srgbClr val="332D2D"/>
                </a:solidFill>
                <a:effectLst/>
                <a:latin typeface="Arial"/>
                <a:ea typeface="Times New Roman"/>
                <a:cs typeface="Times New Roman"/>
              </a:rPr>
              <a:t/>
            </a:r>
            <a:br>
              <a:rPr lang="en-US" sz="2800" dirty="0" smtClean="0">
                <a:solidFill>
                  <a:srgbClr val="332D2D"/>
                </a:solidFill>
                <a:effectLst/>
                <a:latin typeface="Arial"/>
                <a:ea typeface="Times New Roman"/>
                <a:cs typeface="Times New Roman"/>
              </a:rPr>
            </a:br>
            <a:r>
              <a:rPr lang="en-US" dirty="0" smtClean="0">
                <a:solidFill>
                  <a:srgbClr val="332D2D"/>
                </a:solidFill>
                <a:effectLst/>
                <a:latin typeface="Arial"/>
                <a:ea typeface="Times New Roman"/>
                <a:cs typeface="Times New Roman"/>
              </a:rPr>
              <a:t>     </a:t>
            </a:r>
            <a:r>
              <a:rPr lang="en-US" dirty="0">
                <a:solidFill>
                  <a:srgbClr val="332D2D"/>
                </a:solidFill>
                <a:ea typeface="Times New Roman"/>
                <a:cs typeface="Times New Roman"/>
              </a:rPr>
              <a:t>Pakistan suffered from widespread hunger even before the  monsoon 	floods, with an estimated 82.6 million people – a little less than </a:t>
            </a:r>
            <a:r>
              <a:rPr lang="en-US" dirty="0" smtClean="0">
                <a:solidFill>
                  <a:srgbClr val="332D2D"/>
                </a:solidFill>
                <a:ea typeface="Times New Roman"/>
                <a:cs typeface="Times New Roman"/>
              </a:rPr>
              <a:t>half the </a:t>
            </a:r>
            <a:r>
              <a:rPr lang="en-US" dirty="0">
                <a:solidFill>
                  <a:srgbClr val="332D2D"/>
                </a:solidFill>
                <a:ea typeface="Times New Roman"/>
                <a:cs typeface="Times New Roman"/>
              </a:rPr>
              <a:t>population – estimated to be food insecure.</a:t>
            </a:r>
            <a:endParaRPr lang="en-US" dirty="0">
              <a:ea typeface="Calibri"/>
              <a:cs typeface="Times New Roman"/>
            </a:endParaRPr>
          </a:p>
          <a:p>
            <a:pPr marL="0" indent="0">
              <a:buNone/>
            </a:pPr>
            <a:endParaRPr lang="en-US" dirty="0"/>
          </a:p>
        </p:txBody>
      </p:sp>
    </p:spTree>
    <p:extLst>
      <p:ext uri="{BB962C8B-B14F-4D97-AF65-F5344CB8AC3E}">
        <p14:creationId xmlns:p14="http://schemas.microsoft.com/office/powerpoint/2010/main" xmlns="" val="1200137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514600"/>
            <a:ext cx="8229600" cy="3611563"/>
          </a:xfrm>
        </p:spPr>
        <p:txBody>
          <a:bodyPr/>
          <a:lstStyle/>
          <a:p>
            <a:r>
              <a:rPr lang="en-US" b="1" dirty="0"/>
              <a:t>3. Widespread poverty</a:t>
            </a:r>
            <a:r>
              <a:rPr lang="en-US" dirty="0"/>
              <a:t/>
            </a:r>
            <a:br>
              <a:rPr lang="en-US" dirty="0"/>
            </a:br>
            <a:r>
              <a:rPr lang="en-US" dirty="0"/>
              <a:t>An estimated 36 percent of Pakistanis live below the poverty line and almost half are illiterate. </a:t>
            </a:r>
            <a:endParaRPr lang="en-US" dirty="0" smtClean="0"/>
          </a:p>
          <a:p>
            <a:r>
              <a:rPr lang="en-US" dirty="0" smtClean="0"/>
              <a:t>Poorer </a:t>
            </a:r>
            <a:r>
              <a:rPr lang="en-US" dirty="0"/>
              <a:t>households typically spend over 60 percent of their income on food.</a:t>
            </a:r>
          </a:p>
          <a:p>
            <a:pPr marL="0" indent="0">
              <a:buNone/>
            </a:pPr>
            <a:endParaRPr lang="en-US" dirty="0"/>
          </a:p>
        </p:txBody>
      </p:sp>
      <p:pic>
        <p:nvPicPr>
          <p:cNvPr id="4" name="Picture 3" descr="http://www.wfp.org/sites/default/files/PAK_20101031_Jackie_Dent_10_0.jpg"/>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30480"/>
            <a:ext cx="2895600" cy="2255520"/>
          </a:xfrm>
          <a:prstGeom prst="rect">
            <a:avLst/>
          </a:prstGeom>
          <a:noFill/>
          <a:ln>
            <a:noFill/>
          </a:ln>
        </p:spPr>
      </p:pic>
    </p:spTree>
    <p:extLst>
      <p:ext uri="{BB962C8B-B14F-4D97-AF65-F5344CB8AC3E}">
        <p14:creationId xmlns:p14="http://schemas.microsoft.com/office/powerpoint/2010/main" xmlns="" val="99551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Poor sanitation</a:t>
            </a:r>
            <a:endParaRPr lang="en-US" dirty="0"/>
          </a:p>
        </p:txBody>
      </p:sp>
      <p:sp>
        <p:nvSpPr>
          <p:cNvPr id="3" name="Content Placeholder 2"/>
          <p:cNvSpPr>
            <a:spLocks noGrp="1"/>
          </p:cNvSpPr>
          <p:nvPr>
            <p:ph idx="1"/>
          </p:nvPr>
        </p:nvSpPr>
        <p:spPr/>
        <p:txBody>
          <a:bodyPr/>
          <a:lstStyle/>
          <a:p>
            <a:pPr marL="0" indent="0">
              <a:buNone/>
            </a:pPr>
            <a:r>
              <a:rPr lang="en-US" dirty="0" smtClean="0"/>
              <a:t>50 </a:t>
            </a:r>
            <a:r>
              <a:rPr lang="en-US" dirty="0"/>
              <a:t>percent of all Pakistanis have little or no access to clean toilets and drinking water, a condition that renders them vulnerable to infectious diseases.</a:t>
            </a:r>
          </a:p>
          <a:p>
            <a:endParaRPr lang="en-US" dirty="0"/>
          </a:p>
        </p:txBody>
      </p:sp>
    </p:spTree>
    <p:extLst>
      <p:ext uri="{BB962C8B-B14F-4D97-AF65-F5344CB8AC3E}">
        <p14:creationId xmlns:p14="http://schemas.microsoft.com/office/powerpoint/2010/main" xmlns="" val="2190540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Child mortality</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biggest killers of children under five in Pakistan are diarrhea and acute respiratory infections. Undernourishment is an underlying cause in 38 percent of those cases.</a:t>
            </a:r>
          </a:p>
          <a:p>
            <a:endParaRPr lang="en-US" dirty="0"/>
          </a:p>
        </p:txBody>
      </p:sp>
    </p:spTree>
    <p:extLst>
      <p:ext uri="{BB962C8B-B14F-4D97-AF65-F5344CB8AC3E}">
        <p14:creationId xmlns:p14="http://schemas.microsoft.com/office/powerpoint/2010/main" xmlns="" val="3985636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b="1" dirty="0" smtClean="0"/>
              <a:t>Violent conflict</a:t>
            </a:r>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dirty="0" smtClean="0"/>
              <a:t>Conflict</a:t>
            </a:r>
            <a:r>
              <a:rPr lang="en-US" b="1" dirty="0" smtClean="0"/>
              <a:t> </a:t>
            </a:r>
            <a:r>
              <a:rPr lang="en-US" dirty="0"/>
              <a:t>along Pakistan’s northwestern border with Afghanistan has forced millions of people to flee their homes. Since 2008, WFP has provided over 2.6 million of them with food assistance.</a:t>
            </a:r>
          </a:p>
          <a:p>
            <a:endParaRPr lang="en-US" dirty="0"/>
          </a:p>
        </p:txBody>
      </p:sp>
    </p:spTree>
    <p:extLst>
      <p:ext uri="{BB962C8B-B14F-4D97-AF65-F5344CB8AC3E}">
        <p14:creationId xmlns:p14="http://schemas.microsoft.com/office/powerpoint/2010/main" xmlns="" val="1584421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7. Rising hunger</a:t>
            </a:r>
            <a:endParaRPr lang="en-US" dirty="0"/>
          </a:p>
        </p:txBody>
      </p:sp>
      <p:sp>
        <p:nvSpPr>
          <p:cNvPr id="3" name="Content Placeholder 2"/>
          <p:cNvSpPr>
            <a:spLocks noGrp="1"/>
          </p:cNvSpPr>
          <p:nvPr>
            <p:ph idx="1"/>
          </p:nvPr>
        </p:nvSpPr>
        <p:spPr/>
        <p:txBody>
          <a:bodyPr/>
          <a:lstStyle/>
          <a:p>
            <a:pPr marL="0" indent="0">
              <a:buNone/>
            </a:pPr>
            <a:r>
              <a:rPr lang="en-US" dirty="0"/>
              <a:t/>
            </a:r>
            <a:br>
              <a:rPr lang="en-US" dirty="0"/>
            </a:br>
            <a:r>
              <a:rPr lang="en-US" dirty="0"/>
              <a:t>Volatile food prices over the past seven years have pushed the number of people who depend on food assistance in Pakistan from 38 percent of the population in 2003 to 49 percent in 2009.</a:t>
            </a:r>
          </a:p>
          <a:p>
            <a:endParaRPr lang="en-US" dirty="0"/>
          </a:p>
        </p:txBody>
      </p:sp>
    </p:spTree>
    <p:extLst>
      <p:ext uri="{BB962C8B-B14F-4D97-AF65-F5344CB8AC3E}">
        <p14:creationId xmlns:p14="http://schemas.microsoft.com/office/powerpoint/2010/main" xmlns="" val="1071034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8. Wheat dependent</a:t>
            </a:r>
            <a:endParaRPr lang="en-US" dirty="0"/>
          </a:p>
        </p:txBody>
      </p:sp>
      <p:sp>
        <p:nvSpPr>
          <p:cNvPr id="3" name="Content Placeholder 2"/>
          <p:cNvSpPr>
            <a:spLocks noGrp="1"/>
          </p:cNvSpPr>
          <p:nvPr>
            <p:ph idx="1"/>
          </p:nvPr>
        </p:nvSpPr>
        <p:spPr/>
        <p:txBody>
          <a:bodyPr/>
          <a:lstStyle/>
          <a:p>
            <a:pPr marL="0" indent="0">
              <a:buNone/>
            </a:pPr>
            <a:r>
              <a:rPr lang="en-US" dirty="0"/>
              <a:t/>
            </a:r>
            <a:br>
              <a:rPr lang="en-US" dirty="0"/>
            </a:br>
            <a:r>
              <a:rPr lang="en-US" dirty="0"/>
              <a:t>Wheat</a:t>
            </a:r>
            <a:r>
              <a:rPr lang="en-US" b="1" dirty="0"/>
              <a:t> </a:t>
            </a:r>
            <a:r>
              <a:rPr lang="en-US" dirty="0"/>
              <a:t>is Pakistan’s main staple crop and most important source of calories. As a result of the flooding, which submerged around 16 percent of all arable land in Pakistan, the upcoming wheat harvest is expected to be around 15 percent smaller than usual.</a:t>
            </a:r>
          </a:p>
          <a:p>
            <a:pPr marL="0" indent="0">
              <a:buNone/>
            </a:pPr>
            <a:r>
              <a:rPr lang="en-US" dirty="0"/>
              <a:t> </a:t>
            </a:r>
          </a:p>
          <a:p>
            <a:endParaRPr lang="en-US" dirty="0"/>
          </a:p>
        </p:txBody>
      </p:sp>
    </p:spTree>
    <p:extLst>
      <p:ext uri="{BB962C8B-B14F-4D97-AF65-F5344CB8AC3E}">
        <p14:creationId xmlns:p14="http://schemas.microsoft.com/office/powerpoint/2010/main" xmlns="" val="1456119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xmlns="" val="0"/>
              </a:ext>
            </a:extLst>
          </a:blip>
          <a:srcRect/>
          <a:stretch>
            <a:fillRect/>
          </a:stretch>
        </p:blipFill>
        <p:spPr bwMode="auto">
          <a:xfrm rot="5400000">
            <a:off x="1173807" y="-1173805"/>
            <a:ext cx="6720187" cy="9067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377960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research report </a:t>
            </a:r>
            <a:endParaRPr lang="en-US" dirty="0"/>
          </a:p>
        </p:txBody>
      </p:sp>
      <p:sp>
        <p:nvSpPr>
          <p:cNvPr id="3" name="Content Placeholder 2"/>
          <p:cNvSpPr>
            <a:spLocks noGrp="1"/>
          </p:cNvSpPr>
          <p:nvPr>
            <p:ph sz="quarter" idx="1"/>
          </p:nvPr>
        </p:nvSpPr>
        <p:spPr/>
        <p:txBody>
          <a:bodyPr>
            <a:normAutofit/>
          </a:bodyPr>
          <a:lstStyle/>
          <a:p>
            <a:pPr algn="just"/>
            <a:r>
              <a:rPr lang="en-US" dirty="0"/>
              <a:t>At 8:50 a.m. on October 8, 2005, a devastating earthquake measuring 7.6 on the Richter scale struck northern Pakistan and the disputed territory of Kashmir, which is divided into Pakistan-Administered Kashmir (</a:t>
            </a:r>
            <a:r>
              <a:rPr lang="en-US" dirty="0" err="1"/>
              <a:t>PaK</a:t>
            </a:r>
            <a:r>
              <a:rPr lang="en-US" dirty="0" smtClean="0"/>
              <a:t>) </a:t>
            </a:r>
            <a:r>
              <a:rPr lang="en-US" dirty="0"/>
              <a:t>and Indian-Administered Kashmir (</a:t>
            </a:r>
            <a:r>
              <a:rPr lang="en-US" dirty="0" err="1"/>
              <a:t>IaK</a:t>
            </a:r>
            <a:r>
              <a:rPr lang="en-US" dirty="0" smtClean="0"/>
              <a:t>). </a:t>
            </a:r>
          </a:p>
          <a:p>
            <a:pPr algn="just"/>
            <a:r>
              <a:rPr lang="en-US" dirty="0" smtClean="0"/>
              <a:t>The </a:t>
            </a:r>
            <a:r>
              <a:rPr lang="en-US" dirty="0"/>
              <a:t>earthquake killed approximately 75,000 people, injured another 70,000, and left an estimated 3.5 million people homeless. </a:t>
            </a:r>
            <a:endParaRPr lang="en-US" dirty="0" smtClean="0"/>
          </a:p>
          <a:p>
            <a:pPr algn="just"/>
            <a:r>
              <a:rPr lang="en-US" dirty="0" smtClean="0"/>
              <a:t>A </a:t>
            </a:r>
            <a:r>
              <a:rPr lang="en-US" dirty="0"/>
              <a:t>massive humanitarian rescue and relief operation followed that was led by the Pakistan Army</a:t>
            </a:r>
            <a:r>
              <a:rPr lang="en-US" dirty="0" smtClean="0"/>
              <a:t>.</a:t>
            </a:r>
            <a:endParaRPr lang="en-US" dirty="0"/>
          </a:p>
          <a:p>
            <a:endParaRPr lang="en-US" dirty="0"/>
          </a:p>
        </p:txBody>
      </p:sp>
    </p:spTree>
    <p:extLst>
      <p:ext uri="{BB962C8B-B14F-4D97-AF65-F5344CB8AC3E}">
        <p14:creationId xmlns:p14="http://schemas.microsoft.com/office/powerpoint/2010/main" xmlns="" val="36981954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endParaRPr lang="en-US" dirty="0"/>
          </a:p>
        </p:txBody>
      </p:sp>
      <p:sp>
        <p:nvSpPr>
          <p:cNvPr id="3" name="Content Placeholder 2"/>
          <p:cNvSpPr>
            <a:spLocks noGrp="1"/>
          </p:cNvSpPr>
          <p:nvPr>
            <p:ph sz="quarter" idx="1"/>
          </p:nvPr>
        </p:nvSpPr>
        <p:spPr/>
        <p:txBody>
          <a:bodyPr>
            <a:normAutofit/>
          </a:bodyPr>
          <a:lstStyle/>
          <a:p>
            <a:pPr algn="just"/>
            <a:r>
              <a:rPr lang="en-US" dirty="0"/>
              <a:t>The purpose of this case study was not to conduct an evaluation of the earthquake response</a:t>
            </a:r>
            <a:r>
              <a:rPr lang="en-US" dirty="0" smtClean="0"/>
              <a:t>.</a:t>
            </a:r>
          </a:p>
          <a:p>
            <a:pPr algn="just"/>
            <a:r>
              <a:rPr lang="en-US" dirty="0" smtClean="0"/>
              <a:t> </a:t>
            </a:r>
            <a:r>
              <a:rPr lang="en-US" dirty="0"/>
              <a:t>The objective was to learn from the perceptions of those affected by the Pakistan earthquake, as well as those involved in relief and reconstruction efforts, to better understand some of the key challenges facing humanitarian action and humanitarian assistance </a:t>
            </a:r>
            <a:r>
              <a:rPr lang="en-US" dirty="0" smtClean="0"/>
              <a:t>organizations.</a:t>
            </a:r>
            <a:endParaRPr lang="en-US" dirty="0"/>
          </a:p>
        </p:txBody>
      </p:sp>
    </p:spTree>
    <p:extLst>
      <p:ext uri="{BB962C8B-B14F-4D97-AF65-F5344CB8AC3E}">
        <p14:creationId xmlns:p14="http://schemas.microsoft.com/office/powerpoint/2010/main" xmlns="" val="2753695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Feinstein International Center</a:t>
            </a:r>
            <a:endParaRPr lang="en-US" dirty="0"/>
          </a:p>
        </p:txBody>
      </p:sp>
      <p:sp>
        <p:nvSpPr>
          <p:cNvPr id="3" name="Content Placeholder 2"/>
          <p:cNvSpPr>
            <a:spLocks noGrp="1"/>
          </p:cNvSpPr>
          <p:nvPr>
            <p:ph sz="quarter" idx="1"/>
          </p:nvPr>
        </p:nvSpPr>
        <p:spPr/>
        <p:txBody>
          <a:bodyPr>
            <a:normAutofit/>
          </a:bodyPr>
          <a:lstStyle/>
          <a:p>
            <a:pPr algn="just"/>
            <a:r>
              <a:rPr lang="en-US" dirty="0"/>
              <a:t>This study is part of a broader study undertaken by the Feinstein International Center at Tufts University entitled, “The Humanitarian Agenda 2015: Principles, Politics and Perceptions” (HA2015), which aims to help equip the humanitarian enterprise to better </a:t>
            </a:r>
            <a:r>
              <a:rPr lang="en-US" dirty="0" smtClean="0"/>
              <a:t>address emerging </a:t>
            </a:r>
            <a:r>
              <a:rPr lang="en-US" dirty="0"/>
              <a:t>challenges during the coming decade. In particular, the study is looking at four interrelated </a:t>
            </a:r>
            <a:r>
              <a:rPr lang="en-US" dirty="0" smtClean="0"/>
              <a:t>issues that </a:t>
            </a:r>
            <a:r>
              <a:rPr lang="en-US" dirty="0"/>
              <a:t>are likely to shape the humanitarian </a:t>
            </a:r>
            <a:r>
              <a:rPr lang="en-US" dirty="0" smtClean="0"/>
              <a:t>agenda</a:t>
            </a:r>
            <a:r>
              <a:rPr lang="en-US" dirty="0"/>
              <a:t>.</a:t>
            </a:r>
          </a:p>
          <a:p>
            <a:endParaRPr lang="en-US" dirty="0"/>
          </a:p>
        </p:txBody>
      </p:sp>
    </p:spTree>
    <p:extLst>
      <p:ext uri="{BB962C8B-B14F-4D97-AF65-F5344CB8AC3E}">
        <p14:creationId xmlns:p14="http://schemas.microsoft.com/office/powerpoint/2010/main" xmlns="" val="27273470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Universality </a:t>
            </a:r>
            <a:endParaRPr lang="en-US" dirty="0"/>
          </a:p>
        </p:txBody>
      </p:sp>
      <p:sp>
        <p:nvSpPr>
          <p:cNvPr id="3" name="Content Placeholder 2"/>
          <p:cNvSpPr>
            <a:spLocks noGrp="1"/>
          </p:cNvSpPr>
          <p:nvPr>
            <p:ph sz="quarter" idx="1"/>
          </p:nvPr>
        </p:nvSpPr>
        <p:spPr/>
        <p:txBody>
          <a:bodyPr/>
          <a:lstStyle/>
          <a:p>
            <a:r>
              <a:rPr lang="en-US" dirty="0"/>
              <a:t>The </a:t>
            </a:r>
            <a:r>
              <a:rPr lang="en-US" i="1" dirty="0"/>
              <a:t>universality </a:t>
            </a:r>
            <a:r>
              <a:rPr lang="en-US" dirty="0"/>
              <a:t>of humanitarianism – is there anything truly universal about what we call humanitarian action or are the principles and apparatus of humanitarian action perceived to be primarily Western and Northern?</a:t>
            </a:r>
          </a:p>
        </p:txBody>
      </p:sp>
    </p:spTree>
    <p:extLst>
      <p:ext uri="{BB962C8B-B14F-4D97-AF65-F5344CB8AC3E}">
        <p14:creationId xmlns:p14="http://schemas.microsoft.com/office/powerpoint/2010/main" xmlns="" val="127617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Terrorism and Counter Terrorism </a:t>
            </a:r>
            <a:endParaRPr lang="en-US" dirty="0"/>
          </a:p>
        </p:txBody>
      </p:sp>
      <p:sp>
        <p:nvSpPr>
          <p:cNvPr id="3" name="Content Placeholder 2"/>
          <p:cNvSpPr>
            <a:spLocks noGrp="1"/>
          </p:cNvSpPr>
          <p:nvPr>
            <p:ph sz="quarter" idx="1"/>
          </p:nvPr>
        </p:nvSpPr>
        <p:spPr/>
        <p:txBody>
          <a:bodyPr/>
          <a:lstStyle/>
          <a:p>
            <a:r>
              <a:rPr lang="en-US" dirty="0"/>
              <a:t>The implications of </a:t>
            </a:r>
            <a:r>
              <a:rPr lang="en-US" i="1" dirty="0"/>
              <a:t>terrorism and counter-terrorism </a:t>
            </a:r>
            <a:r>
              <a:rPr lang="en-US" dirty="0"/>
              <a:t>for humanitarian action – to what extent is the humanitarian enterprise perceived to be part of the security agenda of the US and its allies, and if so what are the implications for humanitarian action</a:t>
            </a:r>
            <a:r>
              <a:rPr lang="en-US" dirty="0" smtClean="0"/>
              <a:t>?</a:t>
            </a:r>
            <a:endParaRPr lang="en-US" dirty="0"/>
          </a:p>
        </p:txBody>
      </p:sp>
    </p:spTree>
    <p:extLst>
      <p:ext uri="{BB962C8B-B14F-4D97-AF65-F5344CB8AC3E}">
        <p14:creationId xmlns:p14="http://schemas.microsoft.com/office/powerpoint/2010/main" xmlns="" val="1242271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Coherence </a:t>
            </a:r>
            <a:endParaRPr lang="en-US" dirty="0"/>
          </a:p>
        </p:txBody>
      </p:sp>
      <p:sp>
        <p:nvSpPr>
          <p:cNvPr id="3" name="Content Placeholder 2"/>
          <p:cNvSpPr>
            <a:spLocks noGrp="1"/>
          </p:cNvSpPr>
          <p:nvPr>
            <p:ph sz="quarter" idx="1"/>
          </p:nvPr>
        </p:nvSpPr>
        <p:spPr/>
        <p:txBody>
          <a:bodyPr/>
          <a:lstStyle/>
          <a:p>
            <a:r>
              <a:rPr lang="en-US" dirty="0"/>
              <a:t>The search for greater </a:t>
            </a:r>
            <a:r>
              <a:rPr lang="en-US" i="1" dirty="0"/>
              <a:t>coherence </a:t>
            </a:r>
            <a:r>
              <a:rPr lang="en-US" dirty="0"/>
              <a:t>and integration between humanitarian and political/security agendas – does the cost of more integrated approaches exceed the benefits?</a:t>
            </a:r>
          </a:p>
          <a:p>
            <a:pPr marL="0" indent="0">
              <a:buNone/>
            </a:pPr>
            <a:endParaRPr lang="en-US" dirty="0"/>
          </a:p>
        </p:txBody>
      </p:sp>
    </p:spTree>
    <p:extLst>
      <p:ext uri="{BB962C8B-B14F-4D97-AF65-F5344CB8AC3E}">
        <p14:creationId xmlns:p14="http://schemas.microsoft.com/office/powerpoint/2010/main" xmlns="" val="2769834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a:t>
            </a:r>
            <a:endParaRPr lang="en-US" dirty="0"/>
          </a:p>
        </p:txBody>
      </p:sp>
      <p:sp>
        <p:nvSpPr>
          <p:cNvPr id="3" name="Content Placeholder 2"/>
          <p:cNvSpPr>
            <a:spLocks noGrp="1"/>
          </p:cNvSpPr>
          <p:nvPr>
            <p:ph sz="quarter" idx="1"/>
          </p:nvPr>
        </p:nvSpPr>
        <p:spPr/>
        <p:txBody>
          <a:bodyPr/>
          <a:lstStyle/>
          <a:p>
            <a:r>
              <a:rPr lang="en-US" dirty="0"/>
              <a:t>The </a:t>
            </a:r>
            <a:r>
              <a:rPr lang="en-US" i="1" dirty="0"/>
              <a:t>security </a:t>
            </a:r>
            <a:r>
              <a:rPr lang="en-US" dirty="0"/>
              <a:t>of humanitarian personnel and the beneficiaries of humanitarian action.</a:t>
            </a:r>
          </a:p>
          <a:p>
            <a:pPr marL="0" indent="0">
              <a:buNone/>
            </a:pPr>
            <a:endParaRPr lang="en-US" dirty="0"/>
          </a:p>
        </p:txBody>
      </p:sp>
    </p:spTree>
    <p:extLst>
      <p:ext uri="{BB962C8B-B14F-4D97-AF65-F5344CB8AC3E}">
        <p14:creationId xmlns:p14="http://schemas.microsoft.com/office/powerpoint/2010/main" xmlns="" val="24969232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Methodology(Continued)</a:t>
            </a:r>
            <a:endParaRPr lang="en-US" dirty="0"/>
          </a:p>
        </p:txBody>
      </p:sp>
      <p:sp>
        <p:nvSpPr>
          <p:cNvPr id="3" name="Content Placeholder 2"/>
          <p:cNvSpPr>
            <a:spLocks noGrp="1"/>
          </p:cNvSpPr>
          <p:nvPr>
            <p:ph sz="quarter" idx="1"/>
          </p:nvPr>
        </p:nvSpPr>
        <p:spPr/>
        <p:txBody>
          <a:bodyPr/>
          <a:lstStyle/>
          <a:p>
            <a:pPr algn="just"/>
            <a:r>
              <a:rPr lang="en-US" dirty="0"/>
              <a:t>The field research was conducted over a three-week period in Islamabad, and in the three districts most badly affected by the earthquake – Mansehra and Battagram districts in the Northwest Frontier Province (NWFP), and </a:t>
            </a:r>
            <a:r>
              <a:rPr lang="en-US" dirty="0" err="1"/>
              <a:t>Muzaffarabad</a:t>
            </a:r>
            <a:r>
              <a:rPr lang="en-US" dirty="0"/>
              <a:t> district in Pakistan-administered Kashmir (</a:t>
            </a:r>
            <a:r>
              <a:rPr lang="en-US" dirty="0" err="1"/>
              <a:t>PaK</a:t>
            </a:r>
            <a:r>
              <a:rPr lang="en-US" dirty="0"/>
              <a:t>).</a:t>
            </a:r>
          </a:p>
        </p:txBody>
      </p:sp>
    </p:spTree>
    <p:extLst>
      <p:ext uri="{BB962C8B-B14F-4D97-AF65-F5344CB8AC3E}">
        <p14:creationId xmlns:p14="http://schemas.microsoft.com/office/powerpoint/2010/main" xmlns="" val="1077873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Information </a:t>
            </a:r>
            <a:endParaRPr lang="en-US" dirty="0"/>
          </a:p>
        </p:txBody>
      </p:sp>
      <p:sp>
        <p:nvSpPr>
          <p:cNvPr id="3" name="Content Placeholder 2"/>
          <p:cNvSpPr>
            <a:spLocks noGrp="1"/>
          </p:cNvSpPr>
          <p:nvPr>
            <p:ph sz="quarter" idx="1"/>
          </p:nvPr>
        </p:nvSpPr>
        <p:spPr/>
        <p:txBody>
          <a:bodyPr>
            <a:normAutofit lnSpcReduction="10000"/>
          </a:bodyPr>
          <a:lstStyle/>
          <a:p>
            <a:pPr algn="just"/>
            <a:r>
              <a:rPr lang="en-US" sz="2400" dirty="0"/>
              <a:t>55 key informant interviews with government officials, staff from NGO, UN, </a:t>
            </a:r>
            <a:r>
              <a:rPr lang="en-US" sz="2400" dirty="0" err="1" smtClean="0"/>
              <a:t>RedCross</a:t>
            </a:r>
            <a:r>
              <a:rPr lang="en-US" sz="2400" dirty="0" smtClean="0"/>
              <a:t>/Crescent</a:t>
            </a:r>
            <a:r>
              <a:rPr lang="en-US" sz="2400" dirty="0"/>
              <a:t>, and donor agencies, and with politicians, religious leaders, journalists and </a:t>
            </a:r>
            <a:r>
              <a:rPr lang="en-US" sz="2400" dirty="0" smtClean="0"/>
              <a:t>academics.</a:t>
            </a:r>
            <a:endParaRPr lang="en-US" sz="2400" dirty="0"/>
          </a:p>
          <a:p>
            <a:pPr algn="just"/>
            <a:r>
              <a:rPr lang="en-US" sz="2400" dirty="0" smtClean="0"/>
              <a:t>30 focus group discussions using a semi-structured interview format with 262 community members affected by the earthquake, including internally displaced persons (IDPs), local politicians, professionals, and one with NGO national staff. </a:t>
            </a:r>
          </a:p>
          <a:p>
            <a:pPr algn="just"/>
            <a:r>
              <a:rPr lang="en-US" sz="2400" dirty="0"/>
              <a:t>Eight detailed questionnaires completed by international aid workers working for NGO, UN and donor agencies.</a:t>
            </a:r>
          </a:p>
          <a:p>
            <a:pPr marL="0" indent="0" algn="just">
              <a:buNone/>
            </a:pPr>
            <a:endParaRPr lang="en-US" sz="2400" dirty="0" smtClean="0"/>
          </a:p>
        </p:txBody>
      </p:sp>
    </p:spTree>
    <p:extLst>
      <p:ext uri="{BB962C8B-B14F-4D97-AF65-F5344CB8AC3E}">
        <p14:creationId xmlns:p14="http://schemas.microsoft.com/office/powerpoint/2010/main" xmlns="" val="1586423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Information </a:t>
            </a:r>
            <a:endParaRPr lang="en-US" dirty="0"/>
          </a:p>
        </p:txBody>
      </p:sp>
      <p:sp>
        <p:nvSpPr>
          <p:cNvPr id="3" name="Content Placeholder 2"/>
          <p:cNvSpPr>
            <a:spLocks noGrp="1"/>
          </p:cNvSpPr>
          <p:nvPr>
            <p:ph sz="quarter" idx="1"/>
          </p:nvPr>
        </p:nvSpPr>
        <p:spPr/>
        <p:txBody>
          <a:bodyPr>
            <a:normAutofit/>
          </a:bodyPr>
          <a:lstStyle/>
          <a:p>
            <a:pPr algn="just"/>
            <a:r>
              <a:rPr lang="en-US" dirty="0" smtClean="0"/>
              <a:t>These included 19 male focus group discussions with162 participants, seven female focus group discussions with 54 participants, and four mixed focus group discussions with 46 male and female participants. </a:t>
            </a:r>
          </a:p>
          <a:p>
            <a:pPr algn="just"/>
            <a:r>
              <a:rPr lang="en-US" dirty="0" smtClean="0"/>
              <a:t>The author conducted seven focus group discussions, and the rest were conducted by three Pakistani researchers. </a:t>
            </a:r>
          </a:p>
          <a:p>
            <a:pPr marL="0" indent="0">
              <a:buNone/>
            </a:pPr>
            <a:endParaRPr lang="en-US" dirty="0" smtClean="0"/>
          </a:p>
          <a:p>
            <a:endParaRPr lang="en-US" dirty="0"/>
          </a:p>
        </p:txBody>
      </p:sp>
    </p:spTree>
    <p:extLst>
      <p:ext uri="{BB962C8B-B14F-4D97-AF65-F5344CB8AC3E}">
        <p14:creationId xmlns:p14="http://schemas.microsoft.com/office/powerpoint/2010/main" xmlns="" val="4554574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pPr algn="just"/>
            <a:r>
              <a:rPr lang="en-US" dirty="0" smtClean="0"/>
              <a:t>In the first fifteen chapters we have gone through various themes of non profit sector which involves its existence, how it should be make</a:t>
            </a:r>
            <a:r>
              <a:rPr lang="en-US" dirty="0" smtClean="0"/>
              <a:t>, Legitimate context </a:t>
            </a:r>
            <a:r>
              <a:rPr lang="en-US" dirty="0" smtClean="0"/>
              <a:t>and United nations approach in context with non government organizations and lastly report on </a:t>
            </a:r>
            <a:r>
              <a:rPr lang="en-US" dirty="0" smtClean="0"/>
              <a:t>“Perceptions </a:t>
            </a:r>
            <a:r>
              <a:rPr lang="en-US" dirty="0" smtClean="0"/>
              <a:t>of people of Pakistan-Post Earthquake </a:t>
            </a:r>
            <a:r>
              <a:rPr lang="en-US" dirty="0" smtClean="0"/>
              <a:t>study 2005”. </a:t>
            </a:r>
            <a:endParaRPr lang="en-US" dirty="0"/>
          </a:p>
        </p:txBody>
      </p:sp>
    </p:spTree>
    <p:extLst>
      <p:ext uri="{BB962C8B-B14F-4D97-AF65-F5344CB8AC3E}">
        <p14:creationId xmlns:p14="http://schemas.microsoft.com/office/powerpoint/2010/main" xmlns="" val="37027522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TotalTime>
  <Words>2996</Words>
  <Application>Microsoft Office PowerPoint</Application>
  <PresentationFormat>On-screen Show (4:3)</PresentationFormat>
  <Paragraphs>220</Paragraphs>
  <Slides>63</Slides>
  <Notes>1</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Oriel</vt:lpstr>
      <vt:lpstr>Decision Making in Non Profit Sector (NPO) Lecture 31</vt:lpstr>
      <vt:lpstr>AGENDA </vt:lpstr>
      <vt:lpstr>NPO (History) </vt:lpstr>
      <vt:lpstr>NPO (History) </vt:lpstr>
      <vt:lpstr>NPO (History) </vt:lpstr>
      <vt:lpstr>NPO (History) </vt:lpstr>
      <vt:lpstr>NPO (History) </vt:lpstr>
      <vt:lpstr>NPO (History) </vt:lpstr>
      <vt:lpstr>NPO (History) </vt:lpstr>
      <vt:lpstr>NPO (History) </vt:lpstr>
      <vt:lpstr>NPO (History) </vt:lpstr>
      <vt:lpstr>NPO (History) </vt:lpstr>
      <vt:lpstr>NPO (History) </vt:lpstr>
      <vt:lpstr>NPO-An Overview</vt:lpstr>
      <vt:lpstr>Slide 15</vt:lpstr>
      <vt:lpstr>Vision </vt:lpstr>
      <vt:lpstr>Common features in All NPOs</vt:lpstr>
      <vt:lpstr>Legal Status of NPOs</vt:lpstr>
      <vt:lpstr>Legal Status </vt:lpstr>
      <vt:lpstr>Legal Status </vt:lpstr>
      <vt:lpstr>Legal Status  </vt:lpstr>
      <vt:lpstr>Legal Status </vt:lpstr>
      <vt:lpstr>Legal Status </vt:lpstr>
      <vt:lpstr>Data Collection Strategy </vt:lpstr>
      <vt:lpstr> </vt:lpstr>
      <vt:lpstr>  Charity and Philanthropy</vt:lpstr>
      <vt:lpstr>Examples of Social Sector Projects in Pakistan</vt:lpstr>
      <vt:lpstr>Pakistan civil society: Past and present</vt:lpstr>
      <vt:lpstr>Pakistan civil society: Past and present</vt:lpstr>
      <vt:lpstr>In Pakistan </vt:lpstr>
      <vt:lpstr>Further fueling the appearance</vt:lpstr>
      <vt:lpstr>Pakistan ngo legal regulations </vt:lpstr>
      <vt:lpstr>Kinds of laws that govern ngo</vt:lpstr>
      <vt:lpstr>Why most of the NGOs unregistered</vt:lpstr>
      <vt:lpstr>For those NGOs that do choose to register</vt:lpstr>
      <vt:lpstr>Registration laws</vt:lpstr>
      <vt:lpstr>estimates</vt:lpstr>
      <vt:lpstr>Similarities under the law</vt:lpstr>
      <vt:lpstr>United Nations and NPOs</vt:lpstr>
      <vt:lpstr>Donor-UNICEF</vt:lpstr>
      <vt:lpstr>UNICEF-</vt:lpstr>
      <vt:lpstr>UNICEF REQUIREMENT</vt:lpstr>
      <vt:lpstr>Pakistan’s Hunger Facts</vt:lpstr>
      <vt:lpstr>Facts Behind Hunger</vt:lpstr>
      <vt:lpstr>Slide 45</vt:lpstr>
      <vt:lpstr>Slide 46</vt:lpstr>
      <vt:lpstr>4. Poor sanitation</vt:lpstr>
      <vt:lpstr>5. Child mortality</vt:lpstr>
      <vt:lpstr>6. Violent conflict </vt:lpstr>
      <vt:lpstr>7. Rising hunger</vt:lpstr>
      <vt:lpstr>8. Wheat dependent</vt:lpstr>
      <vt:lpstr>Slide 52</vt:lpstr>
      <vt:lpstr>Policy research report </vt:lpstr>
      <vt:lpstr>Objective </vt:lpstr>
      <vt:lpstr>Feinstein International Center</vt:lpstr>
      <vt:lpstr>Universality </vt:lpstr>
      <vt:lpstr>Terrorism and Counter Terrorism </vt:lpstr>
      <vt:lpstr>Coherence </vt:lpstr>
      <vt:lpstr>Security </vt:lpstr>
      <vt:lpstr>Methodology(Continued)</vt:lpstr>
      <vt:lpstr>Sources of Information </vt:lpstr>
      <vt:lpstr>Sources of Information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 31</dc:title>
  <dc:creator>comsats</dc:creator>
  <cp:lastModifiedBy>vcomsats</cp:lastModifiedBy>
  <cp:revision>8</cp:revision>
  <dcterms:created xsi:type="dcterms:W3CDTF">2013-12-11T07:17:30Z</dcterms:created>
  <dcterms:modified xsi:type="dcterms:W3CDTF">2013-12-11T10:23:04Z</dcterms:modified>
</cp:coreProperties>
</file>