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8" r:id="rId33"/>
    <p:sldId id="287"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464"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6A263A36-400E-41AA-925E-08645906BA52}" type="datetimeFigureOut">
              <a:rPr lang="en-US" smtClean="0"/>
              <a:pPr/>
              <a:t>02-Dec-13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546E76D1-59DD-4F4C-9C87-83FABF2FF2E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6A263A36-400E-41AA-925E-08645906BA52}" type="datetimeFigureOut">
              <a:rPr lang="en-US" smtClean="0"/>
              <a:pPr/>
              <a:t>02-Dec-13</a:t>
            </a:fld>
            <a:endParaRPr lang="en-US"/>
          </a:p>
        </p:txBody>
      </p:sp>
      <p:sp>
        <p:nvSpPr>
          <p:cNvPr id="9" name="Slide Number Placeholder 8"/>
          <p:cNvSpPr>
            <a:spLocks noGrp="1"/>
          </p:cNvSpPr>
          <p:nvPr>
            <p:ph type="sldNum" sz="quarter" idx="15"/>
          </p:nvPr>
        </p:nvSpPr>
        <p:spPr/>
        <p:txBody>
          <a:bodyPr rtlCol="0"/>
          <a:lstStyle/>
          <a:p>
            <a:fld id="{546E76D1-59DD-4F4C-9C87-83FABF2FF2E1}"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6A263A36-400E-41AA-925E-08645906BA52}" type="datetimeFigureOut">
              <a:rPr lang="en-US" smtClean="0"/>
              <a:pPr/>
              <a:t>02-Dec-13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546E76D1-59DD-4F4C-9C87-83FABF2FF2E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A263A36-400E-41AA-925E-08645906BA52}" type="datetimeFigureOut">
              <a:rPr lang="en-US" smtClean="0"/>
              <a:pPr/>
              <a:t>02-Dec-13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6E76D1-59DD-4F4C-9C87-83FABF2FF2E1}"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6A263A36-400E-41AA-925E-08645906BA52}" type="datetimeFigureOut">
              <a:rPr lang="en-US" smtClean="0"/>
              <a:pPr/>
              <a:t>02-Dec-13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6E76D1-59DD-4F4C-9C87-83FABF2FF2E1}"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6A263A36-400E-41AA-925E-08645906BA52}" type="datetimeFigureOut">
              <a:rPr lang="en-US" smtClean="0"/>
              <a:pPr/>
              <a:t>02-Dec-13</a:t>
            </a:fld>
            <a:endParaRPr lang="en-US"/>
          </a:p>
        </p:txBody>
      </p:sp>
      <p:sp>
        <p:nvSpPr>
          <p:cNvPr id="7" name="Slide Number Placeholder 6"/>
          <p:cNvSpPr>
            <a:spLocks noGrp="1"/>
          </p:cNvSpPr>
          <p:nvPr>
            <p:ph type="sldNum" sz="quarter" idx="11"/>
          </p:nvPr>
        </p:nvSpPr>
        <p:spPr/>
        <p:txBody>
          <a:bodyPr rtlCol="0"/>
          <a:lstStyle/>
          <a:p>
            <a:fld id="{546E76D1-59DD-4F4C-9C87-83FABF2FF2E1}"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263A36-400E-41AA-925E-08645906BA52}" type="datetimeFigureOut">
              <a:rPr lang="en-US" smtClean="0"/>
              <a:pPr/>
              <a:t>02-Dec-13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6E76D1-59DD-4F4C-9C87-83FABF2FF2E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6A263A36-400E-41AA-925E-08645906BA52}" type="datetimeFigureOut">
              <a:rPr lang="en-US" smtClean="0"/>
              <a:pPr/>
              <a:t>02-Dec-13</a:t>
            </a:fld>
            <a:endParaRPr lang="en-US"/>
          </a:p>
        </p:txBody>
      </p:sp>
      <p:sp>
        <p:nvSpPr>
          <p:cNvPr id="22" name="Slide Number Placeholder 21"/>
          <p:cNvSpPr>
            <a:spLocks noGrp="1"/>
          </p:cNvSpPr>
          <p:nvPr>
            <p:ph type="sldNum" sz="quarter" idx="15"/>
          </p:nvPr>
        </p:nvSpPr>
        <p:spPr/>
        <p:txBody>
          <a:bodyPr rtlCol="0"/>
          <a:lstStyle/>
          <a:p>
            <a:fld id="{546E76D1-59DD-4F4C-9C87-83FABF2FF2E1}"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6A263A36-400E-41AA-925E-08645906BA52}" type="datetimeFigureOut">
              <a:rPr lang="en-US" smtClean="0"/>
              <a:pPr/>
              <a:t>02-Dec-13</a:t>
            </a:fld>
            <a:endParaRPr lang="en-US"/>
          </a:p>
        </p:txBody>
      </p:sp>
      <p:sp>
        <p:nvSpPr>
          <p:cNvPr id="18" name="Slide Number Placeholder 17"/>
          <p:cNvSpPr>
            <a:spLocks noGrp="1"/>
          </p:cNvSpPr>
          <p:nvPr>
            <p:ph type="sldNum" sz="quarter" idx="11"/>
          </p:nvPr>
        </p:nvSpPr>
        <p:spPr/>
        <p:txBody>
          <a:bodyPr rtlCol="0"/>
          <a:lstStyle/>
          <a:p>
            <a:fld id="{546E76D1-59DD-4F4C-9C87-83FABF2FF2E1}"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A263A36-400E-41AA-925E-08645906BA52}" type="datetimeFigureOut">
              <a:rPr lang="en-US" smtClean="0"/>
              <a:pPr/>
              <a:t>02-Dec-13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6E76D1-59DD-4F4C-9C87-83FABF2FF2E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A263A36-400E-41AA-925E-08645906BA52}" type="datetimeFigureOut">
              <a:rPr lang="en-US" smtClean="0"/>
              <a:pPr/>
              <a:t>02-Dec-13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6E76D1-59DD-4F4C-9C87-83FABF2FF2E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A263A36-400E-41AA-925E-08645906BA52}" type="datetimeFigureOut">
              <a:rPr lang="en-US" smtClean="0"/>
              <a:pPr/>
              <a:t>02-Dec-13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46E76D1-59DD-4F4C-9C87-83FABF2FF2E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00200"/>
            <a:ext cx="6172200" cy="1894362"/>
          </a:xfrm>
        </p:spPr>
        <p:txBody>
          <a:bodyPr/>
          <a:lstStyle/>
          <a:p>
            <a:r>
              <a:rPr lang="en-US" dirty="0" smtClean="0"/>
              <a:t>Decision making in npo sector</a:t>
            </a:r>
            <a:br>
              <a:rPr lang="en-US" dirty="0" smtClean="0"/>
            </a:br>
            <a:r>
              <a:rPr lang="en-US" dirty="0" smtClean="0"/>
              <a:t>Lecture 30</a:t>
            </a:r>
            <a:endParaRPr lang="en-US" dirty="0"/>
          </a:p>
        </p:txBody>
      </p:sp>
      <p:sp>
        <p:nvSpPr>
          <p:cNvPr id="3" name="Subtitle 2"/>
          <p:cNvSpPr>
            <a:spLocks noGrp="1"/>
          </p:cNvSpPr>
          <p:nvPr>
            <p:ph type="subTitle" idx="1"/>
          </p:nvPr>
        </p:nvSpPr>
        <p:spPr/>
        <p:txBody>
          <a:bodyPr/>
          <a:lstStyle/>
          <a:p>
            <a:r>
              <a:rPr lang="en-US" dirty="0" smtClean="0"/>
              <a:t>MPA 505 </a:t>
            </a:r>
          </a:p>
          <a:p>
            <a:r>
              <a:rPr lang="en-US" dirty="0" smtClean="0"/>
              <a:t>Riffat Abbas  Rizvi </a:t>
            </a:r>
          </a:p>
          <a:p>
            <a:endParaRPr lang="en-US" dirty="0"/>
          </a:p>
        </p:txBody>
      </p:sp>
    </p:spTree>
    <p:extLst>
      <p:ext uri="{BB962C8B-B14F-4D97-AF65-F5344CB8AC3E}">
        <p14:creationId xmlns:p14="http://schemas.microsoft.com/office/powerpoint/2010/main" xmlns="" val="2399196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smtClean="0"/>
              <a:t>Preview of last lecture </a:t>
            </a:r>
          </a:p>
          <a:p>
            <a:r>
              <a:rPr lang="en-US" dirty="0" smtClean="0"/>
              <a:t>Resource </a:t>
            </a:r>
          </a:p>
          <a:p>
            <a:r>
              <a:rPr lang="en-US" dirty="0" smtClean="0"/>
              <a:t>Benefits </a:t>
            </a:r>
          </a:p>
          <a:p>
            <a:r>
              <a:rPr lang="en-US" dirty="0" smtClean="0"/>
              <a:t>Resource mobilization </a:t>
            </a:r>
          </a:p>
          <a:p>
            <a:r>
              <a:rPr lang="en-US" dirty="0" smtClean="0"/>
              <a:t>Sociological theory (1970)</a:t>
            </a:r>
          </a:p>
          <a:p>
            <a:r>
              <a:rPr lang="en-US" dirty="0" smtClean="0"/>
              <a:t>Need for resources</a:t>
            </a:r>
          </a:p>
          <a:p>
            <a:r>
              <a:rPr lang="en-US" dirty="0" smtClean="0"/>
              <a:t>Characteristics of civil society organizations </a:t>
            </a:r>
          </a:p>
          <a:p>
            <a:r>
              <a:rPr lang="en-US" dirty="0" smtClean="0"/>
              <a:t>Why don’t just depend on foreign funding?</a:t>
            </a:r>
          </a:p>
          <a:p>
            <a:r>
              <a:rPr lang="en-US" dirty="0" smtClean="0"/>
              <a:t>Being business like in non profit organizations. </a:t>
            </a:r>
          </a:p>
          <a:p>
            <a:r>
              <a:rPr lang="en-US" dirty="0" smtClean="0"/>
              <a:t>Issues of non profit distributing </a:t>
            </a:r>
          </a:p>
          <a:p>
            <a:r>
              <a:rPr lang="en-US" dirty="0" smtClean="0"/>
              <a:t>Entrepreneurial thinking </a:t>
            </a:r>
          </a:p>
          <a:p>
            <a:r>
              <a:rPr lang="en-US" dirty="0" smtClean="0"/>
              <a:t>Social entrepreneurship </a:t>
            </a:r>
          </a:p>
          <a:p>
            <a:r>
              <a:rPr lang="en-US" dirty="0" smtClean="0"/>
              <a:t>Foundations </a:t>
            </a:r>
          </a:p>
          <a:p>
            <a:r>
              <a:rPr lang="en-US" dirty="0" smtClean="0"/>
              <a:t>Grass Root organizations </a:t>
            </a:r>
          </a:p>
          <a:p>
            <a:r>
              <a:rPr lang="en-US" dirty="0" smtClean="0"/>
              <a:t>Self Reliance </a:t>
            </a:r>
          </a:p>
          <a:p>
            <a:r>
              <a:rPr lang="en-US" dirty="0" smtClean="0"/>
              <a:t>Endowments </a:t>
            </a:r>
          </a:p>
          <a:p>
            <a:endParaRPr lang="en-US" dirty="0"/>
          </a:p>
        </p:txBody>
      </p:sp>
    </p:spTree>
    <p:extLst>
      <p:ext uri="{BB962C8B-B14F-4D97-AF65-F5344CB8AC3E}">
        <p14:creationId xmlns:p14="http://schemas.microsoft.com/office/powerpoint/2010/main" xmlns="" val="33241596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a:t>
            </a:r>
            <a:endParaRPr lang="en-US" dirty="0"/>
          </a:p>
        </p:txBody>
      </p:sp>
      <p:sp>
        <p:nvSpPr>
          <p:cNvPr id="3" name="Content Placeholder 2"/>
          <p:cNvSpPr>
            <a:spLocks noGrp="1"/>
          </p:cNvSpPr>
          <p:nvPr>
            <p:ph sz="quarter" idx="1"/>
          </p:nvPr>
        </p:nvSpPr>
        <p:spPr/>
        <p:txBody>
          <a:bodyPr/>
          <a:lstStyle/>
          <a:p>
            <a:r>
              <a:rPr lang="en-US" dirty="0" smtClean="0"/>
              <a:t>A resource is a source or supply for which benefits are produced. </a:t>
            </a:r>
          </a:p>
          <a:p>
            <a:r>
              <a:rPr lang="en-US" dirty="0" smtClean="0"/>
              <a:t>In Economics (Resources are scarce)</a:t>
            </a:r>
          </a:p>
          <a:p>
            <a:pPr marL="0" indent="0">
              <a:buNone/>
            </a:pPr>
            <a:endParaRPr lang="en-US" dirty="0"/>
          </a:p>
        </p:txBody>
      </p:sp>
    </p:spTree>
    <p:extLst>
      <p:ext uri="{BB962C8B-B14F-4D97-AF65-F5344CB8AC3E}">
        <p14:creationId xmlns:p14="http://schemas.microsoft.com/office/powerpoint/2010/main" xmlns="" val="38226719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a:t>
            </a:r>
            <a:endParaRPr lang="en-US" dirty="0"/>
          </a:p>
        </p:txBody>
      </p:sp>
      <p:sp>
        <p:nvSpPr>
          <p:cNvPr id="3" name="Content Placeholder 2"/>
          <p:cNvSpPr>
            <a:spLocks noGrp="1"/>
          </p:cNvSpPr>
          <p:nvPr>
            <p:ph sz="quarter" idx="1"/>
          </p:nvPr>
        </p:nvSpPr>
        <p:spPr/>
        <p:txBody>
          <a:bodyPr/>
          <a:lstStyle/>
          <a:p>
            <a:r>
              <a:rPr lang="en-US" dirty="0" smtClean="0"/>
              <a:t>Resources are transformed to produce benefits.</a:t>
            </a:r>
          </a:p>
          <a:p>
            <a:r>
              <a:rPr lang="en-US" dirty="0" smtClean="0"/>
              <a:t>Benefits such as:</a:t>
            </a:r>
          </a:p>
          <a:p>
            <a:pPr lvl="2"/>
            <a:r>
              <a:rPr lang="en-US" dirty="0" smtClean="0"/>
              <a:t>Increasing wealth </a:t>
            </a:r>
          </a:p>
          <a:p>
            <a:pPr lvl="2"/>
            <a:r>
              <a:rPr lang="en-US" dirty="0" smtClean="0"/>
              <a:t>Meeting needs and wants</a:t>
            </a:r>
          </a:p>
          <a:p>
            <a:pPr lvl="2"/>
            <a:r>
              <a:rPr lang="en-US" dirty="0" smtClean="0"/>
              <a:t>Proper functioning of a system </a:t>
            </a:r>
          </a:p>
          <a:p>
            <a:pPr lvl="2"/>
            <a:r>
              <a:rPr lang="en-US" dirty="0" smtClean="0"/>
              <a:t>Enhanced well being </a:t>
            </a:r>
          </a:p>
          <a:p>
            <a:pPr marL="914400" lvl="2" indent="0">
              <a:buNone/>
            </a:pPr>
            <a:endParaRPr lang="en-US" dirty="0"/>
          </a:p>
        </p:txBody>
      </p:sp>
    </p:spTree>
    <p:extLst>
      <p:ext uri="{BB962C8B-B14F-4D97-AF65-F5344CB8AC3E}">
        <p14:creationId xmlns:p14="http://schemas.microsoft.com/office/powerpoint/2010/main" xmlns="" val="25555866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 </a:t>
            </a:r>
            <a:endParaRPr lang="en-US" dirty="0"/>
          </a:p>
        </p:txBody>
      </p:sp>
      <p:sp>
        <p:nvSpPr>
          <p:cNvPr id="3" name="Content Placeholder 2"/>
          <p:cNvSpPr>
            <a:spLocks noGrp="1"/>
          </p:cNvSpPr>
          <p:nvPr>
            <p:ph sz="quarter" idx="1"/>
          </p:nvPr>
        </p:nvSpPr>
        <p:spPr/>
        <p:txBody>
          <a:bodyPr/>
          <a:lstStyle/>
          <a:p>
            <a:r>
              <a:rPr lang="en-US" dirty="0" smtClean="0"/>
              <a:t>Human resources</a:t>
            </a:r>
          </a:p>
          <a:p>
            <a:r>
              <a:rPr lang="en-US" dirty="0" smtClean="0"/>
              <a:t>Financial resources</a:t>
            </a:r>
          </a:p>
          <a:p>
            <a:r>
              <a:rPr lang="en-US" dirty="0" smtClean="0"/>
              <a:t>Technological resources</a:t>
            </a:r>
          </a:p>
          <a:p>
            <a:pPr marL="0" indent="0">
              <a:buNone/>
            </a:pPr>
            <a:r>
              <a:rPr lang="en-US" dirty="0" smtClean="0"/>
              <a:t>	Best bet is to mobilize them </a:t>
            </a:r>
            <a:endParaRPr lang="en-US" dirty="0"/>
          </a:p>
        </p:txBody>
      </p:sp>
    </p:spTree>
    <p:extLst>
      <p:ext uri="{BB962C8B-B14F-4D97-AF65-F5344CB8AC3E}">
        <p14:creationId xmlns:p14="http://schemas.microsoft.com/office/powerpoint/2010/main" xmlns="" val="40526505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Sociological theory (1970)</a:t>
            </a:r>
            <a:endParaRPr lang="en-US" dirty="0"/>
          </a:p>
        </p:txBody>
      </p:sp>
      <p:sp>
        <p:nvSpPr>
          <p:cNvPr id="3" name="Content Placeholder 2"/>
          <p:cNvSpPr>
            <a:spLocks noGrp="1"/>
          </p:cNvSpPr>
          <p:nvPr>
            <p:ph sz="quarter" idx="1"/>
          </p:nvPr>
        </p:nvSpPr>
        <p:spPr/>
        <p:txBody>
          <a:bodyPr/>
          <a:lstStyle/>
          <a:p>
            <a:r>
              <a:rPr lang="en-US" dirty="0" smtClean="0"/>
              <a:t>Resource acquire</a:t>
            </a:r>
          </a:p>
          <a:p>
            <a:r>
              <a:rPr lang="en-US" dirty="0" smtClean="0"/>
              <a:t>Mobilize people </a:t>
            </a:r>
            <a:endParaRPr lang="en-US" dirty="0"/>
          </a:p>
        </p:txBody>
      </p:sp>
    </p:spTree>
    <p:extLst>
      <p:ext uri="{BB962C8B-B14F-4D97-AF65-F5344CB8AC3E}">
        <p14:creationId xmlns:p14="http://schemas.microsoft.com/office/powerpoint/2010/main" xmlns="" val="11446535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Need for resources</a:t>
            </a:r>
            <a:br>
              <a:rPr lang="en-US" dirty="0" smtClean="0"/>
            </a:br>
            <a:endParaRPr lang="en-US" dirty="0"/>
          </a:p>
        </p:txBody>
      </p:sp>
      <p:sp>
        <p:nvSpPr>
          <p:cNvPr id="3" name="Content Placeholder 2"/>
          <p:cNvSpPr>
            <a:spLocks noGrp="1"/>
          </p:cNvSpPr>
          <p:nvPr>
            <p:ph sz="quarter" idx="1"/>
          </p:nvPr>
        </p:nvSpPr>
        <p:spPr/>
        <p:txBody>
          <a:bodyPr>
            <a:normAutofit/>
          </a:bodyPr>
          <a:lstStyle/>
          <a:p>
            <a:r>
              <a:rPr lang="en-US" dirty="0" smtClean="0"/>
              <a:t>Resources are needed by all types of organizations and so as for the civil society organizations(CSOs).</a:t>
            </a:r>
          </a:p>
          <a:p>
            <a:r>
              <a:rPr lang="en-US" dirty="0" smtClean="0"/>
              <a:t>The resources should be effective as well as should be able to inculcate sustainability in the overall systems. </a:t>
            </a:r>
          </a:p>
          <a:p>
            <a:r>
              <a:rPr lang="en-US" dirty="0" smtClean="0"/>
              <a:t>While forming strategies at/by any level of the management resource considerations are always given due importance. </a:t>
            </a:r>
            <a:endParaRPr lang="en-US" dirty="0"/>
          </a:p>
        </p:txBody>
      </p:sp>
    </p:spTree>
    <p:extLst>
      <p:ext uri="{BB962C8B-B14F-4D97-AF65-F5344CB8AC3E}">
        <p14:creationId xmlns:p14="http://schemas.microsoft.com/office/powerpoint/2010/main" xmlns="" val="5426705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requirements </a:t>
            </a:r>
            <a:endParaRPr lang="en-US" dirty="0"/>
          </a:p>
        </p:txBody>
      </p:sp>
      <p:sp>
        <p:nvSpPr>
          <p:cNvPr id="3" name="Content Placeholder 2"/>
          <p:cNvSpPr>
            <a:spLocks noGrp="1"/>
          </p:cNvSpPr>
          <p:nvPr>
            <p:ph sz="quarter" idx="1"/>
          </p:nvPr>
        </p:nvSpPr>
        <p:spPr/>
        <p:txBody>
          <a:bodyPr/>
          <a:lstStyle/>
          <a:p>
            <a:pPr algn="just"/>
            <a:r>
              <a:rPr lang="en-US" dirty="0" smtClean="0"/>
              <a:t>However, it is obvious that funding requirement which are available in </a:t>
            </a:r>
            <a:r>
              <a:rPr lang="en-US" dirty="0" err="1" smtClean="0"/>
              <a:t>pakistan</a:t>
            </a:r>
            <a:r>
              <a:rPr lang="en-US" dirty="0" smtClean="0"/>
              <a:t> from the North </a:t>
            </a:r>
            <a:r>
              <a:rPr lang="en-US" dirty="0" err="1" smtClean="0"/>
              <a:t>america</a:t>
            </a:r>
            <a:r>
              <a:rPr lang="en-US" dirty="0" smtClean="0"/>
              <a:t> and </a:t>
            </a:r>
            <a:r>
              <a:rPr lang="en-US" dirty="0" err="1" smtClean="0"/>
              <a:t>europe</a:t>
            </a:r>
            <a:r>
              <a:rPr lang="en-US" dirty="0" smtClean="0"/>
              <a:t> based funding agencies have some underlying requirements which time to time surface out. </a:t>
            </a:r>
            <a:endParaRPr lang="en-US" dirty="0"/>
          </a:p>
        </p:txBody>
      </p:sp>
    </p:spTree>
    <p:extLst>
      <p:ext uri="{BB962C8B-B14F-4D97-AF65-F5344CB8AC3E}">
        <p14:creationId xmlns:p14="http://schemas.microsoft.com/office/powerpoint/2010/main" xmlns="" val="4190698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ALTERNATIVE SOURCES OF FUNDS</a:t>
            </a:r>
            <a:endParaRPr lang="en-US" dirty="0"/>
          </a:p>
        </p:txBody>
      </p:sp>
      <p:sp>
        <p:nvSpPr>
          <p:cNvPr id="3" name="Content Placeholder 2"/>
          <p:cNvSpPr>
            <a:spLocks noGrp="1"/>
          </p:cNvSpPr>
          <p:nvPr>
            <p:ph sz="quarter" idx="1"/>
          </p:nvPr>
        </p:nvSpPr>
        <p:spPr/>
        <p:txBody>
          <a:bodyPr/>
          <a:lstStyle/>
          <a:p>
            <a:r>
              <a:rPr lang="en-US" dirty="0" smtClean="0"/>
              <a:t>The result is to find out alternative sources of funds and the pressure on management is mounting day by day.</a:t>
            </a:r>
            <a:endParaRPr lang="en-US" dirty="0"/>
          </a:p>
        </p:txBody>
      </p:sp>
    </p:spTree>
    <p:extLst>
      <p:ext uri="{BB962C8B-B14F-4D97-AF65-F5344CB8AC3E}">
        <p14:creationId xmlns:p14="http://schemas.microsoft.com/office/powerpoint/2010/main" xmlns="" val="8560816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a:t>
            </a:r>
            <a:endParaRPr lang="en-US" dirty="0"/>
          </a:p>
        </p:txBody>
      </p:sp>
      <p:sp>
        <p:nvSpPr>
          <p:cNvPr id="3" name="Content Placeholder 2"/>
          <p:cNvSpPr>
            <a:spLocks noGrp="1"/>
          </p:cNvSpPr>
          <p:nvPr>
            <p:ph sz="quarter" idx="1"/>
          </p:nvPr>
        </p:nvSpPr>
        <p:spPr/>
        <p:txBody>
          <a:bodyPr/>
          <a:lstStyle/>
          <a:p>
            <a:r>
              <a:rPr lang="en-US" dirty="0" smtClean="0"/>
              <a:t>The recent global economic downturn and geo-political events have also made the environment for CSOs more dynamic than ever as some of these traditional funding sources are drying out. </a:t>
            </a:r>
            <a:endParaRPr lang="en-US" dirty="0"/>
          </a:p>
        </p:txBody>
      </p:sp>
    </p:spTree>
    <p:extLst>
      <p:ext uri="{BB962C8B-B14F-4D97-AF65-F5344CB8AC3E}">
        <p14:creationId xmlns:p14="http://schemas.microsoft.com/office/powerpoint/2010/main" xmlns="" val="40615285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r>
              <a:rPr lang="en-US" dirty="0" smtClean="0"/>
              <a:t>The availability of these traditional funding sources may not be guaranteed in coming years. </a:t>
            </a:r>
          </a:p>
          <a:p>
            <a:pPr marL="0" indent="0">
              <a:buNone/>
            </a:pPr>
            <a:endParaRPr lang="en-US" dirty="0"/>
          </a:p>
        </p:txBody>
      </p:sp>
    </p:spTree>
    <p:extLst>
      <p:ext uri="{BB962C8B-B14F-4D97-AF65-F5344CB8AC3E}">
        <p14:creationId xmlns:p14="http://schemas.microsoft.com/office/powerpoint/2010/main" xmlns="" val="1754660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change</a:t>
            </a:r>
            <a:endParaRPr lang="en-US" dirty="0"/>
          </a:p>
        </p:txBody>
      </p:sp>
      <p:sp>
        <p:nvSpPr>
          <p:cNvPr id="3" name="Content Placeholder 2"/>
          <p:cNvSpPr>
            <a:spLocks noGrp="1"/>
          </p:cNvSpPr>
          <p:nvPr>
            <p:ph sz="quarter" idx="1"/>
          </p:nvPr>
        </p:nvSpPr>
        <p:spPr/>
        <p:txBody>
          <a:bodyPr/>
          <a:lstStyle/>
          <a:p>
            <a:r>
              <a:rPr lang="en-US" dirty="0" smtClean="0"/>
              <a:t>If we talk about any process, the end result is to come up with the social change in the society. </a:t>
            </a:r>
          </a:p>
          <a:p>
            <a:pPr marL="0" indent="0">
              <a:buNone/>
            </a:pPr>
            <a:endParaRPr lang="en-US" dirty="0"/>
          </a:p>
        </p:txBody>
      </p:sp>
    </p:spTree>
    <p:extLst>
      <p:ext uri="{BB962C8B-B14F-4D97-AF65-F5344CB8AC3E}">
        <p14:creationId xmlns:p14="http://schemas.microsoft.com/office/powerpoint/2010/main" xmlns="" val="33908928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Mobilization </a:t>
            </a:r>
            <a:endParaRPr lang="en-US" dirty="0"/>
          </a:p>
        </p:txBody>
      </p:sp>
      <p:sp>
        <p:nvSpPr>
          <p:cNvPr id="3" name="Content Placeholder 2"/>
          <p:cNvSpPr>
            <a:spLocks noGrp="1"/>
          </p:cNvSpPr>
          <p:nvPr>
            <p:ph sz="quarter" idx="1"/>
          </p:nvPr>
        </p:nvSpPr>
        <p:spPr/>
        <p:txBody>
          <a:bodyPr/>
          <a:lstStyle/>
          <a:p>
            <a:r>
              <a:rPr lang="en-US" dirty="0" smtClean="0"/>
              <a:t>Three integrated concepts </a:t>
            </a:r>
          </a:p>
          <a:p>
            <a:r>
              <a:rPr lang="en-US" dirty="0" smtClean="0"/>
              <a:t>Relationship Building </a:t>
            </a:r>
          </a:p>
          <a:p>
            <a:r>
              <a:rPr lang="en-US" dirty="0" smtClean="0"/>
              <a:t>Communication and prospecting </a:t>
            </a:r>
          </a:p>
          <a:p>
            <a:r>
              <a:rPr lang="en-US" dirty="0" smtClean="0"/>
              <a:t>Organizational management and development </a:t>
            </a:r>
            <a:endParaRPr lang="en-US" dirty="0"/>
          </a:p>
        </p:txBody>
      </p:sp>
    </p:spTree>
    <p:extLst>
      <p:ext uri="{BB962C8B-B14F-4D97-AF65-F5344CB8AC3E}">
        <p14:creationId xmlns:p14="http://schemas.microsoft.com/office/powerpoint/2010/main" xmlns="" val="749353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relationship </a:t>
            </a:r>
            <a:endParaRPr lang="en-US" dirty="0"/>
          </a:p>
        </p:txBody>
      </p:sp>
      <p:sp>
        <p:nvSpPr>
          <p:cNvPr id="3" name="Content Placeholder 2"/>
          <p:cNvSpPr>
            <a:spLocks noGrp="1"/>
          </p:cNvSpPr>
          <p:nvPr>
            <p:ph sz="quarter" idx="1"/>
          </p:nvPr>
        </p:nvSpPr>
        <p:spPr/>
        <p:txBody>
          <a:bodyPr/>
          <a:lstStyle/>
          <a:p>
            <a:r>
              <a:rPr lang="en-US" dirty="0" smtClean="0"/>
              <a:t>“People don’t give money to cause, they give to people with cause”</a:t>
            </a:r>
          </a:p>
          <a:p>
            <a:pPr marL="0" indent="0">
              <a:buNone/>
            </a:pPr>
            <a:endParaRPr lang="en-US" dirty="0"/>
          </a:p>
        </p:txBody>
      </p:sp>
    </p:spTree>
    <p:extLst>
      <p:ext uri="{BB962C8B-B14F-4D97-AF65-F5344CB8AC3E}">
        <p14:creationId xmlns:p14="http://schemas.microsoft.com/office/powerpoint/2010/main" xmlns="" val="12988520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Grass root organizations </a:t>
            </a:r>
            <a:endParaRPr lang="en-US" dirty="0"/>
          </a:p>
        </p:txBody>
      </p:sp>
      <p:sp>
        <p:nvSpPr>
          <p:cNvPr id="3" name="Content Placeholder 2"/>
          <p:cNvSpPr>
            <a:spLocks noGrp="1"/>
          </p:cNvSpPr>
          <p:nvPr>
            <p:ph sz="quarter" idx="1"/>
          </p:nvPr>
        </p:nvSpPr>
        <p:spPr/>
        <p:txBody>
          <a:bodyPr/>
          <a:lstStyle/>
          <a:p>
            <a:r>
              <a:rPr lang="en-US" dirty="0" smtClean="0"/>
              <a:t>Grass root organizations are also known as community based organizations formed at the community level to support a community level initiatives. </a:t>
            </a:r>
          </a:p>
          <a:p>
            <a:pPr marL="0" indent="0">
              <a:buNone/>
            </a:pPr>
            <a:endParaRPr lang="en-US" dirty="0"/>
          </a:p>
        </p:txBody>
      </p:sp>
    </p:spTree>
    <p:extLst>
      <p:ext uri="{BB962C8B-B14F-4D97-AF65-F5344CB8AC3E}">
        <p14:creationId xmlns:p14="http://schemas.microsoft.com/office/powerpoint/2010/main" xmlns="" val="15376753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GROs</a:t>
            </a:r>
            <a:endParaRPr lang="en-US" dirty="0"/>
          </a:p>
        </p:txBody>
      </p:sp>
      <p:sp>
        <p:nvSpPr>
          <p:cNvPr id="3" name="Content Placeholder 2"/>
          <p:cNvSpPr>
            <a:spLocks noGrp="1"/>
          </p:cNvSpPr>
          <p:nvPr>
            <p:ph sz="quarter" idx="1"/>
          </p:nvPr>
        </p:nvSpPr>
        <p:spPr/>
        <p:txBody>
          <a:bodyPr/>
          <a:lstStyle/>
          <a:p>
            <a:r>
              <a:rPr lang="en-US" dirty="0" smtClean="0"/>
              <a:t>Ability to leverage </a:t>
            </a:r>
          </a:p>
          <a:p>
            <a:r>
              <a:rPr lang="en-US" dirty="0" smtClean="0"/>
              <a:t>Issue identification </a:t>
            </a:r>
          </a:p>
          <a:p>
            <a:r>
              <a:rPr lang="en-US" dirty="0" smtClean="0"/>
              <a:t>Problem identification </a:t>
            </a:r>
          </a:p>
          <a:p>
            <a:r>
              <a:rPr lang="en-US" dirty="0" smtClean="0"/>
              <a:t>Team</a:t>
            </a:r>
          </a:p>
          <a:p>
            <a:r>
              <a:rPr lang="en-US" dirty="0" smtClean="0"/>
              <a:t>NGO</a:t>
            </a:r>
            <a:endParaRPr lang="en-US" dirty="0"/>
          </a:p>
        </p:txBody>
      </p:sp>
    </p:spTree>
    <p:extLst>
      <p:ext uri="{BB962C8B-B14F-4D97-AF65-F5344CB8AC3E}">
        <p14:creationId xmlns:p14="http://schemas.microsoft.com/office/powerpoint/2010/main" xmlns="" val="14555811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Friend Raising </a:t>
            </a:r>
            <a:endParaRPr lang="en-US" dirty="0"/>
          </a:p>
        </p:txBody>
      </p:sp>
      <p:sp>
        <p:nvSpPr>
          <p:cNvPr id="3" name="Content Placeholder 2"/>
          <p:cNvSpPr>
            <a:spLocks noGrp="1"/>
          </p:cNvSpPr>
          <p:nvPr>
            <p:ph sz="quarter" idx="1"/>
          </p:nvPr>
        </p:nvSpPr>
        <p:spPr/>
        <p:txBody>
          <a:bodyPr/>
          <a:lstStyle/>
          <a:p>
            <a:r>
              <a:rPr lang="en-US" dirty="0" smtClean="0"/>
              <a:t>Form of fund raising </a:t>
            </a:r>
          </a:p>
          <a:p>
            <a:r>
              <a:rPr lang="en-US" dirty="0" smtClean="0"/>
              <a:t>Involves be friendly with an organization or individual for the purpose of fund raising.</a:t>
            </a:r>
          </a:p>
        </p:txBody>
      </p:sp>
    </p:spTree>
    <p:extLst>
      <p:ext uri="{BB962C8B-B14F-4D97-AF65-F5344CB8AC3E}">
        <p14:creationId xmlns:p14="http://schemas.microsoft.com/office/powerpoint/2010/main" xmlns="" val="36943940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Friend raising </a:t>
            </a:r>
            <a:endParaRPr lang="en-US" dirty="0"/>
          </a:p>
        </p:txBody>
      </p:sp>
      <p:sp>
        <p:nvSpPr>
          <p:cNvPr id="3" name="Content Placeholder 2"/>
          <p:cNvSpPr>
            <a:spLocks noGrp="1"/>
          </p:cNvSpPr>
          <p:nvPr>
            <p:ph sz="quarter" idx="1"/>
          </p:nvPr>
        </p:nvSpPr>
        <p:spPr/>
        <p:txBody>
          <a:bodyPr>
            <a:normAutofit/>
          </a:bodyPr>
          <a:lstStyle/>
          <a:p>
            <a:r>
              <a:rPr lang="en-US" dirty="0" smtClean="0"/>
              <a:t>1992-Ken Burnett</a:t>
            </a:r>
          </a:p>
          <a:p>
            <a:r>
              <a:rPr lang="en-US" dirty="0" smtClean="0"/>
              <a:t>Charitable organizations move towards dealing with donor then look the donor from “individual perspective” as we look at the individual history. </a:t>
            </a:r>
          </a:p>
          <a:p>
            <a:r>
              <a:rPr lang="en-US" dirty="0" smtClean="0"/>
              <a:t>Communication: </a:t>
            </a:r>
          </a:p>
          <a:p>
            <a:pPr marL="514350" indent="-514350">
              <a:buFont typeface="+mj-lt"/>
              <a:buAutoNum type="arabicPeriod"/>
            </a:pPr>
            <a:r>
              <a:rPr lang="en-US" dirty="0" smtClean="0"/>
              <a:t>Communication leads to image building </a:t>
            </a:r>
          </a:p>
          <a:p>
            <a:pPr marL="514350" indent="-514350">
              <a:buFont typeface="+mj-lt"/>
              <a:buAutoNum type="arabicPeriod"/>
            </a:pPr>
            <a:r>
              <a:rPr lang="en-US" dirty="0" smtClean="0"/>
              <a:t>Image building leads to brand </a:t>
            </a:r>
          </a:p>
          <a:p>
            <a:pPr marL="514350" indent="-514350">
              <a:buFont typeface="+mj-lt"/>
              <a:buAutoNum type="arabicPeriod"/>
            </a:pPr>
            <a:r>
              <a:rPr lang="en-US" dirty="0" smtClean="0"/>
              <a:t>Sometimes we or donor get carried away. </a:t>
            </a:r>
          </a:p>
          <a:p>
            <a:pPr marL="0" indent="0">
              <a:buNone/>
            </a:pPr>
            <a:endParaRPr lang="en-US" dirty="0"/>
          </a:p>
        </p:txBody>
      </p:sp>
    </p:spTree>
    <p:extLst>
      <p:ext uri="{BB962C8B-B14F-4D97-AF65-F5344CB8AC3E}">
        <p14:creationId xmlns:p14="http://schemas.microsoft.com/office/powerpoint/2010/main" xmlns="" val="3019473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Friend Raising </a:t>
            </a:r>
            <a:endParaRPr lang="en-US" dirty="0"/>
          </a:p>
        </p:txBody>
      </p:sp>
      <p:sp>
        <p:nvSpPr>
          <p:cNvPr id="3" name="Content Placeholder 2"/>
          <p:cNvSpPr>
            <a:spLocks noGrp="1"/>
          </p:cNvSpPr>
          <p:nvPr>
            <p:ph sz="quarter" idx="1"/>
          </p:nvPr>
        </p:nvSpPr>
        <p:spPr/>
        <p:txBody>
          <a:bodyPr/>
          <a:lstStyle/>
          <a:p>
            <a:r>
              <a:rPr lang="en-US" dirty="0" smtClean="0"/>
              <a:t>Prospecting</a:t>
            </a:r>
          </a:p>
          <a:p>
            <a:r>
              <a:rPr lang="en-US" dirty="0" smtClean="0"/>
              <a:t>  Major Donor</a:t>
            </a:r>
          </a:p>
          <a:p>
            <a:r>
              <a:rPr lang="en-US" dirty="0" smtClean="0"/>
              <a:t> Repeat Donor</a:t>
            </a:r>
          </a:p>
          <a:p>
            <a:r>
              <a:rPr lang="en-US" dirty="0" smtClean="0"/>
              <a:t> Donor(potential donors such as general public)</a:t>
            </a:r>
            <a:endParaRPr lang="en-US" dirty="0"/>
          </a:p>
        </p:txBody>
      </p:sp>
    </p:spTree>
    <p:extLst>
      <p:ext uri="{BB962C8B-B14F-4D97-AF65-F5344CB8AC3E}">
        <p14:creationId xmlns:p14="http://schemas.microsoft.com/office/powerpoint/2010/main" xmlns="" val="18157031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nations people provide resources?</a:t>
            </a:r>
            <a:endParaRPr lang="en-US" dirty="0"/>
          </a:p>
        </p:txBody>
      </p:sp>
      <p:sp>
        <p:nvSpPr>
          <p:cNvPr id="3" name="Content Placeholder 2"/>
          <p:cNvSpPr>
            <a:spLocks noGrp="1"/>
          </p:cNvSpPr>
          <p:nvPr>
            <p:ph sz="quarter" idx="1"/>
          </p:nvPr>
        </p:nvSpPr>
        <p:spPr/>
        <p:txBody>
          <a:bodyPr/>
          <a:lstStyle/>
          <a:p>
            <a:r>
              <a:rPr lang="en-US" dirty="0" smtClean="0"/>
              <a:t>International framework </a:t>
            </a:r>
          </a:p>
          <a:p>
            <a:r>
              <a:rPr lang="en-US" dirty="0" smtClean="0"/>
              <a:t>Political </a:t>
            </a:r>
          </a:p>
          <a:p>
            <a:r>
              <a:rPr lang="en-US" dirty="0" smtClean="0"/>
              <a:t>Regional </a:t>
            </a:r>
          </a:p>
          <a:p>
            <a:r>
              <a:rPr lang="en-US" dirty="0" smtClean="0"/>
              <a:t>Social </a:t>
            </a:r>
          </a:p>
          <a:p>
            <a:r>
              <a:rPr lang="en-US" dirty="0" smtClean="0"/>
              <a:t>Ideological </a:t>
            </a:r>
          </a:p>
          <a:p>
            <a:r>
              <a:rPr lang="en-US" dirty="0" smtClean="0"/>
              <a:t>Personal Reasons </a:t>
            </a:r>
            <a:endParaRPr lang="en-US" dirty="0"/>
          </a:p>
        </p:txBody>
      </p:sp>
    </p:spTree>
    <p:extLst>
      <p:ext uri="{BB962C8B-B14F-4D97-AF65-F5344CB8AC3E}">
        <p14:creationId xmlns:p14="http://schemas.microsoft.com/office/powerpoint/2010/main" xmlns="" val="1009355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donors look for?</a:t>
            </a:r>
            <a:endParaRPr lang="en-US" dirty="0"/>
          </a:p>
        </p:txBody>
      </p:sp>
      <p:sp>
        <p:nvSpPr>
          <p:cNvPr id="3" name="Content Placeholder 2"/>
          <p:cNvSpPr>
            <a:spLocks noGrp="1"/>
          </p:cNvSpPr>
          <p:nvPr>
            <p:ph sz="quarter" idx="1"/>
          </p:nvPr>
        </p:nvSpPr>
        <p:spPr/>
        <p:txBody>
          <a:bodyPr/>
          <a:lstStyle/>
          <a:p>
            <a:r>
              <a:rPr lang="en-US" dirty="0" smtClean="0"/>
              <a:t>Legitimacy </a:t>
            </a:r>
          </a:p>
          <a:p>
            <a:r>
              <a:rPr lang="en-US" dirty="0" smtClean="0"/>
              <a:t>Transparency </a:t>
            </a:r>
          </a:p>
          <a:p>
            <a:r>
              <a:rPr lang="en-US" dirty="0" smtClean="0"/>
              <a:t>Accountability </a:t>
            </a:r>
            <a:endParaRPr lang="en-US" dirty="0"/>
          </a:p>
        </p:txBody>
      </p:sp>
    </p:spTree>
    <p:extLst>
      <p:ext uri="{BB962C8B-B14F-4D97-AF65-F5344CB8AC3E}">
        <p14:creationId xmlns:p14="http://schemas.microsoft.com/office/powerpoint/2010/main" xmlns="" val="4382898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Mobilization Action Plan </a:t>
            </a:r>
            <a:endParaRPr lang="en-US" dirty="0"/>
          </a:p>
        </p:txBody>
      </p:sp>
      <p:sp>
        <p:nvSpPr>
          <p:cNvPr id="3" name="Content Placeholder 2"/>
          <p:cNvSpPr>
            <a:spLocks noGrp="1"/>
          </p:cNvSpPr>
          <p:nvPr>
            <p:ph sz="quarter" idx="1"/>
          </p:nvPr>
        </p:nvSpPr>
        <p:spPr/>
        <p:txBody>
          <a:bodyPr/>
          <a:lstStyle/>
          <a:p>
            <a:r>
              <a:rPr lang="en-US" dirty="0" smtClean="0"/>
              <a:t>Step1: Organizational Situational Analysis </a:t>
            </a:r>
          </a:p>
          <a:p>
            <a:r>
              <a:rPr lang="en-US" dirty="0" smtClean="0"/>
              <a:t>Step2: Resource mobilization environment </a:t>
            </a:r>
          </a:p>
          <a:p>
            <a:r>
              <a:rPr lang="en-US" dirty="0" smtClean="0"/>
              <a:t>Step3: Constructing your statement of funding needs.</a:t>
            </a:r>
          </a:p>
          <a:p>
            <a:r>
              <a:rPr lang="en-US" dirty="0" smtClean="0"/>
              <a:t>Step4: Prospecting and communicating with potential donors and contributors.</a:t>
            </a:r>
          </a:p>
          <a:p>
            <a:r>
              <a:rPr lang="en-US" dirty="0" smtClean="0"/>
              <a:t>Step5:Monitoring and evaluation your Resource mobilization efforts. </a:t>
            </a:r>
            <a:endParaRPr lang="en-US" dirty="0"/>
          </a:p>
        </p:txBody>
      </p:sp>
    </p:spTree>
    <p:extLst>
      <p:ext uri="{BB962C8B-B14F-4D97-AF65-F5344CB8AC3E}">
        <p14:creationId xmlns:p14="http://schemas.microsoft.com/office/powerpoint/2010/main" xmlns="" val="25403746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Step 1: Organizational situational analysis </a:t>
            </a:r>
            <a:endParaRPr lang="en-US" dirty="0"/>
          </a:p>
        </p:txBody>
      </p:sp>
      <p:sp>
        <p:nvSpPr>
          <p:cNvPr id="3" name="Content Placeholder 2"/>
          <p:cNvSpPr>
            <a:spLocks noGrp="1"/>
          </p:cNvSpPr>
          <p:nvPr>
            <p:ph sz="quarter" idx="1"/>
          </p:nvPr>
        </p:nvSpPr>
        <p:spPr/>
        <p:txBody>
          <a:bodyPr/>
          <a:lstStyle/>
          <a:p>
            <a:r>
              <a:rPr lang="en-US" dirty="0" smtClean="0"/>
              <a:t>Team </a:t>
            </a:r>
          </a:p>
          <a:p>
            <a:r>
              <a:rPr lang="en-US" dirty="0" smtClean="0"/>
              <a:t>Role clarity</a:t>
            </a:r>
          </a:p>
          <a:p>
            <a:r>
              <a:rPr lang="en-US" dirty="0" smtClean="0"/>
              <a:t>Lead / Focal Person </a:t>
            </a:r>
          </a:p>
          <a:p>
            <a:r>
              <a:rPr lang="en-US" dirty="0" smtClean="0"/>
              <a:t>SWOT Analysis </a:t>
            </a:r>
            <a:endParaRPr lang="en-US" dirty="0"/>
          </a:p>
        </p:txBody>
      </p:sp>
    </p:spTree>
    <p:extLst>
      <p:ext uri="{BB962C8B-B14F-4D97-AF65-F5344CB8AC3E}">
        <p14:creationId xmlns:p14="http://schemas.microsoft.com/office/powerpoint/2010/main" xmlns="" val="40100552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SWOT analysis </a:t>
            </a:r>
            <a:endParaRPr lang="en-US" dirty="0"/>
          </a:p>
        </p:txBody>
      </p:sp>
      <p:sp>
        <p:nvSpPr>
          <p:cNvPr id="3" name="Content Placeholder 2"/>
          <p:cNvSpPr>
            <a:spLocks noGrp="1"/>
          </p:cNvSpPr>
          <p:nvPr>
            <p:ph sz="quarter" idx="1"/>
          </p:nvPr>
        </p:nvSpPr>
        <p:spPr/>
        <p:txBody>
          <a:bodyPr>
            <a:normAutofit/>
          </a:bodyPr>
          <a:lstStyle/>
          <a:p>
            <a:r>
              <a:rPr lang="en-US" dirty="0" smtClean="0"/>
              <a:t>Strengths</a:t>
            </a:r>
          </a:p>
          <a:p>
            <a:pPr lvl="1"/>
            <a:r>
              <a:rPr lang="en-US" dirty="0" smtClean="0"/>
              <a:t>Good team </a:t>
            </a:r>
          </a:p>
          <a:p>
            <a:pPr lvl="1"/>
            <a:r>
              <a:rPr lang="en-US" dirty="0" smtClean="0"/>
              <a:t>Good governance</a:t>
            </a:r>
          </a:p>
          <a:p>
            <a:pPr lvl="1"/>
            <a:r>
              <a:rPr lang="en-US" dirty="0" smtClean="0"/>
              <a:t>Good reputation </a:t>
            </a:r>
          </a:p>
          <a:p>
            <a:pPr lvl="1"/>
            <a:r>
              <a:rPr lang="en-US" dirty="0" smtClean="0"/>
              <a:t>Network </a:t>
            </a:r>
          </a:p>
          <a:p>
            <a:pPr lvl="1"/>
            <a:r>
              <a:rPr lang="en-US" dirty="0" smtClean="0"/>
              <a:t>Presence</a:t>
            </a:r>
          </a:p>
          <a:p>
            <a:pPr lvl="1"/>
            <a:r>
              <a:rPr lang="en-US" dirty="0" smtClean="0"/>
              <a:t>Contacts</a:t>
            </a:r>
          </a:p>
          <a:p>
            <a:pPr lvl="1"/>
            <a:r>
              <a:rPr lang="en-US" dirty="0" smtClean="0"/>
              <a:t>Past performance </a:t>
            </a:r>
          </a:p>
          <a:p>
            <a:pPr lvl="1"/>
            <a:r>
              <a:rPr lang="en-US" dirty="0" smtClean="0"/>
              <a:t>Relationship with donors / stakeholders</a:t>
            </a:r>
          </a:p>
          <a:p>
            <a:pPr lvl="1"/>
            <a:r>
              <a:rPr lang="en-US" dirty="0" smtClean="0"/>
              <a:t>Celebrities</a:t>
            </a:r>
          </a:p>
          <a:p>
            <a:pPr lvl="1"/>
            <a:r>
              <a:rPr lang="en-US" dirty="0" smtClean="0"/>
              <a:t>Working group </a:t>
            </a:r>
          </a:p>
        </p:txBody>
      </p:sp>
    </p:spTree>
    <p:extLst>
      <p:ext uri="{BB962C8B-B14F-4D97-AF65-F5344CB8AC3E}">
        <p14:creationId xmlns:p14="http://schemas.microsoft.com/office/powerpoint/2010/main" xmlns="" val="5209633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Weaknesses</a:t>
            </a:r>
            <a:endParaRPr lang="en-US" dirty="0"/>
          </a:p>
        </p:txBody>
      </p:sp>
      <p:sp>
        <p:nvSpPr>
          <p:cNvPr id="3" name="Content Placeholder 2"/>
          <p:cNvSpPr>
            <a:spLocks noGrp="1"/>
          </p:cNvSpPr>
          <p:nvPr>
            <p:ph sz="quarter" idx="1"/>
          </p:nvPr>
        </p:nvSpPr>
        <p:spPr/>
        <p:txBody>
          <a:bodyPr/>
          <a:lstStyle/>
          <a:p>
            <a:r>
              <a:rPr lang="en-US" dirty="0" smtClean="0"/>
              <a:t>Lack of skill/training </a:t>
            </a:r>
          </a:p>
          <a:p>
            <a:r>
              <a:rPr lang="en-US" dirty="0" smtClean="0"/>
              <a:t>Less expertise</a:t>
            </a:r>
          </a:p>
          <a:p>
            <a:r>
              <a:rPr lang="en-US" dirty="0" smtClean="0"/>
              <a:t>Lack of will </a:t>
            </a:r>
          </a:p>
          <a:p>
            <a:r>
              <a:rPr lang="en-US" dirty="0" smtClean="0"/>
              <a:t>Poor scheduling </a:t>
            </a:r>
            <a:endParaRPr lang="en-US" dirty="0"/>
          </a:p>
        </p:txBody>
      </p:sp>
    </p:spTree>
    <p:extLst>
      <p:ext uri="{BB962C8B-B14F-4D97-AF65-F5344CB8AC3E}">
        <p14:creationId xmlns:p14="http://schemas.microsoft.com/office/powerpoint/2010/main" xmlns="" val="15406012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Opportunities </a:t>
            </a:r>
            <a:endParaRPr lang="en-US" dirty="0"/>
          </a:p>
        </p:txBody>
      </p:sp>
      <p:sp>
        <p:nvSpPr>
          <p:cNvPr id="3" name="Content Placeholder 2"/>
          <p:cNvSpPr>
            <a:spLocks noGrp="1"/>
          </p:cNvSpPr>
          <p:nvPr>
            <p:ph sz="quarter" idx="1"/>
          </p:nvPr>
        </p:nvSpPr>
        <p:spPr/>
        <p:txBody>
          <a:bodyPr/>
          <a:lstStyle/>
          <a:p>
            <a:r>
              <a:rPr lang="en-US" dirty="0" smtClean="0"/>
              <a:t>Awareness</a:t>
            </a:r>
          </a:p>
          <a:p>
            <a:r>
              <a:rPr lang="en-US" dirty="0" smtClean="0"/>
              <a:t>Increasing trend</a:t>
            </a:r>
          </a:p>
          <a:p>
            <a:r>
              <a:rPr lang="en-US" dirty="0" smtClean="0"/>
              <a:t>Incidence</a:t>
            </a:r>
          </a:p>
          <a:p>
            <a:r>
              <a:rPr lang="en-US" dirty="0" smtClean="0"/>
              <a:t>Support from government </a:t>
            </a:r>
          </a:p>
          <a:p>
            <a:r>
              <a:rPr lang="en-US" dirty="0" smtClean="0"/>
              <a:t>Segment of untapped stakeholders</a:t>
            </a:r>
          </a:p>
          <a:p>
            <a:r>
              <a:rPr lang="en-US" dirty="0" smtClean="0"/>
              <a:t>Demand </a:t>
            </a:r>
            <a:endParaRPr lang="en-US" dirty="0"/>
          </a:p>
        </p:txBody>
      </p:sp>
    </p:spTree>
    <p:extLst>
      <p:ext uri="{BB962C8B-B14F-4D97-AF65-F5344CB8AC3E}">
        <p14:creationId xmlns:p14="http://schemas.microsoft.com/office/powerpoint/2010/main" xmlns="" val="10008589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Threats</a:t>
            </a:r>
            <a:endParaRPr lang="en-US" dirty="0"/>
          </a:p>
        </p:txBody>
      </p:sp>
      <p:sp>
        <p:nvSpPr>
          <p:cNvPr id="3" name="Content Placeholder 2"/>
          <p:cNvSpPr>
            <a:spLocks noGrp="1"/>
          </p:cNvSpPr>
          <p:nvPr>
            <p:ph sz="quarter" idx="1"/>
          </p:nvPr>
        </p:nvSpPr>
        <p:spPr/>
        <p:txBody>
          <a:bodyPr/>
          <a:lstStyle/>
          <a:p>
            <a:r>
              <a:rPr lang="en-US" dirty="0" smtClean="0"/>
              <a:t>Economic downturn </a:t>
            </a:r>
          </a:p>
          <a:p>
            <a:r>
              <a:rPr lang="en-US" dirty="0" smtClean="0"/>
              <a:t>Political </a:t>
            </a:r>
          </a:p>
          <a:p>
            <a:r>
              <a:rPr lang="en-US" dirty="0" smtClean="0"/>
              <a:t>Social </a:t>
            </a:r>
          </a:p>
          <a:p>
            <a:r>
              <a:rPr lang="en-US" dirty="0" smtClean="0"/>
              <a:t>Stakeholder’s perception </a:t>
            </a:r>
          </a:p>
          <a:p>
            <a:r>
              <a:rPr lang="en-US" dirty="0" smtClean="0"/>
              <a:t>Competition </a:t>
            </a:r>
          </a:p>
          <a:p>
            <a:r>
              <a:rPr lang="en-US" dirty="0" smtClean="0"/>
              <a:t>Demographics</a:t>
            </a:r>
          </a:p>
          <a:p>
            <a:r>
              <a:rPr lang="en-US" dirty="0" smtClean="0"/>
              <a:t>Young earners</a:t>
            </a:r>
          </a:p>
          <a:p>
            <a:pPr marL="0" indent="0">
              <a:buNone/>
            </a:pPr>
            <a:endParaRPr lang="en-US" dirty="0"/>
          </a:p>
        </p:txBody>
      </p:sp>
    </p:spTree>
    <p:extLst>
      <p:ext uri="{BB962C8B-B14F-4D97-AF65-F5344CB8AC3E}">
        <p14:creationId xmlns:p14="http://schemas.microsoft.com/office/powerpoint/2010/main" xmlns="" val="10306544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Step 2: Resource Mobilization: Environment research and donor mapping </a:t>
            </a:r>
            <a:endParaRPr lang="en-US" sz="3200" dirty="0"/>
          </a:p>
        </p:txBody>
      </p:sp>
      <p:sp>
        <p:nvSpPr>
          <p:cNvPr id="3" name="Content Placeholder 2"/>
          <p:cNvSpPr>
            <a:spLocks noGrp="1"/>
          </p:cNvSpPr>
          <p:nvPr>
            <p:ph sz="quarter" idx="1"/>
          </p:nvPr>
        </p:nvSpPr>
        <p:spPr/>
        <p:txBody>
          <a:bodyPr/>
          <a:lstStyle/>
          <a:p>
            <a:r>
              <a:rPr lang="en-US" dirty="0" smtClean="0"/>
              <a:t>International donor (RFPs)</a:t>
            </a:r>
          </a:p>
          <a:p>
            <a:r>
              <a:rPr lang="en-US" dirty="0" smtClean="0"/>
              <a:t>Local Donors</a:t>
            </a:r>
          </a:p>
          <a:p>
            <a:r>
              <a:rPr lang="en-US" dirty="0" smtClean="0"/>
              <a:t>Individual donors</a:t>
            </a:r>
            <a:endParaRPr lang="en-US" dirty="0"/>
          </a:p>
        </p:txBody>
      </p:sp>
    </p:spTree>
    <p:extLst>
      <p:ext uri="{BB962C8B-B14F-4D97-AF65-F5344CB8AC3E}">
        <p14:creationId xmlns:p14="http://schemas.microsoft.com/office/powerpoint/2010/main" xmlns="" val="18820289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Trends are highlighted on the basis of research </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Gender</a:t>
            </a:r>
          </a:p>
          <a:p>
            <a:r>
              <a:rPr lang="en-US" dirty="0" smtClean="0"/>
              <a:t>Women experience</a:t>
            </a:r>
          </a:p>
          <a:p>
            <a:r>
              <a:rPr lang="en-US" dirty="0"/>
              <a:t> </a:t>
            </a:r>
            <a:r>
              <a:rPr lang="en-US" dirty="0" smtClean="0"/>
              <a:t>Education </a:t>
            </a:r>
          </a:p>
          <a:p>
            <a:r>
              <a:rPr lang="en-US" dirty="0" smtClean="0"/>
              <a:t>Poverty reduction </a:t>
            </a:r>
          </a:p>
          <a:p>
            <a:r>
              <a:rPr lang="en-US" dirty="0" smtClean="0"/>
              <a:t>Child care</a:t>
            </a:r>
          </a:p>
          <a:p>
            <a:r>
              <a:rPr lang="en-US" dirty="0" smtClean="0"/>
              <a:t>Agricultural economics</a:t>
            </a:r>
          </a:p>
          <a:p>
            <a:r>
              <a:rPr lang="en-US" dirty="0" smtClean="0"/>
              <a:t>Energy </a:t>
            </a:r>
          </a:p>
          <a:p>
            <a:r>
              <a:rPr lang="en-US" dirty="0" smtClean="0"/>
              <a:t>AIDS Eradication </a:t>
            </a:r>
          </a:p>
          <a:p>
            <a:r>
              <a:rPr lang="en-US" dirty="0" smtClean="0"/>
              <a:t>Baseline surveys</a:t>
            </a:r>
          </a:p>
          <a:p>
            <a:r>
              <a:rPr lang="en-US" dirty="0" smtClean="0"/>
              <a:t>Impact/Assessment slides</a:t>
            </a:r>
          </a:p>
          <a:p>
            <a:r>
              <a:rPr lang="en-US" dirty="0" smtClean="0"/>
              <a:t>Funds delivery </a:t>
            </a:r>
          </a:p>
          <a:p>
            <a:endParaRPr lang="en-US" dirty="0"/>
          </a:p>
        </p:txBody>
      </p:sp>
    </p:spTree>
    <p:extLst>
      <p:ext uri="{BB962C8B-B14F-4D97-AF65-F5344CB8AC3E}">
        <p14:creationId xmlns:p14="http://schemas.microsoft.com/office/powerpoint/2010/main" xmlns="" val="14065319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Donor research and mapping </a:t>
            </a:r>
            <a:endParaRPr lang="en-US" dirty="0"/>
          </a:p>
        </p:txBody>
      </p:sp>
      <p:sp>
        <p:nvSpPr>
          <p:cNvPr id="3" name="Content Placeholder 2"/>
          <p:cNvSpPr>
            <a:spLocks noGrp="1"/>
          </p:cNvSpPr>
          <p:nvPr>
            <p:ph sz="quarter" idx="1"/>
          </p:nvPr>
        </p:nvSpPr>
        <p:spPr/>
        <p:txBody>
          <a:bodyPr/>
          <a:lstStyle/>
          <a:p>
            <a:r>
              <a:rPr lang="en-US" dirty="0" smtClean="0"/>
              <a:t>Web search </a:t>
            </a:r>
          </a:p>
          <a:p>
            <a:r>
              <a:rPr lang="en-US" dirty="0" smtClean="0"/>
              <a:t>Broad category </a:t>
            </a:r>
          </a:p>
          <a:p>
            <a:r>
              <a:rPr lang="en-US" dirty="0" smtClean="0"/>
              <a:t>Sub category </a:t>
            </a:r>
            <a:endParaRPr lang="en-US" dirty="0"/>
          </a:p>
        </p:txBody>
      </p:sp>
    </p:spTree>
    <p:extLst>
      <p:ext uri="{BB962C8B-B14F-4D97-AF65-F5344CB8AC3E}">
        <p14:creationId xmlns:p14="http://schemas.microsoft.com/office/powerpoint/2010/main" xmlns="" val="1631130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 flow pattern</a:t>
            </a:r>
            <a:endParaRPr lang="en-US" dirty="0"/>
          </a:p>
        </p:txBody>
      </p:sp>
      <p:sp>
        <p:nvSpPr>
          <p:cNvPr id="3" name="Content Placeholder 2"/>
          <p:cNvSpPr>
            <a:spLocks noGrp="1"/>
          </p:cNvSpPr>
          <p:nvPr>
            <p:ph sz="quarter" idx="1"/>
          </p:nvPr>
        </p:nvSpPr>
        <p:spPr/>
        <p:txBody>
          <a:bodyPr/>
          <a:lstStyle/>
          <a:p>
            <a:r>
              <a:rPr lang="en-US" dirty="0" smtClean="0"/>
              <a:t>State to state </a:t>
            </a:r>
          </a:p>
          <a:p>
            <a:r>
              <a:rPr lang="en-US" dirty="0" smtClean="0"/>
              <a:t>State to people </a:t>
            </a:r>
          </a:p>
          <a:p>
            <a:r>
              <a:rPr lang="en-US" dirty="0" smtClean="0"/>
              <a:t>People to people </a:t>
            </a:r>
          </a:p>
          <a:p>
            <a:r>
              <a:rPr lang="en-US" dirty="0" smtClean="0"/>
              <a:t>People to state </a:t>
            </a:r>
            <a:endParaRPr lang="en-US" dirty="0"/>
          </a:p>
        </p:txBody>
      </p:sp>
    </p:spTree>
    <p:extLst>
      <p:ext uri="{BB962C8B-B14F-4D97-AF65-F5344CB8AC3E}">
        <p14:creationId xmlns:p14="http://schemas.microsoft.com/office/powerpoint/2010/main" xmlns="" val="10808863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mobilization plan </a:t>
            </a:r>
            <a:endParaRPr lang="en-US" dirty="0"/>
          </a:p>
        </p:txBody>
      </p:sp>
      <p:sp>
        <p:nvSpPr>
          <p:cNvPr id="3" name="Content Placeholder 2"/>
          <p:cNvSpPr>
            <a:spLocks noGrp="1"/>
          </p:cNvSpPr>
          <p:nvPr>
            <p:ph sz="quarter" idx="1"/>
          </p:nvPr>
        </p:nvSpPr>
        <p:spPr/>
        <p:txBody>
          <a:bodyPr/>
          <a:lstStyle/>
          <a:p>
            <a:r>
              <a:rPr lang="en-US" dirty="0" smtClean="0"/>
              <a:t>By this time </a:t>
            </a:r>
          </a:p>
          <a:p>
            <a:pPr lvl="1"/>
            <a:r>
              <a:rPr lang="en-US" dirty="0" smtClean="0"/>
              <a:t>Clear targets</a:t>
            </a:r>
          </a:p>
          <a:p>
            <a:pPr lvl="1"/>
            <a:r>
              <a:rPr lang="en-US" dirty="0" smtClean="0"/>
              <a:t>How much we need to raise</a:t>
            </a:r>
          </a:p>
          <a:p>
            <a:pPr lvl="1"/>
            <a:r>
              <a:rPr lang="en-US" dirty="0" smtClean="0"/>
              <a:t>When </a:t>
            </a:r>
          </a:p>
          <a:p>
            <a:pPr lvl="1"/>
            <a:r>
              <a:rPr lang="en-US" dirty="0" smtClean="0"/>
              <a:t>From whom </a:t>
            </a:r>
          </a:p>
          <a:p>
            <a:pPr lvl="1"/>
            <a:r>
              <a:rPr lang="en-US" dirty="0" smtClean="0"/>
              <a:t>Time line define</a:t>
            </a:r>
          </a:p>
          <a:p>
            <a:pPr lvl="2"/>
            <a:r>
              <a:rPr lang="en-US" dirty="0" smtClean="0"/>
              <a:t>In which year</a:t>
            </a:r>
            <a:endParaRPr lang="en-US" dirty="0"/>
          </a:p>
          <a:p>
            <a:pPr lvl="2"/>
            <a:r>
              <a:rPr lang="en-US" dirty="0" smtClean="0"/>
              <a:t>In which </a:t>
            </a:r>
            <a:r>
              <a:rPr lang="en-US" dirty="0" smtClean="0"/>
              <a:t>quarter</a:t>
            </a:r>
            <a:endParaRPr lang="en-US" dirty="0" smtClean="0"/>
          </a:p>
        </p:txBody>
      </p:sp>
    </p:spTree>
    <p:extLst>
      <p:ext uri="{BB962C8B-B14F-4D97-AF65-F5344CB8AC3E}">
        <p14:creationId xmlns:p14="http://schemas.microsoft.com/office/powerpoint/2010/main" xmlns="" val="34454956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Step 3: constructing the statement of funding needs</a:t>
            </a:r>
            <a:br>
              <a:rPr lang="en-US" dirty="0" smtClean="0"/>
            </a:br>
            <a:endParaRPr lang="en-US" dirty="0"/>
          </a:p>
        </p:txBody>
      </p:sp>
      <p:sp>
        <p:nvSpPr>
          <p:cNvPr id="3" name="Content Placeholder 2"/>
          <p:cNvSpPr>
            <a:spLocks noGrp="1"/>
          </p:cNvSpPr>
          <p:nvPr>
            <p:ph sz="quarter" idx="1"/>
          </p:nvPr>
        </p:nvSpPr>
        <p:spPr/>
        <p:txBody>
          <a:bodyPr/>
          <a:lstStyle/>
          <a:p>
            <a:r>
              <a:rPr lang="en-US" dirty="0" smtClean="0"/>
              <a:t>Actual statement </a:t>
            </a:r>
          </a:p>
          <a:p>
            <a:r>
              <a:rPr lang="en-US" dirty="0" smtClean="0"/>
              <a:t>Targeted amount </a:t>
            </a:r>
          </a:p>
          <a:p>
            <a:r>
              <a:rPr lang="en-US" dirty="0" smtClean="0"/>
              <a:t>Resource timeline </a:t>
            </a:r>
          </a:p>
          <a:p>
            <a:r>
              <a:rPr lang="en-US" dirty="0" smtClean="0"/>
              <a:t>Current situation </a:t>
            </a:r>
          </a:p>
          <a:p>
            <a:r>
              <a:rPr lang="en-US" dirty="0" smtClean="0"/>
              <a:t>Target amount (when required).</a:t>
            </a:r>
            <a:endParaRPr lang="en-US" dirty="0"/>
          </a:p>
        </p:txBody>
      </p:sp>
    </p:spTree>
    <p:extLst>
      <p:ext uri="{BB962C8B-B14F-4D97-AF65-F5344CB8AC3E}">
        <p14:creationId xmlns:p14="http://schemas.microsoft.com/office/powerpoint/2010/main" xmlns="" val="39117443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Step 4: Prospecting and communicating with international donors</a:t>
            </a:r>
            <a:endParaRPr lang="en-US" sz="3600" dirty="0"/>
          </a:p>
        </p:txBody>
      </p:sp>
      <p:sp>
        <p:nvSpPr>
          <p:cNvPr id="3" name="Content Placeholder 2"/>
          <p:cNvSpPr>
            <a:spLocks noGrp="1"/>
          </p:cNvSpPr>
          <p:nvPr>
            <p:ph sz="quarter" idx="1"/>
          </p:nvPr>
        </p:nvSpPr>
        <p:spPr/>
        <p:txBody>
          <a:bodyPr/>
          <a:lstStyle/>
          <a:p>
            <a:r>
              <a:rPr lang="en-US" dirty="0" smtClean="0"/>
              <a:t>Brief summary of one or two pages about:</a:t>
            </a:r>
          </a:p>
          <a:p>
            <a:pPr lvl="1"/>
            <a:r>
              <a:rPr lang="en-US" dirty="0" smtClean="0"/>
              <a:t>Organization</a:t>
            </a:r>
          </a:p>
          <a:p>
            <a:pPr lvl="1"/>
            <a:r>
              <a:rPr lang="en-US" dirty="0" smtClean="0"/>
              <a:t>Team </a:t>
            </a:r>
          </a:p>
          <a:p>
            <a:pPr lvl="1"/>
            <a:r>
              <a:rPr lang="en-US" dirty="0" smtClean="0"/>
              <a:t>Mission </a:t>
            </a:r>
          </a:p>
          <a:p>
            <a:pPr lvl="1"/>
            <a:r>
              <a:rPr lang="en-US" dirty="0" smtClean="0"/>
              <a:t>Plans</a:t>
            </a:r>
          </a:p>
          <a:p>
            <a:pPr marL="457200" lvl="1" indent="0">
              <a:buNone/>
            </a:pPr>
            <a:r>
              <a:rPr lang="en-US" u="sng" dirty="0" smtClean="0"/>
              <a:t>Donors Map</a:t>
            </a:r>
          </a:p>
          <a:p>
            <a:pPr marL="457200" lvl="1" indent="0">
              <a:buNone/>
            </a:pPr>
            <a:r>
              <a:rPr lang="en-US" dirty="0" smtClean="0"/>
              <a:t>Who could be / who should be approached. </a:t>
            </a:r>
            <a:endParaRPr lang="en-US" dirty="0"/>
          </a:p>
        </p:txBody>
      </p:sp>
    </p:spTree>
    <p:extLst>
      <p:ext uri="{BB962C8B-B14F-4D97-AF65-F5344CB8AC3E}">
        <p14:creationId xmlns:p14="http://schemas.microsoft.com/office/powerpoint/2010/main" xmlns="" val="36953118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Statement of funding needs </a:t>
            </a:r>
          </a:p>
          <a:p>
            <a:pPr lvl="1"/>
            <a:r>
              <a:rPr lang="en-US" dirty="0" smtClean="0"/>
              <a:t>What needed and when needed.</a:t>
            </a:r>
          </a:p>
        </p:txBody>
      </p:sp>
    </p:spTree>
    <p:extLst>
      <p:ext uri="{BB962C8B-B14F-4D97-AF65-F5344CB8AC3E}">
        <p14:creationId xmlns:p14="http://schemas.microsoft.com/office/powerpoint/2010/main" xmlns="" val="18419631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533400"/>
            <a:ext cx="8229600" cy="4525963"/>
          </a:xfrm>
        </p:spPr>
        <p:txBody>
          <a:bodyPr/>
          <a:lstStyle/>
          <a:p>
            <a:r>
              <a:rPr lang="en-US" dirty="0" smtClean="0"/>
              <a:t>Selecting the Right Mix </a:t>
            </a:r>
          </a:p>
          <a:p>
            <a:pPr marL="0" indent="0">
              <a:buNone/>
            </a:pPr>
            <a:endParaRPr lang="en-US" dirty="0"/>
          </a:p>
        </p:txBody>
      </p:sp>
      <p:sp>
        <p:nvSpPr>
          <p:cNvPr id="4" name="Isosceles Triangle 3"/>
          <p:cNvSpPr/>
          <p:nvPr/>
        </p:nvSpPr>
        <p:spPr>
          <a:xfrm>
            <a:off x="609600" y="1219200"/>
            <a:ext cx="6934200" cy="4953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mj-lt"/>
              <a:buAutoNum type="arabicPeriod"/>
            </a:pPr>
            <a:r>
              <a:rPr lang="en-US" sz="2800" dirty="0" smtClean="0"/>
              <a:t>core donors / contributors</a:t>
            </a:r>
          </a:p>
          <a:p>
            <a:pPr marL="342900" indent="-342900" algn="ctr">
              <a:buFont typeface="+mj-lt"/>
              <a:buAutoNum type="arabicPeriod"/>
            </a:pPr>
            <a:r>
              <a:rPr lang="en-US" sz="2800" dirty="0" smtClean="0"/>
              <a:t>Repeat donors/ contributors</a:t>
            </a:r>
          </a:p>
          <a:p>
            <a:pPr marL="342900" indent="-342900" algn="ctr">
              <a:buFont typeface="+mj-lt"/>
              <a:buAutoNum type="arabicPeriod"/>
            </a:pPr>
            <a:r>
              <a:rPr lang="en-US" sz="2800" dirty="0" smtClean="0"/>
              <a:t>First time donors/contributors</a:t>
            </a:r>
          </a:p>
        </p:txBody>
      </p:sp>
    </p:spTree>
    <p:extLst>
      <p:ext uri="{BB962C8B-B14F-4D97-AF65-F5344CB8AC3E}">
        <p14:creationId xmlns:p14="http://schemas.microsoft.com/office/powerpoint/2010/main" xmlns="" val="30163372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Strategy </a:t>
            </a:r>
            <a:endParaRPr lang="en-US" dirty="0"/>
          </a:p>
        </p:txBody>
      </p:sp>
      <p:sp>
        <p:nvSpPr>
          <p:cNvPr id="3" name="Content Placeholder 2"/>
          <p:cNvSpPr>
            <a:spLocks noGrp="1"/>
          </p:cNvSpPr>
          <p:nvPr>
            <p:ph sz="quarter" idx="1"/>
          </p:nvPr>
        </p:nvSpPr>
        <p:spPr/>
        <p:txBody>
          <a:bodyPr/>
          <a:lstStyle/>
          <a:p>
            <a:r>
              <a:rPr lang="en-US" dirty="0" smtClean="0"/>
              <a:t>Acquisition strategy </a:t>
            </a:r>
          </a:p>
          <a:p>
            <a:r>
              <a:rPr lang="en-US" dirty="0" smtClean="0"/>
              <a:t>Nurturing </a:t>
            </a:r>
            <a:r>
              <a:rPr lang="en-US" dirty="0" smtClean="0"/>
              <a:t>Strategy </a:t>
            </a:r>
            <a:endParaRPr lang="en-US" dirty="0"/>
          </a:p>
        </p:txBody>
      </p:sp>
    </p:spTree>
    <p:extLst>
      <p:ext uri="{BB962C8B-B14F-4D97-AF65-F5344CB8AC3E}">
        <p14:creationId xmlns:p14="http://schemas.microsoft.com/office/powerpoint/2010/main" xmlns="" val="35392593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Acquisition Strategy </a:t>
            </a:r>
            <a:endParaRPr lang="en-US" dirty="0"/>
          </a:p>
        </p:txBody>
      </p:sp>
      <p:sp>
        <p:nvSpPr>
          <p:cNvPr id="3" name="Content Placeholder 2"/>
          <p:cNvSpPr>
            <a:spLocks noGrp="1"/>
          </p:cNvSpPr>
          <p:nvPr>
            <p:ph sz="quarter" idx="1"/>
          </p:nvPr>
        </p:nvSpPr>
        <p:spPr/>
        <p:txBody>
          <a:bodyPr/>
          <a:lstStyle/>
          <a:p>
            <a:r>
              <a:rPr lang="en-US" dirty="0" smtClean="0"/>
              <a:t>To bring in front first time donors / contributors raising awareness about your organization </a:t>
            </a:r>
          </a:p>
          <a:p>
            <a:r>
              <a:rPr lang="en-US" dirty="0" smtClean="0"/>
              <a:t>Email/ Boucher</a:t>
            </a:r>
          </a:p>
          <a:p>
            <a:r>
              <a:rPr lang="en-US" dirty="0" smtClean="0"/>
              <a:t>Little / No contact </a:t>
            </a:r>
          </a:p>
          <a:p>
            <a:r>
              <a:rPr lang="en-US" dirty="0" smtClean="0"/>
              <a:t>Friends</a:t>
            </a:r>
          </a:p>
          <a:p>
            <a:r>
              <a:rPr lang="en-US" dirty="0" smtClean="0"/>
              <a:t>Supporters</a:t>
            </a:r>
          </a:p>
          <a:p>
            <a:r>
              <a:rPr lang="en-US" dirty="0" smtClean="0"/>
              <a:t>Volunteers</a:t>
            </a:r>
          </a:p>
          <a:p>
            <a:endParaRPr lang="en-US" dirty="0" smtClean="0"/>
          </a:p>
          <a:p>
            <a:endParaRPr lang="en-US" dirty="0"/>
          </a:p>
        </p:txBody>
      </p:sp>
    </p:spTree>
    <p:extLst>
      <p:ext uri="{BB962C8B-B14F-4D97-AF65-F5344CB8AC3E}">
        <p14:creationId xmlns:p14="http://schemas.microsoft.com/office/powerpoint/2010/main" xmlns="" val="27590415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Nurturing / Cultivating Strategy </a:t>
            </a:r>
            <a:endParaRPr lang="en-US" dirty="0"/>
          </a:p>
        </p:txBody>
      </p:sp>
      <p:sp>
        <p:nvSpPr>
          <p:cNvPr id="3" name="Content Placeholder 2"/>
          <p:cNvSpPr>
            <a:spLocks noGrp="1"/>
          </p:cNvSpPr>
          <p:nvPr>
            <p:ph sz="quarter" idx="1"/>
          </p:nvPr>
        </p:nvSpPr>
        <p:spPr/>
        <p:txBody>
          <a:bodyPr/>
          <a:lstStyle/>
          <a:p>
            <a:r>
              <a:rPr lang="en-US" dirty="0" smtClean="0"/>
              <a:t>To maintain or promote the existing donors/contributors to the next level of the pyramid. </a:t>
            </a:r>
          </a:p>
          <a:p>
            <a:r>
              <a:rPr lang="en-US" dirty="0" smtClean="0"/>
              <a:t>Grant competition </a:t>
            </a:r>
          </a:p>
          <a:p>
            <a:r>
              <a:rPr lang="en-US" dirty="0" smtClean="0"/>
              <a:t>Invitation to visit your organization </a:t>
            </a:r>
          </a:p>
          <a:p>
            <a:r>
              <a:rPr lang="en-US" dirty="0" smtClean="0"/>
              <a:t>News/ Letter</a:t>
            </a:r>
          </a:p>
          <a:p>
            <a:r>
              <a:rPr lang="en-US" dirty="0" smtClean="0"/>
              <a:t>Member card. </a:t>
            </a:r>
            <a:endParaRPr lang="en-US" dirty="0"/>
          </a:p>
        </p:txBody>
      </p:sp>
    </p:spTree>
    <p:extLst>
      <p:ext uri="{BB962C8B-B14F-4D97-AF65-F5344CB8AC3E}">
        <p14:creationId xmlns:p14="http://schemas.microsoft.com/office/powerpoint/2010/main" xmlns="" val="13682943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r>
            <a:br>
              <a:rPr lang="en-US" dirty="0" smtClean="0"/>
            </a:br>
            <a:r>
              <a:rPr lang="en-US" dirty="0" smtClean="0"/>
              <a:t>Developing a case statement </a:t>
            </a:r>
            <a:endParaRPr lang="en-US" dirty="0"/>
          </a:p>
        </p:txBody>
      </p:sp>
      <p:sp>
        <p:nvSpPr>
          <p:cNvPr id="3" name="Content Placeholder 2"/>
          <p:cNvSpPr>
            <a:spLocks noGrp="1"/>
          </p:cNvSpPr>
          <p:nvPr>
            <p:ph sz="quarter" idx="1"/>
          </p:nvPr>
        </p:nvSpPr>
        <p:spPr>
          <a:xfrm>
            <a:off x="248194" y="1600200"/>
            <a:ext cx="8438606" cy="4525963"/>
          </a:xfrm>
        </p:spPr>
        <p:txBody>
          <a:bodyPr>
            <a:normAutofit/>
          </a:bodyPr>
          <a:lstStyle/>
          <a:p>
            <a:endParaRPr lang="en-US" dirty="0" smtClean="0"/>
          </a:p>
          <a:p>
            <a:pPr marL="0" indent="0">
              <a:buNone/>
            </a:pPr>
            <a:r>
              <a:rPr lang="en-US" dirty="0" smtClean="0"/>
              <a:t>     </a:t>
            </a:r>
            <a:r>
              <a:rPr lang="en-US" u="sng" dirty="0" smtClean="0"/>
              <a:t>The need</a:t>
            </a:r>
          </a:p>
          <a:p>
            <a:pPr marL="457200" lvl="1" indent="0">
              <a:buNone/>
            </a:pPr>
            <a:r>
              <a:rPr lang="en-US" dirty="0" smtClean="0"/>
              <a:t>Manageable </a:t>
            </a:r>
          </a:p>
          <a:p>
            <a:pPr marL="457200" lvl="1" indent="0">
              <a:buNone/>
            </a:pPr>
            <a:r>
              <a:rPr lang="en-US" dirty="0" smtClean="0"/>
              <a:t>Quantifiable </a:t>
            </a:r>
          </a:p>
          <a:p>
            <a:pPr marL="457200" lvl="1" indent="0">
              <a:buNone/>
            </a:pPr>
            <a:r>
              <a:rPr lang="en-US" dirty="0" smtClean="0"/>
              <a:t> </a:t>
            </a:r>
            <a:r>
              <a:rPr lang="en-US" u="sng" dirty="0" smtClean="0"/>
              <a:t>Supporting a evidence</a:t>
            </a:r>
          </a:p>
          <a:p>
            <a:pPr marL="457200" lvl="1" indent="0">
              <a:buNone/>
            </a:pPr>
            <a:r>
              <a:rPr lang="en-US" dirty="0" smtClean="0"/>
              <a:t>Surveys</a:t>
            </a:r>
          </a:p>
          <a:p>
            <a:pPr marL="457200" lvl="1" indent="0">
              <a:buNone/>
            </a:pPr>
            <a:r>
              <a:rPr lang="en-US" dirty="0" smtClean="0"/>
              <a:t>Statistics</a:t>
            </a:r>
          </a:p>
          <a:p>
            <a:pPr marL="457200" lvl="1" indent="0">
              <a:buNone/>
            </a:pPr>
            <a:r>
              <a:rPr lang="en-US" u="sng" dirty="0" smtClean="0"/>
              <a:t>Your quantification</a:t>
            </a:r>
          </a:p>
          <a:p>
            <a:pPr marL="457200" lvl="1" indent="0">
              <a:buNone/>
            </a:pPr>
            <a:r>
              <a:rPr lang="en-US" dirty="0" smtClean="0"/>
              <a:t>Why this fund you and why not others. </a:t>
            </a:r>
          </a:p>
          <a:p>
            <a:pPr marL="457200" lvl="1" indent="0">
              <a:buNone/>
            </a:pPr>
            <a:endParaRPr lang="en-US" dirty="0" smtClean="0"/>
          </a:p>
        </p:txBody>
      </p:sp>
    </p:spTree>
    <p:extLst>
      <p:ext uri="{BB962C8B-B14F-4D97-AF65-F5344CB8AC3E}">
        <p14:creationId xmlns:p14="http://schemas.microsoft.com/office/powerpoint/2010/main" xmlns="" val="297656649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for you </a:t>
            </a:r>
            <a:endParaRPr lang="en-US" dirty="0"/>
          </a:p>
        </p:txBody>
      </p:sp>
      <p:sp>
        <p:nvSpPr>
          <p:cNvPr id="3" name="Content Placeholder 2"/>
          <p:cNvSpPr>
            <a:spLocks noGrp="1"/>
          </p:cNvSpPr>
          <p:nvPr>
            <p:ph sz="quarter" idx="1"/>
          </p:nvPr>
        </p:nvSpPr>
        <p:spPr/>
        <p:txBody>
          <a:bodyPr/>
          <a:lstStyle/>
          <a:p>
            <a:r>
              <a:rPr lang="en-US" dirty="0" smtClean="0"/>
              <a:t>Tangible results/targets</a:t>
            </a:r>
          </a:p>
          <a:p>
            <a:r>
              <a:rPr lang="en-US" dirty="0" smtClean="0"/>
              <a:t>What is in for you?</a:t>
            </a:r>
          </a:p>
          <a:p>
            <a:r>
              <a:rPr lang="en-US" dirty="0" smtClean="0"/>
              <a:t>What is in for them?</a:t>
            </a:r>
          </a:p>
          <a:p>
            <a:pPr marL="0" indent="0">
              <a:buNone/>
            </a:pPr>
            <a:r>
              <a:rPr lang="en-US" u="sng" dirty="0" smtClean="0"/>
              <a:t>Negative impact</a:t>
            </a:r>
          </a:p>
          <a:p>
            <a:pPr marL="0" indent="0">
              <a:buNone/>
            </a:pPr>
            <a:r>
              <a:rPr lang="en-US" dirty="0" smtClean="0"/>
              <a:t>If not done now what will happen in future  </a:t>
            </a:r>
            <a:endParaRPr lang="en-US" dirty="0"/>
          </a:p>
        </p:txBody>
      </p:sp>
    </p:spTree>
    <p:extLst>
      <p:ext uri="{BB962C8B-B14F-4D97-AF65-F5344CB8AC3E}">
        <p14:creationId xmlns:p14="http://schemas.microsoft.com/office/powerpoint/2010/main" xmlns="" val="24279928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Meeting the donor </a:t>
            </a:r>
            <a:endParaRPr lang="en-US" dirty="0"/>
          </a:p>
        </p:txBody>
      </p:sp>
      <p:sp>
        <p:nvSpPr>
          <p:cNvPr id="3" name="Content Placeholder 2"/>
          <p:cNvSpPr>
            <a:spLocks noGrp="1"/>
          </p:cNvSpPr>
          <p:nvPr>
            <p:ph sz="quarter" idx="1"/>
          </p:nvPr>
        </p:nvSpPr>
        <p:spPr/>
        <p:txBody>
          <a:bodyPr/>
          <a:lstStyle/>
          <a:p>
            <a:pPr marL="457200" lvl="1" indent="0">
              <a:buNone/>
            </a:pPr>
            <a:r>
              <a:rPr lang="en-US" u="sng" dirty="0" smtClean="0"/>
              <a:t>Prior Research</a:t>
            </a:r>
            <a:r>
              <a:rPr lang="en-US" dirty="0" smtClean="0"/>
              <a:t> </a:t>
            </a:r>
          </a:p>
          <a:p>
            <a:pPr lvl="1"/>
            <a:r>
              <a:rPr lang="en-US" dirty="0" smtClean="0"/>
              <a:t>Name </a:t>
            </a:r>
          </a:p>
          <a:p>
            <a:pPr lvl="1"/>
            <a:r>
              <a:rPr lang="en-US" dirty="0" smtClean="0"/>
              <a:t>Designation </a:t>
            </a:r>
          </a:p>
          <a:p>
            <a:pPr lvl="1"/>
            <a:r>
              <a:rPr lang="en-US" dirty="0" smtClean="0"/>
              <a:t>Area of responsibility</a:t>
            </a:r>
          </a:p>
          <a:p>
            <a:pPr lvl="1"/>
            <a:r>
              <a:rPr lang="en-US" dirty="0" smtClean="0"/>
              <a:t>Supporting material </a:t>
            </a:r>
          </a:p>
          <a:p>
            <a:pPr lvl="1"/>
            <a:r>
              <a:rPr lang="en-US" dirty="0" smtClean="0"/>
              <a:t>Business Card</a:t>
            </a:r>
          </a:p>
          <a:p>
            <a:pPr lvl="1"/>
            <a:r>
              <a:rPr lang="en-US" dirty="0" smtClean="0"/>
              <a:t>Plans/Donors details/Map</a:t>
            </a:r>
          </a:p>
          <a:p>
            <a:pPr lvl="1"/>
            <a:r>
              <a:rPr lang="en-US" dirty="0" smtClean="0"/>
              <a:t>Proposal  </a:t>
            </a:r>
            <a:endParaRPr lang="en-US" dirty="0"/>
          </a:p>
          <a:p>
            <a:pPr marL="457200" lvl="1" indent="0">
              <a:buNone/>
            </a:pPr>
            <a:endParaRPr lang="en-US" dirty="0" smtClean="0"/>
          </a:p>
        </p:txBody>
      </p:sp>
    </p:spTree>
    <p:extLst>
      <p:ext uri="{BB962C8B-B14F-4D97-AF65-F5344CB8AC3E}">
        <p14:creationId xmlns:p14="http://schemas.microsoft.com/office/powerpoint/2010/main" xmlns="" val="289777517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Before Meeting </a:t>
            </a:r>
            <a:endParaRPr lang="en-US" dirty="0"/>
          </a:p>
        </p:txBody>
      </p:sp>
      <p:sp>
        <p:nvSpPr>
          <p:cNvPr id="3" name="Content Placeholder 2"/>
          <p:cNvSpPr>
            <a:spLocks noGrp="1"/>
          </p:cNvSpPr>
          <p:nvPr>
            <p:ph sz="quarter" idx="1"/>
          </p:nvPr>
        </p:nvSpPr>
        <p:spPr/>
        <p:txBody>
          <a:bodyPr/>
          <a:lstStyle/>
          <a:p>
            <a:r>
              <a:rPr lang="en-US" dirty="0" smtClean="0"/>
              <a:t>Team Structure</a:t>
            </a:r>
          </a:p>
          <a:p>
            <a:r>
              <a:rPr lang="en-US" dirty="0" smtClean="0"/>
              <a:t>Team Leader</a:t>
            </a:r>
          </a:p>
          <a:p>
            <a:r>
              <a:rPr lang="en-US" dirty="0" smtClean="0"/>
              <a:t>Spokesperson </a:t>
            </a:r>
          </a:p>
          <a:p>
            <a:r>
              <a:rPr lang="en-US" dirty="0" smtClean="0"/>
              <a:t>Specialists</a:t>
            </a:r>
          </a:p>
          <a:p>
            <a:pPr marL="0" indent="0">
              <a:buNone/>
            </a:pPr>
            <a:endParaRPr lang="en-US" dirty="0"/>
          </a:p>
        </p:txBody>
      </p:sp>
    </p:spTree>
    <p:extLst>
      <p:ext uri="{BB962C8B-B14F-4D97-AF65-F5344CB8AC3E}">
        <p14:creationId xmlns:p14="http://schemas.microsoft.com/office/powerpoint/2010/main" xmlns="" val="9210761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During meeting</a:t>
            </a:r>
            <a:endParaRPr lang="en-US" dirty="0"/>
          </a:p>
        </p:txBody>
      </p:sp>
      <p:sp>
        <p:nvSpPr>
          <p:cNvPr id="3" name="Content Placeholder 2"/>
          <p:cNvSpPr>
            <a:spLocks noGrp="1"/>
          </p:cNvSpPr>
          <p:nvPr>
            <p:ph sz="quarter" idx="1"/>
          </p:nvPr>
        </p:nvSpPr>
        <p:spPr/>
        <p:txBody>
          <a:bodyPr>
            <a:normAutofit/>
          </a:bodyPr>
          <a:lstStyle/>
          <a:p>
            <a:r>
              <a:rPr lang="en-US" dirty="0" smtClean="0"/>
              <a:t>Present the card</a:t>
            </a:r>
          </a:p>
          <a:p>
            <a:r>
              <a:rPr lang="en-US" dirty="0" smtClean="0"/>
              <a:t>State the purpose clearly</a:t>
            </a:r>
          </a:p>
          <a:p>
            <a:r>
              <a:rPr lang="en-US" dirty="0" smtClean="0"/>
              <a:t>Introduce the team members</a:t>
            </a:r>
          </a:p>
          <a:p>
            <a:r>
              <a:rPr lang="en-US" dirty="0" smtClean="0"/>
              <a:t>Build rapport</a:t>
            </a:r>
          </a:p>
          <a:p>
            <a:r>
              <a:rPr lang="en-US" dirty="0" smtClean="0"/>
              <a:t>Proposal with material </a:t>
            </a:r>
          </a:p>
          <a:p>
            <a:r>
              <a:rPr lang="en-US" dirty="0" smtClean="0"/>
              <a:t>Listen </a:t>
            </a:r>
          </a:p>
          <a:p>
            <a:r>
              <a:rPr lang="en-US" dirty="0" smtClean="0"/>
              <a:t>Build with more material </a:t>
            </a:r>
          </a:p>
          <a:p>
            <a:r>
              <a:rPr lang="en-US" dirty="0" smtClean="0"/>
              <a:t>Close future action </a:t>
            </a:r>
          </a:p>
          <a:p>
            <a:r>
              <a:rPr lang="en-US" dirty="0" smtClean="0"/>
              <a:t>Remember friendship leads to funds </a:t>
            </a:r>
          </a:p>
          <a:p>
            <a:pPr marL="0" indent="0">
              <a:buNone/>
            </a:pPr>
            <a:r>
              <a:rPr lang="en-US" dirty="0" smtClean="0"/>
              <a:t> </a:t>
            </a:r>
          </a:p>
          <a:p>
            <a:endParaRPr lang="en-US" dirty="0"/>
          </a:p>
        </p:txBody>
      </p:sp>
    </p:spTree>
    <p:extLst>
      <p:ext uri="{BB962C8B-B14F-4D97-AF65-F5344CB8AC3E}">
        <p14:creationId xmlns:p14="http://schemas.microsoft.com/office/powerpoint/2010/main" xmlns="" val="19033195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meeting </a:t>
            </a:r>
            <a:endParaRPr lang="en-US" dirty="0"/>
          </a:p>
        </p:txBody>
      </p:sp>
      <p:sp>
        <p:nvSpPr>
          <p:cNvPr id="3" name="Content Placeholder 2"/>
          <p:cNvSpPr>
            <a:spLocks noGrp="1"/>
          </p:cNvSpPr>
          <p:nvPr>
            <p:ph sz="quarter" idx="1"/>
          </p:nvPr>
        </p:nvSpPr>
        <p:spPr/>
        <p:txBody>
          <a:bodyPr/>
          <a:lstStyle/>
          <a:p>
            <a:r>
              <a:rPr lang="en-US" dirty="0" smtClean="0"/>
              <a:t>Send a thanking letter /email</a:t>
            </a:r>
          </a:p>
          <a:p>
            <a:r>
              <a:rPr lang="en-US" dirty="0" smtClean="0"/>
              <a:t>Donot immediately bombarded</a:t>
            </a:r>
          </a:p>
          <a:p>
            <a:r>
              <a:rPr lang="en-US" dirty="0" smtClean="0"/>
              <a:t>Later send a letter with a news letter</a:t>
            </a:r>
          </a:p>
          <a:p>
            <a:r>
              <a:rPr lang="en-US" dirty="0" smtClean="0"/>
              <a:t>Observe and act</a:t>
            </a:r>
            <a:endParaRPr lang="en-US" dirty="0"/>
          </a:p>
        </p:txBody>
      </p:sp>
    </p:spTree>
    <p:extLst>
      <p:ext uri="{BB962C8B-B14F-4D97-AF65-F5344CB8AC3E}">
        <p14:creationId xmlns:p14="http://schemas.microsoft.com/office/powerpoint/2010/main" xmlns="" val="16858929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5:Monitor and Evaluation </a:t>
            </a:r>
            <a:endParaRPr lang="en-US" dirty="0"/>
          </a:p>
        </p:txBody>
      </p:sp>
      <p:sp>
        <p:nvSpPr>
          <p:cNvPr id="3" name="Content Placeholder 2"/>
          <p:cNvSpPr>
            <a:spLocks noGrp="1"/>
          </p:cNvSpPr>
          <p:nvPr>
            <p:ph sz="quarter" idx="1"/>
          </p:nvPr>
        </p:nvSpPr>
        <p:spPr/>
        <p:txBody>
          <a:bodyPr/>
          <a:lstStyle/>
          <a:p>
            <a:r>
              <a:rPr lang="en-US" dirty="0" smtClean="0"/>
              <a:t>What to monitor </a:t>
            </a:r>
          </a:p>
          <a:p>
            <a:r>
              <a:rPr lang="en-US" dirty="0" smtClean="0"/>
              <a:t>When to monitor</a:t>
            </a:r>
          </a:p>
          <a:p>
            <a:r>
              <a:rPr lang="en-US" dirty="0" smtClean="0"/>
              <a:t>How and who will monitor </a:t>
            </a:r>
          </a:p>
          <a:p>
            <a:r>
              <a:rPr lang="en-US" dirty="0" smtClean="0"/>
              <a:t>Feedback </a:t>
            </a:r>
            <a:endParaRPr lang="en-US" dirty="0"/>
          </a:p>
        </p:txBody>
      </p:sp>
    </p:spTree>
    <p:extLst>
      <p:ext uri="{BB962C8B-B14F-4D97-AF65-F5344CB8AC3E}">
        <p14:creationId xmlns:p14="http://schemas.microsoft.com/office/powerpoint/2010/main" xmlns="" val="27549395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indicators</a:t>
            </a:r>
            <a:endParaRPr lang="en-US" dirty="0"/>
          </a:p>
        </p:txBody>
      </p:sp>
      <p:sp>
        <p:nvSpPr>
          <p:cNvPr id="3" name="Content Placeholder 2"/>
          <p:cNvSpPr>
            <a:spLocks noGrp="1"/>
          </p:cNvSpPr>
          <p:nvPr>
            <p:ph sz="quarter" idx="1"/>
          </p:nvPr>
        </p:nvSpPr>
        <p:spPr/>
        <p:txBody>
          <a:bodyPr/>
          <a:lstStyle/>
          <a:p>
            <a:r>
              <a:rPr lang="en-US" dirty="0" smtClean="0"/>
              <a:t>Return on investment </a:t>
            </a:r>
          </a:p>
          <a:p>
            <a:r>
              <a:rPr lang="en-US" dirty="0" smtClean="0"/>
              <a:t>Acquisition cost</a:t>
            </a:r>
          </a:p>
          <a:p>
            <a:r>
              <a:rPr lang="en-US" dirty="0" smtClean="0"/>
              <a:t>Response Time </a:t>
            </a:r>
          </a:p>
          <a:p>
            <a:r>
              <a:rPr lang="en-US" dirty="0" smtClean="0"/>
              <a:t>Average Donation </a:t>
            </a:r>
          </a:p>
          <a:p>
            <a:r>
              <a:rPr lang="en-US" dirty="0" smtClean="0"/>
              <a:t>Attrition rate  </a:t>
            </a:r>
          </a:p>
          <a:p>
            <a:endParaRPr lang="en-US" dirty="0"/>
          </a:p>
        </p:txBody>
      </p:sp>
    </p:spTree>
    <p:extLst>
      <p:ext uri="{BB962C8B-B14F-4D97-AF65-F5344CB8AC3E}">
        <p14:creationId xmlns:p14="http://schemas.microsoft.com/office/powerpoint/2010/main" xmlns="" val="16075043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Donor relations audit </a:t>
            </a:r>
            <a:endParaRPr lang="en-US" dirty="0"/>
          </a:p>
        </p:txBody>
      </p:sp>
      <p:sp>
        <p:nvSpPr>
          <p:cNvPr id="3" name="Content Placeholder 2"/>
          <p:cNvSpPr>
            <a:spLocks noGrp="1"/>
          </p:cNvSpPr>
          <p:nvPr>
            <p:ph sz="quarter" idx="1"/>
          </p:nvPr>
        </p:nvSpPr>
        <p:spPr/>
        <p:txBody>
          <a:bodyPr/>
          <a:lstStyle/>
          <a:p>
            <a:r>
              <a:rPr lang="en-US" dirty="0" smtClean="0"/>
              <a:t>Documentation Review</a:t>
            </a:r>
          </a:p>
          <a:p>
            <a:r>
              <a:rPr lang="en-US" dirty="0" smtClean="0"/>
              <a:t>Observation </a:t>
            </a:r>
          </a:p>
          <a:p>
            <a:r>
              <a:rPr lang="en-US" dirty="0" smtClean="0"/>
              <a:t>Survey </a:t>
            </a:r>
          </a:p>
          <a:p>
            <a:r>
              <a:rPr lang="en-US" dirty="0" smtClean="0"/>
              <a:t>Interview</a:t>
            </a:r>
          </a:p>
          <a:p>
            <a:r>
              <a:rPr lang="en-US" dirty="0" smtClean="0"/>
              <a:t>Focus group discussion </a:t>
            </a:r>
            <a:endParaRPr lang="en-US" dirty="0"/>
          </a:p>
        </p:txBody>
      </p:sp>
    </p:spTree>
    <p:extLst>
      <p:ext uri="{BB962C8B-B14F-4D97-AF65-F5344CB8AC3E}">
        <p14:creationId xmlns:p14="http://schemas.microsoft.com/office/powerpoint/2010/main" xmlns="" val="5513325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Reserve Fund </a:t>
            </a:r>
            <a:endParaRPr lang="en-US" dirty="0"/>
          </a:p>
        </p:txBody>
      </p:sp>
      <p:sp>
        <p:nvSpPr>
          <p:cNvPr id="3" name="Content Placeholder 2"/>
          <p:cNvSpPr>
            <a:spLocks noGrp="1"/>
          </p:cNvSpPr>
          <p:nvPr>
            <p:ph sz="quarter" idx="1"/>
          </p:nvPr>
        </p:nvSpPr>
        <p:spPr/>
        <p:txBody>
          <a:bodyPr>
            <a:normAutofit/>
          </a:bodyPr>
          <a:lstStyle/>
          <a:p>
            <a:pPr algn="just"/>
            <a:r>
              <a:rPr lang="en-US" dirty="0" smtClean="0"/>
              <a:t>Special funds </a:t>
            </a:r>
          </a:p>
          <a:p>
            <a:pPr algn="just"/>
            <a:r>
              <a:rPr lang="en-US" dirty="0" smtClean="0"/>
              <a:t>Developed and maintained by the CSOs in which the earnings or extra amounts are deposited for future funding needs. </a:t>
            </a:r>
          </a:p>
          <a:p>
            <a:pPr algn="just"/>
            <a:r>
              <a:rPr lang="en-US" dirty="0" smtClean="0"/>
              <a:t>These funds can be generated from any activity which can be the extra amounts from some completed projects or can be the money received as part of some alternative financial activity such as investments. </a:t>
            </a:r>
            <a:endParaRPr lang="en-US" dirty="0"/>
          </a:p>
        </p:txBody>
      </p:sp>
    </p:spTree>
    <p:extLst>
      <p:ext uri="{BB962C8B-B14F-4D97-AF65-F5344CB8AC3E}">
        <p14:creationId xmlns:p14="http://schemas.microsoft.com/office/powerpoint/2010/main" xmlns="" val="367180954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REPORTS CONCERNING SERVICES</a:t>
            </a:r>
            <a:endParaRPr lang="en-US" dirty="0"/>
          </a:p>
        </p:txBody>
      </p:sp>
      <p:sp>
        <p:nvSpPr>
          <p:cNvPr id="3" name="Content Placeholder 2"/>
          <p:cNvSpPr>
            <a:spLocks noGrp="1"/>
          </p:cNvSpPr>
          <p:nvPr>
            <p:ph sz="quarter" idx="1"/>
          </p:nvPr>
        </p:nvSpPr>
        <p:spPr/>
        <p:txBody>
          <a:bodyPr>
            <a:normAutofit/>
          </a:bodyPr>
          <a:lstStyle/>
          <a:p>
            <a:r>
              <a:rPr lang="en-US" dirty="0" smtClean="0"/>
              <a:t>There has been reported increase in services demand of non profit organizations and decline in the contributions/donations world wide. </a:t>
            </a:r>
          </a:p>
          <a:p>
            <a:r>
              <a:rPr lang="en-US" dirty="0" smtClean="0"/>
              <a:t>As all NPOs are required to prepare surplus fund. </a:t>
            </a:r>
          </a:p>
          <a:p>
            <a:pPr lvl="1"/>
            <a:r>
              <a:rPr lang="en-US" dirty="0" smtClean="0"/>
              <a:t>Flat sum of money </a:t>
            </a:r>
          </a:p>
          <a:p>
            <a:pPr lvl="1"/>
            <a:r>
              <a:rPr lang="en-US" dirty="0" smtClean="0"/>
              <a:t>Fixed portion of annual revenue</a:t>
            </a:r>
          </a:p>
          <a:p>
            <a:pPr lvl="1"/>
            <a:r>
              <a:rPr lang="en-US" dirty="0" smtClean="0"/>
              <a:t>Percentage of annual budget</a:t>
            </a:r>
          </a:p>
          <a:p>
            <a:pPr lvl="1"/>
            <a:r>
              <a:rPr lang="en-US" dirty="0" smtClean="0"/>
              <a:t>Based on expense consideration. </a:t>
            </a:r>
            <a:endParaRPr lang="en-US" dirty="0"/>
          </a:p>
        </p:txBody>
      </p:sp>
    </p:spTree>
    <p:extLst>
      <p:ext uri="{BB962C8B-B14F-4D97-AF65-F5344CB8AC3E}">
        <p14:creationId xmlns:p14="http://schemas.microsoft.com/office/powerpoint/2010/main" xmlns="" val="374139237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Endowments </a:t>
            </a:r>
            <a:endParaRPr lang="en-US" dirty="0"/>
          </a:p>
        </p:txBody>
      </p:sp>
      <p:sp>
        <p:nvSpPr>
          <p:cNvPr id="3" name="Content Placeholder 2"/>
          <p:cNvSpPr>
            <a:spLocks noGrp="1"/>
          </p:cNvSpPr>
          <p:nvPr>
            <p:ph sz="quarter" idx="1"/>
          </p:nvPr>
        </p:nvSpPr>
        <p:spPr/>
        <p:txBody>
          <a:bodyPr/>
          <a:lstStyle/>
          <a:p>
            <a:r>
              <a:rPr lang="en-US" dirty="0" smtClean="0"/>
              <a:t>A fund that is made up of gifts and bequests that are subject to a requirement that the principal be maintained intact and invested to create a source of income for an organization </a:t>
            </a:r>
          </a:p>
          <a:p>
            <a:pPr marL="0" indent="0">
              <a:buNone/>
            </a:pPr>
            <a:r>
              <a:rPr lang="en-US" i="1" dirty="0"/>
              <a:t> </a:t>
            </a:r>
            <a:r>
              <a:rPr lang="en-US" i="1" dirty="0" smtClean="0"/>
              <a:t>  Source About.com</a:t>
            </a:r>
            <a:endParaRPr lang="en-US" i="1" dirty="0"/>
          </a:p>
        </p:txBody>
      </p:sp>
    </p:spTree>
    <p:extLst>
      <p:ext uri="{BB962C8B-B14F-4D97-AF65-F5344CB8AC3E}">
        <p14:creationId xmlns:p14="http://schemas.microsoft.com/office/powerpoint/2010/main" xmlns="" val="151025201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Three distinct phases of Endowment Fund</a:t>
            </a:r>
            <a:endParaRPr lang="en-US" dirty="0"/>
          </a:p>
        </p:txBody>
      </p:sp>
      <p:sp>
        <p:nvSpPr>
          <p:cNvPr id="3" name="Content Placeholder 2"/>
          <p:cNvSpPr>
            <a:spLocks noGrp="1"/>
          </p:cNvSpPr>
          <p:nvPr>
            <p:ph sz="quarter" idx="1"/>
          </p:nvPr>
        </p:nvSpPr>
        <p:spPr/>
        <p:txBody>
          <a:bodyPr/>
          <a:lstStyle/>
          <a:p>
            <a:r>
              <a:rPr lang="en-US" dirty="0" smtClean="0"/>
              <a:t>Creation </a:t>
            </a:r>
          </a:p>
          <a:p>
            <a:r>
              <a:rPr lang="en-US" dirty="0" smtClean="0"/>
              <a:t>Growth </a:t>
            </a:r>
          </a:p>
          <a:p>
            <a:r>
              <a:rPr lang="en-US" dirty="0" smtClean="0"/>
              <a:t>Use</a:t>
            </a:r>
          </a:p>
          <a:p>
            <a:pPr marL="0" indent="0">
              <a:buNone/>
            </a:pPr>
            <a:r>
              <a:rPr lang="en-US" dirty="0" smtClean="0"/>
              <a:t>The first phase is tapping funds related. </a:t>
            </a:r>
          </a:p>
          <a:p>
            <a:pPr marL="0" indent="0">
              <a:buNone/>
            </a:pPr>
            <a:r>
              <a:rPr lang="en-US" dirty="0" smtClean="0"/>
              <a:t>The second phase marked by investments </a:t>
            </a:r>
          </a:p>
          <a:p>
            <a:pPr marL="0" indent="0">
              <a:buNone/>
            </a:pPr>
            <a:r>
              <a:rPr lang="en-US" dirty="0" smtClean="0"/>
              <a:t>The last stage is the usage of income. </a:t>
            </a:r>
            <a:endParaRPr lang="en-US" dirty="0"/>
          </a:p>
        </p:txBody>
      </p:sp>
    </p:spTree>
    <p:extLst>
      <p:ext uri="{BB962C8B-B14F-4D97-AF65-F5344CB8AC3E}">
        <p14:creationId xmlns:p14="http://schemas.microsoft.com/office/powerpoint/2010/main" xmlns="" val="164008648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p:txBody>
          <a:bodyPr/>
          <a:lstStyle/>
          <a:p>
            <a:r>
              <a:rPr lang="en-US" dirty="0" smtClean="0"/>
              <a:t>Plan resource mobilization in a strategic, mission-driven — as </a:t>
            </a:r>
            <a:r>
              <a:rPr lang="en-US" dirty="0" smtClean="0"/>
              <a:t>opposed to </a:t>
            </a:r>
            <a:r>
              <a:rPr lang="en-US" dirty="0" smtClean="0"/>
              <a:t>donor-driven — manner;</a:t>
            </a:r>
          </a:p>
          <a:p>
            <a:r>
              <a:rPr lang="en-US" dirty="0" smtClean="0"/>
              <a:t>Build </a:t>
            </a:r>
            <a:r>
              <a:rPr lang="en-US" dirty="0" smtClean="0"/>
              <a:t>skills in proposal writing, handling face-to-face meetings, </a:t>
            </a:r>
            <a:r>
              <a:rPr lang="en-US" dirty="0" smtClean="0"/>
              <a:t>and communicating </a:t>
            </a:r>
            <a:r>
              <a:rPr lang="en-US" dirty="0" smtClean="0"/>
              <a:t>key messages;</a:t>
            </a:r>
          </a:p>
          <a:p>
            <a:r>
              <a:rPr lang="en-US" dirty="0" smtClean="0"/>
              <a:t>Design</a:t>
            </a:r>
            <a:r>
              <a:rPr lang="en-US" dirty="0" smtClean="0"/>
              <a:t>, implement and monitor resource mobilization activities; and</a:t>
            </a:r>
          </a:p>
          <a:p>
            <a:r>
              <a:rPr lang="en-US" dirty="0" smtClean="0"/>
              <a:t> </a:t>
            </a:r>
            <a:r>
              <a:rPr lang="en-US" dirty="0" smtClean="0"/>
              <a:t>Learn how other development research organizations in the region have</a:t>
            </a:r>
          </a:p>
          <a:p>
            <a:r>
              <a:rPr lang="en-US" dirty="0" smtClean="0"/>
              <a:t>Addressed </a:t>
            </a:r>
            <a:r>
              <a:rPr lang="en-US" dirty="0" smtClean="0"/>
              <a:t>resource mobilization challenges.</a:t>
            </a:r>
            <a:endParaRPr lang="en-US" dirty="0"/>
          </a:p>
        </p:txBody>
      </p:sp>
    </p:spTree>
    <p:extLst>
      <p:ext uri="{BB962C8B-B14F-4D97-AF65-F5344CB8AC3E}">
        <p14:creationId xmlns:p14="http://schemas.microsoft.com/office/powerpoint/2010/main" xmlns="" val="359254275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208</TotalTime>
  <Words>1243</Words>
  <Application>Microsoft Office PowerPoint</Application>
  <PresentationFormat>On-screen Show (4:3)</PresentationFormat>
  <Paragraphs>295</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Oriel</vt:lpstr>
      <vt:lpstr>Decision making in npo sector Lecture 30</vt:lpstr>
      <vt:lpstr>Agenda </vt:lpstr>
      <vt:lpstr>Resource </vt:lpstr>
      <vt:lpstr>Benefits </vt:lpstr>
      <vt:lpstr>Resources </vt:lpstr>
      <vt:lpstr>Sociological theory (1970)</vt:lpstr>
      <vt:lpstr>Need for resources </vt:lpstr>
      <vt:lpstr>Funding requirements </vt:lpstr>
      <vt:lpstr>ALTERNATIVE SOURCES OF FUNDS</vt:lpstr>
      <vt:lpstr>REASONS </vt:lpstr>
      <vt:lpstr>Slide 11</vt:lpstr>
      <vt:lpstr>Social change</vt:lpstr>
      <vt:lpstr>Resource Mobilization </vt:lpstr>
      <vt:lpstr>Social relationship </vt:lpstr>
      <vt:lpstr>Grass root organizations </vt:lpstr>
      <vt:lpstr>Characteristics of GROs</vt:lpstr>
      <vt:lpstr>Friend Raising </vt:lpstr>
      <vt:lpstr>Friend raising </vt:lpstr>
      <vt:lpstr>Friend Raising </vt:lpstr>
      <vt:lpstr>Why nations people provide resources?</vt:lpstr>
      <vt:lpstr>What donors look for?</vt:lpstr>
      <vt:lpstr>Resource Mobilization Action Plan </vt:lpstr>
      <vt:lpstr>Step 1: Organizational situational analysis </vt:lpstr>
      <vt:lpstr>SWOT analysis </vt:lpstr>
      <vt:lpstr>Weaknesses</vt:lpstr>
      <vt:lpstr>Opportunities </vt:lpstr>
      <vt:lpstr>Threats</vt:lpstr>
      <vt:lpstr>Step 2: Resource Mobilization: Environment research and donor mapping </vt:lpstr>
      <vt:lpstr>Trends are highlighted on the basis of research </vt:lpstr>
      <vt:lpstr>Donor research and mapping </vt:lpstr>
      <vt:lpstr>Fund flow pattern</vt:lpstr>
      <vt:lpstr>Resource mobilization plan </vt:lpstr>
      <vt:lpstr> Step 3: constructing the statement of funding needs </vt:lpstr>
      <vt:lpstr>Step 4: Prospecting and communicating with international donors</vt:lpstr>
      <vt:lpstr>Slide 35</vt:lpstr>
      <vt:lpstr>Slide 36</vt:lpstr>
      <vt:lpstr>Strategy </vt:lpstr>
      <vt:lpstr>Acquisition Strategy </vt:lpstr>
      <vt:lpstr>Nurturing / Cultivating Strategy </vt:lpstr>
      <vt:lpstr> Developing a case statement </vt:lpstr>
      <vt:lpstr>Benefits for you </vt:lpstr>
      <vt:lpstr>Meeting the donor </vt:lpstr>
      <vt:lpstr>Before Meeting </vt:lpstr>
      <vt:lpstr>During meeting</vt:lpstr>
      <vt:lpstr>After meeting </vt:lpstr>
      <vt:lpstr>Step 5:Monitor and Evaluation </vt:lpstr>
      <vt:lpstr>Performance indicators</vt:lpstr>
      <vt:lpstr>Donor relations audit </vt:lpstr>
      <vt:lpstr>Reserve Fund </vt:lpstr>
      <vt:lpstr>REPORTS CONCERNING SERVICES</vt:lpstr>
      <vt:lpstr>Endowments </vt:lpstr>
      <vt:lpstr>Three distinct phases of Endowment Fund</vt:lpstr>
      <vt:lpstr>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npo sector Lecture 30</dc:title>
  <dc:creator>comsats</dc:creator>
  <cp:lastModifiedBy>vcomsats</cp:lastModifiedBy>
  <cp:revision>42</cp:revision>
  <dcterms:created xsi:type="dcterms:W3CDTF">2013-12-02T07:47:59Z</dcterms:created>
  <dcterms:modified xsi:type="dcterms:W3CDTF">2013-12-02T14:33:38Z</dcterms:modified>
</cp:coreProperties>
</file>