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pptx" ContentType="application/vnd.openxmlformats-officedocument.presentationml.presentation"/>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81" r:id="rId15"/>
    <p:sldId id="270" r:id="rId16"/>
    <p:sldId id="271" r:id="rId17"/>
    <p:sldId id="272" r:id="rId18"/>
    <p:sldId id="273" r:id="rId19"/>
    <p:sldId id="282" r:id="rId20"/>
    <p:sldId id="274" r:id="rId21"/>
    <p:sldId id="275" r:id="rId22"/>
    <p:sldId id="283" r:id="rId23"/>
    <p:sldId id="276" r:id="rId24"/>
    <p:sldId id="284" r:id="rId25"/>
    <p:sldId id="277" r:id="rId26"/>
    <p:sldId id="278" r:id="rId27"/>
    <p:sldId id="280"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91" autoAdjust="0"/>
    <p:restoredTop sz="94660"/>
  </p:normalViewPr>
  <p:slideViewPr>
    <p:cSldViewPr>
      <p:cViewPr>
        <p:scale>
          <a:sx n="30" d="100"/>
          <a:sy n="30" d="100"/>
        </p:scale>
        <p:origin x="-1824" y="-3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90BE06D8-1C1A-4AA2-8E6D-598325897AC0}" type="datetimeFigureOut">
              <a:rPr lang="en-US" smtClean="0"/>
              <a:pPr/>
              <a:t>10/2/2013</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FB9A166D-908C-46AC-8B10-CF6BDEEFA755}"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90BE06D8-1C1A-4AA2-8E6D-598325897AC0}" type="datetimeFigureOut">
              <a:rPr lang="en-US" smtClean="0"/>
              <a:pPr/>
              <a:t>10/2/2013</a:t>
            </a:fld>
            <a:endParaRPr lang="en-US"/>
          </a:p>
        </p:txBody>
      </p:sp>
      <p:sp>
        <p:nvSpPr>
          <p:cNvPr id="9" name="Slide Number Placeholder 8"/>
          <p:cNvSpPr>
            <a:spLocks noGrp="1"/>
          </p:cNvSpPr>
          <p:nvPr>
            <p:ph type="sldNum" sz="quarter" idx="15"/>
          </p:nvPr>
        </p:nvSpPr>
        <p:spPr/>
        <p:txBody>
          <a:bodyPr rtlCol="0"/>
          <a:lstStyle/>
          <a:p>
            <a:fld id="{FB9A166D-908C-46AC-8B10-CF6BDEEFA755}"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90BE06D8-1C1A-4AA2-8E6D-598325897AC0}" type="datetimeFigureOut">
              <a:rPr lang="en-US" smtClean="0"/>
              <a:pPr/>
              <a:t>10/2/2013</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FB9A166D-908C-46AC-8B10-CF6BDEEFA75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90BE06D8-1C1A-4AA2-8E6D-598325897AC0}" type="datetimeFigureOut">
              <a:rPr lang="en-US" smtClean="0"/>
              <a:pPr/>
              <a:t>10/2/2013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9A166D-908C-46AC-8B10-CF6BDEEFA755}"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90BE06D8-1C1A-4AA2-8E6D-598325897AC0}" type="datetimeFigureOut">
              <a:rPr lang="en-US" smtClean="0"/>
              <a:pPr/>
              <a:t>10/2/2013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B9A166D-908C-46AC-8B10-CF6BDEEFA755}"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90BE06D8-1C1A-4AA2-8E6D-598325897AC0}" type="datetimeFigureOut">
              <a:rPr lang="en-US" smtClean="0"/>
              <a:pPr/>
              <a:t>10/2/2013</a:t>
            </a:fld>
            <a:endParaRPr lang="en-US"/>
          </a:p>
        </p:txBody>
      </p:sp>
      <p:sp>
        <p:nvSpPr>
          <p:cNvPr id="7" name="Slide Number Placeholder 6"/>
          <p:cNvSpPr>
            <a:spLocks noGrp="1"/>
          </p:cNvSpPr>
          <p:nvPr>
            <p:ph type="sldNum" sz="quarter" idx="11"/>
          </p:nvPr>
        </p:nvSpPr>
        <p:spPr/>
        <p:txBody>
          <a:bodyPr rtlCol="0"/>
          <a:lstStyle/>
          <a:p>
            <a:fld id="{FB9A166D-908C-46AC-8B10-CF6BDEEFA755}"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BE06D8-1C1A-4AA2-8E6D-598325897AC0}" type="datetimeFigureOut">
              <a:rPr lang="en-US" smtClean="0"/>
              <a:pPr/>
              <a:t>10/2/2013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B9A166D-908C-46AC-8B10-CF6BDEEFA75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90BE06D8-1C1A-4AA2-8E6D-598325897AC0}" type="datetimeFigureOut">
              <a:rPr lang="en-US" smtClean="0"/>
              <a:pPr/>
              <a:t>10/2/2013</a:t>
            </a:fld>
            <a:endParaRPr lang="en-US"/>
          </a:p>
        </p:txBody>
      </p:sp>
      <p:sp>
        <p:nvSpPr>
          <p:cNvPr id="22" name="Slide Number Placeholder 21"/>
          <p:cNvSpPr>
            <a:spLocks noGrp="1"/>
          </p:cNvSpPr>
          <p:nvPr>
            <p:ph type="sldNum" sz="quarter" idx="15"/>
          </p:nvPr>
        </p:nvSpPr>
        <p:spPr/>
        <p:txBody>
          <a:bodyPr rtlCol="0"/>
          <a:lstStyle/>
          <a:p>
            <a:fld id="{FB9A166D-908C-46AC-8B10-CF6BDEEFA755}"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90BE06D8-1C1A-4AA2-8E6D-598325897AC0}" type="datetimeFigureOut">
              <a:rPr lang="en-US" smtClean="0"/>
              <a:pPr/>
              <a:t>10/2/2013</a:t>
            </a:fld>
            <a:endParaRPr lang="en-US"/>
          </a:p>
        </p:txBody>
      </p:sp>
      <p:sp>
        <p:nvSpPr>
          <p:cNvPr id="18" name="Slide Number Placeholder 17"/>
          <p:cNvSpPr>
            <a:spLocks noGrp="1"/>
          </p:cNvSpPr>
          <p:nvPr>
            <p:ph type="sldNum" sz="quarter" idx="11"/>
          </p:nvPr>
        </p:nvSpPr>
        <p:spPr/>
        <p:txBody>
          <a:bodyPr rtlCol="0"/>
          <a:lstStyle/>
          <a:p>
            <a:fld id="{FB9A166D-908C-46AC-8B10-CF6BDEEFA755}"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0BE06D8-1C1A-4AA2-8E6D-598325897AC0}" type="datetimeFigureOut">
              <a:rPr lang="en-US" smtClean="0"/>
              <a:pPr/>
              <a:t>10/2/2013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9A166D-908C-46AC-8B10-CF6BDEEFA75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0BE06D8-1C1A-4AA2-8E6D-598325897AC0}" type="datetimeFigureOut">
              <a:rPr lang="en-US" smtClean="0"/>
              <a:pPr/>
              <a:t>10/2/2013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9A166D-908C-46AC-8B10-CF6BDEEFA75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90BE06D8-1C1A-4AA2-8E6D-598325897AC0}" type="datetimeFigureOut">
              <a:rPr lang="en-US" smtClean="0"/>
              <a:pPr/>
              <a:t>10/2/2013</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FB9A166D-908C-46AC-8B10-CF6BDEEFA75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package" Target="../embeddings/Microsoft_Office_PowerPoint_Presentation1.pptx"/><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05000" y="1676400"/>
            <a:ext cx="6172200" cy="1894362"/>
          </a:xfrm>
        </p:spPr>
        <p:txBody>
          <a:bodyPr/>
          <a:lstStyle/>
          <a:p>
            <a:r>
              <a:rPr lang="en-US" dirty="0" smtClean="0"/>
              <a:t>Decision Making in Non Profit Sector (NPO)</a:t>
            </a:r>
            <a:endParaRPr lang="en-US" dirty="0"/>
          </a:p>
        </p:txBody>
      </p:sp>
      <p:sp>
        <p:nvSpPr>
          <p:cNvPr id="3" name="Subtitle 2"/>
          <p:cNvSpPr>
            <a:spLocks noGrp="1"/>
          </p:cNvSpPr>
          <p:nvPr>
            <p:ph type="subTitle" idx="1"/>
          </p:nvPr>
        </p:nvSpPr>
        <p:spPr>
          <a:xfrm>
            <a:off x="2057400" y="3733800"/>
            <a:ext cx="6172200" cy="1371600"/>
          </a:xfrm>
        </p:spPr>
        <p:txBody>
          <a:bodyPr>
            <a:normAutofit lnSpcReduction="10000"/>
          </a:bodyPr>
          <a:lstStyle/>
          <a:p>
            <a:r>
              <a:rPr lang="en-GB" b="1" dirty="0" smtClean="0">
                <a:solidFill>
                  <a:schemeClr val="tx1"/>
                </a:solidFill>
              </a:rPr>
              <a:t>MPA 505</a:t>
            </a:r>
            <a:endParaRPr lang="en-US" dirty="0" smtClean="0">
              <a:solidFill>
                <a:schemeClr val="tx1"/>
              </a:solidFill>
            </a:endParaRPr>
          </a:p>
          <a:p>
            <a:r>
              <a:rPr lang="en-GB" b="1" dirty="0" smtClean="0">
                <a:solidFill>
                  <a:schemeClr val="tx1"/>
                </a:solidFill>
              </a:rPr>
              <a:t>MPA Program</a:t>
            </a:r>
          </a:p>
          <a:p>
            <a:r>
              <a:rPr lang="en-GB" b="1" dirty="0" smtClean="0">
                <a:solidFill>
                  <a:schemeClr val="tx1"/>
                </a:solidFill>
              </a:rPr>
              <a:t>Course Instructor: Riffat Abbas Rizvi</a:t>
            </a:r>
          </a:p>
          <a:p>
            <a:r>
              <a:rPr lang="en-GB" dirty="0" smtClean="0">
                <a:solidFill>
                  <a:schemeClr val="tx1"/>
                </a:solidFill>
              </a:rPr>
              <a:t>Lecture-3</a:t>
            </a:r>
            <a:endParaRPr lang="en-US" dirty="0" smtClean="0">
              <a:solidFill>
                <a:schemeClr val="tx1"/>
              </a:solidFill>
            </a:endParaRPr>
          </a:p>
          <a:p>
            <a:endParaRPr lang="en-US" dirty="0"/>
          </a:p>
        </p:txBody>
      </p:sp>
    </p:spTree>
    <p:extLst>
      <p:ext uri="{BB962C8B-B14F-4D97-AF65-F5344CB8AC3E}">
        <p14:creationId xmlns="" xmlns:p14="http://schemas.microsoft.com/office/powerpoint/2010/main" val="9368486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Decision making in NPO Sector</a:t>
            </a:r>
            <a:endParaRPr lang="en-US" dirty="0"/>
          </a:p>
        </p:txBody>
      </p:sp>
      <p:sp>
        <p:nvSpPr>
          <p:cNvPr id="3" name="Content Placeholder 2"/>
          <p:cNvSpPr>
            <a:spLocks noGrp="1"/>
          </p:cNvSpPr>
          <p:nvPr>
            <p:ph sz="quarter" idx="1"/>
          </p:nvPr>
        </p:nvSpPr>
        <p:spPr/>
        <p:txBody>
          <a:bodyPr/>
          <a:lstStyle/>
          <a:p>
            <a:r>
              <a:rPr lang="en-US" dirty="0" smtClean="0"/>
              <a:t>Preview of Last Lecture</a:t>
            </a:r>
          </a:p>
          <a:p>
            <a:r>
              <a:rPr lang="en-US" dirty="0" smtClean="0"/>
              <a:t>NPO (Major Types of Organization)</a:t>
            </a:r>
          </a:p>
          <a:p>
            <a:r>
              <a:rPr lang="en-US" dirty="0" smtClean="0"/>
              <a:t>NGOs</a:t>
            </a:r>
          </a:p>
          <a:p>
            <a:r>
              <a:rPr lang="en-US" dirty="0" smtClean="0"/>
              <a:t>NGO Types</a:t>
            </a:r>
          </a:p>
          <a:p>
            <a:r>
              <a:rPr lang="en-US" dirty="0" smtClean="0"/>
              <a:t>CBOs</a:t>
            </a:r>
          </a:p>
          <a:p>
            <a:r>
              <a:rPr lang="en-US" dirty="0" smtClean="0"/>
              <a:t>QUANGOs </a:t>
            </a:r>
          </a:p>
          <a:p>
            <a:r>
              <a:rPr lang="en-US" dirty="0" smtClean="0"/>
              <a:t>Conclusion</a:t>
            </a:r>
          </a:p>
          <a:p>
            <a:pPr>
              <a:buNone/>
            </a:pPr>
            <a:endParaRPr lang="en-US" dirty="0"/>
          </a:p>
        </p:txBody>
      </p:sp>
    </p:spTree>
    <p:extLst>
      <p:ext uri="{BB962C8B-B14F-4D97-AF65-F5344CB8AC3E}">
        <p14:creationId xmlns="" xmlns:p14="http://schemas.microsoft.com/office/powerpoint/2010/main" val="37787578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NPO(Major Types of Organization)</a:t>
            </a:r>
            <a:endParaRPr lang="en-US" dirty="0"/>
          </a:p>
        </p:txBody>
      </p:sp>
      <p:sp>
        <p:nvSpPr>
          <p:cNvPr id="3" name="Content Placeholder 2"/>
          <p:cNvSpPr>
            <a:spLocks noGrp="1"/>
          </p:cNvSpPr>
          <p:nvPr>
            <p:ph sz="quarter" idx="1"/>
          </p:nvPr>
        </p:nvSpPr>
        <p:spPr/>
        <p:txBody>
          <a:bodyPr/>
          <a:lstStyle/>
          <a:p>
            <a:r>
              <a:rPr lang="en-US" dirty="0"/>
              <a:t>The nonprofit sector in Pakistan can be divided into two broad categories: </a:t>
            </a:r>
            <a:r>
              <a:rPr lang="en-US" dirty="0" smtClean="0"/>
              <a:t>unorganized and </a:t>
            </a:r>
            <a:r>
              <a:rPr lang="en-US" dirty="0"/>
              <a:t>organized. </a:t>
            </a:r>
            <a:endParaRPr lang="en-US" dirty="0" smtClean="0"/>
          </a:p>
          <a:p>
            <a:r>
              <a:rPr lang="en-US" dirty="0" smtClean="0"/>
              <a:t>The </a:t>
            </a:r>
            <a:r>
              <a:rPr lang="en-US" dirty="0"/>
              <a:t>unorganized sector is composed of relatively small informal </a:t>
            </a:r>
            <a:r>
              <a:rPr lang="en-US" dirty="0" smtClean="0"/>
              <a:t>and unregistered </a:t>
            </a:r>
            <a:r>
              <a:rPr lang="en-US" dirty="0"/>
              <a:t>entities that work mostly at the grassroots level.</a:t>
            </a:r>
          </a:p>
        </p:txBody>
      </p:sp>
    </p:spTree>
    <p:extLst>
      <p:ext uri="{BB962C8B-B14F-4D97-AF65-F5344CB8AC3E}">
        <p14:creationId xmlns="" xmlns:p14="http://schemas.microsoft.com/office/powerpoint/2010/main" val="34350715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NPO(Major Types of Organization)</a:t>
            </a:r>
            <a:endParaRPr lang="en-US" dirty="0"/>
          </a:p>
        </p:txBody>
      </p:sp>
      <p:sp>
        <p:nvSpPr>
          <p:cNvPr id="3" name="Content Placeholder 2"/>
          <p:cNvSpPr>
            <a:spLocks noGrp="1"/>
          </p:cNvSpPr>
          <p:nvPr>
            <p:ph sz="quarter" idx="1"/>
          </p:nvPr>
        </p:nvSpPr>
        <p:spPr/>
        <p:txBody>
          <a:bodyPr>
            <a:normAutofit/>
          </a:bodyPr>
          <a:lstStyle/>
          <a:p>
            <a:r>
              <a:rPr lang="en-US" dirty="0"/>
              <a:t>These may include umbrella NGOs, national NPOs, and mid-level and </a:t>
            </a:r>
            <a:r>
              <a:rPr lang="en-US" dirty="0" smtClean="0"/>
              <a:t>grassroots level </a:t>
            </a:r>
            <a:r>
              <a:rPr lang="en-US" dirty="0"/>
              <a:t>organizations. </a:t>
            </a:r>
            <a:endParaRPr lang="en-US" dirty="0" smtClean="0"/>
          </a:p>
          <a:p>
            <a:r>
              <a:rPr lang="en-US" dirty="0" smtClean="0"/>
              <a:t>The </a:t>
            </a:r>
            <a:r>
              <a:rPr lang="en-US" dirty="0"/>
              <a:t>unregistered segment of the organized sector generally includes </a:t>
            </a:r>
            <a:r>
              <a:rPr lang="en-US" dirty="0" smtClean="0"/>
              <a:t>small NGOs</a:t>
            </a:r>
            <a:r>
              <a:rPr lang="en-US" dirty="0"/>
              <a:t>, CBOs, and grassroots level organizations, although some mid-level organizations </a:t>
            </a:r>
            <a:r>
              <a:rPr lang="en-US" dirty="0" smtClean="0"/>
              <a:t>may also </a:t>
            </a:r>
            <a:r>
              <a:rPr lang="en-US" dirty="0"/>
              <a:t>opt to be </a:t>
            </a:r>
            <a:r>
              <a:rPr lang="en-US" dirty="0" smtClean="0"/>
              <a:t>unregistered.</a:t>
            </a:r>
            <a:endParaRPr lang="en-US" dirty="0"/>
          </a:p>
        </p:txBody>
      </p:sp>
    </p:spTree>
    <p:extLst>
      <p:ext uri="{BB962C8B-B14F-4D97-AF65-F5344CB8AC3E}">
        <p14:creationId xmlns="" xmlns:p14="http://schemas.microsoft.com/office/powerpoint/2010/main" val="42456053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NPO(Major Types of Organization)</a:t>
            </a:r>
          </a:p>
        </p:txBody>
      </p:sp>
      <p:sp>
        <p:nvSpPr>
          <p:cNvPr id="3" name="Content Placeholder 2"/>
          <p:cNvSpPr>
            <a:spLocks noGrp="1"/>
          </p:cNvSpPr>
          <p:nvPr>
            <p:ph sz="quarter" idx="1"/>
          </p:nvPr>
        </p:nvSpPr>
        <p:spPr/>
        <p:txBody>
          <a:bodyPr/>
          <a:lstStyle/>
          <a:p>
            <a:r>
              <a:rPr lang="en-US" dirty="0"/>
              <a:t>These organizations, though organized in the </a:t>
            </a:r>
            <a:r>
              <a:rPr lang="en-US" dirty="0" smtClean="0"/>
              <a:t>sense that </a:t>
            </a:r>
            <a:r>
              <a:rPr lang="en-US" dirty="0"/>
              <a:t>they have definite identifiable existence, structure, and operations management </a:t>
            </a:r>
            <a:r>
              <a:rPr lang="en-US" dirty="0" smtClean="0"/>
              <a:t>procedures options </a:t>
            </a:r>
            <a:r>
              <a:rPr lang="en-US" dirty="0"/>
              <a:t>to remain unregistered</a:t>
            </a:r>
            <a:r>
              <a:rPr lang="en-US" dirty="0" smtClean="0"/>
              <a:t>.</a:t>
            </a:r>
            <a:endParaRPr lang="en-US" dirty="0"/>
          </a:p>
        </p:txBody>
      </p:sp>
    </p:spTree>
    <p:extLst>
      <p:ext uri="{BB962C8B-B14F-4D97-AF65-F5344CB8AC3E}">
        <p14:creationId xmlns="" xmlns:p14="http://schemas.microsoft.com/office/powerpoint/2010/main" val="41475661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 for no registration </a:t>
            </a:r>
            <a:endParaRPr lang="en-US" dirty="0"/>
          </a:p>
        </p:txBody>
      </p:sp>
      <p:sp>
        <p:nvSpPr>
          <p:cNvPr id="3" name="Content Placeholder 2"/>
          <p:cNvSpPr>
            <a:spLocks noGrp="1"/>
          </p:cNvSpPr>
          <p:nvPr>
            <p:ph sz="quarter" idx="1"/>
          </p:nvPr>
        </p:nvSpPr>
        <p:spPr/>
        <p:txBody>
          <a:bodyPr/>
          <a:lstStyle/>
          <a:p>
            <a:r>
              <a:rPr lang="en-US" dirty="0" smtClean="0"/>
              <a:t> Npo</a:t>
            </a:r>
            <a:r>
              <a:rPr lang="en-US" dirty="0"/>
              <a:t> have already received recognition, and on the basis of the goodwill earned through its work, </a:t>
            </a:r>
            <a:r>
              <a:rPr lang="en-US" dirty="0" smtClean="0"/>
              <a:t>be able </a:t>
            </a:r>
            <a:r>
              <a:rPr lang="en-US" dirty="0"/>
              <a:t>to attract funding or technical assistance without getting registered.</a:t>
            </a:r>
          </a:p>
        </p:txBody>
      </p:sp>
    </p:spTree>
    <p:extLst>
      <p:ext uri="{BB962C8B-B14F-4D97-AF65-F5344CB8AC3E}">
        <p14:creationId xmlns="" xmlns:p14="http://schemas.microsoft.com/office/powerpoint/2010/main" val="15555661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14400" y="685800"/>
            <a:ext cx="6934200" cy="584775"/>
          </a:xfrm>
          <a:prstGeom prst="rect">
            <a:avLst/>
          </a:prstGeom>
        </p:spPr>
        <p:txBody>
          <a:bodyPr wrap="square">
            <a:spAutoFit/>
          </a:bodyPr>
          <a:lstStyle/>
          <a:p>
            <a:r>
              <a:rPr lang="en-US" sz="3200" dirty="0" smtClean="0"/>
              <a:t>NPO(Major Types of Organization)</a:t>
            </a:r>
            <a:endParaRPr lang="en-US" sz="3200" dirty="0"/>
          </a:p>
        </p:txBody>
      </p:sp>
      <p:graphicFrame>
        <p:nvGraphicFramePr>
          <p:cNvPr id="2" name="Object 2"/>
          <p:cNvGraphicFramePr>
            <a:graphicFrameLocks noChangeAspect="1"/>
          </p:cNvGraphicFramePr>
          <p:nvPr/>
        </p:nvGraphicFramePr>
        <p:xfrm>
          <a:off x="533401" y="1447800"/>
          <a:ext cx="7391400" cy="4953000"/>
        </p:xfrm>
        <a:graphic>
          <a:graphicData uri="http://schemas.openxmlformats.org/presentationml/2006/ole">
            <p:oleObj spid="_x0000_s1026" name="Presentation" r:id="rId3" imgW="4570603" imgH="3427427" progId="PowerPoint.Show.12">
              <p:embed/>
            </p:oleObj>
          </a:graphicData>
        </a:graphic>
      </p:graphicFrame>
    </p:spTree>
    <p:extLst>
      <p:ext uri="{BB962C8B-B14F-4D97-AF65-F5344CB8AC3E}">
        <p14:creationId xmlns="" xmlns:p14="http://schemas.microsoft.com/office/powerpoint/2010/main" val="2764750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NPO and NPO Sector? </a:t>
            </a:r>
            <a:endParaRPr lang="en-US" dirty="0"/>
          </a:p>
        </p:txBody>
      </p:sp>
      <p:sp>
        <p:nvSpPr>
          <p:cNvPr id="4" name="Content Placeholder 3"/>
          <p:cNvSpPr>
            <a:spLocks noGrp="1"/>
          </p:cNvSpPr>
          <p:nvPr>
            <p:ph sz="quarter" idx="1"/>
          </p:nvPr>
        </p:nvSpPr>
        <p:spPr/>
        <p:txBody>
          <a:bodyPr>
            <a:normAutofit/>
          </a:bodyPr>
          <a:lstStyle/>
          <a:p>
            <a:r>
              <a:rPr lang="en-US" dirty="0"/>
              <a:t>The terms “nonprofit sector” and “nonprofit organization” are not used extensively, </a:t>
            </a:r>
            <a:r>
              <a:rPr lang="en-US" dirty="0" smtClean="0"/>
              <a:t>nor are </a:t>
            </a:r>
            <a:r>
              <a:rPr lang="en-US" dirty="0"/>
              <a:t>they commonly and uniformly understood, in Pakistan</a:t>
            </a:r>
            <a:r>
              <a:rPr lang="en-US" dirty="0" smtClean="0"/>
              <a:t>.</a:t>
            </a:r>
          </a:p>
          <a:p>
            <a:r>
              <a:rPr lang="en-US" dirty="0" smtClean="0"/>
              <a:t> </a:t>
            </a:r>
            <a:r>
              <a:rPr lang="en-US" dirty="0"/>
              <a:t>Apart from the several legal </a:t>
            </a:r>
            <a:r>
              <a:rPr lang="en-US" dirty="0" smtClean="0"/>
              <a:t>terms used </a:t>
            </a:r>
            <a:r>
              <a:rPr lang="en-US" dirty="0"/>
              <a:t>to define these organizations, various other terms and phrases are also used to refer </a:t>
            </a:r>
            <a:r>
              <a:rPr lang="en-US" dirty="0" smtClean="0"/>
              <a:t>to nonprofit </a:t>
            </a:r>
            <a:r>
              <a:rPr lang="en-US" dirty="0"/>
              <a:t>sector organizations in the country. </a:t>
            </a:r>
            <a:endParaRPr lang="en-US" dirty="0" smtClean="0"/>
          </a:p>
          <a:p>
            <a:r>
              <a:rPr lang="en-US" dirty="0" smtClean="0"/>
              <a:t>These </a:t>
            </a:r>
            <a:r>
              <a:rPr lang="en-US" dirty="0"/>
              <a:t>terms include voluntary </a:t>
            </a:r>
            <a:r>
              <a:rPr lang="en-US" dirty="0" smtClean="0"/>
              <a:t>organizations, associations</a:t>
            </a:r>
            <a:r>
              <a:rPr lang="en-US" dirty="0"/>
              <a:t>, or agencies; welfare organizations; societies; trusts; foundations; cooperatives; </a:t>
            </a:r>
            <a:r>
              <a:rPr lang="en-US" dirty="0" smtClean="0"/>
              <a:t>or citizens </a:t>
            </a:r>
            <a:r>
              <a:rPr lang="en-US" dirty="0"/>
              <a:t>organizations.</a:t>
            </a:r>
          </a:p>
        </p:txBody>
      </p:sp>
    </p:spTree>
    <p:extLst>
      <p:ext uri="{BB962C8B-B14F-4D97-AF65-F5344CB8AC3E}">
        <p14:creationId xmlns="" xmlns:p14="http://schemas.microsoft.com/office/powerpoint/2010/main" val="22786984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NPO and NPO Sector? </a:t>
            </a:r>
            <a:endParaRPr lang="en-US" dirty="0"/>
          </a:p>
        </p:txBody>
      </p:sp>
      <p:sp>
        <p:nvSpPr>
          <p:cNvPr id="3" name="Content Placeholder 2"/>
          <p:cNvSpPr>
            <a:spLocks noGrp="1"/>
          </p:cNvSpPr>
          <p:nvPr>
            <p:ph sz="quarter" idx="1"/>
          </p:nvPr>
        </p:nvSpPr>
        <p:spPr/>
        <p:txBody>
          <a:bodyPr/>
          <a:lstStyle/>
          <a:p>
            <a:r>
              <a:rPr lang="en-US" dirty="0"/>
              <a:t>In recent years, the terms “NGOs” and “CBOs” have also attained </a:t>
            </a:r>
            <a:r>
              <a:rPr lang="en-US" dirty="0" smtClean="0"/>
              <a:t>greater recognition </a:t>
            </a:r>
            <a:r>
              <a:rPr lang="en-US" dirty="0"/>
              <a:t>in society at large, and are being extensively used and understood in a broader </a:t>
            </a:r>
            <a:r>
              <a:rPr lang="en-US" dirty="0" smtClean="0"/>
              <a:t>sense to </a:t>
            </a:r>
            <a:r>
              <a:rPr lang="en-US" dirty="0"/>
              <a:t>describe voluntary and nonprofit organizations.</a:t>
            </a:r>
          </a:p>
        </p:txBody>
      </p:sp>
    </p:spTree>
    <p:extLst>
      <p:ext uri="{BB962C8B-B14F-4D97-AF65-F5344CB8AC3E}">
        <p14:creationId xmlns="" xmlns:p14="http://schemas.microsoft.com/office/powerpoint/2010/main" val="17135673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NPO and NPO Sector? </a:t>
            </a:r>
            <a:endParaRPr lang="en-US" dirty="0"/>
          </a:p>
        </p:txBody>
      </p:sp>
      <p:sp>
        <p:nvSpPr>
          <p:cNvPr id="3" name="Content Placeholder 2"/>
          <p:cNvSpPr>
            <a:spLocks noGrp="1"/>
          </p:cNvSpPr>
          <p:nvPr>
            <p:ph sz="quarter" idx="1"/>
          </p:nvPr>
        </p:nvSpPr>
        <p:spPr/>
        <p:txBody>
          <a:bodyPr/>
          <a:lstStyle/>
          <a:p>
            <a:pPr algn="just"/>
            <a:r>
              <a:rPr lang="en-US" dirty="0"/>
              <a:t>However, many of these terms are not well</a:t>
            </a:r>
          </a:p>
          <a:p>
            <a:pPr marL="0" indent="0" algn="just">
              <a:buNone/>
            </a:pPr>
            <a:r>
              <a:rPr lang="en-US" dirty="0" smtClean="0"/>
              <a:t>   defined </a:t>
            </a:r>
            <a:r>
              <a:rPr lang="en-US" dirty="0"/>
              <a:t>and are used in a broad context</a:t>
            </a:r>
            <a:r>
              <a:rPr lang="en-US" dirty="0" smtClean="0"/>
              <a:t>.</a:t>
            </a:r>
          </a:p>
          <a:p>
            <a:pPr marL="0" indent="0"/>
            <a:r>
              <a:rPr lang="en-US" dirty="0" smtClean="0"/>
              <a:t> It </a:t>
            </a:r>
            <a:r>
              <a:rPr lang="en-US" dirty="0"/>
              <a:t>is,  </a:t>
            </a:r>
            <a:r>
              <a:rPr lang="en-US" dirty="0" smtClean="0"/>
              <a:t>therefore</a:t>
            </a:r>
            <a:r>
              <a:rPr lang="en-US" dirty="0"/>
              <a:t>, not always possible to </a:t>
            </a:r>
            <a:r>
              <a:rPr lang="en-US" dirty="0" smtClean="0"/>
              <a:t>  distinguish these terms </a:t>
            </a:r>
            <a:r>
              <a:rPr lang="en-US" dirty="0"/>
              <a:t>on the basis of the basic characteristics of organizations depicted by each term.</a:t>
            </a:r>
          </a:p>
        </p:txBody>
      </p:sp>
    </p:spTree>
    <p:extLst>
      <p:ext uri="{BB962C8B-B14F-4D97-AF65-F5344CB8AC3E}">
        <p14:creationId xmlns="" xmlns:p14="http://schemas.microsoft.com/office/powerpoint/2010/main" val="32823924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NPO and NPO Sector? </a:t>
            </a:r>
            <a:endParaRPr lang="en-US" dirty="0"/>
          </a:p>
        </p:txBody>
      </p:sp>
      <p:sp>
        <p:nvSpPr>
          <p:cNvPr id="3" name="Content Placeholder 2"/>
          <p:cNvSpPr>
            <a:spLocks noGrp="1"/>
          </p:cNvSpPr>
          <p:nvPr>
            <p:ph sz="quarter" idx="1"/>
          </p:nvPr>
        </p:nvSpPr>
        <p:spPr/>
        <p:txBody>
          <a:bodyPr/>
          <a:lstStyle/>
          <a:p>
            <a:r>
              <a:rPr lang="en-US" dirty="0"/>
              <a:t>Voluntary organizations, welfare organizations, social welfare agencies, and </a:t>
            </a:r>
            <a:r>
              <a:rPr lang="en-US" dirty="0" smtClean="0"/>
              <a:t>welfare societies </a:t>
            </a:r>
            <a:r>
              <a:rPr lang="en-US" dirty="0"/>
              <a:t>are used synonymously to refer to organizations that work for the welfare, benefit, </a:t>
            </a:r>
            <a:r>
              <a:rPr lang="en-US" dirty="0" smtClean="0"/>
              <a:t>and betterment </a:t>
            </a:r>
            <a:r>
              <a:rPr lang="en-US" dirty="0"/>
              <a:t>of either society as a whole or of a certain segment of society.</a:t>
            </a:r>
          </a:p>
        </p:txBody>
      </p:sp>
    </p:spTree>
    <p:extLst>
      <p:ext uri="{BB962C8B-B14F-4D97-AF65-F5344CB8AC3E}">
        <p14:creationId xmlns="" xmlns:p14="http://schemas.microsoft.com/office/powerpoint/2010/main" val="31562162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r>
              <a:rPr lang="en-US" dirty="0"/>
              <a:t>Voluntarism and welfare-oriented activities are </a:t>
            </a:r>
            <a:r>
              <a:rPr lang="en-US" dirty="0" smtClean="0"/>
              <a:t>among the </a:t>
            </a:r>
            <a:r>
              <a:rPr lang="en-US" dirty="0"/>
              <a:t>basic characteristics of these organizations</a:t>
            </a:r>
            <a:r>
              <a:rPr lang="en-US" dirty="0" smtClean="0"/>
              <a:t>.</a:t>
            </a:r>
          </a:p>
          <a:p>
            <a:r>
              <a:rPr lang="en-US" dirty="0"/>
              <a:t>These organizations range in size from </a:t>
            </a:r>
            <a:r>
              <a:rPr lang="en-US" dirty="0" smtClean="0"/>
              <a:t>small entities </a:t>
            </a:r>
            <a:r>
              <a:rPr lang="en-US" dirty="0"/>
              <a:t>such as </a:t>
            </a:r>
            <a:r>
              <a:rPr lang="en-US" i="1" dirty="0" err="1"/>
              <a:t>mohallah</a:t>
            </a:r>
            <a:r>
              <a:rPr lang="en-US" i="1" dirty="0"/>
              <a:t> </a:t>
            </a:r>
            <a:r>
              <a:rPr lang="en-US" dirty="0"/>
              <a:t>(neighborhood) and village committees established either for a </a:t>
            </a:r>
            <a:r>
              <a:rPr lang="en-US" dirty="0" smtClean="0"/>
              <a:t>specific purpose </a:t>
            </a:r>
            <a:r>
              <a:rPr lang="en-US" dirty="0"/>
              <a:t>or for a general wide-ranging sphere of activities, to large organizations such as </a:t>
            </a:r>
            <a:r>
              <a:rPr lang="en-US" dirty="0" smtClean="0"/>
              <a:t>welfare associations </a:t>
            </a:r>
            <a:r>
              <a:rPr lang="en-US" dirty="0"/>
              <a:t>and societies set up to provide education, health, and other social services to </a:t>
            </a:r>
            <a:r>
              <a:rPr lang="en-US" dirty="0" smtClean="0"/>
              <a:t>people at </a:t>
            </a:r>
            <a:r>
              <a:rPr lang="en-US" dirty="0"/>
              <a:t>the national level.</a:t>
            </a:r>
          </a:p>
        </p:txBody>
      </p:sp>
      <p:sp>
        <p:nvSpPr>
          <p:cNvPr id="4" name="Rectangle 3"/>
          <p:cNvSpPr/>
          <p:nvPr/>
        </p:nvSpPr>
        <p:spPr>
          <a:xfrm>
            <a:off x="685800" y="762000"/>
            <a:ext cx="7543800" cy="584775"/>
          </a:xfrm>
          <a:prstGeom prst="rect">
            <a:avLst/>
          </a:prstGeom>
        </p:spPr>
        <p:txBody>
          <a:bodyPr wrap="square">
            <a:spAutoFit/>
          </a:bodyPr>
          <a:lstStyle/>
          <a:p>
            <a:r>
              <a:rPr lang="en-US" sz="3200" dirty="0" smtClean="0"/>
              <a:t>What is NPO and NPO Sector? </a:t>
            </a:r>
            <a:endParaRPr lang="en-US" sz="3200" dirty="0"/>
          </a:p>
        </p:txBody>
      </p:sp>
    </p:spTree>
    <p:extLst>
      <p:ext uri="{BB962C8B-B14F-4D97-AF65-F5344CB8AC3E}">
        <p14:creationId xmlns="" xmlns:p14="http://schemas.microsoft.com/office/powerpoint/2010/main" val="13516598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 Government Organizations </a:t>
            </a:r>
            <a:endParaRPr lang="en-US" dirty="0"/>
          </a:p>
        </p:txBody>
      </p:sp>
      <p:sp>
        <p:nvSpPr>
          <p:cNvPr id="3" name="Content Placeholder 2"/>
          <p:cNvSpPr>
            <a:spLocks noGrp="1"/>
          </p:cNvSpPr>
          <p:nvPr>
            <p:ph sz="quarter" idx="1"/>
          </p:nvPr>
        </p:nvSpPr>
        <p:spPr/>
        <p:txBody>
          <a:bodyPr>
            <a:normAutofit/>
          </a:bodyPr>
          <a:lstStyle/>
          <a:p>
            <a:r>
              <a:rPr lang="en-US" dirty="0"/>
              <a:t>The term “NGO” has gained much recognition in society in recent years. </a:t>
            </a:r>
            <a:r>
              <a:rPr lang="en-US" dirty="0" smtClean="0"/>
              <a:t>Theoretically, almost </a:t>
            </a:r>
            <a:r>
              <a:rPr lang="en-US" dirty="0"/>
              <a:t>all kinds of voluntary and welfare organizations, trusts, and foundations can be </a:t>
            </a:r>
            <a:r>
              <a:rPr lang="en-US" dirty="0" smtClean="0"/>
              <a:t>classified as </a:t>
            </a:r>
            <a:r>
              <a:rPr lang="en-US" dirty="0"/>
              <a:t>NGOs and are generally referred to as such by government, donors, and the NGO community</a:t>
            </a:r>
            <a:r>
              <a:rPr lang="en-US" dirty="0" smtClean="0"/>
              <a:t>.</a:t>
            </a:r>
            <a:endParaRPr lang="en-US" dirty="0"/>
          </a:p>
        </p:txBody>
      </p:sp>
    </p:spTree>
    <p:extLst>
      <p:ext uri="{BB962C8B-B14F-4D97-AF65-F5344CB8AC3E}">
        <p14:creationId xmlns="" xmlns:p14="http://schemas.microsoft.com/office/powerpoint/2010/main" val="14979742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 Government Organizations </a:t>
            </a:r>
            <a:endParaRPr lang="en-US" dirty="0"/>
          </a:p>
        </p:txBody>
      </p:sp>
      <p:sp>
        <p:nvSpPr>
          <p:cNvPr id="3" name="Content Placeholder 2"/>
          <p:cNvSpPr>
            <a:spLocks noGrp="1"/>
          </p:cNvSpPr>
          <p:nvPr>
            <p:ph sz="quarter" idx="1"/>
          </p:nvPr>
        </p:nvSpPr>
        <p:spPr/>
        <p:txBody>
          <a:bodyPr/>
          <a:lstStyle/>
          <a:p>
            <a:r>
              <a:rPr lang="en-US" dirty="0" smtClean="0"/>
              <a:t>However, generally in Pakistani society, the term NGO is used to refer only to the relatively modern organizations espousing secular causes, and, by and large, with specific purposes, e.g., freedom of speech, freedom of association, basic human rights, and provision of services.</a:t>
            </a:r>
          </a:p>
          <a:p>
            <a:r>
              <a:rPr lang="en-US" dirty="0" smtClean="0"/>
              <a:t>Examples of such organizations include giants like the Aga Khan Foundation, an international NGO operating in Pakistan at one end of the spectrum, and SHEHRI, Citizens for Better Environment, a local city-based NGO at the other end.</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 Government Organizations </a:t>
            </a:r>
            <a:endParaRPr lang="en-US" dirty="0"/>
          </a:p>
        </p:txBody>
      </p:sp>
      <p:sp>
        <p:nvSpPr>
          <p:cNvPr id="3" name="Content Placeholder 2"/>
          <p:cNvSpPr>
            <a:spLocks noGrp="1"/>
          </p:cNvSpPr>
          <p:nvPr>
            <p:ph sz="quarter" idx="1"/>
          </p:nvPr>
        </p:nvSpPr>
        <p:spPr/>
        <p:txBody>
          <a:bodyPr/>
          <a:lstStyle/>
          <a:p>
            <a:r>
              <a:rPr lang="en-US" dirty="0"/>
              <a:t>The scope and size of NGOs are as wide as the other nonprofit organizations </a:t>
            </a:r>
            <a:r>
              <a:rPr lang="en-US" dirty="0" smtClean="0"/>
              <a:t>described earlier</a:t>
            </a:r>
            <a:r>
              <a:rPr lang="en-US" dirty="0"/>
              <a:t>. NGOs in Pakistan can be divided into four broad categories. The first is national </a:t>
            </a:r>
            <a:r>
              <a:rPr lang="en-US" dirty="0" smtClean="0"/>
              <a:t>level capacity-building</a:t>
            </a:r>
            <a:r>
              <a:rPr lang="en-US" dirty="0"/>
              <a:t>, research, advocacy, and/or funding organizations.</a:t>
            </a:r>
          </a:p>
        </p:txBody>
      </p:sp>
    </p:spTree>
    <p:extLst>
      <p:ext uri="{BB962C8B-B14F-4D97-AF65-F5344CB8AC3E}">
        <p14:creationId xmlns="" xmlns:p14="http://schemas.microsoft.com/office/powerpoint/2010/main" val="42674651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Non Government Organizations(NGOs) </a:t>
            </a:r>
            <a:endParaRPr lang="en-US" dirty="0"/>
          </a:p>
        </p:txBody>
      </p:sp>
      <p:sp>
        <p:nvSpPr>
          <p:cNvPr id="3" name="Content Placeholder 2"/>
          <p:cNvSpPr>
            <a:spLocks noGrp="1"/>
          </p:cNvSpPr>
          <p:nvPr>
            <p:ph sz="quarter" idx="1"/>
          </p:nvPr>
        </p:nvSpPr>
        <p:spPr/>
        <p:txBody>
          <a:bodyPr>
            <a:normAutofit/>
          </a:bodyPr>
          <a:lstStyle/>
          <a:p>
            <a:pPr algn="just"/>
            <a:r>
              <a:rPr lang="en-US" dirty="0"/>
              <a:t>These </a:t>
            </a:r>
            <a:r>
              <a:rPr lang="en-US" dirty="0" smtClean="0"/>
              <a:t>include organizations </a:t>
            </a:r>
            <a:r>
              <a:rPr lang="en-US" dirty="0"/>
              <a:t>such as the International Union for the Conservation of Nature (IUCN), </a:t>
            </a:r>
            <a:r>
              <a:rPr lang="en-US" dirty="0" smtClean="0"/>
              <a:t>World Wide </a:t>
            </a:r>
            <a:r>
              <a:rPr lang="en-US" dirty="0"/>
              <a:t>Fund (WWF) [environment]; Sustainable Development Policy Institute (SDPI) </a:t>
            </a:r>
            <a:r>
              <a:rPr lang="en-US" dirty="0" smtClean="0"/>
              <a:t>[research and </a:t>
            </a:r>
            <a:r>
              <a:rPr lang="en-US" dirty="0"/>
              <a:t>advocacy]; Social Policy and Development Center (SPDC) [research]; NGO </a:t>
            </a:r>
            <a:r>
              <a:rPr lang="en-US" dirty="0" smtClean="0"/>
              <a:t>Resource Center </a:t>
            </a:r>
            <a:r>
              <a:rPr lang="en-US" dirty="0"/>
              <a:t>(NGORC) [human resource development]; </a:t>
            </a:r>
            <a:r>
              <a:rPr lang="en-US" dirty="0" smtClean="0"/>
              <a:t>Human Rights Commission of Pakistan(HRCP), and Citizen-Police Liaison Committee (CPLC) [human rights, legal aid]. </a:t>
            </a:r>
            <a:endParaRPr lang="en-US" dirty="0"/>
          </a:p>
        </p:txBody>
      </p:sp>
    </p:spTree>
    <p:extLst>
      <p:ext uri="{BB962C8B-B14F-4D97-AF65-F5344CB8AC3E}">
        <p14:creationId xmlns="" xmlns:p14="http://schemas.microsoft.com/office/powerpoint/2010/main" val="5853583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NGO</a:t>
            </a:r>
            <a:endParaRPr lang="en-US" dirty="0"/>
          </a:p>
        </p:txBody>
      </p:sp>
      <p:sp>
        <p:nvSpPr>
          <p:cNvPr id="3" name="Content Placeholder 2"/>
          <p:cNvSpPr>
            <a:spLocks noGrp="1"/>
          </p:cNvSpPr>
          <p:nvPr>
            <p:ph sz="quarter" idx="1"/>
          </p:nvPr>
        </p:nvSpPr>
        <p:spPr/>
        <p:txBody>
          <a:bodyPr>
            <a:normAutofit/>
          </a:bodyPr>
          <a:lstStyle/>
          <a:p>
            <a:r>
              <a:rPr lang="en-US" dirty="0" smtClean="0"/>
              <a:t>The second category is implementing and/or support organizations such as Strengthening Participatory Organizations (SPO) and South Asia Partnership Pakistan (SAP Pak).</a:t>
            </a:r>
          </a:p>
          <a:p>
            <a:r>
              <a:rPr lang="en-US" dirty="0"/>
              <a:t>These work directly </a:t>
            </a:r>
            <a:r>
              <a:rPr lang="en-US" dirty="0" smtClean="0"/>
              <a:t>with communities </a:t>
            </a:r>
            <a:r>
              <a:rPr lang="en-US" dirty="0"/>
              <a:t>to establish community-based organizations in specific regions, helping them </a:t>
            </a:r>
            <a:r>
              <a:rPr lang="en-US" dirty="0" smtClean="0"/>
              <a:t>to shift </a:t>
            </a:r>
            <a:r>
              <a:rPr lang="en-US" dirty="0"/>
              <a:t>from welfare orientation to participatory development, and supporting their </a:t>
            </a:r>
            <a:r>
              <a:rPr lang="en-US" dirty="0" smtClean="0"/>
              <a:t>development projects</a:t>
            </a:r>
            <a:r>
              <a:rPr lang="en-US" dirty="0"/>
              <a:t>.</a:t>
            </a:r>
            <a:endParaRPr lang="en-US" dirty="0" smtClean="0"/>
          </a:p>
          <a:p>
            <a:endParaRPr lang="en-US" dirty="0"/>
          </a:p>
        </p:txBody>
      </p:sp>
    </p:spTree>
    <p:extLst>
      <p:ext uri="{BB962C8B-B14F-4D97-AF65-F5344CB8AC3E}">
        <p14:creationId xmlns="" xmlns:p14="http://schemas.microsoft.com/office/powerpoint/2010/main" val="16917524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r>
              <a:rPr lang="en-US" dirty="0" smtClean="0"/>
              <a:t>Non Government Organizations(NGOs) </a:t>
            </a:r>
            <a:endParaRPr lang="en-US" dirty="0"/>
          </a:p>
        </p:txBody>
      </p:sp>
      <p:sp>
        <p:nvSpPr>
          <p:cNvPr id="3" name="Content Placeholder 2"/>
          <p:cNvSpPr>
            <a:spLocks noGrp="1"/>
          </p:cNvSpPr>
          <p:nvPr>
            <p:ph sz="quarter" idx="1"/>
          </p:nvPr>
        </p:nvSpPr>
        <p:spPr/>
        <p:txBody>
          <a:bodyPr>
            <a:normAutofit/>
          </a:bodyPr>
          <a:lstStyle/>
          <a:p>
            <a:r>
              <a:rPr lang="en-US" dirty="0"/>
              <a:t>The third category is umbrella NGOs. The term umbrella NGO is used to refer </a:t>
            </a:r>
            <a:r>
              <a:rPr lang="en-US" dirty="0" smtClean="0"/>
              <a:t>to organizations </a:t>
            </a:r>
            <a:r>
              <a:rPr lang="en-US" dirty="0"/>
              <a:t>that attract a large quantity of funds from donors or government, such as </a:t>
            </a:r>
            <a:r>
              <a:rPr lang="en-US" dirty="0" smtClean="0"/>
              <a:t>the Family </a:t>
            </a:r>
            <a:r>
              <a:rPr lang="en-US" dirty="0"/>
              <a:t>Planning Association of Pakistan, the Population Council, the Trust for </a:t>
            </a:r>
            <a:r>
              <a:rPr lang="en-US" dirty="0" smtClean="0"/>
              <a:t>Voluntary Organizations </a:t>
            </a:r>
            <a:r>
              <a:rPr lang="en-US" dirty="0"/>
              <a:t>and the National Rural Support Program. </a:t>
            </a:r>
            <a:endParaRPr lang="en-US" dirty="0" smtClean="0"/>
          </a:p>
        </p:txBody>
      </p:sp>
    </p:spTree>
    <p:extLst>
      <p:ext uri="{BB962C8B-B14F-4D97-AF65-F5344CB8AC3E}">
        <p14:creationId xmlns="" xmlns:p14="http://schemas.microsoft.com/office/powerpoint/2010/main" val="2574780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 Government Organizations(NGOs) </a:t>
            </a:r>
            <a:endParaRPr lang="en-US" dirty="0"/>
          </a:p>
        </p:txBody>
      </p:sp>
      <p:sp>
        <p:nvSpPr>
          <p:cNvPr id="3" name="Content Placeholder 2"/>
          <p:cNvSpPr>
            <a:spLocks noGrp="1"/>
          </p:cNvSpPr>
          <p:nvPr>
            <p:ph sz="quarter" idx="1"/>
          </p:nvPr>
        </p:nvSpPr>
        <p:spPr/>
        <p:txBody>
          <a:bodyPr/>
          <a:lstStyle/>
          <a:p>
            <a:r>
              <a:rPr lang="en-US" dirty="0" smtClean="0"/>
              <a:t>They act as conduits to channel funds to smaller NGOs and even to the CBOs who deliver the services. Rural Support Programs (RSPs) have followed the Aga Khan Rural Support Program model in empowering communities by forming village or community organizations. They are working in micro-credit for income generation, land development, poverty alleviation, education, health, and sanitation sectors such as the </a:t>
            </a:r>
            <a:r>
              <a:rPr lang="en-US" dirty="0" err="1" smtClean="0"/>
              <a:t>Orangi</a:t>
            </a:r>
            <a:r>
              <a:rPr lang="en-US" dirty="0" smtClean="0"/>
              <a:t> Pilot Project, </a:t>
            </a:r>
            <a:r>
              <a:rPr lang="en-US" dirty="0" err="1" smtClean="0"/>
              <a:t>Sarhad</a:t>
            </a:r>
            <a:r>
              <a:rPr lang="en-US" dirty="0" smtClean="0"/>
              <a:t> Rural Support Corporation (SPDC 1998).</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NGOs</a:t>
            </a:r>
            <a:endParaRPr lang="en-US" dirty="0"/>
          </a:p>
        </p:txBody>
      </p:sp>
      <p:sp>
        <p:nvSpPr>
          <p:cNvPr id="3" name="Content Placeholder 2"/>
          <p:cNvSpPr>
            <a:spLocks noGrp="1"/>
          </p:cNvSpPr>
          <p:nvPr>
            <p:ph sz="quarter" idx="1"/>
          </p:nvPr>
        </p:nvSpPr>
        <p:spPr/>
        <p:txBody>
          <a:bodyPr/>
          <a:lstStyle/>
          <a:p>
            <a:r>
              <a:rPr lang="en-US" dirty="0"/>
              <a:t>The fourth type </a:t>
            </a:r>
            <a:r>
              <a:rPr lang="en-US" dirty="0" smtClean="0"/>
              <a:t>of NGO </a:t>
            </a:r>
            <a:r>
              <a:rPr lang="en-US" dirty="0"/>
              <a:t>is involved in social service delivery such as basic education, health, and family planning.</a:t>
            </a:r>
          </a:p>
          <a:p>
            <a:r>
              <a:rPr lang="en-US" dirty="0"/>
              <a:t>They may range from small local organizations to mid-level NGOs.</a:t>
            </a:r>
          </a:p>
        </p:txBody>
      </p:sp>
    </p:spTree>
    <p:extLst>
      <p:ext uri="{BB962C8B-B14F-4D97-AF65-F5344CB8AC3E}">
        <p14:creationId xmlns="" xmlns:p14="http://schemas.microsoft.com/office/powerpoint/2010/main" val="41829248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NGO Term</a:t>
            </a:r>
            <a:endParaRPr lang="en-US" dirty="0"/>
          </a:p>
        </p:txBody>
      </p:sp>
      <p:sp>
        <p:nvSpPr>
          <p:cNvPr id="3" name="Content Placeholder 2"/>
          <p:cNvSpPr>
            <a:spLocks noGrp="1"/>
          </p:cNvSpPr>
          <p:nvPr>
            <p:ph sz="quarter" idx="1"/>
          </p:nvPr>
        </p:nvSpPr>
        <p:spPr/>
        <p:txBody>
          <a:bodyPr>
            <a:normAutofit/>
          </a:bodyPr>
          <a:lstStyle/>
          <a:p>
            <a:r>
              <a:rPr lang="en-US" dirty="0"/>
              <a:t>Hussain (1996) refers to NGOs as “all nonprofit organizations which are </a:t>
            </a:r>
            <a:r>
              <a:rPr lang="en-US" dirty="0" smtClean="0"/>
              <a:t>undertaking charitable </a:t>
            </a:r>
            <a:r>
              <a:rPr lang="en-US" dirty="0"/>
              <a:t>or development work either on a voluntary or professional basis.” </a:t>
            </a:r>
            <a:endParaRPr lang="en-US" dirty="0" smtClean="0"/>
          </a:p>
        </p:txBody>
      </p:sp>
    </p:spTree>
    <p:extLst>
      <p:ext uri="{BB962C8B-B14F-4D97-AF65-F5344CB8AC3E}">
        <p14:creationId xmlns="" xmlns:p14="http://schemas.microsoft.com/office/powerpoint/2010/main" val="367960691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NGO Term</a:t>
            </a:r>
            <a:endParaRPr lang="en-US" dirty="0"/>
          </a:p>
        </p:txBody>
      </p:sp>
      <p:sp>
        <p:nvSpPr>
          <p:cNvPr id="3" name="Content Placeholder 2"/>
          <p:cNvSpPr>
            <a:spLocks noGrp="1"/>
          </p:cNvSpPr>
          <p:nvPr>
            <p:ph sz="quarter" idx="1"/>
          </p:nvPr>
        </p:nvSpPr>
        <p:spPr/>
        <p:txBody>
          <a:bodyPr/>
          <a:lstStyle/>
          <a:p>
            <a:r>
              <a:rPr lang="en-US" dirty="0" smtClean="0"/>
              <a:t>Similarly, Zia (1996) states, “the term ‘nongovernmental organization’ or NGO ... is commonly used to refer to nongovernmental, nonprofit entities that are engaged in relief, development, and advocacy activities.</a:t>
            </a:r>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Community Base Organizations(CBOs)</a:t>
            </a:r>
            <a:endParaRPr lang="en-US" dirty="0"/>
          </a:p>
        </p:txBody>
      </p:sp>
      <p:sp>
        <p:nvSpPr>
          <p:cNvPr id="3" name="Content Placeholder 2"/>
          <p:cNvSpPr>
            <a:spLocks noGrp="1"/>
          </p:cNvSpPr>
          <p:nvPr>
            <p:ph sz="quarter" idx="1"/>
          </p:nvPr>
        </p:nvSpPr>
        <p:spPr/>
        <p:txBody>
          <a:bodyPr>
            <a:normAutofit/>
          </a:bodyPr>
          <a:lstStyle/>
          <a:p>
            <a:r>
              <a:rPr lang="en-US" dirty="0"/>
              <a:t>The term “CBO” (community-based organization) is also used to refer to </a:t>
            </a:r>
            <a:r>
              <a:rPr lang="en-US" dirty="0" smtClean="0"/>
              <a:t>small nongovernmental </a:t>
            </a:r>
            <a:r>
              <a:rPr lang="en-US" dirty="0"/>
              <a:t>organizations whose area of operation is small rural and semi-urban localities</a:t>
            </a:r>
            <a:r>
              <a:rPr lang="en-US" dirty="0" smtClean="0"/>
              <a:t>.</a:t>
            </a:r>
            <a:endParaRPr lang="en-US" dirty="0"/>
          </a:p>
        </p:txBody>
      </p:sp>
    </p:spTree>
    <p:extLst>
      <p:ext uri="{BB962C8B-B14F-4D97-AF65-F5344CB8AC3E}">
        <p14:creationId xmlns="" xmlns:p14="http://schemas.microsoft.com/office/powerpoint/2010/main" val="15132716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Community Base Organizations(CBOs)</a:t>
            </a:r>
            <a:endParaRPr lang="en-US" dirty="0"/>
          </a:p>
        </p:txBody>
      </p:sp>
      <p:sp>
        <p:nvSpPr>
          <p:cNvPr id="3" name="Content Placeholder 2"/>
          <p:cNvSpPr>
            <a:spLocks noGrp="1"/>
          </p:cNvSpPr>
          <p:nvPr>
            <p:ph sz="quarter" idx="1"/>
          </p:nvPr>
        </p:nvSpPr>
        <p:spPr/>
        <p:txBody>
          <a:bodyPr/>
          <a:lstStyle/>
          <a:p>
            <a:pPr algn="just"/>
            <a:r>
              <a:rPr lang="en-US" dirty="0" err="1" smtClean="0"/>
              <a:t>Alam</a:t>
            </a:r>
            <a:r>
              <a:rPr lang="en-US" dirty="0" smtClean="0"/>
              <a:t>(1996)defines:</a:t>
            </a:r>
          </a:p>
          <a:p>
            <a:pPr>
              <a:buNone/>
            </a:pPr>
            <a:r>
              <a:rPr lang="en-US" dirty="0" smtClean="0"/>
              <a:t>     community-based nongovernmental organizations (CBNGOs) in terms of three characteristics: they are organized locally; they are controlled by those who benefit directly or indirectly from their activities; and they provide consumption oriented services to their constituencies.</a:t>
            </a:r>
          </a:p>
          <a:p>
            <a:pPr>
              <a:buNone/>
            </a:pP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905000"/>
            <a:ext cx="8991600" cy="3078163"/>
          </a:xfrm>
        </p:spPr>
        <p:txBody>
          <a:bodyPr>
            <a:normAutofit/>
          </a:bodyPr>
          <a:lstStyle/>
          <a:p>
            <a:r>
              <a:rPr lang="en-US" dirty="0"/>
              <a:t>Johns Hopkins Comparative Nonprofit Sector Project (</a:t>
            </a:r>
            <a:r>
              <a:rPr lang="en-US" dirty="0" err="1" smtClean="0"/>
              <a:t>Salamon</a:t>
            </a:r>
            <a:r>
              <a:rPr lang="en-US" dirty="0" smtClean="0"/>
              <a:t> and </a:t>
            </a:r>
            <a:r>
              <a:rPr lang="en-US" dirty="0" err="1"/>
              <a:t>Anheier</a:t>
            </a:r>
            <a:r>
              <a:rPr lang="en-US" dirty="0"/>
              <a:t> 1992) is applicable to the terms used to describe the nonprofit sector in Pakistan</a:t>
            </a:r>
            <a:r>
              <a:rPr lang="en-US" dirty="0" smtClean="0"/>
              <a:t>.</a:t>
            </a:r>
            <a:endParaRPr lang="en-US" dirty="0"/>
          </a:p>
        </p:txBody>
      </p:sp>
    </p:spTree>
    <p:extLst>
      <p:ext uri="{BB962C8B-B14F-4D97-AF65-F5344CB8AC3E}">
        <p14:creationId xmlns="" xmlns:p14="http://schemas.microsoft.com/office/powerpoint/2010/main" val="411311764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QuaNGOs</a:t>
            </a:r>
            <a:endParaRPr lang="en-US" dirty="0"/>
          </a:p>
        </p:txBody>
      </p:sp>
      <p:sp>
        <p:nvSpPr>
          <p:cNvPr id="9" name="Content Placeholder 8"/>
          <p:cNvSpPr>
            <a:spLocks noGrp="1"/>
          </p:cNvSpPr>
          <p:nvPr>
            <p:ph sz="quarter" idx="1"/>
          </p:nvPr>
        </p:nvSpPr>
        <p:spPr/>
        <p:txBody>
          <a:bodyPr>
            <a:normAutofit/>
          </a:bodyPr>
          <a:lstStyle/>
          <a:p>
            <a:r>
              <a:rPr lang="en-US" dirty="0"/>
              <a:t>However, there are a number of types of organizations that may be considered as hybrid </a:t>
            </a:r>
            <a:r>
              <a:rPr lang="en-US" dirty="0" smtClean="0"/>
              <a:t>or borderline </a:t>
            </a:r>
            <a:r>
              <a:rPr lang="en-US" dirty="0"/>
              <a:t>cases. Examples of such cases include political parties, religious organizations, </a:t>
            </a:r>
            <a:r>
              <a:rPr lang="en-US" dirty="0" smtClean="0"/>
              <a:t>trade unions</a:t>
            </a:r>
            <a:r>
              <a:rPr lang="en-US" dirty="0"/>
              <a:t>, cooperatives and mutual societies, professional associations, and </a:t>
            </a:r>
            <a:r>
              <a:rPr lang="en-US" dirty="0" smtClean="0"/>
              <a:t>quasi-NGOs(QUANGOs</a:t>
            </a:r>
            <a:r>
              <a:rPr lang="en-US" dirty="0"/>
              <a:t>).</a:t>
            </a:r>
          </a:p>
        </p:txBody>
      </p:sp>
    </p:spTree>
    <p:extLst>
      <p:ext uri="{BB962C8B-B14F-4D97-AF65-F5344CB8AC3E}">
        <p14:creationId xmlns="" xmlns:p14="http://schemas.microsoft.com/office/powerpoint/2010/main" val="166128087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905000"/>
          </a:xfrm>
          <a:solidFill>
            <a:schemeClr val="accent4">
              <a:lumMod val="60000"/>
              <a:lumOff val="40000"/>
            </a:schemeClr>
          </a:solidFill>
          <a:ln>
            <a:solidFill>
              <a:schemeClr val="tx1"/>
            </a:solidFill>
          </a:ln>
        </p:spPr>
        <p:txBody>
          <a:bodyPr>
            <a:normAutofit/>
          </a:bodyPr>
          <a:lstStyle/>
          <a:p>
            <a:r>
              <a:rPr lang="en-US" dirty="0" smtClean="0">
                <a:latin typeface="Comic Sans MS" pitchFamily="66" charset="0"/>
              </a:rPr>
              <a:t>“Alone we can do so little and together we can do so </a:t>
            </a:r>
            <a:r>
              <a:rPr lang="en-US" smtClean="0">
                <a:latin typeface="Comic Sans MS" pitchFamily="66" charset="0"/>
              </a:rPr>
              <a:t>much”. Hellen</a:t>
            </a:r>
            <a:r>
              <a:rPr lang="en-US" dirty="0" smtClean="0">
                <a:latin typeface="Comic Sans MS" pitchFamily="66" charset="0"/>
              </a:rPr>
              <a:t> Keller </a:t>
            </a:r>
            <a:endParaRPr lang="en-US" dirty="0">
              <a:latin typeface="Comic Sans MS" pitchFamily="66" charset="0"/>
            </a:endParaRPr>
          </a:p>
        </p:txBody>
      </p:sp>
      <p:pic>
        <p:nvPicPr>
          <p:cNvPr id="1026" name="Picture 2"/>
          <p:cNvPicPr>
            <a:picLocks noChangeAspect="1" noChangeArrowheads="1"/>
          </p:cNvPicPr>
          <p:nvPr/>
        </p:nvPicPr>
        <p:blipFill>
          <a:blip r:embed="rId2" cstate="print"/>
          <a:srcRect/>
          <a:stretch>
            <a:fillRect/>
          </a:stretch>
        </p:blipFill>
        <p:spPr bwMode="auto">
          <a:xfrm>
            <a:off x="3810000" y="3657600"/>
            <a:ext cx="1676400" cy="2085975"/>
          </a:xfrm>
          <a:prstGeom prst="rect">
            <a:avLst/>
          </a:prstGeom>
          <a:noFill/>
          <a:ln w="9525">
            <a:noFill/>
            <a:miter lim="800000"/>
            <a:headEnd/>
            <a:tailEnd/>
          </a:ln>
          <a:effectLst/>
        </p:spPr>
      </p:pic>
      <p:sp>
        <p:nvSpPr>
          <p:cNvPr id="3" name="Rectangle 2"/>
          <p:cNvSpPr/>
          <p:nvPr/>
        </p:nvSpPr>
        <p:spPr>
          <a:xfrm>
            <a:off x="2819400" y="381000"/>
            <a:ext cx="3124200" cy="523220"/>
          </a:xfrm>
          <a:prstGeom prst="rect">
            <a:avLst/>
          </a:prstGeom>
        </p:spPr>
        <p:txBody>
          <a:bodyPr wrap="square">
            <a:spAutoFit/>
          </a:bodyPr>
          <a:lstStyle/>
          <a:p>
            <a:r>
              <a:rPr lang="en-US" sz="2800" dirty="0" smtClean="0"/>
              <a:t>Conclusion</a:t>
            </a:r>
            <a:endParaRPr lang="en-US" sz="2800" dirty="0"/>
          </a:p>
        </p:txBody>
      </p:sp>
    </p:spTree>
    <p:extLst>
      <p:ext uri="{BB962C8B-B14F-4D97-AF65-F5344CB8AC3E}">
        <p14:creationId xmlns="" xmlns:p14="http://schemas.microsoft.com/office/powerpoint/2010/main" val="208590017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149</TotalTime>
  <Words>1287</Words>
  <Application>Microsoft Office PowerPoint</Application>
  <PresentationFormat>On-screen Show (4:3)</PresentationFormat>
  <Paragraphs>72</Paragraphs>
  <Slides>27</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27</vt:i4>
      </vt:variant>
    </vt:vector>
  </HeadingPairs>
  <TitlesOfParts>
    <vt:vector size="29" baseType="lpstr">
      <vt:lpstr>Oriel</vt:lpstr>
      <vt:lpstr>Presentation</vt:lpstr>
      <vt:lpstr>Decision Making in Non Profit Sector (NPO)</vt:lpstr>
      <vt:lpstr>Decision making in NPO Sector</vt:lpstr>
      <vt:lpstr>NPO(Major Types of Organization)</vt:lpstr>
      <vt:lpstr>NPO(Major Types of Organization)</vt:lpstr>
      <vt:lpstr>NPO(Major Types of Organization)</vt:lpstr>
      <vt:lpstr>Reason for no registration </vt:lpstr>
      <vt:lpstr>Slide 7</vt:lpstr>
      <vt:lpstr>What is NPO and NPO Sector? </vt:lpstr>
      <vt:lpstr>What is NPO and NPO Sector? </vt:lpstr>
      <vt:lpstr>What is NPO and NPO Sector? </vt:lpstr>
      <vt:lpstr>What is NPO and NPO Sector? </vt:lpstr>
      <vt:lpstr>Slide 12</vt:lpstr>
      <vt:lpstr>Non Government Organizations </vt:lpstr>
      <vt:lpstr>Non Government Organizations </vt:lpstr>
      <vt:lpstr>Non Government Organizations </vt:lpstr>
      <vt:lpstr>Non Government Organizations(NGOs) </vt:lpstr>
      <vt:lpstr>NGO</vt:lpstr>
      <vt:lpstr>Non Government Organizations(NGOs) </vt:lpstr>
      <vt:lpstr>Non Government Organizations(NGOs) </vt:lpstr>
      <vt:lpstr>NGOs</vt:lpstr>
      <vt:lpstr>NGO Term</vt:lpstr>
      <vt:lpstr>NGO Term</vt:lpstr>
      <vt:lpstr>Community Base Organizations(CBOs)</vt:lpstr>
      <vt:lpstr>Community Base Organizations(CBOs)</vt:lpstr>
      <vt:lpstr>Slide 25</vt:lpstr>
      <vt:lpstr>QuaNGOs</vt:lpstr>
      <vt:lpstr>“Alone we can do so little and together we can do so much”. Hellen Keller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Decision Making in Non Profit Sector (NPO)</dc:title>
  <dc:creator>comsats</dc:creator>
  <cp:lastModifiedBy>NTS</cp:lastModifiedBy>
  <cp:revision>14</cp:revision>
  <dcterms:created xsi:type="dcterms:W3CDTF">2013-10-02T06:43:44Z</dcterms:created>
  <dcterms:modified xsi:type="dcterms:W3CDTF">2013-10-02T11:58:34Z</dcterms:modified>
</cp:coreProperties>
</file>