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notesSlides/notesSlide2.xml" ContentType="application/vnd.openxmlformats-officedocument.presentationml.notesSlide+xml"/>
  <Override PartName="/ppt/diagrams/drawing2.xml" ContentType="application/vnd.ms-office.drawingml.diagramDrawing+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diagrams/quickStyle2.xml" ContentType="application/vnd.openxmlformats-officedocument.drawingml.diagramStyle+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diagrams/layout5.xml" ContentType="application/vnd.openxmlformats-officedocument.drawingml.diagramLayout+xml"/>
  <Override PartName="/ppt/diagrams/data6.xml" ContentType="application/vnd.openxmlformats-officedocument.drawingml.diagramData+xml"/>
  <Override PartName="/ppt/notesSlides/notesSlide9.xml" ContentType="application/vnd.openxmlformats-officedocument.presentationml.notesSlide+xml"/>
  <Override PartName="/ppt/diagrams/layout3.xml" ContentType="application/vnd.openxmlformats-officedocument.drawingml.diagramLayout+xml"/>
  <Override PartName="/ppt/notesSlides/notesSlide12.xml" ContentType="application/vnd.openxmlformats-officedocument.presentationml.notesSlide+xml"/>
  <Override PartName="/ppt/diagrams/data4.xml" ContentType="application/vnd.openxmlformats-officedocument.drawingml.diagramData+xml"/>
  <Override PartName="/ppt/diagrams/layout1.xml" ContentType="application/vnd.openxmlformats-officedocument.drawingml.diagramLayout+xml"/>
  <Override PartName="/ppt/notesSlides/notesSlide7.xml" ContentType="application/vnd.openxmlformats-officedocument.presentationml.notesSlide+xml"/>
  <Override PartName="/ppt/diagrams/data2.xml" ContentType="application/vnd.openxmlformats-officedocument.drawingml.diagramData+xml"/>
  <Override PartName="/ppt/notesSlides/notesSlide10.xml" ContentType="application/vnd.openxmlformats-officedocument.presentationml.notesSlide+xml"/>
  <Override PartName="/ppt/diagrams/colors6.xml" ContentType="application/vnd.openxmlformats-officedocument.drawingml.diagramColors+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diagrams/colors4.xml" ContentType="application/vnd.openxmlformats-officedocument.drawingml.diagramColors+xml"/>
  <Override PartName="/ppt/diagrams/drawing5.xml" ContentType="application/vnd.ms-office.drawingml.diagramDrawing+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Override PartName="/ppt/diagrams/colors2.xml" ContentType="application/vnd.openxmlformats-officedocument.drawingml.diagramColors+xml"/>
  <Override PartName="/ppt/diagrams/quickStyle5.xml" ContentType="application/vnd.openxmlformats-officedocument.drawingml.diagramStyle+xml"/>
  <Default Extension="png" ContentType="image/png"/>
  <Override PartName="/ppt/diagrams/drawing3.xml" ContentType="application/vnd.ms-office.drawingml.diagramDrawing+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quickStyle3.xml" ContentType="application/vnd.openxmlformats-officedocument.drawingml.diagramStyle+xml"/>
  <Override PartName="/ppt/notesSlides/notesSlide19.xml" ContentType="application/vnd.openxmlformats-officedocument.presentationml.notesSlide+xml"/>
  <Override PartName="/ppt/diagrams/drawing1.xml" ContentType="application/vnd.ms-office.drawingml.diagramDrawing+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Default Extension="jpeg" ContentType="image/jpeg"/>
  <Override PartName="/ppt/slideLayouts/slideLayout3.xml" ContentType="application/vnd.openxmlformats-officedocument.presentationml.slideLayout+xml"/>
  <Override PartName="/ppt/diagrams/quickStyle1.xml" ContentType="application/vnd.openxmlformats-officedocument.drawingml.diagramStyle+xml"/>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diagrams/layout6.xml" ContentType="application/vnd.openxmlformats-officedocument.drawingml.diagram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diagrams/layout4.xml" ContentType="application/vnd.openxmlformats-officedocument.drawingml.diagramLayout+xml"/>
  <Override PartName="/ppt/notesSlides/notesSlide1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diagrams/layout2.xml" ContentType="application/vnd.openxmlformats-officedocument.drawingml.diagramLayout+xml"/>
  <Override PartName="/ppt/notesSlides/notesSlide11.xml" ContentType="application/vnd.openxmlformats-officedocument.presentationml.notesSlide+xml"/>
  <Override PartName="/ppt/diagrams/data5.xml" ContentType="application/vnd.openxmlformats-officedocument.drawingml.diagramData+xml"/>
  <Override PartName="/ppt/notesSlides/notesSlide20.xml" ContentType="application/vnd.openxmlformats-officedocument.presentationml.notesSlide+xml"/>
  <Override PartName="/ppt/notesSlides/notesSlide6.xml" ContentType="application/vnd.openxmlformats-officedocument.presentationml.notesSlide+xml"/>
  <Override PartName="/ppt/diagrams/data3.xml" ContentType="application/vnd.openxmlformats-officedocument.drawingml.diagramData+xml"/>
  <Override PartName="/ppt/diagrams/colors5.xml" ContentType="application/vnd.openxmlformats-officedocument.drawingml.diagramColors+xml"/>
  <Override PartName="/ppt/diagrams/drawing6.xml" ContentType="application/vnd.ms-office.drawingml.diagramDrawing+xml"/>
  <Override PartName="/ppt/slides/slide8.xml" ContentType="application/vnd.openxmlformats-officedocument.presentationml.slide+xml"/>
  <Override PartName="/ppt/slides/slide49.xml" ContentType="application/vnd.openxmlformats-officedocument.presentationml.slide+xml"/>
  <Override PartName="/ppt/notesSlides/notesSlide4.xml" ContentType="application/vnd.openxmlformats-officedocument.presentationml.notesSlide+xml"/>
  <Override PartName="/ppt/diagrams/data1.xml" ContentType="application/vnd.openxmlformats-officedocument.drawingml.diagramData+xml"/>
  <Override PartName="/ppt/diagrams/colors3.xml" ContentType="application/vnd.openxmlformats-officedocument.drawingml.diagramColors+xml"/>
  <Override PartName="/ppt/diagrams/quickStyle6.xml" ContentType="application/vnd.openxmlformats-officedocument.drawingml.diagramStyle+xml"/>
  <Override PartName="/docProps/core.xml" ContentType="application/vnd.openxmlformats-package.core-properties+xml"/>
  <Override PartName="/ppt/diagrams/drawing4.xml" ContentType="application/vnd.ms-office.drawingml.diagramDrawing+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quickStyle4.xml" ContentType="application/vnd.openxmlformats-officedocument.drawingml.diagramStyle+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notesSlides/notesSlide18.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00" r:id="rId1"/>
  </p:sldMasterIdLst>
  <p:notesMasterIdLst>
    <p:notesMasterId r:id="rId52"/>
  </p:notesMasterIdLst>
  <p:sldIdLst>
    <p:sldId id="256" r:id="rId2"/>
    <p:sldId id="257" r:id="rId3"/>
    <p:sldId id="259" r:id="rId4"/>
    <p:sldId id="260" r:id="rId5"/>
    <p:sldId id="261" r:id="rId6"/>
    <p:sldId id="285" r:id="rId7"/>
    <p:sldId id="286" r:id="rId8"/>
    <p:sldId id="287" r:id="rId9"/>
    <p:sldId id="288" r:id="rId10"/>
    <p:sldId id="289" r:id="rId11"/>
    <p:sldId id="290" r:id="rId12"/>
    <p:sldId id="291" r:id="rId13"/>
    <p:sldId id="292" r:id="rId14"/>
    <p:sldId id="293" r:id="rId15"/>
    <p:sldId id="262" r:id="rId16"/>
    <p:sldId id="263" r:id="rId17"/>
    <p:sldId id="264" r:id="rId18"/>
    <p:sldId id="265" r:id="rId19"/>
    <p:sldId id="258" r:id="rId20"/>
    <p:sldId id="266" r:id="rId21"/>
    <p:sldId id="267" r:id="rId22"/>
    <p:sldId id="270" r:id="rId23"/>
    <p:sldId id="268" r:id="rId24"/>
    <p:sldId id="269" r:id="rId25"/>
    <p:sldId id="294" r:id="rId26"/>
    <p:sldId id="295" r:id="rId27"/>
    <p:sldId id="296" r:id="rId28"/>
    <p:sldId id="297" r:id="rId29"/>
    <p:sldId id="298" r:id="rId30"/>
    <p:sldId id="299" r:id="rId31"/>
    <p:sldId id="300" r:id="rId32"/>
    <p:sldId id="301" r:id="rId33"/>
    <p:sldId id="302" r:id="rId34"/>
    <p:sldId id="303" r:id="rId35"/>
    <p:sldId id="304" r:id="rId36"/>
    <p:sldId id="271" r:id="rId37"/>
    <p:sldId id="274" r:id="rId38"/>
    <p:sldId id="275" r:id="rId39"/>
    <p:sldId id="279" r:id="rId40"/>
    <p:sldId id="280" r:id="rId41"/>
    <p:sldId id="281" r:id="rId42"/>
    <p:sldId id="282" r:id="rId43"/>
    <p:sldId id="283" r:id="rId44"/>
    <p:sldId id="284" r:id="rId45"/>
    <p:sldId id="276" r:id="rId46"/>
    <p:sldId id="272" r:id="rId47"/>
    <p:sldId id="273" r:id="rId48"/>
    <p:sldId id="305" r:id="rId49"/>
    <p:sldId id="277" r:id="rId50"/>
    <p:sldId id="278" r:id="rId5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8068" autoAdjust="0"/>
    <p:restoredTop sz="79749" autoAdjust="0"/>
  </p:normalViewPr>
  <p:slideViewPr>
    <p:cSldViewPr>
      <p:cViewPr varScale="1">
        <p:scale>
          <a:sx n="52" d="100"/>
          <a:sy n="52" d="100"/>
        </p:scale>
        <p:origin x="-1668" y="-9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diagrams/colors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4_5">
  <dgm:title val=""/>
  <dgm:desc val=""/>
  <dgm:catLst>
    <dgm:cat type="accent4" pri="11500"/>
  </dgm:catLst>
  <dgm:styleLbl name="node0">
    <dgm:fillClrLst meth="cycle">
      <a:schemeClr val="accent4">
        <a:alpha val="80000"/>
      </a:schemeClr>
    </dgm:fillClrLst>
    <dgm:linClrLst meth="repeat">
      <a:schemeClr val="lt1"/>
    </dgm:linClrLst>
    <dgm:effectClrLst/>
    <dgm:txLinClrLst/>
    <dgm:txFillClrLst/>
    <dgm:txEffectClrLst/>
  </dgm:styleLbl>
  <dgm:styleLbl name="node1">
    <dgm:fillClrLst>
      <a:schemeClr val="accent4">
        <a:alpha val="90000"/>
      </a:schemeClr>
      <a:schemeClr val="accent4">
        <a:alpha val="50000"/>
      </a:schemeClr>
    </dgm:fillClrLst>
    <dgm:linClrLst meth="repeat">
      <a:schemeClr val="lt1"/>
    </dgm:linClrLst>
    <dgm:effectClrLst/>
    <dgm:txLinClrLst/>
    <dgm:txFillClrLst/>
    <dgm:txEffectClrLst/>
  </dgm:styleLbl>
  <dgm:styleLbl name="alignNode1">
    <dgm:fillClrLst>
      <a:schemeClr val="accent4">
        <a:alpha val="90000"/>
      </a:schemeClr>
      <a:schemeClr val="accent4">
        <a:alpha val="50000"/>
      </a:schemeClr>
    </dgm:fillClrLst>
    <dgm:linClrLst>
      <a:schemeClr val="accent4">
        <a:alpha val="90000"/>
      </a:schemeClr>
      <a:schemeClr val="accent4">
        <a:alpha val="50000"/>
      </a:schemeClr>
    </dgm:linClrLst>
    <dgm:effectClrLst/>
    <dgm:txLinClrLst/>
    <dgm:txFillClrLst/>
    <dgm:txEffectClrLst/>
  </dgm:styleLbl>
  <dgm:styleLbl name="lnNode1">
    <dgm:fillClrLst>
      <a:schemeClr val="accent4">
        <a:shade val="90000"/>
      </a:schemeClr>
      <a:schemeClr val="accent4">
        <a:alpha val="50000"/>
        <a:tint val="50000"/>
      </a:schemeClr>
    </dgm:fillClrLst>
    <dgm:linClrLst meth="repeat">
      <a:schemeClr val="lt1"/>
    </dgm:linClrLst>
    <dgm:effectClrLst/>
    <dgm:txLinClrLst/>
    <dgm:txFillClrLst/>
    <dgm:txEffectClrLst/>
  </dgm:styleLbl>
  <dgm:styleLbl name="vennNode1">
    <dgm:fillClrLst>
      <a:schemeClr val="accent4">
        <a:shade val="80000"/>
        <a:alpha val="50000"/>
      </a:schemeClr>
      <a:schemeClr val="accent4">
        <a:alpha val="80000"/>
      </a:schemeClr>
    </dgm:fillClrLst>
    <dgm:linClrLst meth="repeat">
      <a:schemeClr val="lt1"/>
    </dgm:linClrLst>
    <dgm:effectClrLst/>
    <dgm:txLinClrLst/>
    <dgm:txFillClrLst/>
    <dgm:txEffectClrLst/>
  </dgm:styleLbl>
  <dgm:styleLbl name="node2">
    <dgm:fillClrLst>
      <a:schemeClr val="accent4">
        <a:alpha val="70000"/>
      </a:schemeClr>
    </dgm:fillClrLst>
    <dgm:linClrLst meth="repeat">
      <a:schemeClr val="lt1"/>
    </dgm:linClrLst>
    <dgm:effectClrLst/>
    <dgm:txLinClrLst/>
    <dgm:txFillClrLst/>
    <dgm:txEffectClrLst/>
  </dgm:styleLbl>
  <dgm:styleLbl name="node3">
    <dgm:fillClrLst>
      <a:schemeClr val="accent4">
        <a:alpha val="50000"/>
      </a:schemeClr>
    </dgm:fillClrLst>
    <dgm:linClrLst meth="repeat">
      <a:schemeClr val="lt1"/>
    </dgm:linClrLst>
    <dgm:effectClrLst/>
    <dgm:txLinClrLst/>
    <dgm:txFillClrLst/>
    <dgm:txEffectClrLst/>
  </dgm:styleLbl>
  <dgm:styleLbl name="node4">
    <dgm:fillClrLst>
      <a:schemeClr val="accent4">
        <a:alpha val="30000"/>
      </a:schemeClr>
    </dgm:fillClrLst>
    <dgm:linClrLst meth="repeat">
      <a:schemeClr val="lt1"/>
    </dgm:linClrLst>
    <dgm:effectClrLst/>
    <dgm:txLinClrLst/>
    <dgm:txFillClrLst/>
    <dgm:txEffectClrLst/>
  </dgm:styleLbl>
  <dgm:styleLbl name="fgImgPlace1">
    <dgm:fillClrLst>
      <a:schemeClr val="accent4">
        <a:tint val="50000"/>
        <a:alpha val="90000"/>
      </a:schemeClr>
      <a:schemeClr val="accent4">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hade val="90000"/>
      </a:schemeClr>
      <a:schemeClr val="accent4">
        <a:tint val="50000"/>
      </a:schemeClr>
    </dgm:fillClrLst>
    <dgm:linClrLst>
      <a:schemeClr val="accent4">
        <a:shade val="90000"/>
      </a:schemeClr>
      <a:schemeClr val="accent4">
        <a:tint val="50000"/>
      </a:schemeClr>
    </dgm:linClrLst>
    <dgm:effectClrLst/>
    <dgm:txLinClrLst/>
    <dgm:txFillClrLst/>
    <dgm:txEffectClrLst/>
  </dgm:styleLbl>
  <dgm:styleLbl name="fgSibTrans2D1">
    <dgm:fillClrLst>
      <a:schemeClr val="accent4">
        <a:shade val="90000"/>
      </a:schemeClr>
      <a:schemeClr val="accent4">
        <a:tint val="50000"/>
      </a:schemeClr>
    </dgm:fillClrLst>
    <dgm:linClrLst>
      <a:schemeClr val="accent4">
        <a:shade val="90000"/>
      </a:schemeClr>
      <a:schemeClr val="accent4">
        <a:tint val="50000"/>
      </a:schemeClr>
    </dgm:linClrLst>
    <dgm:effectClrLst/>
    <dgm:txLinClrLst/>
    <dgm:txFillClrLst/>
    <dgm:txEffectClrLst/>
  </dgm:styleLbl>
  <dgm:styleLbl name="bgSibTrans2D1">
    <dgm:fillClrLst>
      <a:schemeClr val="accent4">
        <a:shade val="90000"/>
      </a:schemeClr>
      <a:schemeClr val="accent4">
        <a:tint val="50000"/>
      </a:schemeClr>
    </dgm:fillClrLst>
    <dgm:linClrLst>
      <a:schemeClr val="accent4">
        <a:shade val="90000"/>
      </a:schemeClr>
      <a:schemeClr val="accent4">
        <a:tint val="50000"/>
      </a:schemeClr>
    </dgm:linClrLst>
    <dgm:effectClrLst/>
    <dgm:txLinClrLst/>
    <dgm:txFillClrLst/>
    <dgm:txEffectClrLst/>
  </dgm:styleLbl>
  <dgm:styleLbl name="sibTrans1D1">
    <dgm:fillClrLst>
      <a:schemeClr val="accent4">
        <a:shade val="90000"/>
      </a:schemeClr>
      <a:schemeClr val="accent4">
        <a:tint val="50000"/>
      </a:schemeClr>
    </dgm:fillClrLst>
    <dgm:linClrLst>
      <a:schemeClr val="accent4">
        <a:shade val="90000"/>
      </a:schemeClr>
      <a:schemeClr val="accent4">
        <a:tint val="50000"/>
      </a:schemeClr>
    </dgm:linClrLst>
    <dgm:effectClrLst/>
    <dgm:txLinClrLst/>
    <dgm:txFillClrLst meth="repeat">
      <a:schemeClr val="tx1"/>
    </dgm:txFillClrLst>
    <dgm:txEffectClrLst/>
  </dgm:styleLbl>
  <dgm:styleLbl name="callout">
    <dgm:fillClrLst meth="repeat">
      <a:schemeClr val="accent4"/>
    </dgm:fillClrLst>
    <dgm:linClrLst meth="repeat">
      <a:schemeClr val="accent4"/>
    </dgm:linClrLst>
    <dgm:effectClrLst/>
    <dgm:txLinClrLst/>
    <dgm:txFillClrLst meth="repeat">
      <a:schemeClr val="tx1"/>
    </dgm:txFillClrLst>
    <dgm:txEffectClrLst/>
  </dgm:styleLbl>
  <dgm:styleLbl name="asst0">
    <dgm:fillClrLst meth="repeat">
      <a:schemeClr val="accent4">
        <a:alpha val="90000"/>
      </a:schemeClr>
    </dgm:fillClrLst>
    <dgm:linClrLst meth="repeat">
      <a:schemeClr val="lt1"/>
    </dgm:linClrLst>
    <dgm:effectClrLst/>
    <dgm:txLinClrLst/>
    <dgm:txFillClrLst/>
    <dgm:txEffectClrLst/>
  </dgm:styleLbl>
  <dgm:styleLbl name="asst1">
    <dgm:fillClrLst meth="repeat">
      <a:schemeClr val="accent4">
        <a:alpha val="90000"/>
      </a:schemeClr>
    </dgm:fillClrLst>
    <dgm:linClrLst meth="repeat">
      <a:schemeClr val="lt1"/>
    </dgm:linClrLst>
    <dgm:effectClrLst/>
    <dgm:txLinClrLst/>
    <dgm:txFillClrLst/>
    <dgm:txEffectClrLst/>
  </dgm:styleLbl>
  <dgm:styleLbl name="asst2">
    <dgm:fillClrLst>
      <a:schemeClr val="accent4">
        <a:alpha val="90000"/>
      </a:schemeClr>
    </dgm:fillClrLst>
    <dgm:linClrLst meth="repeat">
      <a:schemeClr val="lt1"/>
    </dgm:linClrLst>
    <dgm:effectClrLst/>
    <dgm:txLinClrLst/>
    <dgm:txFillClrLst/>
    <dgm:txEffectClrLst/>
  </dgm:styleLbl>
  <dgm:styleLbl name="asst3">
    <dgm:fillClrLst>
      <a:schemeClr val="accent4">
        <a:alpha val="70000"/>
      </a:schemeClr>
    </dgm:fillClrLst>
    <dgm:linClrLst meth="repeat">
      <a:schemeClr val="lt1"/>
    </dgm:linClrLst>
    <dgm:effectClrLst/>
    <dgm:txLinClrLst/>
    <dgm:txFillClrLst/>
    <dgm:txEffectClrLst/>
  </dgm:styleLbl>
  <dgm:styleLbl name="asst4">
    <dgm:fillClrLst>
      <a:schemeClr val="accent4">
        <a:alpha val="50000"/>
      </a:schemeClr>
    </dgm:fillClrLst>
    <dgm:linClrLst meth="repeat">
      <a:schemeClr val="lt1"/>
    </dgm:linClrLst>
    <dgm:effectClrLst/>
    <dgm:txLinClrLst/>
    <dgm:txFillClrLst/>
    <dgm:txEffectClrLst/>
  </dgm:styleLbl>
  <dgm:styleLbl name="parChTrans2D1">
    <dgm:fillClrLst meth="repeat">
      <a:schemeClr val="accent4">
        <a:shade val="80000"/>
      </a:schemeClr>
    </dgm:fillClrLst>
    <dgm:linClrLst meth="repeat">
      <a:schemeClr val="accent4">
        <a:shade val="80000"/>
      </a:schemeClr>
    </dgm:linClrLst>
    <dgm:effectClrLst/>
    <dgm:txLinClrLst/>
    <dgm:txFillClrLst/>
    <dgm:txEffectClrLst/>
  </dgm:styleLbl>
  <dgm:styleLbl name="parChTrans2D2">
    <dgm:fillClrLst meth="repeat">
      <a:schemeClr val="accent4">
        <a:tint val="90000"/>
      </a:schemeClr>
    </dgm:fillClrLst>
    <dgm:linClrLst meth="repeat">
      <a:schemeClr val="accent4">
        <a:tint val="90000"/>
      </a:schemeClr>
    </dgm:linClrLst>
    <dgm:effectClrLst/>
    <dgm:txLinClrLst/>
    <dgm:txFillClrLst/>
    <dgm:txEffectClrLst/>
  </dgm:styleLbl>
  <dgm:styleLbl name="parChTrans2D3">
    <dgm:fillClrLst meth="repeat">
      <a:schemeClr val="accent4">
        <a:tint val="70000"/>
      </a:schemeClr>
    </dgm:fillClrLst>
    <dgm:linClrLst meth="repeat">
      <a:schemeClr val="accent4">
        <a:tint val="70000"/>
      </a:schemeClr>
    </dgm:linClrLst>
    <dgm:effectClrLst/>
    <dgm:txLinClrLst/>
    <dgm:txFillClrLst/>
    <dgm:txEffectClrLst/>
  </dgm:styleLbl>
  <dgm:styleLbl name="parChTrans2D4">
    <dgm:fillClrLst meth="repeat">
      <a:schemeClr val="accent4">
        <a:tint val="50000"/>
      </a:schemeClr>
    </dgm:fillClrLst>
    <dgm:linClrLst meth="repeat">
      <a:schemeClr val="accent4">
        <a:tint val="50000"/>
      </a:schemeClr>
    </dgm:linClrLst>
    <dgm:effectClrLst/>
    <dgm:txLinClrLst/>
    <dgm:txFillClrLst meth="repeat">
      <a:schemeClr val="dk1"/>
    </dgm:txFillClrLst>
    <dgm:txEffectClrLst/>
  </dgm:styleLbl>
  <dgm:styleLbl name="parChTrans1D1">
    <dgm:fillClrLst meth="repeat">
      <a:schemeClr val="accent4">
        <a:shade val="80000"/>
      </a:schemeClr>
    </dgm:fillClrLst>
    <dgm:linClrLst meth="repeat">
      <a:schemeClr val="accent4">
        <a:shade val="80000"/>
      </a:schemeClr>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4">
        <a:tint val="90000"/>
      </a:schemeClr>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4">
        <a:tint val="70000"/>
      </a:schemeClr>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4">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4">
        <a:alpha val="90000"/>
      </a:schemeClr>
      <a:schemeClr val="accent4">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alpha val="90000"/>
      </a:schemeClr>
      <a:schemeClr val="accent4">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alpha val="90000"/>
      </a:schemeClr>
      <a:schemeClr val="accent4">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4">
        <a:alpha val="90000"/>
      </a:schemeClr>
      <a:schemeClr val="accent4">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4">
        <a:alpha val="90000"/>
      </a:schemeClr>
      <a:schemeClr val="accent4">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4">
        <a:alpha val="90000"/>
      </a:schemeClr>
      <a:schemeClr val="accent4">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a:schemeClr val="accent4">
        <a:alpha val="90000"/>
        <a:tint val="40000"/>
      </a:schemeClr>
      <a:schemeClr val="accent4">
        <a:alpha val="5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a:tint val="50000"/>
      </a:schemeClr>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4_5">
  <dgm:title val=""/>
  <dgm:desc val=""/>
  <dgm:catLst>
    <dgm:cat type="accent4" pri="11500"/>
  </dgm:catLst>
  <dgm:styleLbl name="node0">
    <dgm:fillClrLst meth="cycle">
      <a:schemeClr val="accent4">
        <a:alpha val="80000"/>
      </a:schemeClr>
    </dgm:fillClrLst>
    <dgm:linClrLst meth="repeat">
      <a:schemeClr val="lt1"/>
    </dgm:linClrLst>
    <dgm:effectClrLst/>
    <dgm:txLinClrLst/>
    <dgm:txFillClrLst/>
    <dgm:txEffectClrLst/>
  </dgm:styleLbl>
  <dgm:styleLbl name="node1">
    <dgm:fillClrLst>
      <a:schemeClr val="accent4">
        <a:alpha val="90000"/>
      </a:schemeClr>
      <a:schemeClr val="accent4">
        <a:alpha val="50000"/>
      </a:schemeClr>
    </dgm:fillClrLst>
    <dgm:linClrLst meth="repeat">
      <a:schemeClr val="lt1"/>
    </dgm:linClrLst>
    <dgm:effectClrLst/>
    <dgm:txLinClrLst/>
    <dgm:txFillClrLst/>
    <dgm:txEffectClrLst/>
  </dgm:styleLbl>
  <dgm:styleLbl name="alignNode1">
    <dgm:fillClrLst>
      <a:schemeClr val="accent4">
        <a:alpha val="90000"/>
      </a:schemeClr>
      <a:schemeClr val="accent4">
        <a:alpha val="50000"/>
      </a:schemeClr>
    </dgm:fillClrLst>
    <dgm:linClrLst>
      <a:schemeClr val="accent4">
        <a:alpha val="90000"/>
      </a:schemeClr>
      <a:schemeClr val="accent4">
        <a:alpha val="50000"/>
      </a:schemeClr>
    </dgm:linClrLst>
    <dgm:effectClrLst/>
    <dgm:txLinClrLst/>
    <dgm:txFillClrLst/>
    <dgm:txEffectClrLst/>
  </dgm:styleLbl>
  <dgm:styleLbl name="lnNode1">
    <dgm:fillClrLst>
      <a:schemeClr val="accent4">
        <a:shade val="90000"/>
      </a:schemeClr>
      <a:schemeClr val="accent4">
        <a:alpha val="50000"/>
        <a:tint val="50000"/>
      </a:schemeClr>
    </dgm:fillClrLst>
    <dgm:linClrLst meth="repeat">
      <a:schemeClr val="lt1"/>
    </dgm:linClrLst>
    <dgm:effectClrLst/>
    <dgm:txLinClrLst/>
    <dgm:txFillClrLst/>
    <dgm:txEffectClrLst/>
  </dgm:styleLbl>
  <dgm:styleLbl name="vennNode1">
    <dgm:fillClrLst>
      <a:schemeClr val="accent4">
        <a:shade val="80000"/>
        <a:alpha val="50000"/>
      </a:schemeClr>
      <a:schemeClr val="accent4">
        <a:alpha val="80000"/>
      </a:schemeClr>
    </dgm:fillClrLst>
    <dgm:linClrLst meth="repeat">
      <a:schemeClr val="lt1"/>
    </dgm:linClrLst>
    <dgm:effectClrLst/>
    <dgm:txLinClrLst/>
    <dgm:txFillClrLst/>
    <dgm:txEffectClrLst/>
  </dgm:styleLbl>
  <dgm:styleLbl name="node2">
    <dgm:fillClrLst>
      <a:schemeClr val="accent4">
        <a:alpha val="70000"/>
      </a:schemeClr>
    </dgm:fillClrLst>
    <dgm:linClrLst meth="repeat">
      <a:schemeClr val="lt1"/>
    </dgm:linClrLst>
    <dgm:effectClrLst/>
    <dgm:txLinClrLst/>
    <dgm:txFillClrLst/>
    <dgm:txEffectClrLst/>
  </dgm:styleLbl>
  <dgm:styleLbl name="node3">
    <dgm:fillClrLst>
      <a:schemeClr val="accent4">
        <a:alpha val="50000"/>
      </a:schemeClr>
    </dgm:fillClrLst>
    <dgm:linClrLst meth="repeat">
      <a:schemeClr val="lt1"/>
    </dgm:linClrLst>
    <dgm:effectClrLst/>
    <dgm:txLinClrLst/>
    <dgm:txFillClrLst/>
    <dgm:txEffectClrLst/>
  </dgm:styleLbl>
  <dgm:styleLbl name="node4">
    <dgm:fillClrLst>
      <a:schemeClr val="accent4">
        <a:alpha val="30000"/>
      </a:schemeClr>
    </dgm:fillClrLst>
    <dgm:linClrLst meth="repeat">
      <a:schemeClr val="lt1"/>
    </dgm:linClrLst>
    <dgm:effectClrLst/>
    <dgm:txLinClrLst/>
    <dgm:txFillClrLst/>
    <dgm:txEffectClrLst/>
  </dgm:styleLbl>
  <dgm:styleLbl name="fgImgPlace1">
    <dgm:fillClrLst>
      <a:schemeClr val="accent4">
        <a:tint val="50000"/>
        <a:alpha val="90000"/>
      </a:schemeClr>
      <a:schemeClr val="accent4">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hade val="90000"/>
      </a:schemeClr>
      <a:schemeClr val="accent4">
        <a:tint val="50000"/>
      </a:schemeClr>
    </dgm:fillClrLst>
    <dgm:linClrLst>
      <a:schemeClr val="accent4">
        <a:shade val="90000"/>
      </a:schemeClr>
      <a:schemeClr val="accent4">
        <a:tint val="50000"/>
      </a:schemeClr>
    </dgm:linClrLst>
    <dgm:effectClrLst/>
    <dgm:txLinClrLst/>
    <dgm:txFillClrLst/>
    <dgm:txEffectClrLst/>
  </dgm:styleLbl>
  <dgm:styleLbl name="fgSibTrans2D1">
    <dgm:fillClrLst>
      <a:schemeClr val="accent4">
        <a:shade val="90000"/>
      </a:schemeClr>
      <a:schemeClr val="accent4">
        <a:tint val="50000"/>
      </a:schemeClr>
    </dgm:fillClrLst>
    <dgm:linClrLst>
      <a:schemeClr val="accent4">
        <a:shade val="90000"/>
      </a:schemeClr>
      <a:schemeClr val="accent4">
        <a:tint val="50000"/>
      </a:schemeClr>
    </dgm:linClrLst>
    <dgm:effectClrLst/>
    <dgm:txLinClrLst/>
    <dgm:txFillClrLst/>
    <dgm:txEffectClrLst/>
  </dgm:styleLbl>
  <dgm:styleLbl name="bgSibTrans2D1">
    <dgm:fillClrLst>
      <a:schemeClr val="accent4">
        <a:shade val="90000"/>
      </a:schemeClr>
      <a:schemeClr val="accent4">
        <a:tint val="50000"/>
      </a:schemeClr>
    </dgm:fillClrLst>
    <dgm:linClrLst>
      <a:schemeClr val="accent4">
        <a:shade val="90000"/>
      </a:schemeClr>
      <a:schemeClr val="accent4">
        <a:tint val="50000"/>
      </a:schemeClr>
    </dgm:linClrLst>
    <dgm:effectClrLst/>
    <dgm:txLinClrLst/>
    <dgm:txFillClrLst/>
    <dgm:txEffectClrLst/>
  </dgm:styleLbl>
  <dgm:styleLbl name="sibTrans1D1">
    <dgm:fillClrLst>
      <a:schemeClr val="accent4">
        <a:shade val="90000"/>
      </a:schemeClr>
      <a:schemeClr val="accent4">
        <a:tint val="50000"/>
      </a:schemeClr>
    </dgm:fillClrLst>
    <dgm:linClrLst>
      <a:schemeClr val="accent4">
        <a:shade val="90000"/>
      </a:schemeClr>
      <a:schemeClr val="accent4">
        <a:tint val="50000"/>
      </a:schemeClr>
    </dgm:linClrLst>
    <dgm:effectClrLst/>
    <dgm:txLinClrLst/>
    <dgm:txFillClrLst meth="repeat">
      <a:schemeClr val="tx1"/>
    </dgm:txFillClrLst>
    <dgm:txEffectClrLst/>
  </dgm:styleLbl>
  <dgm:styleLbl name="callout">
    <dgm:fillClrLst meth="repeat">
      <a:schemeClr val="accent4"/>
    </dgm:fillClrLst>
    <dgm:linClrLst meth="repeat">
      <a:schemeClr val="accent4"/>
    </dgm:linClrLst>
    <dgm:effectClrLst/>
    <dgm:txLinClrLst/>
    <dgm:txFillClrLst meth="repeat">
      <a:schemeClr val="tx1"/>
    </dgm:txFillClrLst>
    <dgm:txEffectClrLst/>
  </dgm:styleLbl>
  <dgm:styleLbl name="asst0">
    <dgm:fillClrLst meth="repeat">
      <a:schemeClr val="accent4">
        <a:alpha val="90000"/>
      </a:schemeClr>
    </dgm:fillClrLst>
    <dgm:linClrLst meth="repeat">
      <a:schemeClr val="lt1"/>
    </dgm:linClrLst>
    <dgm:effectClrLst/>
    <dgm:txLinClrLst/>
    <dgm:txFillClrLst/>
    <dgm:txEffectClrLst/>
  </dgm:styleLbl>
  <dgm:styleLbl name="asst1">
    <dgm:fillClrLst meth="repeat">
      <a:schemeClr val="accent4">
        <a:alpha val="90000"/>
      </a:schemeClr>
    </dgm:fillClrLst>
    <dgm:linClrLst meth="repeat">
      <a:schemeClr val="lt1"/>
    </dgm:linClrLst>
    <dgm:effectClrLst/>
    <dgm:txLinClrLst/>
    <dgm:txFillClrLst/>
    <dgm:txEffectClrLst/>
  </dgm:styleLbl>
  <dgm:styleLbl name="asst2">
    <dgm:fillClrLst>
      <a:schemeClr val="accent4">
        <a:alpha val="90000"/>
      </a:schemeClr>
    </dgm:fillClrLst>
    <dgm:linClrLst meth="repeat">
      <a:schemeClr val="lt1"/>
    </dgm:linClrLst>
    <dgm:effectClrLst/>
    <dgm:txLinClrLst/>
    <dgm:txFillClrLst/>
    <dgm:txEffectClrLst/>
  </dgm:styleLbl>
  <dgm:styleLbl name="asst3">
    <dgm:fillClrLst>
      <a:schemeClr val="accent4">
        <a:alpha val="70000"/>
      </a:schemeClr>
    </dgm:fillClrLst>
    <dgm:linClrLst meth="repeat">
      <a:schemeClr val="lt1"/>
    </dgm:linClrLst>
    <dgm:effectClrLst/>
    <dgm:txLinClrLst/>
    <dgm:txFillClrLst/>
    <dgm:txEffectClrLst/>
  </dgm:styleLbl>
  <dgm:styleLbl name="asst4">
    <dgm:fillClrLst>
      <a:schemeClr val="accent4">
        <a:alpha val="50000"/>
      </a:schemeClr>
    </dgm:fillClrLst>
    <dgm:linClrLst meth="repeat">
      <a:schemeClr val="lt1"/>
    </dgm:linClrLst>
    <dgm:effectClrLst/>
    <dgm:txLinClrLst/>
    <dgm:txFillClrLst/>
    <dgm:txEffectClrLst/>
  </dgm:styleLbl>
  <dgm:styleLbl name="parChTrans2D1">
    <dgm:fillClrLst meth="repeat">
      <a:schemeClr val="accent4">
        <a:shade val="80000"/>
      </a:schemeClr>
    </dgm:fillClrLst>
    <dgm:linClrLst meth="repeat">
      <a:schemeClr val="accent4">
        <a:shade val="80000"/>
      </a:schemeClr>
    </dgm:linClrLst>
    <dgm:effectClrLst/>
    <dgm:txLinClrLst/>
    <dgm:txFillClrLst/>
    <dgm:txEffectClrLst/>
  </dgm:styleLbl>
  <dgm:styleLbl name="parChTrans2D2">
    <dgm:fillClrLst meth="repeat">
      <a:schemeClr val="accent4">
        <a:tint val="90000"/>
      </a:schemeClr>
    </dgm:fillClrLst>
    <dgm:linClrLst meth="repeat">
      <a:schemeClr val="accent4">
        <a:tint val="90000"/>
      </a:schemeClr>
    </dgm:linClrLst>
    <dgm:effectClrLst/>
    <dgm:txLinClrLst/>
    <dgm:txFillClrLst/>
    <dgm:txEffectClrLst/>
  </dgm:styleLbl>
  <dgm:styleLbl name="parChTrans2D3">
    <dgm:fillClrLst meth="repeat">
      <a:schemeClr val="accent4">
        <a:tint val="70000"/>
      </a:schemeClr>
    </dgm:fillClrLst>
    <dgm:linClrLst meth="repeat">
      <a:schemeClr val="accent4">
        <a:tint val="70000"/>
      </a:schemeClr>
    </dgm:linClrLst>
    <dgm:effectClrLst/>
    <dgm:txLinClrLst/>
    <dgm:txFillClrLst/>
    <dgm:txEffectClrLst/>
  </dgm:styleLbl>
  <dgm:styleLbl name="parChTrans2D4">
    <dgm:fillClrLst meth="repeat">
      <a:schemeClr val="accent4">
        <a:tint val="50000"/>
      </a:schemeClr>
    </dgm:fillClrLst>
    <dgm:linClrLst meth="repeat">
      <a:schemeClr val="accent4">
        <a:tint val="50000"/>
      </a:schemeClr>
    </dgm:linClrLst>
    <dgm:effectClrLst/>
    <dgm:txLinClrLst/>
    <dgm:txFillClrLst meth="repeat">
      <a:schemeClr val="dk1"/>
    </dgm:txFillClrLst>
    <dgm:txEffectClrLst/>
  </dgm:styleLbl>
  <dgm:styleLbl name="parChTrans1D1">
    <dgm:fillClrLst meth="repeat">
      <a:schemeClr val="accent4">
        <a:shade val="80000"/>
      </a:schemeClr>
    </dgm:fillClrLst>
    <dgm:linClrLst meth="repeat">
      <a:schemeClr val="accent4">
        <a:shade val="80000"/>
      </a:schemeClr>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4">
        <a:tint val="90000"/>
      </a:schemeClr>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4">
        <a:tint val="70000"/>
      </a:schemeClr>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4">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4">
        <a:alpha val="90000"/>
      </a:schemeClr>
      <a:schemeClr val="accent4">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alpha val="90000"/>
      </a:schemeClr>
      <a:schemeClr val="accent4">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alpha val="90000"/>
      </a:schemeClr>
      <a:schemeClr val="accent4">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4">
        <a:alpha val="90000"/>
      </a:schemeClr>
      <a:schemeClr val="accent4">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4">
        <a:alpha val="90000"/>
      </a:schemeClr>
      <a:schemeClr val="accent4">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4">
        <a:alpha val="90000"/>
      </a:schemeClr>
      <a:schemeClr val="accent4">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a:schemeClr val="accent4">
        <a:alpha val="90000"/>
        <a:tint val="40000"/>
      </a:schemeClr>
      <a:schemeClr val="accent4">
        <a:alpha val="5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a:tint val="50000"/>
      </a:schemeClr>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97386E0-932A-4BAD-9F0D-573A93F7A331}" type="doc">
      <dgm:prSet loTypeId="urn:microsoft.com/office/officeart/2005/8/layout/orgChart1" loCatId="hierarchy" qsTypeId="urn:microsoft.com/office/officeart/2005/8/quickstyle/simple2" qsCatId="simple" csTypeId="urn:microsoft.com/office/officeart/2005/8/colors/colorful3" csCatId="colorful" phldr="1"/>
      <dgm:spPr/>
      <dgm:t>
        <a:bodyPr/>
        <a:lstStyle/>
        <a:p>
          <a:endParaRPr lang="en-US"/>
        </a:p>
      </dgm:t>
    </dgm:pt>
    <dgm:pt modelId="{A0A66ACC-5E9E-4639-9C37-63CD6FB32B2D}">
      <dgm:prSet phldrT="[Text]"/>
      <dgm:spPr/>
      <dgm:t>
        <a:bodyPr/>
        <a:lstStyle/>
        <a:p>
          <a:r>
            <a:rPr lang="en-US" dirty="0" smtClean="0"/>
            <a:t>Origins of  RBM Method</a:t>
          </a:r>
          <a:endParaRPr lang="en-US" dirty="0"/>
        </a:p>
      </dgm:t>
    </dgm:pt>
    <dgm:pt modelId="{55353075-8447-44A9-BD07-495424CCACE8}" type="parTrans" cxnId="{34BC2542-18B9-4156-9B17-312C280C463F}">
      <dgm:prSet/>
      <dgm:spPr/>
      <dgm:t>
        <a:bodyPr/>
        <a:lstStyle/>
        <a:p>
          <a:endParaRPr lang="en-US"/>
        </a:p>
      </dgm:t>
    </dgm:pt>
    <dgm:pt modelId="{C2922213-2FDA-403E-BFDE-1C90297A919B}" type="sibTrans" cxnId="{34BC2542-18B9-4156-9B17-312C280C463F}">
      <dgm:prSet/>
      <dgm:spPr/>
      <dgm:t>
        <a:bodyPr/>
        <a:lstStyle/>
        <a:p>
          <a:endParaRPr lang="en-US"/>
        </a:p>
      </dgm:t>
    </dgm:pt>
    <dgm:pt modelId="{DE1C0C75-87E9-4E5E-B30F-54304BFB5CC9}">
      <dgm:prSet phldrT="[Text]"/>
      <dgm:spPr/>
      <dgm:t>
        <a:bodyPr/>
        <a:lstStyle/>
        <a:p>
          <a:r>
            <a:rPr lang="en-US" dirty="0" smtClean="0"/>
            <a:t>Introduced as “management by objectives” by Peter </a:t>
          </a:r>
          <a:r>
            <a:rPr lang="en-US" dirty="0" err="1" smtClean="0"/>
            <a:t>Drucker</a:t>
          </a:r>
          <a:r>
            <a:rPr lang="en-US" dirty="0" smtClean="0"/>
            <a:t> (1954)</a:t>
          </a:r>
          <a:endParaRPr lang="en-US" dirty="0"/>
        </a:p>
      </dgm:t>
    </dgm:pt>
    <dgm:pt modelId="{4A46EDF6-D9C7-49C6-96FB-CE482E329601}" type="parTrans" cxnId="{DCFB1E65-D2BD-4BFD-BA30-5072B327185B}">
      <dgm:prSet/>
      <dgm:spPr/>
      <dgm:t>
        <a:bodyPr/>
        <a:lstStyle/>
        <a:p>
          <a:endParaRPr lang="en-US"/>
        </a:p>
      </dgm:t>
    </dgm:pt>
    <dgm:pt modelId="{F9A6CEB4-9D08-4399-97E1-7BF662B22BB8}" type="sibTrans" cxnId="{DCFB1E65-D2BD-4BFD-BA30-5072B327185B}">
      <dgm:prSet/>
      <dgm:spPr/>
      <dgm:t>
        <a:bodyPr/>
        <a:lstStyle/>
        <a:p>
          <a:endParaRPr lang="en-US"/>
        </a:p>
      </dgm:t>
    </dgm:pt>
    <dgm:pt modelId="{E0E5443C-F32D-4ED0-AFD2-A300DB542A7A}">
      <dgm:prSet/>
      <dgm:spPr/>
      <dgm:t>
        <a:bodyPr/>
        <a:lstStyle/>
        <a:p>
          <a:r>
            <a:rPr lang="en-US" smtClean="0"/>
            <a:t>Grew out of the Logical Framework Approach (LogFrame, LFA) by Practical Concepts Inc</a:t>
          </a:r>
          <a:endParaRPr lang="en-US" dirty="0"/>
        </a:p>
      </dgm:t>
    </dgm:pt>
    <dgm:pt modelId="{8BDF93FB-2A68-47B5-A629-2B17522D3B66}" type="parTrans" cxnId="{A977665C-9807-46B3-A9AA-C1E5EA3B3C2E}">
      <dgm:prSet/>
      <dgm:spPr/>
      <dgm:t>
        <a:bodyPr/>
        <a:lstStyle/>
        <a:p>
          <a:endParaRPr lang="en-US"/>
        </a:p>
      </dgm:t>
    </dgm:pt>
    <dgm:pt modelId="{E968704E-5BD1-4CE9-9C7B-3CC520171778}" type="sibTrans" cxnId="{A977665C-9807-46B3-A9AA-C1E5EA3B3C2E}">
      <dgm:prSet/>
      <dgm:spPr/>
      <dgm:t>
        <a:bodyPr/>
        <a:lstStyle/>
        <a:p>
          <a:endParaRPr lang="en-US"/>
        </a:p>
      </dgm:t>
    </dgm:pt>
    <dgm:pt modelId="{70E58190-CCE5-4B17-B5F1-496537C69B99}" type="pres">
      <dgm:prSet presAssocID="{997386E0-932A-4BAD-9F0D-573A93F7A331}" presName="hierChild1" presStyleCnt="0">
        <dgm:presLayoutVars>
          <dgm:orgChart val="1"/>
          <dgm:chPref val="1"/>
          <dgm:dir/>
          <dgm:animOne val="branch"/>
          <dgm:animLvl val="lvl"/>
          <dgm:resizeHandles/>
        </dgm:presLayoutVars>
      </dgm:prSet>
      <dgm:spPr/>
      <dgm:t>
        <a:bodyPr/>
        <a:lstStyle/>
        <a:p>
          <a:endParaRPr lang="en-US"/>
        </a:p>
      </dgm:t>
    </dgm:pt>
    <dgm:pt modelId="{CF03DC89-A5B4-4992-8E7E-C4EF6E94B24D}" type="pres">
      <dgm:prSet presAssocID="{A0A66ACC-5E9E-4639-9C37-63CD6FB32B2D}" presName="hierRoot1" presStyleCnt="0">
        <dgm:presLayoutVars>
          <dgm:hierBranch val="init"/>
        </dgm:presLayoutVars>
      </dgm:prSet>
      <dgm:spPr/>
    </dgm:pt>
    <dgm:pt modelId="{01DB33A8-EF37-4989-8160-89C30A9A6ABD}" type="pres">
      <dgm:prSet presAssocID="{A0A66ACC-5E9E-4639-9C37-63CD6FB32B2D}" presName="rootComposite1" presStyleCnt="0"/>
      <dgm:spPr/>
    </dgm:pt>
    <dgm:pt modelId="{4B705093-0685-484E-9889-0122538FA9AE}" type="pres">
      <dgm:prSet presAssocID="{A0A66ACC-5E9E-4639-9C37-63CD6FB32B2D}" presName="rootText1" presStyleLbl="node0" presStyleIdx="0" presStyleCnt="1" custScaleX="88900" custScaleY="79858" custLinFactNeighborX="-2284" custLinFactNeighborY="-85">
        <dgm:presLayoutVars>
          <dgm:chPref val="3"/>
        </dgm:presLayoutVars>
      </dgm:prSet>
      <dgm:spPr/>
      <dgm:t>
        <a:bodyPr/>
        <a:lstStyle/>
        <a:p>
          <a:endParaRPr lang="en-US"/>
        </a:p>
      </dgm:t>
    </dgm:pt>
    <dgm:pt modelId="{A1231D4F-43B4-459D-9BE6-41793D6C2A83}" type="pres">
      <dgm:prSet presAssocID="{A0A66ACC-5E9E-4639-9C37-63CD6FB32B2D}" presName="rootConnector1" presStyleLbl="node1" presStyleIdx="0" presStyleCnt="0"/>
      <dgm:spPr/>
      <dgm:t>
        <a:bodyPr/>
        <a:lstStyle/>
        <a:p>
          <a:endParaRPr lang="en-US"/>
        </a:p>
      </dgm:t>
    </dgm:pt>
    <dgm:pt modelId="{224A46D4-E7B9-45A8-BFDF-BEE7383FAB94}" type="pres">
      <dgm:prSet presAssocID="{A0A66ACC-5E9E-4639-9C37-63CD6FB32B2D}" presName="hierChild2" presStyleCnt="0"/>
      <dgm:spPr/>
    </dgm:pt>
    <dgm:pt modelId="{E82990B4-D537-4F0A-A238-ACA16E2CEA5B}" type="pres">
      <dgm:prSet presAssocID="{4A46EDF6-D9C7-49C6-96FB-CE482E329601}" presName="Name37" presStyleLbl="parChTrans1D2" presStyleIdx="0" presStyleCnt="2"/>
      <dgm:spPr/>
      <dgm:t>
        <a:bodyPr/>
        <a:lstStyle/>
        <a:p>
          <a:endParaRPr lang="en-US"/>
        </a:p>
      </dgm:t>
    </dgm:pt>
    <dgm:pt modelId="{3F038DFC-2D1B-4BAC-BD45-3659645A9238}" type="pres">
      <dgm:prSet presAssocID="{DE1C0C75-87E9-4E5E-B30F-54304BFB5CC9}" presName="hierRoot2" presStyleCnt="0">
        <dgm:presLayoutVars>
          <dgm:hierBranch val="init"/>
        </dgm:presLayoutVars>
      </dgm:prSet>
      <dgm:spPr/>
    </dgm:pt>
    <dgm:pt modelId="{8B325B69-00DC-44E0-A488-D0BB3AC95400}" type="pres">
      <dgm:prSet presAssocID="{DE1C0C75-87E9-4E5E-B30F-54304BFB5CC9}" presName="rootComposite" presStyleCnt="0"/>
      <dgm:spPr/>
    </dgm:pt>
    <dgm:pt modelId="{22602ED9-1772-4BB6-ACC4-02AFC7FA0E65}" type="pres">
      <dgm:prSet presAssocID="{DE1C0C75-87E9-4E5E-B30F-54304BFB5CC9}" presName="rootText" presStyleLbl="node2" presStyleIdx="0" presStyleCnt="2">
        <dgm:presLayoutVars>
          <dgm:chPref val="3"/>
        </dgm:presLayoutVars>
      </dgm:prSet>
      <dgm:spPr/>
      <dgm:t>
        <a:bodyPr/>
        <a:lstStyle/>
        <a:p>
          <a:endParaRPr lang="en-US"/>
        </a:p>
      </dgm:t>
    </dgm:pt>
    <dgm:pt modelId="{015FFD6C-7B83-41E1-8646-F96C0F0B57A2}" type="pres">
      <dgm:prSet presAssocID="{DE1C0C75-87E9-4E5E-B30F-54304BFB5CC9}" presName="rootConnector" presStyleLbl="node2" presStyleIdx="0" presStyleCnt="2"/>
      <dgm:spPr/>
      <dgm:t>
        <a:bodyPr/>
        <a:lstStyle/>
        <a:p>
          <a:endParaRPr lang="en-US"/>
        </a:p>
      </dgm:t>
    </dgm:pt>
    <dgm:pt modelId="{7F3D9C37-7B3E-496D-8327-560CD09E3FC2}" type="pres">
      <dgm:prSet presAssocID="{DE1C0C75-87E9-4E5E-B30F-54304BFB5CC9}" presName="hierChild4" presStyleCnt="0"/>
      <dgm:spPr/>
    </dgm:pt>
    <dgm:pt modelId="{5409671A-C9A0-4E72-8494-3A05C0DC5DF6}" type="pres">
      <dgm:prSet presAssocID="{DE1C0C75-87E9-4E5E-B30F-54304BFB5CC9}" presName="hierChild5" presStyleCnt="0"/>
      <dgm:spPr/>
    </dgm:pt>
    <dgm:pt modelId="{B784B18D-1432-4BEC-98CA-49D1AA570007}" type="pres">
      <dgm:prSet presAssocID="{8BDF93FB-2A68-47B5-A629-2B17522D3B66}" presName="Name37" presStyleLbl="parChTrans1D2" presStyleIdx="1" presStyleCnt="2"/>
      <dgm:spPr/>
      <dgm:t>
        <a:bodyPr/>
        <a:lstStyle/>
        <a:p>
          <a:endParaRPr lang="en-US"/>
        </a:p>
      </dgm:t>
    </dgm:pt>
    <dgm:pt modelId="{6A242C3C-13D0-4D39-A0E7-9FAD8C277D01}" type="pres">
      <dgm:prSet presAssocID="{E0E5443C-F32D-4ED0-AFD2-A300DB542A7A}" presName="hierRoot2" presStyleCnt="0">
        <dgm:presLayoutVars>
          <dgm:hierBranch val="init"/>
        </dgm:presLayoutVars>
      </dgm:prSet>
      <dgm:spPr/>
    </dgm:pt>
    <dgm:pt modelId="{05E7EB88-0F0E-462E-A840-5E8DCD21CEB6}" type="pres">
      <dgm:prSet presAssocID="{E0E5443C-F32D-4ED0-AFD2-A300DB542A7A}" presName="rootComposite" presStyleCnt="0"/>
      <dgm:spPr/>
    </dgm:pt>
    <dgm:pt modelId="{4D429EBE-C0B0-4D60-99DC-D5F603BE8EEA}" type="pres">
      <dgm:prSet presAssocID="{E0E5443C-F32D-4ED0-AFD2-A300DB542A7A}" presName="rootText" presStyleLbl="node2" presStyleIdx="1" presStyleCnt="2">
        <dgm:presLayoutVars>
          <dgm:chPref val="3"/>
        </dgm:presLayoutVars>
      </dgm:prSet>
      <dgm:spPr/>
      <dgm:t>
        <a:bodyPr/>
        <a:lstStyle/>
        <a:p>
          <a:endParaRPr lang="en-US"/>
        </a:p>
      </dgm:t>
    </dgm:pt>
    <dgm:pt modelId="{3CB26DA4-C69E-49D8-9245-8CB50097693A}" type="pres">
      <dgm:prSet presAssocID="{E0E5443C-F32D-4ED0-AFD2-A300DB542A7A}" presName="rootConnector" presStyleLbl="node2" presStyleIdx="1" presStyleCnt="2"/>
      <dgm:spPr/>
      <dgm:t>
        <a:bodyPr/>
        <a:lstStyle/>
        <a:p>
          <a:endParaRPr lang="en-US"/>
        </a:p>
      </dgm:t>
    </dgm:pt>
    <dgm:pt modelId="{8525FC45-103F-4CC8-B741-3FDF28EB1DB1}" type="pres">
      <dgm:prSet presAssocID="{E0E5443C-F32D-4ED0-AFD2-A300DB542A7A}" presName="hierChild4" presStyleCnt="0"/>
      <dgm:spPr/>
    </dgm:pt>
    <dgm:pt modelId="{93B72C4C-5D95-4117-8B86-E9072AC19A57}" type="pres">
      <dgm:prSet presAssocID="{E0E5443C-F32D-4ED0-AFD2-A300DB542A7A}" presName="hierChild5" presStyleCnt="0"/>
      <dgm:spPr/>
    </dgm:pt>
    <dgm:pt modelId="{BE35CDD1-9C1E-4288-BE30-2F1060BFA513}" type="pres">
      <dgm:prSet presAssocID="{A0A66ACC-5E9E-4639-9C37-63CD6FB32B2D}" presName="hierChild3" presStyleCnt="0"/>
      <dgm:spPr/>
    </dgm:pt>
  </dgm:ptLst>
  <dgm:cxnLst>
    <dgm:cxn modelId="{6C2D9786-BB09-41F0-81A8-D4DADCC956E8}" type="presOf" srcId="{8BDF93FB-2A68-47B5-A629-2B17522D3B66}" destId="{B784B18D-1432-4BEC-98CA-49D1AA570007}" srcOrd="0" destOrd="0" presId="urn:microsoft.com/office/officeart/2005/8/layout/orgChart1"/>
    <dgm:cxn modelId="{8A83F5F4-5285-4AA0-88B4-1AE3B23EA91E}" type="presOf" srcId="{997386E0-932A-4BAD-9F0D-573A93F7A331}" destId="{70E58190-CCE5-4B17-B5F1-496537C69B99}" srcOrd="0" destOrd="0" presId="urn:microsoft.com/office/officeart/2005/8/layout/orgChart1"/>
    <dgm:cxn modelId="{F2463BBA-FD45-4798-A0D7-66F59CBC68E7}" type="presOf" srcId="{DE1C0C75-87E9-4E5E-B30F-54304BFB5CC9}" destId="{015FFD6C-7B83-41E1-8646-F96C0F0B57A2}" srcOrd="1" destOrd="0" presId="urn:microsoft.com/office/officeart/2005/8/layout/orgChart1"/>
    <dgm:cxn modelId="{0D38083E-295C-46A9-98B3-CF77FEBB2400}" type="presOf" srcId="{A0A66ACC-5E9E-4639-9C37-63CD6FB32B2D}" destId="{4B705093-0685-484E-9889-0122538FA9AE}" srcOrd="0" destOrd="0" presId="urn:microsoft.com/office/officeart/2005/8/layout/orgChart1"/>
    <dgm:cxn modelId="{A977665C-9807-46B3-A9AA-C1E5EA3B3C2E}" srcId="{A0A66ACC-5E9E-4639-9C37-63CD6FB32B2D}" destId="{E0E5443C-F32D-4ED0-AFD2-A300DB542A7A}" srcOrd="1" destOrd="0" parTransId="{8BDF93FB-2A68-47B5-A629-2B17522D3B66}" sibTransId="{E968704E-5BD1-4CE9-9C7B-3CC520171778}"/>
    <dgm:cxn modelId="{34BC2542-18B9-4156-9B17-312C280C463F}" srcId="{997386E0-932A-4BAD-9F0D-573A93F7A331}" destId="{A0A66ACC-5E9E-4639-9C37-63CD6FB32B2D}" srcOrd="0" destOrd="0" parTransId="{55353075-8447-44A9-BD07-495424CCACE8}" sibTransId="{C2922213-2FDA-403E-BFDE-1C90297A919B}"/>
    <dgm:cxn modelId="{A86F8384-9988-431B-A2F3-A1BFF324283F}" type="presOf" srcId="{E0E5443C-F32D-4ED0-AFD2-A300DB542A7A}" destId="{3CB26DA4-C69E-49D8-9245-8CB50097693A}" srcOrd="1" destOrd="0" presId="urn:microsoft.com/office/officeart/2005/8/layout/orgChart1"/>
    <dgm:cxn modelId="{DCFB1E65-D2BD-4BFD-BA30-5072B327185B}" srcId="{A0A66ACC-5E9E-4639-9C37-63CD6FB32B2D}" destId="{DE1C0C75-87E9-4E5E-B30F-54304BFB5CC9}" srcOrd="0" destOrd="0" parTransId="{4A46EDF6-D9C7-49C6-96FB-CE482E329601}" sibTransId="{F9A6CEB4-9D08-4399-97E1-7BF662B22BB8}"/>
    <dgm:cxn modelId="{66A09C9A-7F2B-4FA8-8E23-19A5D807E5F4}" type="presOf" srcId="{E0E5443C-F32D-4ED0-AFD2-A300DB542A7A}" destId="{4D429EBE-C0B0-4D60-99DC-D5F603BE8EEA}" srcOrd="0" destOrd="0" presId="urn:microsoft.com/office/officeart/2005/8/layout/orgChart1"/>
    <dgm:cxn modelId="{19520645-0F76-44EF-BB48-BE2AF7A25C1B}" type="presOf" srcId="{A0A66ACC-5E9E-4639-9C37-63CD6FB32B2D}" destId="{A1231D4F-43B4-459D-9BE6-41793D6C2A83}" srcOrd="1" destOrd="0" presId="urn:microsoft.com/office/officeart/2005/8/layout/orgChart1"/>
    <dgm:cxn modelId="{C74E1A1C-11CA-4602-B5B4-4500EC5F409D}" type="presOf" srcId="{4A46EDF6-D9C7-49C6-96FB-CE482E329601}" destId="{E82990B4-D537-4F0A-A238-ACA16E2CEA5B}" srcOrd="0" destOrd="0" presId="urn:microsoft.com/office/officeart/2005/8/layout/orgChart1"/>
    <dgm:cxn modelId="{3B56F7A1-84D8-4C88-8EEF-3633D6FF720C}" type="presOf" srcId="{DE1C0C75-87E9-4E5E-B30F-54304BFB5CC9}" destId="{22602ED9-1772-4BB6-ACC4-02AFC7FA0E65}" srcOrd="0" destOrd="0" presId="urn:microsoft.com/office/officeart/2005/8/layout/orgChart1"/>
    <dgm:cxn modelId="{630758F8-543A-4499-9569-CB403B601015}" type="presParOf" srcId="{70E58190-CCE5-4B17-B5F1-496537C69B99}" destId="{CF03DC89-A5B4-4992-8E7E-C4EF6E94B24D}" srcOrd="0" destOrd="0" presId="urn:microsoft.com/office/officeart/2005/8/layout/orgChart1"/>
    <dgm:cxn modelId="{3B997157-8DE6-496B-AA0C-6F3DD8C30856}" type="presParOf" srcId="{CF03DC89-A5B4-4992-8E7E-C4EF6E94B24D}" destId="{01DB33A8-EF37-4989-8160-89C30A9A6ABD}" srcOrd="0" destOrd="0" presId="urn:microsoft.com/office/officeart/2005/8/layout/orgChart1"/>
    <dgm:cxn modelId="{B003EEAD-C15E-4239-8CE1-78F17E2A656B}" type="presParOf" srcId="{01DB33A8-EF37-4989-8160-89C30A9A6ABD}" destId="{4B705093-0685-484E-9889-0122538FA9AE}" srcOrd="0" destOrd="0" presId="urn:microsoft.com/office/officeart/2005/8/layout/orgChart1"/>
    <dgm:cxn modelId="{EBC09594-5388-4F9E-AAD8-6681A7205778}" type="presParOf" srcId="{01DB33A8-EF37-4989-8160-89C30A9A6ABD}" destId="{A1231D4F-43B4-459D-9BE6-41793D6C2A83}" srcOrd="1" destOrd="0" presId="urn:microsoft.com/office/officeart/2005/8/layout/orgChart1"/>
    <dgm:cxn modelId="{19636431-0727-4E64-8C6D-98CB9939EDA9}" type="presParOf" srcId="{CF03DC89-A5B4-4992-8E7E-C4EF6E94B24D}" destId="{224A46D4-E7B9-45A8-BFDF-BEE7383FAB94}" srcOrd="1" destOrd="0" presId="urn:microsoft.com/office/officeart/2005/8/layout/orgChart1"/>
    <dgm:cxn modelId="{A4EB09E3-7307-484C-9646-D17BD1FF3651}" type="presParOf" srcId="{224A46D4-E7B9-45A8-BFDF-BEE7383FAB94}" destId="{E82990B4-D537-4F0A-A238-ACA16E2CEA5B}" srcOrd="0" destOrd="0" presId="urn:microsoft.com/office/officeart/2005/8/layout/orgChart1"/>
    <dgm:cxn modelId="{C4D03F9D-E75D-4316-AF09-FF0C2EDD3D52}" type="presParOf" srcId="{224A46D4-E7B9-45A8-BFDF-BEE7383FAB94}" destId="{3F038DFC-2D1B-4BAC-BD45-3659645A9238}" srcOrd="1" destOrd="0" presId="urn:microsoft.com/office/officeart/2005/8/layout/orgChart1"/>
    <dgm:cxn modelId="{A6AED068-ABE7-4555-9693-DDD5C1CD28BA}" type="presParOf" srcId="{3F038DFC-2D1B-4BAC-BD45-3659645A9238}" destId="{8B325B69-00DC-44E0-A488-D0BB3AC95400}" srcOrd="0" destOrd="0" presId="urn:microsoft.com/office/officeart/2005/8/layout/orgChart1"/>
    <dgm:cxn modelId="{B730ADB9-C119-4598-9887-7EB3FAD6A731}" type="presParOf" srcId="{8B325B69-00DC-44E0-A488-D0BB3AC95400}" destId="{22602ED9-1772-4BB6-ACC4-02AFC7FA0E65}" srcOrd="0" destOrd="0" presId="urn:microsoft.com/office/officeart/2005/8/layout/orgChart1"/>
    <dgm:cxn modelId="{03784037-1A1D-4FB9-89E9-228C54B4E3EA}" type="presParOf" srcId="{8B325B69-00DC-44E0-A488-D0BB3AC95400}" destId="{015FFD6C-7B83-41E1-8646-F96C0F0B57A2}" srcOrd="1" destOrd="0" presId="urn:microsoft.com/office/officeart/2005/8/layout/orgChart1"/>
    <dgm:cxn modelId="{1A977961-B4AE-4492-B2DC-95B2D0DF2807}" type="presParOf" srcId="{3F038DFC-2D1B-4BAC-BD45-3659645A9238}" destId="{7F3D9C37-7B3E-496D-8327-560CD09E3FC2}" srcOrd="1" destOrd="0" presId="urn:microsoft.com/office/officeart/2005/8/layout/orgChart1"/>
    <dgm:cxn modelId="{FBA2BEA1-FF28-4181-BE21-15FC9DD4AB75}" type="presParOf" srcId="{3F038DFC-2D1B-4BAC-BD45-3659645A9238}" destId="{5409671A-C9A0-4E72-8494-3A05C0DC5DF6}" srcOrd="2" destOrd="0" presId="urn:microsoft.com/office/officeart/2005/8/layout/orgChart1"/>
    <dgm:cxn modelId="{CE933F78-AB2D-4776-8E3A-E740C249BC6F}" type="presParOf" srcId="{224A46D4-E7B9-45A8-BFDF-BEE7383FAB94}" destId="{B784B18D-1432-4BEC-98CA-49D1AA570007}" srcOrd="2" destOrd="0" presId="urn:microsoft.com/office/officeart/2005/8/layout/orgChart1"/>
    <dgm:cxn modelId="{4B190DEF-577C-4319-9F02-D9BEE0FA962C}" type="presParOf" srcId="{224A46D4-E7B9-45A8-BFDF-BEE7383FAB94}" destId="{6A242C3C-13D0-4D39-A0E7-9FAD8C277D01}" srcOrd="3" destOrd="0" presId="urn:microsoft.com/office/officeart/2005/8/layout/orgChart1"/>
    <dgm:cxn modelId="{EFBE3D51-4AA3-4885-A196-8081A11EF01C}" type="presParOf" srcId="{6A242C3C-13D0-4D39-A0E7-9FAD8C277D01}" destId="{05E7EB88-0F0E-462E-A840-5E8DCD21CEB6}" srcOrd="0" destOrd="0" presId="urn:microsoft.com/office/officeart/2005/8/layout/orgChart1"/>
    <dgm:cxn modelId="{877BB7EC-C01E-4B03-AA3F-73D2F5ABC4A5}" type="presParOf" srcId="{05E7EB88-0F0E-462E-A840-5E8DCD21CEB6}" destId="{4D429EBE-C0B0-4D60-99DC-D5F603BE8EEA}" srcOrd="0" destOrd="0" presId="urn:microsoft.com/office/officeart/2005/8/layout/orgChart1"/>
    <dgm:cxn modelId="{F5ACC70B-0F4D-424C-9731-F4FC891010CC}" type="presParOf" srcId="{05E7EB88-0F0E-462E-A840-5E8DCD21CEB6}" destId="{3CB26DA4-C69E-49D8-9245-8CB50097693A}" srcOrd="1" destOrd="0" presId="urn:microsoft.com/office/officeart/2005/8/layout/orgChart1"/>
    <dgm:cxn modelId="{0CB22833-D7E1-4AA1-A39C-77B59DA292EB}" type="presParOf" srcId="{6A242C3C-13D0-4D39-A0E7-9FAD8C277D01}" destId="{8525FC45-103F-4CC8-B741-3FDF28EB1DB1}" srcOrd="1" destOrd="0" presId="urn:microsoft.com/office/officeart/2005/8/layout/orgChart1"/>
    <dgm:cxn modelId="{1C1F27E9-E7FB-4ED8-9571-3E3EB3561861}" type="presParOf" srcId="{6A242C3C-13D0-4D39-A0E7-9FAD8C277D01}" destId="{93B72C4C-5D95-4117-8B86-E9072AC19A57}" srcOrd="2" destOrd="0" presId="urn:microsoft.com/office/officeart/2005/8/layout/orgChart1"/>
    <dgm:cxn modelId="{016872DB-106D-48F8-B428-435FCB20C19D}" type="presParOf" srcId="{CF03DC89-A5B4-4992-8E7E-C4EF6E94B24D}" destId="{BE35CDD1-9C1E-4288-BE30-2F1060BFA513}" srcOrd="2" destOrd="0" presId="urn:microsoft.com/office/officeart/2005/8/layout/orgChart1"/>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F875A01-5FCB-41BF-8376-DFF431A00069}" type="doc">
      <dgm:prSet loTypeId="urn:microsoft.com/office/officeart/2005/8/layout/radial6" loCatId="cycle" qsTypeId="urn:microsoft.com/office/officeart/2005/8/quickstyle/simple2" qsCatId="simple" csTypeId="urn:microsoft.com/office/officeart/2005/8/colors/colorful1#1" csCatId="colorful" phldr="1"/>
      <dgm:spPr/>
      <dgm:t>
        <a:bodyPr/>
        <a:lstStyle/>
        <a:p>
          <a:endParaRPr lang="en-US"/>
        </a:p>
      </dgm:t>
    </dgm:pt>
    <dgm:pt modelId="{A9DAC5BB-BEF6-470A-9BCB-265F8F981C9C}">
      <dgm:prSet phldrT="[Text]"/>
      <dgm:spPr/>
      <dgm:t>
        <a:bodyPr/>
        <a:lstStyle/>
        <a:p>
          <a:r>
            <a:rPr lang="en-US" dirty="0" smtClean="0"/>
            <a:t>Managing for results</a:t>
          </a:r>
          <a:endParaRPr lang="en-US" dirty="0"/>
        </a:p>
      </dgm:t>
    </dgm:pt>
    <dgm:pt modelId="{06BF5BE9-1AAC-4557-80BF-2CC134187F3B}" type="parTrans" cxnId="{F8596834-7D09-435B-AFFA-4017D2A7A1F9}">
      <dgm:prSet/>
      <dgm:spPr/>
      <dgm:t>
        <a:bodyPr/>
        <a:lstStyle/>
        <a:p>
          <a:endParaRPr lang="en-US"/>
        </a:p>
      </dgm:t>
    </dgm:pt>
    <dgm:pt modelId="{B6F4A8FB-53A0-43E5-99EC-2E82F29CEA08}" type="sibTrans" cxnId="{F8596834-7D09-435B-AFFA-4017D2A7A1F9}">
      <dgm:prSet/>
      <dgm:spPr/>
      <dgm:t>
        <a:bodyPr/>
        <a:lstStyle/>
        <a:p>
          <a:endParaRPr lang="en-US"/>
        </a:p>
      </dgm:t>
    </dgm:pt>
    <dgm:pt modelId="{042CDFF6-A977-4833-A6DF-4E894EBFDCCB}">
      <dgm:prSet phldrT="[Text]" custT="1"/>
      <dgm:spPr/>
      <dgm:t>
        <a:bodyPr/>
        <a:lstStyle/>
        <a:p>
          <a:r>
            <a:rPr lang="en-US" sz="2100" dirty="0" smtClean="0"/>
            <a:t>Committing to results</a:t>
          </a:r>
          <a:endParaRPr lang="en-US" sz="2100" dirty="0"/>
        </a:p>
      </dgm:t>
    </dgm:pt>
    <dgm:pt modelId="{CDFEB05D-9E63-4B1E-A3B5-4AB6739BFA96}" type="parTrans" cxnId="{31AD988E-3A7A-402F-A3A4-FA338F144864}">
      <dgm:prSet/>
      <dgm:spPr/>
      <dgm:t>
        <a:bodyPr/>
        <a:lstStyle/>
        <a:p>
          <a:endParaRPr lang="en-US"/>
        </a:p>
      </dgm:t>
    </dgm:pt>
    <dgm:pt modelId="{A031F176-EC52-46F0-9CFD-96F22CC57F37}" type="sibTrans" cxnId="{31AD988E-3A7A-402F-A3A4-FA338F144864}">
      <dgm:prSet/>
      <dgm:spPr/>
      <dgm:t>
        <a:bodyPr/>
        <a:lstStyle/>
        <a:p>
          <a:endParaRPr lang="en-US"/>
        </a:p>
      </dgm:t>
    </dgm:pt>
    <dgm:pt modelId="{79E3BD7B-7B96-4B0B-818E-54ED29954A24}">
      <dgm:prSet phldrT="[Text]" custT="1"/>
      <dgm:spPr/>
      <dgm:t>
        <a:bodyPr/>
        <a:lstStyle/>
        <a:p>
          <a:r>
            <a:rPr lang="en-US" sz="2100" dirty="0" smtClean="0"/>
            <a:t>Defining Results </a:t>
          </a:r>
          <a:endParaRPr lang="en-US" sz="2100" dirty="0"/>
        </a:p>
      </dgm:t>
    </dgm:pt>
    <dgm:pt modelId="{DCB492A1-1762-4406-B370-993AA07A9E00}" type="parTrans" cxnId="{B6199E42-DC27-4C5F-8034-537BA3B9281A}">
      <dgm:prSet/>
      <dgm:spPr/>
      <dgm:t>
        <a:bodyPr/>
        <a:lstStyle/>
        <a:p>
          <a:endParaRPr lang="en-US"/>
        </a:p>
      </dgm:t>
    </dgm:pt>
    <dgm:pt modelId="{5E77654C-71B5-4DEE-A589-5353D6555E46}" type="sibTrans" cxnId="{B6199E42-DC27-4C5F-8034-537BA3B9281A}">
      <dgm:prSet/>
      <dgm:spPr/>
      <dgm:t>
        <a:bodyPr/>
        <a:lstStyle/>
        <a:p>
          <a:endParaRPr lang="en-US"/>
        </a:p>
      </dgm:t>
    </dgm:pt>
    <dgm:pt modelId="{50F65E17-8BE4-477E-9F4F-A6A4DA127C84}">
      <dgm:prSet phldrT="[Text]" custT="1"/>
      <dgm:spPr/>
      <dgm:t>
        <a:bodyPr/>
        <a:lstStyle/>
        <a:p>
          <a:r>
            <a:rPr lang="en-US" sz="2100" dirty="0" smtClean="0"/>
            <a:t>Evaluating results </a:t>
          </a:r>
          <a:endParaRPr lang="en-US" sz="2100" dirty="0"/>
        </a:p>
      </dgm:t>
    </dgm:pt>
    <dgm:pt modelId="{7B2FDF2A-4CFE-474E-8399-CC7502AC31F8}" type="parTrans" cxnId="{65827813-76EB-41AF-8341-BD78E7E05B39}">
      <dgm:prSet/>
      <dgm:spPr/>
      <dgm:t>
        <a:bodyPr/>
        <a:lstStyle/>
        <a:p>
          <a:endParaRPr lang="en-US"/>
        </a:p>
      </dgm:t>
    </dgm:pt>
    <dgm:pt modelId="{7666AEB2-9346-4E2E-B981-E9DB6AC539C9}" type="sibTrans" cxnId="{65827813-76EB-41AF-8341-BD78E7E05B39}">
      <dgm:prSet/>
      <dgm:spPr/>
      <dgm:t>
        <a:bodyPr/>
        <a:lstStyle/>
        <a:p>
          <a:endParaRPr lang="en-US"/>
        </a:p>
      </dgm:t>
    </dgm:pt>
    <dgm:pt modelId="{DD5D7E39-4978-4EAB-B2C9-1C201AB20B61}">
      <dgm:prSet phldrT="[Text]" custT="1"/>
      <dgm:spPr/>
      <dgm:t>
        <a:bodyPr/>
        <a:lstStyle/>
        <a:p>
          <a:r>
            <a:rPr lang="en-US" sz="2100" dirty="0" smtClean="0"/>
            <a:t>Reporting on results</a:t>
          </a:r>
          <a:endParaRPr lang="en-US" sz="2100" dirty="0"/>
        </a:p>
      </dgm:t>
    </dgm:pt>
    <dgm:pt modelId="{12B91362-ED68-481F-9317-D8B6CE50E09B}" type="parTrans" cxnId="{5959B18A-2E73-4107-BC7B-8AB56AFA756A}">
      <dgm:prSet/>
      <dgm:spPr/>
      <dgm:t>
        <a:bodyPr/>
        <a:lstStyle/>
        <a:p>
          <a:endParaRPr lang="en-US"/>
        </a:p>
      </dgm:t>
    </dgm:pt>
    <dgm:pt modelId="{F648CA7F-26FD-48AD-A53D-51EAC8D509F8}" type="sibTrans" cxnId="{5959B18A-2E73-4107-BC7B-8AB56AFA756A}">
      <dgm:prSet/>
      <dgm:spPr/>
      <dgm:t>
        <a:bodyPr/>
        <a:lstStyle/>
        <a:p>
          <a:endParaRPr lang="en-US"/>
        </a:p>
      </dgm:t>
    </dgm:pt>
    <dgm:pt modelId="{ABE910A7-3C7C-4C1D-9983-B63F01002E0D}">
      <dgm:prSet custT="1"/>
      <dgm:spPr/>
      <dgm:t>
        <a:bodyPr/>
        <a:lstStyle/>
        <a:p>
          <a:r>
            <a:rPr lang="en-US" sz="2100" dirty="0" smtClean="0"/>
            <a:t>Monitoring indicators and targets</a:t>
          </a:r>
          <a:endParaRPr lang="en-US" sz="2100" dirty="0"/>
        </a:p>
      </dgm:t>
    </dgm:pt>
    <dgm:pt modelId="{6081E3A2-D61C-4347-8562-7346EB142F4D}" type="parTrans" cxnId="{5B56A22F-A1ED-4908-AC85-368B202365E1}">
      <dgm:prSet/>
      <dgm:spPr/>
      <dgm:t>
        <a:bodyPr/>
        <a:lstStyle/>
        <a:p>
          <a:endParaRPr lang="en-US"/>
        </a:p>
      </dgm:t>
    </dgm:pt>
    <dgm:pt modelId="{FB04BE91-49BB-476F-B880-CE2311829B9A}" type="sibTrans" cxnId="{5B56A22F-A1ED-4908-AC85-368B202365E1}">
      <dgm:prSet/>
      <dgm:spPr/>
      <dgm:t>
        <a:bodyPr/>
        <a:lstStyle/>
        <a:p>
          <a:endParaRPr lang="en-US"/>
        </a:p>
      </dgm:t>
    </dgm:pt>
    <dgm:pt modelId="{CEBEC2DB-97AC-48DD-BA31-A3FF57947C4D}">
      <dgm:prSet custT="1"/>
      <dgm:spPr/>
      <dgm:t>
        <a:bodyPr/>
        <a:lstStyle/>
        <a:p>
          <a:r>
            <a:rPr lang="en-US" sz="2100" dirty="0" smtClean="0"/>
            <a:t>Choosing indicators and targets</a:t>
          </a:r>
          <a:endParaRPr lang="en-US" sz="2100" dirty="0"/>
        </a:p>
      </dgm:t>
    </dgm:pt>
    <dgm:pt modelId="{6F2CBDFF-AD2B-4A09-8490-3100D208FEBF}" type="parTrans" cxnId="{610F6A87-2C27-4E4C-B55C-5EB30FBBED0F}">
      <dgm:prSet/>
      <dgm:spPr/>
      <dgm:t>
        <a:bodyPr/>
        <a:lstStyle/>
        <a:p>
          <a:endParaRPr lang="en-US"/>
        </a:p>
      </dgm:t>
    </dgm:pt>
    <dgm:pt modelId="{154EFA34-9757-4708-A34B-BF19752558E4}" type="sibTrans" cxnId="{610F6A87-2C27-4E4C-B55C-5EB30FBBED0F}">
      <dgm:prSet/>
      <dgm:spPr/>
      <dgm:t>
        <a:bodyPr/>
        <a:lstStyle/>
        <a:p>
          <a:endParaRPr lang="en-US"/>
        </a:p>
      </dgm:t>
    </dgm:pt>
    <dgm:pt modelId="{CD2A4073-B15B-48E6-BDD8-1833B4B0CAB7}">
      <dgm:prSet custT="1"/>
      <dgm:spPr/>
      <dgm:t>
        <a:bodyPr/>
        <a:lstStyle/>
        <a:p>
          <a:r>
            <a:rPr lang="en-US" sz="2100" dirty="0" smtClean="0"/>
            <a:t>Strategizing + Acting for results </a:t>
          </a:r>
          <a:endParaRPr lang="en-US" sz="2100" dirty="0"/>
        </a:p>
      </dgm:t>
    </dgm:pt>
    <dgm:pt modelId="{ED7C37A5-1B04-4637-9105-F883E55EBA41}" type="parTrans" cxnId="{B630F536-1640-484E-A672-1042FAC64144}">
      <dgm:prSet/>
      <dgm:spPr/>
      <dgm:t>
        <a:bodyPr/>
        <a:lstStyle/>
        <a:p>
          <a:endParaRPr lang="en-US"/>
        </a:p>
      </dgm:t>
    </dgm:pt>
    <dgm:pt modelId="{45A43F34-F488-4254-A54E-E58410314BF8}" type="sibTrans" cxnId="{B630F536-1640-484E-A672-1042FAC64144}">
      <dgm:prSet/>
      <dgm:spPr/>
      <dgm:t>
        <a:bodyPr/>
        <a:lstStyle/>
        <a:p>
          <a:endParaRPr lang="en-US"/>
        </a:p>
      </dgm:t>
    </dgm:pt>
    <dgm:pt modelId="{684A8A23-F878-473C-98CE-A3A035D52967}" type="pres">
      <dgm:prSet presAssocID="{1F875A01-5FCB-41BF-8376-DFF431A00069}" presName="Name0" presStyleCnt="0">
        <dgm:presLayoutVars>
          <dgm:chMax val="1"/>
          <dgm:dir/>
          <dgm:animLvl val="ctr"/>
          <dgm:resizeHandles val="exact"/>
        </dgm:presLayoutVars>
      </dgm:prSet>
      <dgm:spPr/>
      <dgm:t>
        <a:bodyPr/>
        <a:lstStyle/>
        <a:p>
          <a:endParaRPr lang="en-US"/>
        </a:p>
      </dgm:t>
    </dgm:pt>
    <dgm:pt modelId="{D46CE0BF-6A71-4714-831F-5456EF739D20}" type="pres">
      <dgm:prSet presAssocID="{A9DAC5BB-BEF6-470A-9BCB-265F8F981C9C}" presName="centerShape" presStyleLbl="node0" presStyleIdx="0" presStyleCnt="1" custScaleX="121037"/>
      <dgm:spPr/>
      <dgm:t>
        <a:bodyPr/>
        <a:lstStyle/>
        <a:p>
          <a:endParaRPr lang="en-US"/>
        </a:p>
      </dgm:t>
    </dgm:pt>
    <dgm:pt modelId="{67A6FD7D-5078-4B62-9591-D9345D660678}" type="pres">
      <dgm:prSet presAssocID="{042CDFF6-A977-4833-A6DF-4E894EBFDCCB}" presName="node" presStyleLbl="node1" presStyleIdx="0" presStyleCnt="7" custScaleX="153165">
        <dgm:presLayoutVars>
          <dgm:bulletEnabled val="1"/>
        </dgm:presLayoutVars>
      </dgm:prSet>
      <dgm:spPr/>
      <dgm:t>
        <a:bodyPr/>
        <a:lstStyle/>
        <a:p>
          <a:endParaRPr lang="en-US"/>
        </a:p>
      </dgm:t>
    </dgm:pt>
    <dgm:pt modelId="{1EE7EF9F-081F-440D-A63E-C3BF42DD4303}" type="pres">
      <dgm:prSet presAssocID="{042CDFF6-A977-4833-A6DF-4E894EBFDCCB}" presName="dummy" presStyleCnt="0"/>
      <dgm:spPr/>
    </dgm:pt>
    <dgm:pt modelId="{5272E43F-EE15-48D1-A680-A58FC67D99AF}" type="pres">
      <dgm:prSet presAssocID="{A031F176-EC52-46F0-9CFD-96F22CC57F37}" presName="sibTrans" presStyleLbl="sibTrans2D1" presStyleIdx="0" presStyleCnt="7" custLinFactNeighborX="3868" custLinFactNeighborY="-5645"/>
      <dgm:spPr/>
      <dgm:t>
        <a:bodyPr/>
        <a:lstStyle/>
        <a:p>
          <a:endParaRPr lang="en-US"/>
        </a:p>
      </dgm:t>
    </dgm:pt>
    <dgm:pt modelId="{E199F479-D944-48DB-B9EC-14898E209583}" type="pres">
      <dgm:prSet presAssocID="{79E3BD7B-7B96-4B0B-818E-54ED29954A24}" presName="node" presStyleLbl="node1" presStyleIdx="1" presStyleCnt="7" custScaleX="143182" custRadScaleRad="108862" custRadScaleInc="21178">
        <dgm:presLayoutVars>
          <dgm:bulletEnabled val="1"/>
        </dgm:presLayoutVars>
      </dgm:prSet>
      <dgm:spPr/>
      <dgm:t>
        <a:bodyPr/>
        <a:lstStyle/>
        <a:p>
          <a:endParaRPr lang="en-US"/>
        </a:p>
      </dgm:t>
    </dgm:pt>
    <dgm:pt modelId="{A596F7F9-EF53-4140-938A-8256819EAFB8}" type="pres">
      <dgm:prSet presAssocID="{79E3BD7B-7B96-4B0B-818E-54ED29954A24}" presName="dummy" presStyleCnt="0"/>
      <dgm:spPr/>
    </dgm:pt>
    <dgm:pt modelId="{9CAFE557-300F-4075-BA1E-71353277CF31}" type="pres">
      <dgm:prSet presAssocID="{5E77654C-71B5-4DEE-A589-5353D6555E46}" presName="sibTrans" presStyleLbl="sibTrans2D1" presStyleIdx="1" presStyleCnt="7" custLinFactNeighborX="7995" custLinFactNeighborY="-1338"/>
      <dgm:spPr/>
      <dgm:t>
        <a:bodyPr/>
        <a:lstStyle/>
        <a:p>
          <a:endParaRPr lang="en-US"/>
        </a:p>
      </dgm:t>
    </dgm:pt>
    <dgm:pt modelId="{84325438-9B98-49C8-B507-A3F8CE078D68}" type="pres">
      <dgm:prSet presAssocID="{CEBEC2DB-97AC-48DD-BA31-A3FF57947C4D}" presName="node" presStyleLbl="node1" presStyleIdx="2" presStyleCnt="7" custScaleX="153563" custScaleY="105855" custRadScaleRad="106342" custRadScaleInc="-31461">
        <dgm:presLayoutVars>
          <dgm:bulletEnabled val="1"/>
        </dgm:presLayoutVars>
      </dgm:prSet>
      <dgm:spPr/>
      <dgm:t>
        <a:bodyPr/>
        <a:lstStyle/>
        <a:p>
          <a:endParaRPr lang="en-US"/>
        </a:p>
      </dgm:t>
    </dgm:pt>
    <dgm:pt modelId="{B5FA5E11-23A3-4F3D-ABF3-09CF25DD5B35}" type="pres">
      <dgm:prSet presAssocID="{CEBEC2DB-97AC-48DD-BA31-A3FF57947C4D}" presName="dummy" presStyleCnt="0"/>
      <dgm:spPr/>
    </dgm:pt>
    <dgm:pt modelId="{FD72BE5A-AAC2-4686-889F-64D40FCFDA84}" type="pres">
      <dgm:prSet presAssocID="{154EFA34-9757-4708-A34B-BF19752558E4}" presName="sibTrans" presStyleLbl="sibTrans2D1" presStyleIdx="2" presStyleCnt="7" custLinFactNeighborX="8391" custLinFactNeighborY="7110"/>
      <dgm:spPr/>
      <dgm:t>
        <a:bodyPr/>
        <a:lstStyle/>
        <a:p>
          <a:endParaRPr lang="en-US"/>
        </a:p>
      </dgm:t>
    </dgm:pt>
    <dgm:pt modelId="{6D0131D9-7ED4-4450-ADE9-5952DF420582}" type="pres">
      <dgm:prSet presAssocID="{CD2A4073-B15B-48E6-BDD8-1833B4B0CAB7}" presName="node" presStyleLbl="node1" presStyleIdx="3" presStyleCnt="7" custAng="0" custScaleX="166709" custScaleY="105855" custRadScaleRad="102892" custRadScaleInc="-40552">
        <dgm:presLayoutVars>
          <dgm:bulletEnabled val="1"/>
        </dgm:presLayoutVars>
      </dgm:prSet>
      <dgm:spPr/>
      <dgm:t>
        <a:bodyPr/>
        <a:lstStyle/>
        <a:p>
          <a:endParaRPr lang="en-US"/>
        </a:p>
      </dgm:t>
    </dgm:pt>
    <dgm:pt modelId="{CD073B9A-CFC6-4D7E-9191-D120A5D8C97F}" type="pres">
      <dgm:prSet presAssocID="{CD2A4073-B15B-48E6-BDD8-1833B4B0CAB7}" presName="dummy" presStyleCnt="0"/>
      <dgm:spPr/>
    </dgm:pt>
    <dgm:pt modelId="{D5568753-0C8A-4C5B-9700-9C81CB7719AF}" type="pres">
      <dgm:prSet presAssocID="{45A43F34-F488-4254-A54E-E58410314BF8}" presName="sibTrans" presStyleLbl="sibTrans2D1" presStyleIdx="3" presStyleCnt="7" custLinFactNeighborX="814" custLinFactNeighborY="8664"/>
      <dgm:spPr/>
      <dgm:t>
        <a:bodyPr/>
        <a:lstStyle/>
        <a:p>
          <a:endParaRPr lang="en-US"/>
        </a:p>
      </dgm:t>
    </dgm:pt>
    <dgm:pt modelId="{FBC57F00-D243-43FE-B935-5336195C6EEC}" type="pres">
      <dgm:prSet presAssocID="{ABE910A7-3C7C-4C1D-9983-B63F01002E0D}" presName="node" presStyleLbl="node1" presStyleIdx="4" presStyleCnt="7" custScaleX="159699" custRadScaleRad="100232" custRadScaleInc="12924">
        <dgm:presLayoutVars>
          <dgm:bulletEnabled val="1"/>
        </dgm:presLayoutVars>
      </dgm:prSet>
      <dgm:spPr/>
      <dgm:t>
        <a:bodyPr/>
        <a:lstStyle/>
        <a:p>
          <a:endParaRPr lang="en-US"/>
        </a:p>
      </dgm:t>
    </dgm:pt>
    <dgm:pt modelId="{10D82A87-F719-49D4-BDF5-FD14AA118A57}" type="pres">
      <dgm:prSet presAssocID="{ABE910A7-3C7C-4C1D-9983-B63F01002E0D}" presName="dummy" presStyleCnt="0"/>
      <dgm:spPr/>
    </dgm:pt>
    <dgm:pt modelId="{01D2126A-E18C-4486-9C9A-0AA84DD047A3}" type="pres">
      <dgm:prSet presAssocID="{FB04BE91-49BB-476F-B880-CE2311829B9A}" presName="sibTrans" presStyleLbl="sibTrans2D1" presStyleIdx="4" presStyleCnt="7" custLinFactNeighborX="-8379" custLinFactNeighborY="4678"/>
      <dgm:spPr/>
      <dgm:t>
        <a:bodyPr/>
        <a:lstStyle/>
        <a:p>
          <a:endParaRPr lang="en-US"/>
        </a:p>
      </dgm:t>
    </dgm:pt>
    <dgm:pt modelId="{2167429E-7F76-4F36-A648-CD9D36226C9C}" type="pres">
      <dgm:prSet presAssocID="{50F65E17-8BE4-477E-9F4F-A6A4DA127C84}" presName="node" presStyleLbl="node1" presStyleIdx="5" presStyleCnt="7" custScaleX="155001" custRadScaleRad="104835" custRadScaleInc="16735">
        <dgm:presLayoutVars>
          <dgm:bulletEnabled val="1"/>
        </dgm:presLayoutVars>
      </dgm:prSet>
      <dgm:spPr/>
      <dgm:t>
        <a:bodyPr/>
        <a:lstStyle/>
        <a:p>
          <a:endParaRPr lang="en-US"/>
        </a:p>
      </dgm:t>
    </dgm:pt>
    <dgm:pt modelId="{92E059BA-4107-4F68-8C15-54D85AA5EAF7}" type="pres">
      <dgm:prSet presAssocID="{50F65E17-8BE4-477E-9F4F-A6A4DA127C84}" presName="dummy" presStyleCnt="0"/>
      <dgm:spPr/>
    </dgm:pt>
    <dgm:pt modelId="{341507C9-C844-4235-A16A-2D0D4D767CBB}" type="pres">
      <dgm:prSet presAssocID="{7666AEB2-9346-4E2E-B981-E9DB6AC539C9}" presName="sibTrans" presStyleLbl="sibTrans2D1" presStyleIdx="5" presStyleCnt="7" custLinFactNeighborX="-10091" custLinFactNeighborY="1334"/>
      <dgm:spPr/>
      <dgm:t>
        <a:bodyPr/>
        <a:lstStyle/>
        <a:p>
          <a:endParaRPr lang="en-US"/>
        </a:p>
      </dgm:t>
    </dgm:pt>
    <dgm:pt modelId="{1B6D592D-D03D-4D02-A156-F533B3A5B0FB}" type="pres">
      <dgm:prSet presAssocID="{DD5D7E39-4978-4EAB-B2C9-1C201AB20B61}" presName="node" presStyleLbl="node1" presStyleIdx="6" presStyleCnt="7" custScaleX="142674" custRadScaleRad="105659" custRadScaleInc="-14043">
        <dgm:presLayoutVars>
          <dgm:bulletEnabled val="1"/>
        </dgm:presLayoutVars>
      </dgm:prSet>
      <dgm:spPr/>
      <dgm:t>
        <a:bodyPr/>
        <a:lstStyle/>
        <a:p>
          <a:endParaRPr lang="en-US"/>
        </a:p>
      </dgm:t>
    </dgm:pt>
    <dgm:pt modelId="{87ED9E15-542F-4103-B11B-FF154015EF71}" type="pres">
      <dgm:prSet presAssocID="{DD5D7E39-4978-4EAB-B2C9-1C201AB20B61}" presName="dummy" presStyleCnt="0"/>
      <dgm:spPr/>
    </dgm:pt>
    <dgm:pt modelId="{2B071AF5-1998-412D-ACE5-1A05FA3E0A3B}" type="pres">
      <dgm:prSet presAssocID="{F648CA7F-26FD-48AD-A53D-51EAC8D509F8}" presName="sibTrans" presStyleLbl="sibTrans2D1" presStyleIdx="6" presStyleCnt="7" custLinFactNeighborX="-3112" custLinFactNeighborY="-5645"/>
      <dgm:spPr/>
      <dgm:t>
        <a:bodyPr/>
        <a:lstStyle/>
        <a:p>
          <a:endParaRPr lang="en-US"/>
        </a:p>
      </dgm:t>
    </dgm:pt>
  </dgm:ptLst>
  <dgm:cxnLst>
    <dgm:cxn modelId="{CF49F1DD-DFE8-4453-B543-D517707D4139}" type="presOf" srcId="{F648CA7F-26FD-48AD-A53D-51EAC8D509F8}" destId="{2B071AF5-1998-412D-ACE5-1A05FA3E0A3B}" srcOrd="0" destOrd="0" presId="urn:microsoft.com/office/officeart/2005/8/layout/radial6"/>
    <dgm:cxn modelId="{607ADB45-BFD7-4AA2-B779-F99D1FC252B8}" type="presOf" srcId="{CD2A4073-B15B-48E6-BDD8-1833B4B0CAB7}" destId="{6D0131D9-7ED4-4450-ADE9-5952DF420582}" srcOrd="0" destOrd="0" presId="urn:microsoft.com/office/officeart/2005/8/layout/radial6"/>
    <dgm:cxn modelId="{B6199E42-DC27-4C5F-8034-537BA3B9281A}" srcId="{A9DAC5BB-BEF6-470A-9BCB-265F8F981C9C}" destId="{79E3BD7B-7B96-4B0B-818E-54ED29954A24}" srcOrd="1" destOrd="0" parTransId="{DCB492A1-1762-4406-B370-993AA07A9E00}" sibTransId="{5E77654C-71B5-4DEE-A589-5353D6555E46}"/>
    <dgm:cxn modelId="{B630F536-1640-484E-A672-1042FAC64144}" srcId="{A9DAC5BB-BEF6-470A-9BCB-265F8F981C9C}" destId="{CD2A4073-B15B-48E6-BDD8-1833B4B0CAB7}" srcOrd="3" destOrd="0" parTransId="{ED7C37A5-1B04-4637-9105-F883E55EBA41}" sibTransId="{45A43F34-F488-4254-A54E-E58410314BF8}"/>
    <dgm:cxn modelId="{1BF02CE4-977A-4954-935D-68265A870B73}" type="presOf" srcId="{5E77654C-71B5-4DEE-A589-5353D6555E46}" destId="{9CAFE557-300F-4075-BA1E-71353277CF31}" srcOrd="0" destOrd="0" presId="urn:microsoft.com/office/officeart/2005/8/layout/radial6"/>
    <dgm:cxn modelId="{65827813-76EB-41AF-8341-BD78E7E05B39}" srcId="{A9DAC5BB-BEF6-470A-9BCB-265F8F981C9C}" destId="{50F65E17-8BE4-477E-9F4F-A6A4DA127C84}" srcOrd="5" destOrd="0" parTransId="{7B2FDF2A-4CFE-474E-8399-CC7502AC31F8}" sibTransId="{7666AEB2-9346-4E2E-B981-E9DB6AC539C9}"/>
    <dgm:cxn modelId="{FA4F8661-367B-4A66-A460-FD26635DF513}" type="presOf" srcId="{154EFA34-9757-4708-A34B-BF19752558E4}" destId="{FD72BE5A-AAC2-4686-889F-64D40FCFDA84}" srcOrd="0" destOrd="0" presId="urn:microsoft.com/office/officeart/2005/8/layout/radial6"/>
    <dgm:cxn modelId="{817B364A-6628-4C25-8E99-13C68D851915}" type="presOf" srcId="{CEBEC2DB-97AC-48DD-BA31-A3FF57947C4D}" destId="{84325438-9B98-49C8-B507-A3F8CE078D68}" srcOrd="0" destOrd="0" presId="urn:microsoft.com/office/officeart/2005/8/layout/radial6"/>
    <dgm:cxn modelId="{5959B18A-2E73-4107-BC7B-8AB56AFA756A}" srcId="{A9DAC5BB-BEF6-470A-9BCB-265F8F981C9C}" destId="{DD5D7E39-4978-4EAB-B2C9-1C201AB20B61}" srcOrd="6" destOrd="0" parTransId="{12B91362-ED68-481F-9317-D8B6CE50E09B}" sibTransId="{F648CA7F-26FD-48AD-A53D-51EAC8D509F8}"/>
    <dgm:cxn modelId="{42FAEAC3-B1E3-4154-9A1B-9C0AB184770F}" type="presOf" srcId="{1F875A01-5FCB-41BF-8376-DFF431A00069}" destId="{684A8A23-F878-473C-98CE-A3A035D52967}" srcOrd="0" destOrd="0" presId="urn:microsoft.com/office/officeart/2005/8/layout/radial6"/>
    <dgm:cxn modelId="{75E01890-20B8-4A44-83B7-A96BBBA8475C}" type="presOf" srcId="{DD5D7E39-4978-4EAB-B2C9-1C201AB20B61}" destId="{1B6D592D-D03D-4D02-A156-F533B3A5B0FB}" srcOrd="0" destOrd="0" presId="urn:microsoft.com/office/officeart/2005/8/layout/radial6"/>
    <dgm:cxn modelId="{C406C534-5B2E-42CA-996F-6629ECB70D1B}" type="presOf" srcId="{ABE910A7-3C7C-4C1D-9983-B63F01002E0D}" destId="{FBC57F00-D243-43FE-B935-5336195C6EEC}" srcOrd="0" destOrd="0" presId="urn:microsoft.com/office/officeart/2005/8/layout/radial6"/>
    <dgm:cxn modelId="{F8596834-7D09-435B-AFFA-4017D2A7A1F9}" srcId="{1F875A01-5FCB-41BF-8376-DFF431A00069}" destId="{A9DAC5BB-BEF6-470A-9BCB-265F8F981C9C}" srcOrd="0" destOrd="0" parTransId="{06BF5BE9-1AAC-4557-80BF-2CC134187F3B}" sibTransId="{B6F4A8FB-53A0-43E5-99EC-2E82F29CEA08}"/>
    <dgm:cxn modelId="{CF2BA996-64F0-4CB3-87EA-895274967AAD}" type="presOf" srcId="{7666AEB2-9346-4E2E-B981-E9DB6AC539C9}" destId="{341507C9-C844-4235-A16A-2D0D4D767CBB}" srcOrd="0" destOrd="0" presId="urn:microsoft.com/office/officeart/2005/8/layout/radial6"/>
    <dgm:cxn modelId="{8DC2E7F7-B9A2-434E-B910-47E064267B5D}" type="presOf" srcId="{042CDFF6-A977-4833-A6DF-4E894EBFDCCB}" destId="{67A6FD7D-5078-4B62-9591-D9345D660678}" srcOrd="0" destOrd="0" presId="urn:microsoft.com/office/officeart/2005/8/layout/radial6"/>
    <dgm:cxn modelId="{610F6A87-2C27-4E4C-B55C-5EB30FBBED0F}" srcId="{A9DAC5BB-BEF6-470A-9BCB-265F8F981C9C}" destId="{CEBEC2DB-97AC-48DD-BA31-A3FF57947C4D}" srcOrd="2" destOrd="0" parTransId="{6F2CBDFF-AD2B-4A09-8490-3100D208FEBF}" sibTransId="{154EFA34-9757-4708-A34B-BF19752558E4}"/>
    <dgm:cxn modelId="{31AD988E-3A7A-402F-A3A4-FA338F144864}" srcId="{A9DAC5BB-BEF6-470A-9BCB-265F8F981C9C}" destId="{042CDFF6-A977-4833-A6DF-4E894EBFDCCB}" srcOrd="0" destOrd="0" parTransId="{CDFEB05D-9E63-4B1E-A3B5-4AB6739BFA96}" sibTransId="{A031F176-EC52-46F0-9CFD-96F22CC57F37}"/>
    <dgm:cxn modelId="{C5DAA0FB-C9D3-4D5F-BB8A-5ED8D3D6119C}" type="presOf" srcId="{A9DAC5BB-BEF6-470A-9BCB-265F8F981C9C}" destId="{D46CE0BF-6A71-4714-831F-5456EF739D20}" srcOrd="0" destOrd="0" presId="urn:microsoft.com/office/officeart/2005/8/layout/radial6"/>
    <dgm:cxn modelId="{6AC68A9B-AF0C-4947-B7DC-3990B39B0D5B}" type="presOf" srcId="{FB04BE91-49BB-476F-B880-CE2311829B9A}" destId="{01D2126A-E18C-4486-9C9A-0AA84DD047A3}" srcOrd="0" destOrd="0" presId="urn:microsoft.com/office/officeart/2005/8/layout/radial6"/>
    <dgm:cxn modelId="{0C9EB020-6B15-4733-9865-EBAD2FF38E37}" type="presOf" srcId="{45A43F34-F488-4254-A54E-E58410314BF8}" destId="{D5568753-0C8A-4C5B-9700-9C81CB7719AF}" srcOrd="0" destOrd="0" presId="urn:microsoft.com/office/officeart/2005/8/layout/radial6"/>
    <dgm:cxn modelId="{4B2672F6-B4A9-4704-8CEF-0E10EBBE2338}" type="presOf" srcId="{50F65E17-8BE4-477E-9F4F-A6A4DA127C84}" destId="{2167429E-7F76-4F36-A648-CD9D36226C9C}" srcOrd="0" destOrd="0" presId="urn:microsoft.com/office/officeart/2005/8/layout/radial6"/>
    <dgm:cxn modelId="{335F4723-9E14-433A-9AD8-91E680AD5E52}" type="presOf" srcId="{79E3BD7B-7B96-4B0B-818E-54ED29954A24}" destId="{E199F479-D944-48DB-B9EC-14898E209583}" srcOrd="0" destOrd="0" presId="urn:microsoft.com/office/officeart/2005/8/layout/radial6"/>
    <dgm:cxn modelId="{782E6B70-2254-43D0-804B-58A0E250EE4D}" type="presOf" srcId="{A031F176-EC52-46F0-9CFD-96F22CC57F37}" destId="{5272E43F-EE15-48D1-A680-A58FC67D99AF}" srcOrd="0" destOrd="0" presId="urn:microsoft.com/office/officeart/2005/8/layout/radial6"/>
    <dgm:cxn modelId="{5B56A22F-A1ED-4908-AC85-368B202365E1}" srcId="{A9DAC5BB-BEF6-470A-9BCB-265F8F981C9C}" destId="{ABE910A7-3C7C-4C1D-9983-B63F01002E0D}" srcOrd="4" destOrd="0" parTransId="{6081E3A2-D61C-4347-8562-7346EB142F4D}" sibTransId="{FB04BE91-49BB-476F-B880-CE2311829B9A}"/>
    <dgm:cxn modelId="{A8A7612A-DF88-4678-9591-AD5ACDB2EE72}" type="presParOf" srcId="{684A8A23-F878-473C-98CE-A3A035D52967}" destId="{D46CE0BF-6A71-4714-831F-5456EF739D20}" srcOrd="0" destOrd="0" presId="urn:microsoft.com/office/officeart/2005/8/layout/radial6"/>
    <dgm:cxn modelId="{1F825512-8F1C-4155-A4AA-30D02364EDBD}" type="presParOf" srcId="{684A8A23-F878-473C-98CE-A3A035D52967}" destId="{67A6FD7D-5078-4B62-9591-D9345D660678}" srcOrd="1" destOrd="0" presId="urn:microsoft.com/office/officeart/2005/8/layout/radial6"/>
    <dgm:cxn modelId="{5720161C-DD54-46C0-A024-A276D1C2C7DE}" type="presParOf" srcId="{684A8A23-F878-473C-98CE-A3A035D52967}" destId="{1EE7EF9F-081F-440D-A63E-C3BF42DD4303}" srcOrd="2" destOrd="0" presId="urn:microsoft.com/office/officeart/2005/8/layout/radial6"/>
    <dgm:cxn modelId="{7B8CC105-1688-4593-8E37-9C80D087C55E}" type="presParOf" srcId="{684A8A23-F878-473C-98CE-A3A035D52967}" destId="{5272E43F-EE15-48D1-A680-A58FC67D99AF}" srcOrd="3" destOrd="0" presId="urn:microsoft.com/office/officeart/2005/8/layout/radial6"/>
    <dgm:cxn modelId="{D02DC672-E98B-4CEF-829E-547D4E5B99CB}" type="presParOf" srcId="{684A8A23-F878-473C-98CE-A3A035D52967}" destId="{E199F479-D944-48DB-B9EC-14898E209583}" srcOrd="4" destOrd="0" presId="urn:microsoft.com/office/officeart/2005/8/layout/radial6"/>
    <dgm:cxn modelId="{EDE466AA-714C-43B6-AB44-4DE6378753F4}" type="presParOf" srcId="{684A8A23-F878-473C-98CE-A3A035D52967}" destId="{A596F7F9-EF53-4140-938A-8256819EAFB8}" srcOrd="5" destOrd="0" presId="urn:microsoft.com/office/officeart/2005/8/layout/radial6"/>
    <dgm:cxn modelId="{04005F8F-C2E8-4997-9AA2-2F47B3DD8749}" type="presParOf" srcId="{684A8A23-F878-473C-98CE-A3A035D52967}" destId="{9CAFE557-300F-4075-BA1E-71353277CF31}" srcOrd="6" destOrd="0" presId="urn:microsoft.com/office/officeart/2005/8/layout/radial6"/>
    <dgm:cxn modelId="{ED9DFA7D-FA4B-4A56-9090-33F8CB1C7C10}" type="presParOf" srcId="{684A8A23-F878-473C-98CE-A3A035D52967}" destId="{84325438-9B98-49C8-B507-A3F8CE078D68}" srcOrd="7" destOrd="0" presId="urn:microsoft.com/office/officeart/2005/8/layout/radial6"/>
    <dgm:cxn modelId="{016ECA45-20A1-48E9-BDEF-4F27768600A6}" type="presParOf" srcId="{684A8A23-F878-473C-98CE-A3A035D52967}" destId="{B5FA5E11-23A3-4F3D-ABF3-09CF25DD5B35}" srcOrd="8" destOrd="0" presId="urn:microsoft.com/office/officeart/2005/8/layout/radial6"/>
    <dgm:cxn modelId="{64209871-DC67-4F00-B046-B7602930CC46}" type="presParOf" srcId="{684A8A23-F878-473C-98CE-A3A035D52967}" destId="{FD72BE5A-AAC2-4686-889F-64D40FCFDA84}" srcOrd="9" destOrd="0" presId="urn:microsoft.com/office/officeart/2005/8/layout/radial6"/>
    <dgm:cxn modelId="{C45BC83E-A2E2-48FC-9EC9-39492F8A2C11}" type="presParOf" srcId="{684A8A23-F878-473C-98CE-A3A035D52967}" destId="{6D0131D9-7ED4-4450-ADE9-5952DF420582}" srcOrd="10" destOrd="0" presId="urn:microsoft.com/office/officeart/2005/8/layout/radial6"/>
    <dgm:cxn modelId="{3D1E2484-E1AC-4F55-82A5-9EE32BC5F157}" type="presParOf" srcId="{684A8A23-F878-473C-98CE-A3A035D52967}" destId="{CD073B9A-CFC6-4D7E-9191-D120A5D8C97F}" srcOrd="11" destOrd="0" presId="urn:microsoft.com/office/officeart/2005/8/layout/radial6"/>
    <dgm:cxn modelId="{879D2777-B33E-4DC6-8BF7-8B03301CFB96}" type="presParOf" srcId="{684A8A23-F878-473C-98CE-A3A035D52967}" destId="{D5568753-0C8A-4C5B-9700-9C81CB7719AF}" srcOrd="12" destOrd="0" presId="urn:microsoft.com/office/officeart/2005/8/layout/radial6"/>
    <dgm:cxn modelId="{30E73C08-139A-4E04-BC06-F2AD5E4CA645}" type="presParOf" srcId="{684A8A23-F878-473C-98CE-A3A035D52967}" destId="{FBC57F00-D243-43FE-B935-5336195C6EEC}" srcOrd="13" destOrd="0" presId="urn:microsoft.com/office/officeart/2005/8/layout/radial6"/>
    <dgm:cxn modelId="{07DA4534-1A12-40C2-8167-1FEA444008BD}" type="presParOf" srcId="{684A8A23-F878-473C-98CE-A3A035D52967}" destId="{10D82A87-F719-49D4-BDF5-FD14AA118A57}" srcOrd="14" destOrd="0" presId="urn:microsoft.com/office/officeart/2005/8/layout/radial6"/>
    <dgm:cxn modelId="{C0854E8C-20C8-48C6-8A21-3D4DCF313AE5}" type="presParOf" srcId="{684A8A23-F878-473C-98CE-A3A035D52967}" destId="{01D2126A-E18C-4486-9C9A-0AA84DD047A3}" srcOrd="15" destOrd="0" presId="urn:microsoft.com/office/officeart/2005/8/layout/radial6"/>
    <dgm:cxn modelId="{F0A21669-5470-4B22-9A3E-065883A598AB}" type="presParOf" srcId="{684A8A23-F878-473C-98CE-A3A035D52967}" destId="{2167429E-7F76-4F36-A648-CD9D36226C9C}" srcOrd="16" destOrd="0" presId="urn:microsoft.com/office/officeart/2005/8/layout/radial6"/>
    <dgm:cxn modelId="{F99A93FE-115A-49DB-B7B7-4ED9F929C6E7}" type="presParOf" srcId="{684A8A23-F878-473C-98CE-A3A035D52967}" destId="{92E059BA-4107-4F68-8C15-54D85AA5EAF7}" srcOrd="17" destOrd="0" presId="urn:microsoft.com/office/officeart/2005/8/layout/radial6"/>
    <dgm:cxn modelId="{15CD5D04-41CC-4639-8D54-2E5C5CE0C827}" type="presParOf" srcId="{684A8A23-F878-473C-98CE-A3A035D52967}" destId="{341507C9-C844-4235-A16A-2D0D4D767CBB}" srcOrd="18" destOrd="0" presId="urn:microsoft.com/office/officeart/2005/8/layout/radial6"/>
    <dgm:cxn modelId="{94B0C3E6-F91A-4322-96DC-76883AAA1D17}" type="presParOf" srcId="{684A8A23-F878-473C-98CE-A3A035D52967}" destId="{1B6D592D-D03D-4D02-A156-F533B3A5B0FB}" srcOrd="19" destOrd="0" presId="urn:microsoft.com/office/officeart/2005/8/layout/radial6"/>
    <dgm:cxn modelId="{D896F709-9E89-49E4-BE2A-5CE5FBECD1EB}" type="presParOf" srcId="{684A8A23-F878-473C-98CE-A3A035D52967}" destId="{87ED9E15-542F-4103-B11B-FF154015EF71}" srcOrd="20" destOrd="0" presId="urn:microsoft.com/office/officeart/2005/8/layout/radial6"/>
    <dgm:cxn modelId="{ABA73C06-2EA6-4A5D-9C3A-1BA8067D9FAB}" type="presParOf" srcId="{684A8A23-F878-473C-98CE-A3A035D52967}" destId="{2B071AF5-1998-412D-ACE5-1A05FA3E0A3B}" srcOrd="21" destOrd="0" presId="urn:microsoft.com/office/officeart/2005/8/layout/radial6"/>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27ACE038-10F6-44D8-96C5-098249EA6137}" type="doc">
      <dgm:prSet loTypeId="urn:microsoft.com/office/officeart/2005/8/layout/pyramid2" loCatId="list" qsTypeId="urn:microsoft.com/office/officeart/2005/8/quickstyle/simple1" qsCatId="simple" csTypeId="urn:microsoft.com/office/officeart/2005/8/colors/accent4_5" csCatId="accent4" phldr="1"/>
      <dgm:spPr/>
    </dgm:pt>
    <dgm:pt modelId="{DBFBB587-E5A4-45BE-8E90-E4D0708423BD}">
      <dgm:prSet phldrT="[Text]"/>
      <dgm:spPr/>
      <dgm:t>
        <a:bodyPr/>
        <a:lstStyle/>
        <a:p>
          <a:r>
            <a:rPr lang="en-US" dirty="0" smtClean="0"/>
            <a:t>Impacts/Ultimate results</a:t>
          </a:r>
          <a:endParaRPr lang="en-US" dirty="0"/>
        </a:p>
      </dgm:t>
    </dgm:pt>
    <dgm:pt modelId="{2A712910-4402-4A28-BEB8-B7F6980C2A05}" type="parTrans" cxnId="{404BE09C-85C2-48F8-AFFD-BE428BDF251F}">
      <dgm:prSet/>
      <dgm:spPr/>
      <dgm:t>
        <a:bodyPr/>
        <a:lstStyle/>
        <a:p>
          <a:endParaRPr lang="en-US"/>
        </a:p>
      </dgm:t>
    </dgm:pt>
    <dgm:pt modelId="{EADDC1E8-CCA4-45A6-84B0-4014BA8B481C}" type="sibTrans" cxnId="{404BE09C-85C2-48F8-AFFD-BE428BDF251F}">
      <dgm:prSet/>
      <dgm:spPr/>
      <dgm:t>
        <a:bodyPr/>
        <a:lstStyle/>
        <a:p>
          <a:endParaRPr lang="en-US"/>
        </a:p>
      </dgm:t>
    </dgm:pt>
    <dgm:pt modelId="{216B3C41-13EB-4739-807A-DC312E444540}">
      <dgm:prSet phldrT="[Text]"/>
      <dgm:spPr/>
      <dgm:t>
        <a:bodyPr/>
        <a:lstStyle/>
        <a:p>
          <a:r>
            <a:rPr lang="en-US" dirty="0" smtClean="0"/>
            <a:t>Outcomes/Intermediate Results</a:t>
          </a:r>
        </a:p>
      </dgm:t>
    </dgm:pt>
    <dgm:pt modelId="{FDA12323-CA4A-4A72-B00A-39DF22A62394}" type="parTrans" cxnId="{76A3C0CC-CDBF-4446-8FF1-2710BE2E959A}">
      <dgm:prSet/>
      <dgm:spPr/>
      <dgm:t>
        <a:bodyPr/>
        <a:lstStyle/>
        <a:p>
          <a:endParaRPr lang="en-US"/>
        </a:p>
      </dgm:t>
    </dgm:pt>
    <dgm:pt modelId="{FF0D596F-B9A0-4082-BC25-16882E450940}" type="sibTrans" cxnId="{76A3C0CC-CDBF-4446-8FF1-2710BE2E959A}">
      <dgm:prSet/>
      <dgm:spPr/>
      <dgm:t>
        <a:bodyPr/>
        <a:lstStyle/>
        <a:p>
          <a:endParaRPr lang="en-US"/>
        </a:p>
      </dgm:t>
    </dgm:pt>
    <dgm:pt modelId="{EE5A819A-7EA9-4473-B4E2-2A6674BF239B}">
      <dgm:prSet phldrT="[Text]"/>
      <dgm:spPr/>
      <dgm:t>
        <a:bodyPr/>
        <a:lstStyle/>
        <a:p>
          <a:r>
            <a:rPr lang="en-US" dirty="0" smtClean="0"/>
            <a:t>Outputs/Immediate Results </a:t>
          </a:r>
        </a:p>
        <a:p>
          <a:r>
            <a:rPr lang="en-US" dirty="0" smtClean="0"/>
            <a:t>.</a:t>
          </a:r>
          <a:endParaRPr lang="en-US" dirty="0"/>
        </a:p>
      </dgm:t>
    </dgm:pt>
    <dgm:pt modelId="{B7C23014-75FE-4CA4-B934-EF0537B740C3}" type="parTrans" cxnId="{173EB913-CAAA-4419-94AD-E41E7DE3F1CB}">
      <dgm:prSet/>
      <dgm:spPr/>
      <dgm:t>
        <a:bodyPr/>
        <a:lstStyle/>
        <a:p>
          <a:endParaRPr lang="en-US"/>
        </a:p>
      </dgm:t>
    </dgm:pt>
    <dgm:pt modelId="{4B17A01E-6147-4787-BAA8-23B75AEAEB6B}" type="sibTrans" cxnId="{173EB913-CAAA-4419-94AD-E41E7DE3F1CB}">
      <dgm:prSet/>
      <dgm:spPr/>
      <dgm:t>
        <a:bodyPr/>
        <a:lstStyle/>
        <a:p>
          <a:endParaRPr lang="en-US"/>
        </a:p>
      </dgm:t>
    </dgm:pt>
    <dgm:pt modelId="{0B7B525B-C82D-4FAD-B220-5DE11FB06F41}" type="pres">
      <dgm:prSet presAssocID="{27ACE038-10F6-44D8-96C5-098249EA6137}" presName="compositeShape" presStyleCnt="0">
        <dgm:presLayoutVars>
          <dgm:dir/>
          <dgm:resizeHandles/>
        </dgm:presLayoutVars>
      </dgm:prSet>
      <dgm:spPr/>
    </dgm:pt>
    <dgm:pt modelId="{E3FE667C-E588-400A-A30B-DA35D3F4D889}" type="pres">
      <dgm:prSet presAssocID="{27ACE038-10F6-44D8-96C5-098249EA6137}" presName="pyramid" presStyleLbl="node1" presStyleIdx="0" presStyleCnt="1" custAng="10800000" custLinFactNeighborX="29375" custLinFactNeighborY="29375"/>
      <dgm:spPr/>
      <dgm:t>
        <a:bodyPr/>
        <a:lstStyle/>
        <a:p>
          <a:endParaRPr lang="en-US"/>
        </a:p>
      </dgm:t>
    </dgm:pt>
    <dgm:pt modelId="{3377E099-33F3-47C9-A253-FC0C445ED5F1}" type="pres">
      <dgm:prSet presAssocID="{27ACE038-10F6-44D8-96C5-098249EA6137}" presName="theList" presStyleCnt="0"/>
      <dgm:spPr/>
    </dgm:pt>
    <dgm:pt modelId="{6D9FCCC4-AB9F-4505-9E22-2FBCA1E99FF1}" type="pres">
      <dgm:prSet presAssocID="{DBFBB587-E5A4-45BE-8E90-E4D0708423BD}" presName="aNode" presStyleLbl="fgAcc1" presStyleIdx="0" presStyleCnt="3" custScaleX="112820" custLinFactY="-29971" custLinFactNeighborX="-1923" custLinFactNeighborY="-100000">
        <dgm:presLayoutVars>
          <dgm:bulletEnabled val="1"/>
        </dgm:presLayoutVars>
      </dgm:prSet>
      <dgm:spPr/>
      <dgm:t>
        <a:bodyPr/>
        <a:lstStyle/>
        <a:p>
          <a:endParaRPr lang="en-US"/>
        </a:p>
      </dgm:t>
    </dgm:pt>
    <dgm:pt modelId="{C7436995-162B-4C85-9357-1C7CA63823D2}" type="pres">
      <dgm:prSet presAssocID="{DBFBB587-E5A4-45BE-8E90-E4D0708423BD}" presName="aSpace" presStyleCnt="0"/>
      <dgm:spPr/>
    </dgm:pt>
    <dgm:pt modelId="{D208E99C-D125-4477-A68C-6C7F6FED2AD3}" type="pres">
      <dgm:prSet presAssocID="{216B3C41-13EB-4739-807A-DC312E444540}" presName="aNode" presStyleLbl="fgAcc1" presStyleIdx="1" presStyleCnt="3" custScaleX="111538" custLinFactY="-28060" custLinFactNeighborX="-1282" custLinFactNeighborY="-100000">
        <dgm:presLayoutVars>
          <dgm:bulletEnabled val="1"/>
        </dgm:presLayoutVars>
      </dgm:prSet>
      <dgm:spPr/>
      <dgm:t>
        <a:bodyPr/>
        <a:lstStyle/>
        <a:p>
          <a:endParaRPr lang="en-US"/>
        </a:p>
      </dgm:t>
    </dgm:pt>
    <dgm:pt modelId="{D3CDDCB6-0BCB-4493-83B3-BCD34D9325EC}" type="pres">
      <dgm:prSet presAssocID="{216B3C41-13EB-4739-807A-DC312E444540}" presName="aSpace" presStyleCnt="0"/>
      <dgm:spPr/>
    </dgm:pt>
    <dgm:pt modelId="{B5F806B6-0504-43FB-AE93-379FF171D237}" type="pres">
      <dgm:prSet presAssocID="{EE5A819A-7EA9-4473-B4E2-2A6674BF239B}" presName="aNode" presStyleLbl="fgAcc1" presStyleIdx="2" presStyleCnt="3" custScaleX="110257" custLinFactY="-26148" custLinFactNeighborY="-100000">
        <dgm:presLayoutVars>
          <dgm:bulletEnabled val="1"/>
        </dgm:presLayoutVars>
      </dgm:prSet>
      <dgm:spPr/>
      <dgm:t>
        <a:bodyPr/>
        <a:lstStyle/>
        <a:p>
          <a:endParaRPr lang="en-US"/>
        </a:p>
      </dgm:t>
    </dgm:pt>
    <dgm:pt modelId="{64369F7A-F861-43C4-9669-A5B305FA63CF}" type="pres">
      <dgm:prSet presAssocID="{EE5A819A-7EA9-4473-B4E2-2A6674BF239B}" presName="aSpace" presStyleCnt="0"/>
      <dgm:spPr/>
    </dgm:pt>
  </dgm:ptLst>
  <dgm:cxnLst>
    <dgm:cxn modelId="{76A3C0CC-CDBF-4446-8FF1-2710BE2E959A}" srcId="{27ACE038-10F6-44D8-96C5-098249EA6137}" destId="{216B3C41-13EB-4739-807A-DC312E444540}" srcOrd="1" destOrd="0" parTransId="{FDA12323-CA4A-4A72-B00A-39DF22A62394}" sibTransId="{FF0D596F-B9A0-4082-BC25-16882E450940}"/>
    <dgm:cxn modelId="{173EB913-CAAA-4419-94AD-E41E7DE3F1CB}" srcId="{27ACE038-10F6-44D8-96C5-098249EA6137}" destId="{EE5A819A-7EA9-4473-B4E2-2A6674BF239B}" srcOrd="2" destOrd="0" parTransId="{B7C23014-75FE-4CA4-B934-EF0537B740C3}" sibTransId="{4B17A01E-6147-4787-BAA8-23B75AEAEB6B}"/>
    <dgm:cxn modelId="{32487925-188B-4C91-AB0D-DAFF97D25378}" type="presOf" srcId="{EE5A819A-7EA9-4473-B4E2-2A6674BF239B}" destId="{B5F806B6-0504-43FB-AE93-379FF171D237}" srcOrd="0" destOrd="0" presId="urn:microsoft.com/office/officeart/2005/8/layout/pyramid2"/>
    <dgm:cxn modelId="{F3804616-144E-4121-9D0D-3BF22FB8B1A3}" type="presOf" srcId="{216B3C41-13EB-4739-807A-DC312E444540}" destId="{D208E99C-D125-4477-A68C-6C7F6FED2AD3}" srcOrd="0" destOrd="0" presId="urn:microsoft.com/office/officeart/2005/8/layout/pyramid2"/>
    <dgm:cxn modelId="{404BE09C-85C2-48F8-AFFD-BE428BDF251F}" srcId="{27ACE038-10F6-44D8-96C5-098249EA6137}" destId="{DBFBB587-E5A4-45BE-8E90-E4D0708423BD}" srcOrd="0" destOrd="0" parTransId="{2A712910-4402-4A28-BEB8-B7F6980C2A05}" sibTransId="{EADDC1E8-CCA4-45A6-84B0-4014BA8B481C}"/>
    <dgm:cxn modelId="{8B90D0CC-3D16-4EAC-8982-66EFBA925032}" type="presOf" srcId="{27ACE038-10F6-44D8-96C5-098249EA6137}" destId="{0B7B525B-C82D-4FAD-B220-5DE11FB06F41}" srcOrd="0" destOrd="0" presId="urn:microsoft.com/office/officeart/2005/8/layout/pyramid2"/>
    <dgm:cxn modelId="{24176D21-DEC1-498F-ABF2-AAE50E628B3B}" type="presOf" srcId="{DBFBB587-E5A4-45BE-8E90-E4D0708423BD}" destId="{6D9FCCC4-AB9F-4505-9E22-2FBCA1E99FF1}" srcOrd="0" destOrd="0" presId="urn:microsoft.com/office/officeart/2005/8/layout/pyramid2"/>
    <dgm:cxn modelId="{6FABAE7F-1406-4445-BA81-38AD4BCFFB3E}" type="presParOf" srcId="{0B7B525B-C82D-4FAD-B220-5DE11FB06F41}" destId="{E3FE667C-E588-400A-A30B-DA35D3F4D889}" srcOrd="0" destOrd="0" presId="urn:microsoft.com/office/officeart/2005/8/layout/pyramid2"/>
    <dgm:cxn modelId="{3514D8B3-59D6-48DC-912C-740702FEADFB}" type="presParOf" srcId="{0B7B525B-C82D-4FAD-B220-5DE11FB06F41}" destId="{3377E099-33F3-47C9-A253-FC0C445ED5F1}" srcOrd="1" destOrd="0" presId="urn:microsoft.com/office/officeart/2005/8/layout/pyramid2"/>
    <dgm:cxn modelId="{060D0E91-4769-441C-9E57-21FF8F451A01}" type="presParOf" srcId="{3377E099-33F3-47C9-A253-FC0C445ED5F1}" destId="{6D9FCCC4-AB9F-4505-9E22-2FBCA1E99FF1}" srcOrd="0" destOrd="0" presId="urn:microsoft.com/office/officeart/2005/8/layout/pyramid2"/>
    <dgm:cxn modelId="{D657A828-D1E1-4343-BC47-8BA518B1B7B6}" type="presParOf" srcId="{3377E099-33F3-47C9-A253-FC0C445ED5F1}" destId="{C7436995-162B-4C85-9357-1C7CA63823D2}" srcOrd="1" destOrd="0" presId="urn:microsoft.com/office/officeart/2005/8/layout/pyramid2"/>
    <dgm:cxn modelId="{E08672B7-1046-4571-8E93-66E5E682BE32}" type="presParOf" srcId="{3377E099-33F3-47C9-A253-FC0C445ED5F1}" destId="{D208E99C-D125-4477-A68C-6C7F6FED2AD3}" srcOrd="2" destOrd="0" presId="urn:microsoft.com/office/officeart/2005/8/layout/pyramid2"/>
    <dgm:cxn modelId="{BE623DE2-E035-4EFE-B348-E4A5402B4F8D}" type="presParOf" srcId="{3377E099-33F3-47C9-A253-FC0C445ED5F1}" destId="{D3CDDCB6-0BCB-4493-83B3-BCD34D9325EC}" srcOrd="3" destOrd="0" presId="urn:microsoft.com/office/officeart/2005/8/layout/pyramid2"/>
    <dgm:cxn modelId="{0935E31D-42D8-4239-B52F-481F8579FDCF}" type="presParOf" srcId="{3377E099-33F3-47C9-A253-FC0C445ED5F1}" destId="{B5F806B6-0504-43FB-AE93-379FF171D237}" srcOrd="4" destOrd="0" presId="urn:microsoft.com/office/officeart/2005/8/layout/pyramid2"/>
    <dgm:cxn modelId="{BC7EF192-AEE5-47E4-9649-EB2FB3FD42CB}" type="presParOf" srcId="{3377E099-33F3-47C9-A253-FC0C445ED5F1}" destId="{64369F7A-F861-43C4-9669-A5B305FA63CF}" srcOrd="5" destOrd="0" presId="urn:microsoft.com/office/officeart/2005/8/layout/pyramid2"/>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27ACE038-10F6-44D8-96C5-098249EA6137}" type="doc">
      <dgm:prSet loTypeId="urn:microsoft.com/office/officeart/2005/8/layout/pyramid2" loCatId="list" qsTypeId="urn:microsoft.com/office/officeart/2005/8/quickstyle/simple1" qsCatId="simple" csTypeId="urn:microsoft.com/office/officeart/2005/8/colors/accent4_5" csCatId="accent4" phldr="1"/>
      <dgm:spPr/>
    </dgm:pt>
    <dgm:pt modelId="{DBFBB587-E5A4-45BE-8E90-E4D0708423BD}">
      <dgm:prSet phldrT="[Text]"/>
      <dgm:spPr/>
      <dgm:t>
        <a:bodyPr/>
        <a:lstStyle/>
        <a:p>
          <a:r>
            <a:rPr lang="en-US" dirty="0" smtClean="0"/>
            <a:t>Expected Impact: Rise in awareness of the potential of sustainable organic farming within Pakistani communities.</a:t>
          </a:r>
          <a:endParaRPr lang="en-US" dirty="0"/>
        </a:p>
      </dgm:t>
    </dgm:pt>
    <dgm:pt modelId="{2A712910-4402-4A28-BEB8-B7F6980C2A05}" type="parTrans" cxnId="{404BE09C-85C2-48F8-AFFD-BE428BDF251F}">
      <dgm:prSet/>
      <dgm:spPr/>
      <dgm:t>
        <a:bodyPr/>
        <a:lstStyle/>
        <a:p>
          <a:endParaRPr lang="en-US"/>
        </a:p>
      </dgm:t>
    </dgm:pt>
    <dgm:pt modelId="{EADDC1E8-CCA4-45A6-84B0-4014BA8B481C}" type="sibTrans" cxnId="{404BE09C-85C2-48F8-AFFD-BE428BDF251F}">
      <dgm:prSet/>
      <dgm:spPr/>
      <dgm:t>
        <a:bodyPr/>
        <a:lstStyle/>
        <a:p>
          <a:endParaRPr lang="en-US"/>
        </a:p>
      </dgm:t>
    </dgm:pt>
    <dgm:pt modelId="{216B3C41-13EB-4739-807A-DC312E444540}">
      <dgm:prSet phldrT="[Text]"/>
      <dgm:spPr/>
      <dgm:t>
        <a:bodyPr/>
        <a:lstStyle/>
        <a:p>
          <a:r>
            <a:rPr lang="en-US" dirty="0" smtClean="0"/>
            <a:t>Outcome: Villagers apply new skills in growing vegetables</a:t>
          </a:r>
        </a:p>
      </dgm:t>
    </dgm:pt>
    <dgm:pt modelId="{FDA12323-CA4A-4A72-B00A-39DF22A62394}" type="parTrans" cxnId="{76A3C0CC-CDBF-4446-8FF1-2710BE2E959A}">
      <dgm:prSet/>
      <dgm:spPr/>
      <dgm:t>
        <a:bodyPr/>
        <a:lstStyle/>
        <a:p>
          <a:endParaRPr lang="en-US"/>
        </a:p>
      </dgm:t>
    </dgm:pt>
    <dgm:pt modelId="{FF0D596F-B9A0-4082-BC25-16882E450940}" type="sibTrans" cxnId="{76A3C0CC-CDBF-4446-8FF1-2710BE2E959A}">
      <dgm:prSet/>
      <dgm:spPr/>
      <dgm:t>
        <a:bodyPr/>
        <a:lstStyle/>
        <a:p>
          <a:endParaRPr lang="en-US"/>
        </a:p>
      </dgm:t>
    </dgm:pt>
    <dgm:pt modelId="{EE5A819A-7EA9-4473-B4E2-2A6674BF239B}">
      <dgm:prSet phldrT="[Text]"/>
      <dgm:spPr/>
      <dgm:t>
        <a:bodyPr/>
        <a:lstStyle/>
        <a:p>
          <a:r>
            <a:rPr lang="en-US" dirty="0" smtClean="0"/>
            <a:t>Output: trained villagers have new skills in growing vegetables</a:t>
          </a:r>
          <a:endParaRPr lang="en-US" dirty="0"/>
        </a:p>
      </dgm:t>
    </dgm:pt>
    <dgm:pt modelId="{B7C23014-75FE-4CA4-B934-EF0537B740C3}" type="parTrans" cxnId="{173EB913-CAAA-4419-94AD-E41E7DE3F1CB}">
      <dgm:prSet/>
      <dgm:spPr/>
      <dgm:t>
        <a:bodyPr/>
        <a:lstStyle/>
        <a:p>
          <a:endParaRPr lang="en-US"/>
        </a:p>
      </dgm:t>
    </dgm:pt>
    <dgm:pt modelId="{4B17A01E-6147-4787-BAA8-23B75AEAEB6B}" type="sibTrans" cxnId="{173EB913-CAAA-4419-94AD-E41E7DE3F1CB}">
      <dgm:prSet/>
      <dgm:spPr/>
      <dgm:t>
        <a:bodyPr/>
        <a:lstStyle/>
        <a:p>
          <a:endParaRPr lang="en-US"/>
        </a:p>
      </dgm:t>
    </dgm:pt>
    <dgm:pt modelId="{0B7B525B-C82D-4FAD-B220-5DE11FB06F41}" type="pres">
      <dgm:prSet presAssocID="{27ACE038-10F6-44D8-96C5-098249EA6137}" presName="compositeShape" presStyleCnt="0">
        <dgm:presLayoutVars>
          <dgm:dir/>
          <dgm:resizeHandles/>
        </dgm:presLayoutVars>
      </dgm:prSet>
      <dgm:spPr/>
    </dgm:pt>
    <dgm:pt modelId="{E3FE667C-E588-400A-A30B-DA35D3F4D889}" type="pres">
      <dgm:prSet presAssocID="{27ACE038-10F6-44D8-96C5-098249EA6137}" presName="pyramid" presStyleLbl="node1" presStyleIdx="0" presStyleCnt="1" custAng="10800000" custLinFactNeighborX="29375" custLinFactNeighborY="29375"/>
      <dgm:spPr/>
      <dgm:t>
        <a:bodyPr/>
        <a:lstStyle/>
        <a:p>
          <a:endParaRPr lang="en-US"/>
        </a:p>
      </dgm:t>
    </dgm:pt>
    <dgm:pt modelId="{3377E099-33F3-47C9-A253-FC0C445ED5F1}" type="pres">
      <dgm:prSet presAssocID="{27ACE038-10F6-44D8-96C5-098249EA6137}" presName="theList" presStyleCnt="0"/>
      <dgm:spPr/>
    </dgm:pt>
    <dgm:pt modelId="{6D9FCCC4-AB9F-4505-9E22-2FBCA1E99FF1}" type="pres">
      <dgm:prSet presAssocID="{DBFBB587-E5A4-45BE-8E90-E4D0708423BD}" presName="aNode" presStyleLbl="fgAcc1" presStyleIdx="0" presStyleCnt="3" custScaleX="112820" custLinFactY="-29971" custLinFactNeighborX="-1923" custLinFactNeighborY="-100000">
        <dgm:presLayoutVars>
          <dgm:bulletEnabled val="1"/>
        </dgm:presLayoutVars>
      </dgm:prSet>
      <dgm:spPr/>
      <dgm:t>
        <a:bodyPr/>
        <a:lstStyle/>
        <a:p>
          <a:endParaRPr lang="en-US"/>
        </a:p>
      </dgm:t>
    </dgm:pt>
    <dgm:pt modelId="{C7436995-162B-4C85-9357-1C7CA63823D2}" type="pres">
      <dgm:prSet presAssocID="{DBFBB587-E5A4-45BE-8E90-E4D0708423BD}" presName="aSpace" presStyleCnt="0"/>
      <dgm:spPr/>
    </dgm:pt>
    <dgm:pt modelId="{D208E99C-D125-4477-A68C-6C7F6FED2AD3}" type="pres">
      <dgm:prSet presAssocID="{216B3C41-13EB-4739-807A-DC312E444540}" presName="aNode" presStyleLbl="fgAcc1" presStyleIdx="1" presStyleCnt="3" custScaleX="111538" custLinFactY="-28060" custLinFactNeighborX="-1282" custLinFactNeighborY="-100000">
        <dgm:presLayoutVars>
          <dgm:bulletEnabled val="1"/>
        </dgm:presLayoutVars>
      </dgm:prSet>
      <dgm:spPr/>
      <dgm:t>
        <a:bodyPr/>
        <a:lstStyle/>
        <a:p>
          <a:endParaRPr lang="en-US"/>
        </a:p>
      </dgm:t>
    </dgm:pt>
    <dgm:pt modelId="{D3CDDCB6-0BCB-4493-83B3-BCD34D9325EC}" type="pres">
      <dgm:prSet presAssocID="{216B3C41-13EB-4739-807A-DC312E444540}" presName="aSpace" presStyleCnt="0"/>
      <dgm:spPr/>
    </dgm:pt>
    <dgm:pt modelId="{B5F806B6-0504-43FB-AE93-379FF171D237}" type="pres">
      <dgm:prSet presAssocID="{EE5A819A-7EA9-4473-B4E2-2A6674BF239B}" presName="aNode" presStyleLbl="fgAcc1" presStyleIdx="2" presStyleCnt="3" custScaleX="110257" custLinFactY="-26148" custLinFactNeighborY="-100000">
        <dgm:presLayoutVars>
          <dgm:bulletEnabled val="1"/>
        </dgm:presLayoutVars>
      </dgm:prSet>
      <dgm:spPr/>
      <dgm:t>
        <a:bodyPr/>
        <a:lstStyle/>
        <a:p>
          <a:endParaRPr lang="en-US"/>
        </a:p>
      </dgm:t>
    </dgm:pt>
    <dgm:pt modelId="{64369F7A-F861-43C4-9669-A5B305FA63CF}" type="pres">
      <dgm:prSet presAssocID="{EE5A819A-7EA9-4473-B4E2-2A6674BF239B}" presName="aSpace" presStyleCnt="0"/>
      <dgm:spPr/>
    </dgm:pt>
  </dgm:ptLst>
  <dgm:cxnLst>
    <dgm:cxn modelId="{EE919EC0-60AD-4882-B8DE-27C3595071FF}" type="presOf" srcId="{216B3C41-13EB-4739-807A-DC312E444540}" destId="{D208E99C-D125-4477-A68C-6C7F6FED2AD3}" srcOrd="0" destOrd="0" presId="urn:microsoft.com/office/officeart/2005/8/layout/pyramid2"/>
    <dgm:cxn modelId="{76A3C0CC-CDBF-4446-8FF1-2710BE2E959A}" srcId="{27ACE038-10F6-44D8-96C5-098249EA6137}" destId="{216B3C41-13EB-4739-807A-DC312E444540}" srcOrd="1" destOrd="0" parTransId="{FDA12323-CA4A-4A72-B00A-39DF22A62394}" sibTransId="{FF0D596F-B9A0-4082-BC25-16882E450940}"/>
    <dgm:cxn modelId="{173EB913-CAAA-4419-94AD-E41E7DE3F1CB}" srcId="{27ACE038-10F6-44D8-96C5-098249EA6137}" destId="{EE5A819A-7EA9-4473-B4E2-2A6674BF239B}" srcOrd="2" destOrd="0" parTransId="{B7C23014-75FE-4CA4-B934-EF0537B740C3}" sibTransId="{4B17A01E-6147-4787-BAA8-23B75AEAEB6B}"/>
    <dgm:cxn modelId="{404BE09C-85C2-48F8-AFFD-BE428BDF251F}" srcId="{27ACE038-10F6-44D8-96C5-098249EA6137}" destId="{DBFBB587-E5A4-45BE-8E90-E4D0708423BD}" srcOrd="0" destOrd="0" parTransId="{2A712910-4402-4A28-BEB8-B7F6980C2A05}" sibTransId="{EADDC1E8-CCA4-45A6-84B0-4014BA8B481C}"/>
    <dgm:cxn modelId="{5ADE7FC3-A545-4B9A-9F1F-89E4DCE3B428}" type="presOf" srcId="{EE5A819A-7EA9-4473-B4E2-2A6674BF239B}" destId="{B5F806B6-0504-43FB-AE93-379FF171D237}" srcOrd="0" destOrd="0" presId="urn:microsoft.com/office/officeart/2005/8/layout/pyramid2"/>
    <dgm:cxn modelId="{0BE833F2-7B13-48E5-80BC-BE722F4524A4}" type="presOf" srcId="{27ACE038-10F6-44D8-96C5-098249EA6137}" destId="{0B7B525B-C82D-4FAD-B220-5DE11FB06F41}" srcOrd="0" destOrd="0" presId="urn:microsoft.com/office/officeart/2005/8/layout/pyramid2"/>
    <dgm:cxn modelId="{1E9091AA-4EB7-4222-85A0-F31E0C291D79}" type="presOf" srcId="{DBFBB587-E5A4-45BE-8E90-E4D0708423BD}" destId="{6D9FCCC4-AB9F-4505-9E22-2FBCA1E99FF1}" srcOrd="0" destOrd="0" presId="urn:microsoft.com/office/officeart/2005/8/layout/pyramid2"/>
    <dgm:cxn modelId="{8001CF89-B6AE-4E8B-8686-DEC754434BB6}" type="presParOf" srcId="{0B7B525B-C82D-4FAD-B220-5DE11FB06F41}" destId="{E3FE667C-E588-400A-A30B-DA35D3F4D889}" srcOrd="0" destOrd="0" presId="urn:microsoft.com/office/officeart/2005/8/layout/pyramid2"/>
    <dgm:cxn modelId="{E35A0223-703D-4652-A27D-83B60043DC8C}" type="presParOf" srcId="{0B7B525B-C82D-4FAD-B220-5DE11FB06F41}" destId="{3377E099-33F3-47C9-A253-FC0C445ED5F1}" srcOrd="1" destOrd="0" presId="urn:microsoft.com/office/officeart/2005/8/layout/pyramid2"/>
    <dgm:cxn modelId="{F86AE012-7A30-4C29-B5D9-2ACFB177DA2D}" type="presParOf" srcId="{3377E099-33F3-47C9-A253-FC0C445ED5F1}" destId="{6D9FCCC4-AB9F-4505-9E22-2FBCA1E99FF1}" srcOrd="0" destOrd="0" presId="urn:microsoft.com/office/officeart/2005/8/layout/pyramid2"/>
    <dgm:cxn modelId="{D500DEE3-6360-44E3-AA29-314C33DA5F2D}" type="presParOf" srcId="{3377E099-33F3-47C9-A253-FC0C445ED5F1}" destId="{C7436995-162B-4C85-9357-1C7CA63823D2}" srcOrd="1" destOrd="0" presId="urn:microsoft.com/office/officeart/2005/8/layout/pyramid2"/>
    <dgm:cxn modelId="{1327413B-7977-4A55-AC12-06E994C44DB3}" type="presParOf" srcId="{3377E099-33F3-47C9-A253-FC0C445ED5F1}" destId="{D208E99C-D125-4477-A68C-6C7F6FED2AD3}" srcOrd="2" destOrd="0" presId="urn:microsoft.com/office/officeart/2005/8/layout/pyramid2"/>
    <dgm:cxn modelId="{70BE13E8-CF0F-4269-A598-4CF02623B3FF}" type="presParOf" srcId="{3377E099-33F3-47C9-A253-FC0C445ED5F1}" destId="{D3CDDCB6-0BCB-4493-83B3-BCD34D9325EC}" srcOrd="3" destOrd="0" presId="urn:microsoft.com/office/officeart/2005/8/layout/pyramid2"/>
    <dgm:cxn modelId="{DAB1A206-1131-423F-8108-7800043DB3C6}" type="presParOf" srcId="{3377E099-33F3-47C9-A253-FC0C445ED5F1}" destId="{B5F806B6-0504-43FB-AE93-379FF171D237}" srcOrd="4" destOrd="0" presId="urn:microsoft.com/office/officeart/2005/8/layout/pyramid2"/>
    <dgm:cxn modelId="{5B1E87A2-445D-4593-8BFD-BED88B5E9E90}" type="presParOf" srcId="{3377E099-33F3-47C9-A253-FC0C445ED5F1}" destId="{64369F7A-F861-43C4-9669-A5B305FA63CF}" srcOrd="5" destOrd="0" presId="urn:microsoft.com/office/officeart/2005/8/layout/pyramid2"/>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061847B2-70ED-42C9-9B43-F2FB3503D324}" type="doc">
      <dgm:prSet loTypeId="urn:microsoft.com/office/officeart/2005/8/layout/process1" loCatId="process" qsTypeId="urn:microsoft.com/office/officeart/2005/8/quickstyle/simple3" qsCatId="simple" csTypeId="urn:microsoft.com/office/officeart/2005/8/colors/colorful2" csCatId="colorful" phldr="1"/>
      <dgm:spPr/>
    </dgm:pt>
    <dgm:pt modelId="{1F9BED74-50E4-4548-BE9A-535156B71200}">
      <dgm:prSet phldrT="[Text]"/>
      <dgm:spPr/>
      <dgm:t>
        <a:bodyPr/>
        <a:lstStyle/>
        <a:p>
          <a:r>
            <a:rPr lang="en-US" dirty="0" smtClean="0"/>
            <a:t>Inputs </a:t>
          </a:r>
          <a:endParaRPr lang="en-US" dirty="0"/>
        </a:p>
      </dgm:t>
    </dgm:pt>
    <dgm:pt modelId="{5558F737-101A-497F-855B-ACDD2CE58612}" type="parTrans" cxnId="{1CBD525C-8BB6-4992-96E0-E70772E06B6A}">
      <dgm:prSet/>
      <dgm:spPr/>
      <dgm:t>
        <a:bodyPr/>
        <a:lstStyle/>
        <a:p>
          <a:endParaRPr lang="en-US"/>
        </a:p>
      </dgm:t>
    </dgm:pt>
    <dgm:pt modelId="{1973A6F0-FF20-4AC0-B254-D135C8D9707E}" type="sibTrans" cxnId="{1CBD525C-8BB6-4992-96E0-E70772E06B6A}">
      <dgm:prSet/>
      <dgm:spPr/>
      <dgm:t>
        <a:bodyPr/>
        <a:lstStyle/>
        <a:p>
          <a:endParaRPr lang="en-US"/>
        </a:p>
      </dgm:t>
    </dgm:pt>
    <dgm:pt modelId="{F023E9C4-7764-40B8-8EB5-010CD5D6F162}">
      <dgm:prSet phldrT="[Text]"/>
      <dgm:spPr/>
      <dgm:t>
        <a:bodyPr/>
        <a:lstStyle/>
        <a:p>
          <a:r>
            <a:rPr lang="en-US" dirty="0" smtClean="0"/>
            <a:t>Activities</a:t>
          </a:r>
          <a:endParaRPr lang="en-US" dirty="0"/>
        </a:p>
      </dgm:t>
    </dgm:pt>
    <dgm:pt modelId="{CFC0F0B7-BAB2-4A75-8697-E77C60BFA03C}" type="parTrans" cxnId="{454AA564-AAE4-48FA-9EA9-7C29525C20B3}">
      <dgm:prSet/>
      <dgm:spPr/>
      <dgm:t>
        <a:bodyPr/>
        <a:lstStyle/>
        <a:p>
          <a:endParaRPr lang="en-US"/>
        </a:p>
      </dgm:t>
    </dgm:pt>
    <dgm:pt modelId="{AD677EEB-8A44-4A17-9B32-61082ACD8C76}" type="sibTrans" cxnId="{454AA564-AAE4-48FA-9EA9-7C29525C20B3}">
      <dgm:prSet/>
      <dgm:spPr/>
      <dgm:t>
        <a:bodyPr/>
        <a:lstStyle/>
        <a:p>
          <a:endParaRPr lang="en-US"/>
        </a:p>
      </dgm:t>
    </dgm:pt>
    <dgm:pt modelId="{9D501D67-4D42-4E56-B40A-C52FC1F6932E}">
      <dgm:prSet phldrT="[Text]"/>
      <dgm:spPr/>
      <dgm:t>
        <a:bodyPr/>
        <a:lstStyle/>
        <a:p>
          <a:r>
            <a:rPr lang="en-US" dirty="0" smtClean="0"/>
            <a:t>Outputs </a:t>
          </a:r>
          <a:endParaRPr lang="en-US" dirty="0"/>
        </a:p>
      </dgm:t>
    </dgm:pt>
    <dgm:pt modelId="{37AB7A2E-8B95-4059-B2CD-A7788965C71C}" type="parTrans" cxnId="{38F534A3-0EAF-42C4-B59F-6190871B6DED}">
      <dgm:prSet/>
      <dgm:spPr/>
      <dgm:t>
        <a:bodyPr/>
        <a:lstStyle/>
        <a:p>
          <a:endParaRPr lang="en-US"/>
        </a:p>
      </dgm:t>
    </dgm:pt>
    <dgm:pt modelId="{4992F99B-3A3F-427E-B94D-69E406430151}" type="sibTrans" cxnId="{38F534A3-0EAF-42C4-B59F-6190871B6DED}">
      <dgm:prSet/>
      <dgm:spPr/>
      <dgm:t>
        <a:bodyPr/>
        <a:lstStyle/>
        <a:p>
          <a:endParaRPr lang="en-US"/>
        </a:p>
      </dgm:t>
    </dgm:pt>
    <dgm:pt modelId="{8863FC4D-787F-4DE9-B623-3747251BE21B}">
      <dgm:prSet/>
      <dgm:spPr/>
      <dgm:t>
        <a:bodyPr/>
        <a:lstStyle/>
        <a:p>
          <a:r>
            <a:rPr lang="en-US" dirty="0" smtClean="0"/>
            <a:t>Outcomes</a:t>
          </a:r>
          <a:endParaRPr lang="en-US" dirty="0"/>
        </a:p>
      </dgm:t>
    </dgm:pt>
    <dgm:pt modelId="{2DD0EB41-FFE3-46D7-BA0A-B98FDF0FA23A}" type="parTrans" cxnId="{37736C20-538D-4123-92CB-9C315FAD9EE0}">
      <dgm:prSet/>
      <dgm:spPr/>
      <dgm:t>
        <a:bodyPr/>
        <a:lstStyle/>
        <a:p>
          <a:endParaRPr lang="en-US"/>
        </a:p>
      </dgm:t>
    </dgm:pt>
    <dgm:pt modelId="{7D703B0F-F101-4500-8AD4-FDFD0EF7BAD7}" type="sibTrans" cxnId="{37736C20-538D-4123-92CB-9C315FAD9EE0}">
      <dgm:prSet/>
      <dgm:spPr/>
      <dgm:t>
        <a:bodyPr/>
        <a:lstStyle/>
        <a:p>
          <a:endParaRPr lang="en-US"/>
        </a:p>
      </dgm:t>
    </dgm:pt>
    <dgm:pt modelId="{A477951B-C281-4866-9B09-2F484AC738FF}">
      <dgm:prSet/>
      <dgm:spPr/>
      <dgm:t>
        <a:bodyPr/>
        <a:lstStyle/>
        <a:p>
          <a:r>
            <a:rPr lang="en-US" dirty="0" smtClean="0"/>
            <a:t>Impact </a:t>
          </a:r>
          <a:endParaRPr lang="en-US" dirty="0"/>
        </a:p>
      </dgm:t>
    </dgm:pt>
    <dgm:pt modelId="{013985F1-CB77-45A6-83F4-AEA611F0CE2A}" type="parTrans" cxnId="{53FB54F4-21B0-4E4A-BC70-938CB3AA34D0}">
      <dgm:prSet/>
      <dgm:spPr/>
      <dgm:t>
        <a:bodyPr/>
        <a:lstStyle/>
        <a:p>
          <a:endParaRPr lang="en-US"/>
        </a:p>
      </dgm:t>
    </dgm:pt>
    <dgm:pt modelId="{B31CBD31-C89B-41A9-A1F7-4DBA14EFD947}" type="sibTrans" cxnId="{53FB54F4-21B0-4E4A-BC70-938CB3AA34D0}">
      <dgm:prSet/>
      <dgm:spPr/>
      <dgm:t>
        <a:bodyPr/>
        <a:lstStyle/>
        <a:p>
          <a:endParaRPr lang="en-US"/>
        </a:p>
      </dgm:t>
    </dgm:pt>
    <dgm:pt modelId="{1659F031-53FD-4643-9277-3DA2B63FA19C}" type="pres">
      <dgm:prSet presAssocID="{061847B2-70ED-42C9-9B43-F2FB3503D324}" presName="Name0" presStyleCnt="0">
        <dgm:presLayoutVars>
          <dgm:dir/>
          <dgm:resizeHandles val="exact"/>
        </dgm:presLayoutVars>
      </dgm:prSet>
      <dgm:spPr/>
    </dgm:pt>
    <dgm:pt modelId="{44900A4D-8A34-486D-ACBE-630FBEA64A07}" type="pres">
      <dgm:prSet presAssocID="{1F9BED74-50E4-4548-BE9A-535156B71200}" presName="node" presStyleLbl="node1" presStyleIdx="0" presStyleCnt="5">
        <dgm:presLayoutVars>
          <dgm:bulletEnabled val="1"/>
        </dgm:presLayoutVars>
      </dgm:prSet>
      <dgm:spPr/>
      <dgm:t>
        <a:bodyPr/>
        <a:lstStyle/>
        <a:p>
          <a:endParaRPr lang="en-US"/>
        </a:p>
      </dgm:t>
    </dgm:pt>
    <dgm:pt modelId="{932C11F2-330D-4C09-BEAE-786800C3DA75}" type="pres">
      <dgm:prSet presAssocID="{1973A6F0-FF20-4AC0-B254-D135C8D9707E}" presName="sibTrans" presStyleLbl="sibTrans2D1" presStyleIdx="0" presStyleCnt="4"/>
      <dgm:spPr/>
      <dgm:t>
        <a:bodyPr/>
        <a:lstStyle/>
        <a:p>
          <a:endParaRPr lang="en-US"/>
        </a:p>
      </dgm:t>
    </dgm:pt>
    <dgm:pt modelId="{A0C48DF6-1645-4B75-AA43-EB4E56A1741B}" type="pres">
      <dgm:prSet presAssocID="{1973A6F0-FF20-4AC0-B254-D135C8D9707E}" presName="connectorText" presStyleLbl="sibTrans2D1" presStyleIdx="0" presStyleCnt="4"/>
      <dgm:spPr/>
      <dgm:t>
        <a:bodyPr/>
        <a:lstStyle/>
        <a:p>
          <a:endParaRPr lang="en-US"/>
        </a:p>
      </dgm:t>
    </dgm:pt>
    <dgm:pt modelId="{E1956F51-485B-43E1-A9DC-375C3593DB56}" type="pres">
      <dgm:prSet presAssocID="{F023E9C4-7764-40B8-8EB5-010CD5D6F162}" presName="node" presStyleLbl="node1" presStyleIdx="1" presStyleCnt="5">
        <dgm:presLayoutVars>
          <dgm:bulletEnabled val="1"/>
        </dgm:presLayoutVars>
      </dgm:prSet>
      <dgm:spPr/>
      <dgm:t>
        <a:bodyPr/>
        <a:lstStyle/>
        <a:p>
          <a:endParaRPr lang="en-US"/>
        </a:p>
      </dgm:t>
    </dgm:pt>
    <dgm:pt modelId="{61A596D8-CE13-4D93-AB9A-F957DA975413}" type="pres">
      <dgm:prSet presAssocID="{AD677EEB-8A44-4A17-9B32-61082ACD8C76}" presName="sibTrans" presStyleLbl="sibTrans2D1" presStyleIdx="1" presStyleCnt="4"/>
      <dgm:spPr/>
      <dgm:t>
        <a:bodyPr/>
        <a:lstStyle/>
        <a:p>
          <a:endParaRPr lang="en-US"/>
        </a:p>
      </dgm:t>
    </dgm:pt>
    <dgm:pt modelId="{E076818C-88B7-43A4-84C9-38E990408207}" type="pres">
      <dgm:prSet presAssocID="{AD677EEB-8A44-4A17-9B32-61082ACD8C76}" presName="connectorText" presStyleLbl="sibTrans2D1" presStyleIdx="1" presStyleCnt="4"/>
      <dgm:spPr/>
      <dgm:t>
        <a:bodyPr/>
        <a:lstStyle/>
        <a:p>
          <a:endParaRPr lang="en-US"/>
        </a:p>
      </dgm:t>
    </dgm:pt>
    <dgm:pt modelId="{A6DB20E4-F9CA-4DD1-A16A-72AF0445FC39}" type="pres">
      <dgm:prSet presAssocID="{9D501D67-4D42-4E56-B40A-C52FC1F6932E}" presName="node" presStyleLbl="node1" presStyleIdx="2" presStyleCnt="5">
        <dgm:presLayoutVars>
          <dgm:bulletEnabled val="1"/>
        </dgm:presLayoutVars>
      </dgm:prSet>
      <dgm:spPr/>
      <dgm:t>
        <a:bodyPr/>
        <a:lstStyle/>
        <a:p>
          <a:endParaRPr lang="en-US"/>
        </a:p>
      </dgm:t>
    </dgm:pt>
    <dgm:pt modelId="{FC5D174B-DB42-44A4-BDEE-8B70B28C4293}" type="pres">
      <dgm:prSet presAssocID="{4992F99B-3A3F-427E-B94D-69E406430151}" presName="sibTrans" presStyleLbl="sibTrans2D1" presStyleIdx="2" presStyleCnt="4"/>
      <dgm:spPr/>
      <dgm:t>
        <a:bodyPr/>
        <a:lstStyle/>
        <a:p>
          <a:endParaRPr lang="en-US"/>
        </a:p>
      </dgm:t>
    </dgm:pt>
    <dgm:pt modelId="{AF835FCA-4DEA-48CA-BC1C-0AA9149B14F2}" type="pres">
      <dgm:prSet presAssocID="{4992F99B-3A3F-427E-B94D-69E406430151}" presName="connectorText" presStyleLbl="sibTrans2D1" presStyleIdx="2" presStyleCnt="4"/>
      <dgm:spPr/>
      <dgm:t>
        <a:bodyPr/>
        <a:lstStyle/>
        <a:p>
          <a:endParaRPr lang="en-US"/>
        </a:p>
      </dgm:t>
    </dgm:pt>
    <dgm:pt modelId="{867822B5-ABF6-4547-A628-FA621D3B7CE9}" type="pres">
      <dgm:prSet presAssocID="{8863FC4D-787F-4DE9-B623-3747251BE21B}" presName="node" presStyleLbl="node1" presStyleIdx="3" presStyleCnt="5">
        <dgm:presLayoutVars>
          <dgm:bulletEnabled val="1"/>
        </dgm:presLayoutVars>
      </dgm:prSet>
      <dgm:spPr/>
      <dgm:t>
        <a:bodyPr/>
        <a:lstStyle/>
        <a:p>
          <a:endParaRPr lang="en-US"/>
        </a:p>
      </dgm:t>
    </dgm:pt>
    <dgm:pt modelId="{D6CD7068-3D2B-4D3B-AE03-845F0BA39F87}" type="pres">
      <dgm:prSet presAssocID="{7D703B0F-F101-4500-8AD4-FDFD0EF7BAD7}" presName="sibTrans" presStyleLbl="sibTrans2D1" presStyleIdx="3" presStyleCnt="4"/>
      <dgm:spPr/>
      <dgm:t>
        <a:bodyPr/>
        <a:lstStyle/>
        <a:p>
          <a:endParaRPr lang="en-US"/>
        </a:p>
      </dgm:t>
    </dgm:pt>
    <dgm:pt modelId="{23C83350-88A0-471E-AE6C-A1CC346C441E}" type="pres">
      <dgm:prSet presAssocID="{7D703B0F-F101-4500-8AD4-FDFD0EF7BAD7}" presName="connectorText" presStyleLbl="sibTrans2D1" presStyleIdx="3" presStyleCnt="4"/>
      <dgm:spPr/>
      <dgm:t>
        <a:bodyPr/>
        <a:lstStyle/>
        <a:p>
          <a:endParaRPr lang="en-US"/>
        </a:p>
      </dgm:t>
    </dgm:pt>
    <dgm:pt modelId="{459AFD88-AABA-40AF-A703-42FA180168C6}" type="pres">
      <dgm:prSet presAssocID="{A477951B-C281-4866-9B09-2F484AC738FF}" presName="node" presStyleLbl="node1" presStyleIdx="4" presStyleCnt="5">
        <dgm:presLayoutVars>
          <dgm:bulletEnabled val="1"/>
        </dgm:presLayoutVars>
      </dgm:prSet>
      <dgm:spPr/>
      <dgm:t>
        <a:bodyPr/>
        <a:lstStyle/>
        <a:p>
          <a:endParaRPr lang="en-US"/>
        </a:p>
      </dgm:t>
    </dgm:pt>
  </dgm:ptLst>
  <dgm:cxnLst>
    <dgm:cxn modelId="{53FB54F4-21B0-4E4A-BC70-938CB3AA34D0}" srcId="{061847B2-70ED-42C9-9B43-F2FB3503D324}" destId="{A477951B-C281-4866-9B09-2F484AC738FF}" srcOrd="4" destOrd="0" parTransId="{013985F1-CB77-45A6-83F4-AEA611F0CE2A}" sibTransId="{B31CBD31-C89B-41A9-A1F7-4DBA14EFD947}"/>
    <dgm:cxn modelId="{9650393D-4813-470B-984A-17BC7FBB4A92}" type="presOf" srcId="{4992F99B-3A3F-427E-B94D-69E406430151}" destId="{AF835FCA-4DEA-48CA-BC1C-0AA9149B14F2}" srcOrd="1" destOrd="0" presId="urn:microsoft.com/office/officeart/2005/8/layout/process1"/>
    <dgm:cxn modelId="{37736C20-538D-4123-92CB-9C315FAD9EE0}" srcId="{061847B2-70ED-42C9-9B43-F2FB3503D324}" destId="{8863FC4D-787F-4DE9-B623-3747251BE21B}" srcOrd="3" destOrd="0" parTransId="{2DD0EB41-FFE3-46D7-BA0A-B98FDF0FA23A}" sibTransId="{7D703B0F-F101-4500-8AD4-FDFD0EF7BAD7}"/>
    <dgm:cxn modelId="{38F534A3-0EAF-42C4-B59F-6190871B6DED}" srcId="{061847B2-70ED-42C9-9B43-F2FB3503D324}" destId="{9D501D67-4D42-4E56-B40A-C52FC1F6932E}" srcOrd="2" destOrd="0" parTransId="{37AB7A2E-8B95-4059-B2CD-A7788965C71C}" sibTransId="{4992F99B-3A3F-427E-B94D-69E406430151}"/>
    <dgm:cxn modelId="{454AA564-AAE4-48FA-9EA9-7C29525C20B3}" srcId="{061847B2-70ED-42C9-9B43-F2FB3503D324}" destId="{F023E9C4-7764-40B8-8EB5-010CD5D6F162}" srcOrd="1" destOrd="0" parTransId="{CFC0F0B7-BAB2-4A75-8697-E77C60BFA03C}" sibTransId="{AD677EEB-8A44-4A17-9B32-61082ACD8C76}"/>
    <dgm:cxn modelId="{1CBD525C-8BB6-4992-96E0-E70772E06B6A}" srcId="{061847B2-70ED-42C9-9B43-F2FB3503D324}" destId="{1F9BED74-50E4-4548-BE9A-535156B71200}" srcOrd="0" destOrd="0" parTransId="{5558F737-101A-497F-855B-ACDD2CE58612}" sibTransId="{1973A6F0-FF20-4AC0-B254-D135C8D9707E}"/>
    <dgm:cxn modelId="{969046B3-1542-44C2-A55A-442C9863C4B0}" type="presOf" srcId="{1973A6F0-FF20-4AC0-B254-D135C8D9707E}" destId="{A0C48DF6-1645-4B75-AA43-EB4E56A1741B}" srcOrd="1" destOrd="0" presId="urn:microsoft.com/office/officeart/2005/8/layout/process1"/>
    <dgm:cxn modelId="{C5DAFEEB-6669-4C1C-8BF4-4BA45C3EE094}" type="presOf" srcId="{1F9BED74-50E4-4548-BE9A-535156B71200}" destId="{44900A4D-8A34-486D-ACBE-630FBEA64A07}" srcOrd="0" destOrd="0" presId="urn:microsoft.com/office/officeart/2005/8/layout/process1"/>
    <dgm:cxn modelId="{C592A221-ADBB-4D04-8AFC-5AF91069F0EB}" type="presOf" srcId="{F023E9C4-7764-40B8-8EB5-010CD5D6F162}" destId="{E1956F51-485B-43E1-A9DC-375C3593DB56}" srcOrd="0" destOrd="0" presId="urn:microsoft.com/office/officeart/2005/8/layout/process1"/>
    <dgm:cxn modelId="{72908864-E7F4-4A8F-B2D3-3897DC0E7F4A}" type="presOf" srcId="{1973A6F0-FF20-4AC0-B254-D135C8D9707E}" destId="{932C11F2-330D-4C09-BEAE-786800C3DA75}" srcOrd="0" destOrd="0" presId="urn:microsoft.com/office/officeart/2005/8/layout/process1"/>
    <dgm:cxn modelId="{5E38DF46-A888-4820-9A6C-186A72E4EDCD}" type="presOf" srcId="{AD677EEB-8A44-4A17-9B32-61082ACD8C76}" destId="{61A596D8-CE13-4D93-AB9A-F957DA975413}" srcOrd="0" destOrd="0" presId="urn:microsoft.com/office/officeart/2005/8/layout/process1"/>
    <dgm:cxn modelId="{FF01CE0E-7478-4504-808E-6DCBC16616A9}" type="presOf" srcId="{AD677EEB-8A44-4A17-9B32-61082ACD8C76}" destId="{E076818C-88B7-43A4-84C9-38E990408207}" srcOrd="1" destOrd="0" presId="urn:microsoft.com/office/officeart/2005/8/layout/process1"/>
    <dgm:cxn modelId="{DFB5EE03-BB48-4D2D-8E31-735E28E5E28F}" type="presOf" srcId="{4992F99B-3A3F-427E-B94D-69E406430151}" destId="{FC5D174B-DB42-44A4-BDEE-8B70B28C4293}" srcOrd="0" destOrd="0" presId="urn:microsoft.com/office/officeart/2005/8/layout/process1"/>
    <dgm:cxn modelId="{83AEA176-0163-4756-9BAF-C5325224C5E8}" type="presOf" srcId="{061847B2-70ED-42C9-9B43-F2FB3503D324}" destId="{1659F031-53FD-4643-9277-3DA2B63FA19C}" srcOrd="0" destOrd="0" presId="urn:microsoft.com/office/officeart/2005/8/layout/process1"/>
    <dgm:cxn modelId="{79B69813-0943-4212-9310-384C1D1B75C3}" type="presOf" srcId="{A477951B-C281-4866-9B09-2F484AC738FF}" destId="{459AFD88-AABA-40AF-A703-42FA180168C6}" srcOrd="0" destOrd="0" presId="urn:microsoft.com/office/officeart/2005/8/layout/process1"/>
    <dgm:cxn modelId="{92B6B68B-8008-41D5-A4C3-5AB58CA4F5E2}" type="presOf" srcId="{8863FC4D-787F-4DE9-B623-3747251BE21B}" destId="{867822B5-ABF6-4547-A628-FA621D3B7CE9}" srcOrd="0" destOrd="0" presId="urn:microsoft.com/office/officeart/2005/8/layout/process1"/>
    <dgm:cxn modelId="{586611DD-D28E-431B-BEB3-0E79557DF728}" type="presOf" srcId="{7D703B0F-F101-4500-8AD4-FDFD0EF7BAD7}" destId="{D6CD7068-3D2B-4D3B-AE03-845F0BA39F87}" srcOrd="0" destOrd="0" presId="urn:microsoft.com/office/officeart/2005/8/layout/process1"/>
    <dgm:cxn modelId="{BB201FFC-C938-4E19-9EA3-5055B0BEDB7C}" type="presOf" srcId="{9D501D67-4D42-4E56-B40A-C52FC1F6932E}" destId="{A6DB20E4-F9CA-4DD1-A16A-72AF0445FC39}" srcOrd="0" destOrd="0" presId="urn:microsoft.com/office/officeart/2005/8/layout/process1"/>
    <dgm:cxn modelId="{17295DB1-9897-42AB-A646-CD9B1C9BE850}" type="presOf" srcId="{7D703B0F-F101-4500-8AD4-FDFD0EF7BAD7}" destId="{23C83350-88A0-471E-AE6C-A1CC346C441E}" srcOrd="1" destOrd="0" presId="urn:microsoft.com/office/officeart/2005/8/layout/process1"/>
    <dgm:cxn modelId="{71AFD029-CC4C-428F-93CD-071618C0AC7F}" type="presParOf" srcId="{1659F031-53FD-4643-9277-3DA2B63FA19C}" destId="{44900A4D-8A34-486D-ACBE-630FBEA64A07}" srcOrd="0" destOrd="0" presId="urn:microsoft.com/office/officeart/2005/8/layout/process1"/>
    <dgm:cxn modelId="{F4F2CA02-6F19-4FDB-A5EC-A24D855167C6}" type="presParOf" srcId="{1659F031-53FD-4643-9277-3DA2B63FA19C}" destId="{932C11F2-330D-4C09-BEAE-786800C3DA75}" srcOrd="1" destOrd="0" presId="urn:microsoft.com/office/officeart/2005/8/layout/process1"/>
    <dgm:cxn modelId="{A6FC0536-5AC9-4429-B95C-B34755BF564A}" type="presParOf" srcId="{932C11F2-330D-4C09-BEAE-786800C3DA75}" destId="{A0C48DF6-1645-4B75-AA43-EB4E56A1741B}" srcOrd="0" destOrd="0" presId="urn:microsoft.com/office/officeart/2005/8/layout/process1"/>
    <dgm:cxn modelId="{09450F0E-7ED7-4ADA-8B52-ACFD0E4452B2}" type="presParOf" srcId="{1659F031-53FD-4643-9277-3DA2B63FA19C}" destId="{E1956F51-485B-43E1-A9DC-375C3593DB56}" srcOrd="2" destOrd="0" presId="urn:microsoft.com/office/officeart/2005/8/layout/process1"/>
    <dgm:cxn modelId="{C23DF9D5-E021-47AC-AD14-E8E1FFAF9D93}" type="presParOf" srcId="{1659F031-53FD-4643-9277-3DA2B63FA19C}" destId="{61A596D8-CE13-4D93-AB9A-F957DA975413}" srcOrd="3" destOrd="0" presId="urn:microsoft.com/office/officeart/2005/8/layout/process1"/>
    <dgm:cxn modelId="{9313A78C-21ED-4949-B07B-AFD64A2BFE08}" type="presParOf" srcId="{61A596D8-CE13-4D93-AB9A-F957DA975413}" destId="{E076818C-88B7-43A4-84C9-38E990408207}" srcOrd="0" destOrd="0" presId="urn:microsoft.com/office/officeart/2005/8/layout/process1"/>
    <dgm:cxn modelId="{31071D00-A0B4-4735-B064-BCE739701B9F}" type="presParOf" srcId="{1659F031-53FD-4643-9277-3DA2B63FA19C}" destId="{A6DB20E4-F9CA-4DD1-A16A-72AF0445FC39}" srcOrd="4" destOrd="0" presId="urn:microsoft.com/office/officeart/2005/8/layout/process1"/>
    <dgm:cxn modelId="{73E5767C-6FDD-47C2-8472-179B834415DD}" type="presParOf" srcId="{1659F031-53FD-4643-9277-3DA2B63FA19C}" destId="{FC5D174B-DB42-44A4-BDEE-8B70B28C4293}" srcOrd="5" destOrd="0" presId="urn:microsoft.com/office/officeart/2005/8/layout/process1"/>
    <dgm:cxn modelId="{76767088-D914-4C3E-AB74-27751A4A58C4}" type="presParOf" srcId="{FC5D174B-DB42-44A4-BDEE-8B70B28C4293}" destId="{AF835FCA-4DEA-48CA-BC1C-0AA9149B14F2}" srcOrd="0" destOrd="0" presId="urn:microsoft.com/office/officeart/2005/8/layout/process1"/>
    <dgm:cxn modelId="{4D694495-2D32-4FE1-99F2-D6B945D5D593}" type="presParOf" srcId="{1659F031-53FD-4643-9277-3DA2B63FA19C}" destId="{867822B5-ABF6-4547-A628-FA621D3B7CE9}" srcOrd="6" destOrd="0" presId="urn:microsoft.com/office/officeart/2005/8/layout/process1"/>
    <dgm:cxn modelId="{9779288C-3057-4730-8B89-50DB527B81BA}" type="presParOf" srcId="{1659F031-53FD-4643-9277-3DA2B63FA19C}" destId="{D6CD7068-3D2B-4D3B-AE03-845F0BA39F87}" srcOrd="7" destOrd="0" presId="urn:microsoft.com/office/officeart/2005/8/layout/process1"/>
    <dgm:cxn modelId="{70436ED6-48BD-4CC8-94AC-CC50A044B36D}" type="presParOf" srcId="{D6CD7068-3D2B-4D3B-AE03-845F0BA39F87}" destId="{23C83350-88A0-471E-AE6C-A1CC346C441E}" srcOrd="0" destOrd="0" presId="urn:microsoft.com/office/officeart/2005/8/layout/process1"/>
    <dgm:cxn modelId="{5099D311-0BD5-46BF-B4B9-A5663F7936DB}" type="presParOf" srcId="{1659F031-53FD-4643-9277-3DA2B63FA19C}" destId="{459AFD88-AABA-40AF-A703-42FA180168C6}" srcOrd="8" destOrd="0" presId="urn:microsoft.com/office/officeart/2005/8/layout/process1"/>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F06273EE-5261-489C-B2D1-ED158DC1EB5C}" type="doc">
      <dgm:prSet loTypeId="urn:microsoft.com/office/officeart/2005/8/layout/venn1" loCatId="relationship" qsTypeId="urn:microsoft.com/office/officeart/2005/8/quickstyle/simple2" qsCatId="simple" csTypeId="urn:microsoft.com/office/officeart/2005/8/colors/colorful3" csCatId="colorful" phldr="1"/>
      <dgm:spPr/>
    </dgm:pt>
    <dgm:pt modelId="{583510F9-3622-426C-8A00-7E9B37729316}">
      <dgm:prSet phldrT="[Text]"/>
      <dgm:spPr/>
      <dgm:t>
        <a:bodyPr/>
        <a:lstStyle/>
        <a:p>
          <a:r>
            <a:rPr lang="en-US" dirty="0" smtClean="0"/>
            <a:t>Quantitative Indicators (number, % or ratio)  </a:t>
          </a:r>
          <a:endParaRPr lang="en-US" dirty="0"/>
        </a:p>
      </dgm:t>
    </dgm:pt>
    <dgm:pt modelId="{104DB16C-31E5-42C9-A29C-91B33A68448E}" type="parTrans" cxnId="{A088E932-DFDE-4BD2-838E-51DCABD36DB8}">
      <dgm:prSet/>
      <dgm:spPr/>
      <dgm:t>
        <a:bodyPr/>
        <a:lstStyle/>
        <a:p>
          <a:endParaRPr lang="en-US"/>
        </a:p>
      </dgm:t>
    </dgm:pt>
    <dgm:pt modelId="{CE5C54E2-0A6D-4899-BF9C-0657BE5DC2EF}" type="sibTrans" cxnId="{A088E932-DFDE-4BD2-838E-51DCABD36DB8}">
      <dgm:prSet/>
      <dgm:spPr/>
      <dgm:t>
        <a:bodyPr/>
        <a:lstStyle/>
        <a:p>
          <a:endParaRPr lang="en-US"/>
        </a:p>
      </dgm:t>
    </dgm:pt>
    <dgm:pt modelId="{7B8BF5D2-D693-4176-AF87-ED61CF1DF305}">
      <dgm:prSet phldrT="[Text]"/>
      <dgm:spPr/>
      <dgm:t>
        <a:bodyPr/>
        <a:lstStyle/>
        <a:p>
          <a:r>
            <a:rPr lang="en-US" dirty="0" smtClean="0"/>
            <a:t>Qualitative Indicators (reflect perceptions, opinions or level of satisfaction)</a:t>
          </a:r>
          <a:endParaRPr lang="en-US" dirty="0"/>
        </a:p>
      </dgm:t>
    </dgm:pt>
    <dgm:pt modelId="{22648C51-CF97-4E36-9A2A-72245587F760}" type="parTrans" cxnId="{7AB22278-2087-4DD4-82EB-67536D964935}">
      <dgm:prSet/>
      <dgm:spPr/>
      <dgm:t>
        <a:bodyPr/>
        <a:lstStyle/>
        <a:p>
          <a:endParaRPr lang="en-US"/>
        </a:p>
      </dgm:t>
    </dgm:pt>
    <dgm:pt modelId="{61482719-963F-4F31-ADA0-489A78A19D8E}" type="sibTrans" cxnId="{7AB22278-2087-4DD4-82EB-67536D964935}">
      <dgm:prSet/>
      <dgm:spPr/>
      <dgm:t>
        <a:bodyPr/>
        <a:lstStyle/>
        <a:p>
          <a:endParaRPr lang="en-US"/>
        </a:p>
      </dgm:t>
    </dgm:pt>
    <dgm:pt modelId="{0D35733D-0EA5-4CB2-BD2A-034457BD5C57}" type="pres">
      <dgm:prSet presAssocID="{F06273EE-5261-489C-B2D1-ED158DC1EB5C}" presName="compositeShape" presStyleCnt="0">
        <dgm:presLayoutVars>
          <dgm:chMax val="7"/>
          <dgm:dir/>
          <dgm:resizeHandles val="exact"/>
        </dgm:presLayoutVars>
      </dgm:prSet>
      <dgm:spPr/>
    </dgm:pt>
    <dgm:pt modelId="{8C5B4835-EA30-4BAA-B8CB-F44CC202A7DD}" type="pres">
      <dgm:prSet presAssocID="{583510F9-3622-426C-8A00-7E9B37729316}" presName="circ1" presStyleLbl="vennNode1" presStyleIdx="0" presStyleCnt="2"/>
      <dgm:spPr/>
      <dgm:t>
        <a:bodyPr/>
        <a:lstStyle/>
        <a:p>
          <a:endParaRPr lang="en-US"/>
        </a:p>
      </dgm:t>
    </dgm:pt>
    <dgm:pt modelId="{0A2CEB05-C103-455C-97BF-C7E4F2068D1E}" type="pres">
      <dgm:prSet presAssocID="{583510F9-3622-426C-8A00-7E9B37729316}" presName="circ1Tx" presStyleLbl="revTx" presStyleIdx="0" presStyleCnt="0">
        <dgm:presLayoutVars>
          <dgm:chMax val="0"/>
          <dgm:chPref val="0"/>
          <dgm:bulletEnabled val="1"/>
        </dgm:presLayoutVars>
      </dgm:prSet>
      <dgm:spPr/>
      <dgm:t>
        <a:bodyPr/>
        <a:lstStyle/>
        <a:p>
          <a:endParaRPr lang="en-US"/>
        </a:p>
      </dgm:t>
    </dgm:pt>
    <dgm:pt modelId="{83171ABF-48C7-47DB-8290-0435F6D11AAD}" type="pres">
      <dgm:prSet presAssocID="{7B8BF5D2-D693-4176-AF87-ED61CF1DF305}" presName="circ2" presStyleLbl="vennNode1" presStyleIdx="1" presStyleCnt="2"/>
      <dgm:spPr/>
      <dgm:t>
        <a:bodyPr/>
        <a:lstStyle/>
        <a:p>
          <a:endParaRPr lang="en-US"/>
        </a:p>
      </dgm:t>
    </dgm:pt>
    <dgm:pt modelId="{3986A5B1-4592-40AB-8DD1-7BCEA3192CB7}" type="pres">
      <dgm:prSet presAssocID="{7B8BF5D2-D693-4176-AF87-ED61CF1DF305}" presName="circ2Tx" presStyleLbl="revTx" presStyleIdx="0" presStyleCnt="0">
        <dgm:presLayoutVars>
          <dgm:chMax val="0"/>
          <dgm:chPref val="0"/>
          <dgm:bulletEnabled val="1"/>
        </dgm:presLayoutVars>
      </dgm:prSet>
      <dgm:spPr/>
      <dgm:t>
        <a:bodyPr/>
        <a:lstStyle/>
        <a:p>
          <a:endParaRPr lang="en-US"/>
        </a:p>
      </dgm:t>
    </dgm:pt>
  </dgm:ptLst>
  <dgm:cxnLst>
    <dgm:cxn modelId="{7E82ECC5-7AAE-4063-9B97-6D3D1AA53846}" type="presOf" srcId="{583510F9-3622-426C-8A00-7E9B37729316}" destId="{0A2CEB05-C103-455C-97BF-C7E4F2068D1E}" srcOrd="1" destOrd="0" presId="urn:microsoft.com/office/officeart/2005/8/layout/venn1"/>
    <dgm:cxn modelId="{A1F16D9C-4634-47DB-BAF5-F61F692D23E1}" type="presOf" srcId="{583510F9-3622-426C-8A00-7E9B37729316}" destId="{8C5B4835-EA30-4BAA-B8CB-F44CC202A7DD}" srcOrd="0" destOrd="0" presId="urn:microsoft.com/office/officeart/2005/8/layout/venn1"/>
    <dgm:cxn modelId="{7953B042-1D80-43BF-9EE3-DF68974178A5}" type="presOf" srcId="{7B8BF5D2-D693-4176-AF87-ED61CF1DF305}" destId="{83171ABF-48C7-47DB-8290-0435F6D11AAD}" srcOrd="0" destOrd="0" presId="urn:microsoft.com/office/officeart/2005/8/layout/venn1"/>
    <dgm:cxn modelId="{7AB22278-2087-4DD4-82EB-67536D964935}" srcId="{F06273EE-5261-489C-B2D1-ED158DC1EB5C}" destId="{7B8BF5D2-D693-4176-AF87-ED61CF1DF305}" srcOrd="1" destOrd="0" parTransId="{22648C51-CF97-4E36-9A2A-72245587F760}" sibTransId="{61482719-963F-4F31-ADA0-489A78A19D8E}"/>
    <dgm:cxn modelId="{A088E932-DFDE-4BD2-838E-51DCABD36DB8}" srcId="{F06273EE-5261-489C-B2D1-ED158DC1EB5C}" destId="{583510F9-3622-426C-8A00-7E9B37729316}" srcOrd="0" destOrd="0" parTransId="{104DB16C-31E5-42C9-A29C-91B33A68448E}" sibTransId="{CE5C54E2-0A6D-4899-BF9C-0657BE5DC2EF}"/>
    <dgm:cxn modelId="{F8117007-B007-40B9-8544-213E1A0F0FE2}" type="presOf" srcId="{7B8BF5D2-D693-4176-AF87-ED61CF1DF305}" destId="{3986A5B1-4592-40AB-8DD1-7BCEA3192CB7}" srcOrd="1" destOrd="0" presId="urn:microsoft.com/office/officeart/2005/8/layout/venn1"/>
    <dgm:cxn modelId="{E1F5E79A-7C9A-4CA9-896D-C3CD235A11C7}" type="presOf" srcId="{F06273EE-5261-489C-B2D1-ED158DC1EB5C}" destId="{0D35733D-0EA5-4CB2-BD2A-034457BD5C57}" srcOrd="0" destOrd="0" presId="urn:microsoft.com/office/officeart/2005/8/layout/venn1"/>
    <dgm:cxn modelId="{96EE2892-69B2-408A-9D44-FB4FD1423F93}" type="presParOf" srcId="{0D35733D-0EA5-4CB2-BD2A-034457BD5C57}" destId="{8C5B4835-EA30-4BAA-B8CB-F44CC202A7DD}" srcOrd="0" destOrd="0" presId="urn:microsoft.com/office/officeart/2005/8/layout/venn1"/>
    <dgm:cxn modelId="{EF6DD91E-3B99-4E49-B79F-7DEC15C5F87B}" type="presParOf" srcId="{0D35733D-0EA5-4CB2-BD2A-034457BD5C57}" destId="{0A2CEB05-C103-455C-97BF-C7E4F2068D1E}" srcOrd="1" destOrd="0" presId="urn:microsoft.com/office/officeart/2005/8/layout/venn1"/>
    <dgm:cxn modelId="{415CAF7D-9CDC-470E-913C-9C6E7676F9E5}" type="presParOf" srcId="{0D35733D-0EA5-4CB2-BD2A-034457BD5C57}" destId="{83171ABF-48C7-47DB-8290-0435F6D11AAD}" srcOrd="2" destOrd="0" presId="urn:microsoft.com/office/officeart/2005/8/layout/venn1"/>
    <dgm:cxn modelId="{A94D9433-6442-4BA6-A172-497E6209FDB6}" type="presParOf" srcId="{0D35733D-0EA5-4CB2-BD2A-034457BD5C57}" destId="{3986A5B1-4592-40AB-8DD1-7BCEA3192CB7}" srcOrd="3" destOrd="0" presId="urn:microsoft.com/office/officeart/2005/8/layout/venn1"/>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784B18D-1432-4BEC-98CA-49D1AA570007}">
      <dsp:nvSpPr>
        <dsp:cNvPr id="0" name=""/>
        <dsp:cNvSpPr/>
      </dsp:nvSpPr>
      <dsp:spPr>
        <a:xfrm>
          <a:off x="3259804" y="959686"/>
          <a:ext cx="1509001" cy="505152"/>
        </a:xfrm>
        <a:custGeom>
          <a:avLst/>
          <a:gdLst/>
          <a:ahLst/>
          <a:cxnLst/>
          <a:rect l="0" t="0" r="0" b="0"/>
          <a:pathLst>
            <a:path>
              <a:moveTo>
                <a:pt x="0" y="0"/>
              </a:moveTo>
              <a:lnTo>
                <a:pt x="0" y="252786"/>
              </a:lnTo>
              <a:lnTo>
                <a:pt x="1509001" y="252786"/>
              </a:lnTo>
              <a:lnTo>
                <a:pt x="1509001" y="505152"/>
              </a:lnTo>
            </a:path>
          </a:pathLst>
        </a:custGeom>
        <a:noFill/>
        <a:ln w="25400" cap="flat" cmpd="sng" algn="ctr">
          <a:solidFill>
            <a:schemeClr val="accent4">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82990B4-D537-4F0A-A238-ACA16E2CEA5B}">
      <dsp:nvSpPr>
        <dsp:cNvPr id="0" name=""/>
        <dsp:cNvSpPr/>
      </dsp:nvSpPr>
      <dsp:spPr>
        <a:xfrm>
          <a:off x="1860593" y="959686"/>
          <a:ext cx="1399210" cy="505152"/>
        </a:xfrm>
        <a:custGeom>
          <a:avLst/>
          <a:gdLst/>
          <a:ahLst/>
          <a:cxnLst/>
          <a:rect l="0" t="0" r="0" b="0"/>
          <a:pathLst>
            <a:path>
              <a:moveTo>
                <a:pt x="1399210" y="0"/>
              </a:moveTo>
              <a:lnTo>
                <a:pt x="1399210" y="252786"/>
              </a:lnTo>
              <a:lnTo>
                <a:pt x="0" y="252786"/>
              </a:lnTo>
              <a:lnTo>
                <a:pt x="0" y="505152"/>
              </a:lnTo>
            </a:path>
          </a:pathLst>
        </a:custGeom>
        <a:noFill/>
        <a:ln w="25400" cap="flat" cmpd="sng" algn="ctr">
          <a:solidFill>
            <a:schemeClr val="accent4">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B705093-0685-484E-9889-0122538FA9AE}">
      <dsp:nvSpPr>
        <dsp:cNvPr id="0" name=""/>
        <dsp:cNvSpPr/>
      </dsp:nvSpPr>
      <dsp:spPr>
        <a:xfrm>
          <a:off x="2191457" y="0"/>
          <a:ext cx="2136694" cy="959686"/>
        </a:xfrm>
        <a:prstGeom prst="rect">
          <a:avLst/>
        </a:prstGeom>
        <a:solidFill>
          <a:schemeClr val="accent2">
            <a:hueOff val="0"/>
            <a:satOff val="0"/>
            <a:lumOff val="0"/>
            <a:alphaOff val="0"/>
          </a:schemeClr>
        </a:solidFill>
        <a:ln w="34925" cap="flat" cmpd="sng" algn="ctr">
          <a:solidFill>
            <a:schemeClr val="lt1">
              <a:hueOff val="0"/>
              <a:satOff val="0"/>
              <a:lumOff val="0"/>
              <a:alphaOff val="0"/>
            </a:schemeClr>
          </a:solidFill>
          <a:prstDash val="solid"/>
        </a:ln>
        <a:effectLst>
          <a:outerShdw blurRad="50800" dist="25000" dir="5400000" rotWithShape="0">
            <a:srgbClr val="000000">
              <a:alpha val="40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0795" tIns="10795" rIns="10795" bIns="10795" numCol="1" spcCol="1270" anchor="ctr" anchorCtr="0">
          <a:noAutofit/>
        </a:bodyPr>
        <a:lstStyle/>
        <a:p>
          <a:pPr lvl="0" algn="ctr" defTabSz="755650">
            <a:lnSpc>
              <a:spcPct val="90000"/>
            </a:lnSpc>
            <a:spcBef>
              <a:spcPct val="0"/>
            </a:spcBef>
            <a:spcAft>
              <a:spcPct val="35000"/>
            </a:spcAft>
          </a:pPr>
          <a:r>
            <a:rPr lang="en-US" sz="1700" kern="1200" dirty="0" smtClean="0"/>
            <a:t>Origins of  RBM Method</a:t>
          </a:r>
          <a:endParaRPr lang="en-US" sz="1700" kern="1200" dirty="0"/>
        </a:p>
      </dsp:txBody>
      <dsp:txXfrm>
        <a:off x="2191457" y="0"/>
        <a:ext cx="2136694" cy="959686"/>
      </dsp:txXfrm>
    </dsp:sp>
    <dsp:sp modelId="{22602ED9-1772-4BB6-ACC4-02AFC7FA0E65}">
      <dsp:nvSpPr>
        <dsp:cNvPr id="0" name=""/>
        <dsp:cNvSpPr/>
      </dsp:nvSpPr>
      <dsp:spPr>
        <a:xfrm>
          <a:off x="658853" y="1464838"/>
          <a:ext cx="2403481" cy="1201740"/>
        </a:xfrm>
        <a:prstGeom prst="rect">
          <a:avLst/>
        </a:prstGeom>
        <a:solidFill>
          <a:schemeClr val="accent4">
            <a:hueOff val="0"/>
            <a:satOff val="0"/>
            <a:lumOff val="0"/>
            <a:alphaOff val="0"/>
          </a:schemeClr>
        </a:solidFill>
        <a:ln w="34925" cap="flat" cmpd="sng" algn="ctr">
          <a:solidFill>
            <a:schemeClr val="lt1">
              <a:hueOff val="0"/>
              <a:satOff val="0"/>
              <a:lumOff val="0"/>
              <a:alphaOff val="0"/>
            </a:schemeClr>
          </a:solidFill>
          <a:prstDash val="solid"/>
        </a:ln>
        <a:effectLst>
          <a:outerShdw blurRad="50800" dist="25000" dir="5400000" rotWithShape="0">
            <a:srgbClr val="000000">
              <a:alpha val="40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0795" tIns="10795" rIns="10795" bIns="10795" numCol="1" spcCol="1270" anchor="ctr" anchorCtr="0">
          <a:noAutofit/>
        </a:bodyPr>
        <a:lstStyle/>
        <a:p>
          <a:pPr lvl="0" algn="ctr" defTabSz="755650">
            <a:lnSpc>
              <a:spcPct val="90000"/>
            </a:lnSpc>
            <a:spcBef>
              <a:spcPct val="0"/>
            </a:spcBef>
            <a:spcAft>
              <a:spcPct val="35000"/>
            </a:spcAft>
          </a:pPr>
          <a:r>
            <a:rPr lang="en-US" sz="1700" kern="1200" dirty="0" smtClean="0"/>
            <a:t>Introduced as “management by objectives” by Peter </a:t>
          </a:r>
          <a:r>
            <a:rPr lang="en-US" sz="1700" kern="1200" dirty="0" err="1" smtClean="0"/>
            <a:t>Drucker</a:t>
          </a:r>
          <a:r>
            <a:rPr lang="en-US" sz="1700" kern="1200" dirty="0" smtClean="0"/>
            <a:t> (1954)</a:t>
          </a:r>
          <a:endParaRPr lang="en-US" sz="1700" kern="1200" dirty="0"/>
        </a:p>
      </dsp:txBody>
      <dsp:txXfrm>
        <a:off x="658853" y="1464838"/>
        <a:ext cx="2403481" cy="1201740"/>
      </dsp:txXfrm>
    </dsp:sp>
    <dsp:sp modelId="{4D429EBE-C0B0-4D60-99DC-D5F603BE8EEA}">
      <dsp:nvSpPr>
        <dsp:cNvPr id="0" name=""/>
        <dsp:cNvSpPr/>
      </dsp:nvSpPr>
      <dsp:spPr>
        <a:xfrm>
          <a:off x="3567065" y="1464838"/>
          <a:ext cx="2403481" cy="1201740"/>
        </a:xfrm>
        <a:prstGeom prst="rect">
          <a:avLst/>
        </a:prstGeom>
        <a:solidFill>
          <a:schemeClr val="accent4">
            <a:hueOff val="0"/>
            <a:satOff val="0"/>
            <a:lumOff val="0"/>
            <a:alphaOff val="0"/>
          </a:schemeClr>
        </a:solidFill>
        <a:ln w="34925" cap="flat" cmpd="sng" algn="ctr">
          <a:solidFill>
            <a:schemeClr val="lt1">
              <a:hueOff val="0"/>
              <a:satOff val="0"/>
              <a:lumOff val="0"/>
              <a:alphaOff val="0"/>
            </a:schemeClr>
          </a:solidFill>
          <a:prstDash val="solid"/>
        </a:ln>
        <a:effectLst>
          <a:outerShdw blurRad="50800" dist="25000" dir="5400000" rotWithShape="0">
            <a:srgbClr val="000000">
              <a:alpha val="40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0795" tIns="10795" rIns="10795" bIns="10795" numCol="1" spcCol="1270" anchor="ctr" anchorCtr="0">
          <a:noAutofit/>
        </a:bodyPr>
        <a:lstStyle/>
        <a:p>
          <a:pPr lvl="0" algn="ctr" defTabSz="755650">
            <a:lnSpc>
              <a:spcPct val="90000"/>
            </a:lnSpc>
            <a:spcBef>
              <a:spcPct val="0"/>
            </a:spcBef>
            <a:spcAft>
              <a:spcPct val="35000"/>
            </a:spcAft>
          </a:pPr>
          <a:r>
            <a:rPr lang="en-US" sz="1700" kern="1200" smtClean="0"/>
            <a:t>Grew out of the Logical Framework Approach (LogFrame, LFA) by Practical Concepts Inc</a:t>
          </a:r>
          <a:endParaRPr lang="en-US" sz="1700" kern="1200" dirty="0"/>
        </a:p>
      </dsp:txBody>
      <dsp:txXfrm>
        <a:off x="3567065" y="1464838"/>
        <a:ext cx="2403481" cy="120174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B071AF5-1998-412D-ACE5-1A05FA3E0A3B}">
      <dsp:nvSpPr>
        <dsp:cNvPr id="0" name=""/>
        <dsp:cNvSpPr/>
      </dsp:nvSpPr>
      <dsp:spPr>
        <a:xfrm>
          <a:off x="2108447" y="282317"/>
          <a:ext cx="4367166" cy="4367166"/>
        </a:xfrm>
        <a:prstGeom prst="blockArc">
          <a:avLst>
            <a:gd name="adj1" fmla="val 13103748"/>
            <a:gd name="adj2" fmla="val 16438353"/>
            <a:gd name="adj3" fmla="val 3906"/>
          </a:avLst>
        </a:prstGeom>
        <a:solidFill>
          <a:schemeClr val="accent3">
            <a:hueOff val="0"/>
            <a:satOff val="0"/>
            <a:lumOff val="0"/>
            <a:alphaOff val="0"/>
          </a:schemeClr>
        </a:solidFill>
        <a:ln>
          <a:noFill/>
        </a:ln>
        <a:effectLst>
          <a:outerShdw blurRad="50800" dist="25000" dir="5400000" rotWithShape="0">
            <a:srgbClr val="000000">
              <a:alpha val="40000"/>
            </a:srgbClr>
          </a:outerShdw>
        </a:effectLst>
      </dsp:spPr>
      <dsp:style>
        <a:lnRef idx="0">
          <a:scrgbClr r="0" g="0" b="0"/>
        </a:lnRef>
        <a:fillRef idx="1">
          <a:scrgbClr r="0" g="0" b="0"/>
        </a:fillRef>
        <a:effectRef idx="1">
          <a:scrgbClr r="0" g="0" b="0"/>
        </a:effectRef>
        <a:fontRef idx="minor">
          <a:schemeClr val="lt1"/>
        </a:fontRef>
      </dsp:style>
    </dsp:sp>
    <dsp:sp modelId="{341507C9-C844-4235-A16A-2D0D4D767CBB}">
      <dsp:nvSpPr>
        <dsp:cNvPr id="0" name=""/>
        <dsp:cNvSpPr/>
      </dsp:nvSpPr>
      <dsp:spPr>
        <a:xfrm>
          <a:off x="1837222" y="543619"/>
          <a:ext cx="4367166" cy="4367166"/>
        </a:xfrm>
        <a:prstGeom prst="blockArc">
          <a:avLst>
            <a:gd name="adj1" fmla="val 10091826"/>
            <a:gd name="adj2" fmla="val 13015549"/>
            <a:gd name="adj3" fmla="val 3906"/>
          </a:avLst>
        </a:prstGeom>
        <a:solidFill>
          <a:schemeClr val="accent2">
            <a:hueOff val="0"/>
            <a:satOff val="0"/>
            <a:lumOff val="0"/>
            <a:alphaOff val="0"/>
          </a:schemeClr>
        </a:solidFill>
        <a:ln>
          <a:noFill/>
        </a:ln>
        <a:effectLst>
          <a:outerShdw blurRad="50800" dist="25000" dir="5400000" rotWithShape="0">
            <a:srgbClr val="000000">
              <a:alpha val="40000"/>
            </a:srgbClr>
          </a:outerShdw>
        </a:effectLst>
      </dsp:spPr>
      <dsp:style>
        <a:lnRef idx="0">
          <a:scrgbClr r="0" g="0" b="0"/>
        </a:lnRef>
        <a:fillRef idx="1">
          <a:scrgbClr r="0" g="0" b="0"/>
        </a:fillRef>
        <a:effectRef idx="1">
          <a:scrgbClr r="0" g="0" b="0"/>
        </a:effectRef>
        <a:fontRef idx="minor">
          <a:schemeClr val="lt1"/>
        </a:fontRef>
      </dsp:style>
    </dsp:sp>
    <dsp:sp modelId="{01D2126A-E18C-4486-9C9A-0AA84DD047A3}">
      <dsp:nvSpPr>
        <dsp:cNvPr id="0" name=""/>
        <dsp:cNvSpPr/>
      </dsp:nvSpPr>
      <dsp:spPr>
        <a:xfrm>
          <a:off x="1911423" y="686962"/>
          <a:ext cx="4367166" cy="4367166"/>
        </a:xfrm>
        <a:prstGeom prst="blockArc">
          <a:avLst>
            <a:gd name="adj1" fmla="val 6873461"/>
            <a:gd name="adj2" fmla="val 10087404"/>
            <a:gd name="adj3" fmla="val 3906"/>
          </a:avLst>
        </a:prstGeom>
        <a:solidFill>
          <a:schemeClr val="accent6">
            <a:hueOff val="0"/>
            <a:satOff val="0"/>
            <a:lumOff val="0"/>
            <a:alphaOff val="0"/>
          </a:schemeClr>
        </a:solidFill>
        <a:ln>
          <a:noFill/>
        </a:ln>
        <a:effectLst>
          <a:outerShdw blurRad="50800" dist="25000" dir="5400000" rotWithShape="0">
            <a:srgbClr val="000000">
              <a:alpha val="40000"/>
            </a:srgbClr>
          </a:outerShdw>
        </a:effectLst>
      </dsp:spPr>
      <dsp:style>
        <a:lnRef idx="0">
          <a:scrgbClr r="0" g="0" b="0"/>
        </a:lnRef>
        <a:fillRef idx="1">
          <a:scrgbClr r="0" g="0" b="0"/>
        </a:fillRef>
        <a:effectRef idx="1">
          <a:scrgbClr r="0" g="0" b="0"/>
        </a:effectRef>
        <a:fontRef idx="minor">
          <a:schemeClr val="lt1"/>
        </a:fontRef>
      </dsp:style>
    </dsp:sp>
    <dsp:sp modelId="{D5568753-0C8A-4C5B-9700-9C81CB7719AF}">
      <dsp:nvSpPr>
        <dsp:cNvPr id="0" name=""/>
        <dsp:cNvSpPr/>
      </dsp:nvSpPr>
      <dsp:spPr>
        <a:xfrm>
          <a:off x="2485364" y="949491"/>
          <a:ext cx="4367166" cy="4367166"/>
        </a:xfrm>
        <a:prstGeom prst="blockArc">
          <a:avLst>
            <a:gd name="adj1" fmla="val 3485095"/>
            <a:gd name="adj2" fmla="val 7184799"/>
            <a:gd name="adj3" fmla="val 3906"/>
          </a:avLst>
        </a:prstGeom>
        <a:solidFill>
          <a:schemeClr val="accent5">
            <a:hueOff val="0"/>
            <a:satOff val="0"/>
            <a:lumOff val="0"/>
            <a:alphaOff val="0"/>
          </a:schemeClr>
        </a:solidFill>
        <a:ln>
          <a:noFill/>
        </a:ln>
        <a:effectLst>
          <a:outerShdw blurRad="50800" dist="25000" dir="5400000" rotWithShape="0">
            <a:srgbClr val="000000">
              <a:alpha val="40000"/>
            </a:srgbClr>
          </a:outerShdw>
        </a:effectLst>
      </dsp:spPr>
      <dsp:style>
        <a:lnRef idx="0">
          <a:scrgbClr r="0" g="0" b="0"/>
        </a:lnRef>
        <a:fillRef idx="1">
          <a:scrgbClr r="0" g="0" b="0"/>
        </a:fillRef>
        <a:effectRef idx="1">
          <a:scrgbClr r="0" g="0" b="0"/>
        </a:effectRef>
        <a:fontRef idx="minor">
          <a:schemeClr val="lt1"/>
        </a:fontRef>
      </dsp:style>
    </dsp:sp>
    <dsp:sp modelId="{FD72BE5A-AAC2-4686-889F-64D40FCFDA84}">
      <dsp:nvSpPr>
        <dsp:cNvPr id="0" name=""/>
        <dsp:cNvSpPr/>
      </dsp:nvSpPr>
      <dsp:spPr>
        <a:xfrm>
          <a:off x="2897720" y="833360"/>
          <a:ext cx="4367166" cy="4367166"/>
        </a:xfrm>
        <a:prstGeom prst="blockArc">
          <a:avLst>
            <a:gd name="adj1" fmla="val 494465"/>
            <a:gd name="adj2" fmla="val 3637139"/>
            <a:gd name="adj3" fmla="val 3906"/>
          </a:avLst>
        </a:prstGeom>
        <a:solidFill>
          <a:schemeClr val="accent4">
            <a:hueOff val="0"/>
            <a:satOff val="0"/>
            <a:lumOff val="0"/>
            <a:alphaOff val="0"/>
          </a:schemeClr>
        </a:solidFill>
        <a:ln>
          <a:noFill/>
        </a:ln>
        <a:effectLst>
          <a:outerShdw blurRad="50800" dist="25000" dir="5400000" rotWithShape="0">
            <a:srgbClr val="000000">
              <a:alpha val="40000"/>
            </a:srgbClr>
          </a:outerShdw>
        </a:effectLst>
      </dsp:spPr>
      <dsp:style>
        <a:lnRef idx="0">
          <a:scrgbClr r="0" g="0" b="0"/>
        </a:lnRef>
        <a:fillRef idx="1">
          <a:scrgbClr r="0" g="0" b="0"/>
        </a:fillRef>
        <a:effectRef idx="1">
          <a:scrgbClr r="0" g="0" b="0"/>
        </a:effectRef>
        <a:fontRef idx="minor">
          <a:schemeClr val="lt1"/>
        </a:fontRef>
      </dsp:style>
    </dsp:sp>
    <dsp:sp modelId="{9CAFE557-300F-4075-BA1E-71353277CF31}">
      <dsp:nvSpPr>
        <dsp:cNvPr id="0" name=""/>
        <dsp:cNvSpPr/>
      </dsp:nvSpPr>
      <dsp:spPr>
        <a:xfrm>
          <a:off x="2896968" y="366330"/>
          <a:ext cx="4367166" cy="4367166"/>
        </a:xfrm>
        <a:prstGeom prst="blockArc">
          <a:avLst>
            <a:gd name="adj1" fmla="val 19504644"/>
            <a:gd name="adj2" fmla="val 654212"/>
            <a:gd name="adj3" fmla="val 3906"/>
          </a:avLst>
        </a:prstGeom>
        <a:solidFill>
          <a:schemeClr val="accent3">
            <a:hueOff val="0"/>
            <a:satOff val="0"/>
            <a:lumOff val="0"/>
            <a:alphaOff val="0"/>
          </a:schemeClr>
        </a:solidFill>
        <a:ln>
          <a:noFill/>
        </a:ln>
        <a:effectLst>
          <a:outerShdw blurRad="50800" dist="25000" dir="5400000" rotWithShape="0">
            <a:srgbClr val="000000">
              <a:alpha val="40000"/>
            </a:srgbClr>
          </a:outerShdw>
        </a:effectLst>
      </dsp:spPr>
      <dsp:style>
        <a:lnRef idx="0">
          <a:scrgbClr r="0" g="0" b="0"/>
        </a:lnRef>
        <a:fillRef idx="1">
          <a:scrgbClr r="0" g="0" b="0"/>
        </a:fillRef>
        <a:effectRef idx="1">
          <a:scrgbClr r="0" g="0" b="0"/>
        </a:effectRef>
        <a:fontRef idx="minor">
          <a:schemeClr val="lt1"/>
        </a:fontRef>
      </dsp:style>
    </dsp:sp>
    <dsp:sp modelId="{5272E43F-EE15-48D1-A680-A58FC67D99AF}">
      <dsp:nvSpPr>
        <dsp:cNvPr id="0" name=""/>
        <dsp:cNvSpPr/>
      </dsp:nvSpPr>
      <dsp:spPr>
        <a:xfrm>
          <a:off x="2788724" y="275379"/>
          <a:ext cx="4367166" cy="4367166"/>
        </a:xfrm>
        <a:prstGeom prst="blockArc">
          <a:avLst>
            <a:gd name="adj1" fmla="val 15834610"/>
            <a:gd name="adj2" fmla="val 19310470"/>
            <a:gd name="adj3" fmla="val 3906"/>
          </a:avLst>
        </a:prstGeom>
        <a:solidFill>
          <a:schemeClr val="accent2">
            <a:hueOff val="0"/>
            <a:satOff val="0"/>
            <a:lumOff val="0"/>
            <a:alphaOff val="0"/>
          </a:schemeClr>
        </a:solidFill>
        <a:ln>
          <a:noFill/>
        </a:ln>
        <a:effectLst>
          <a:outerShdw blurRad="50800" dist="25000" dir="5400000" rotWithShape="0">
            <a:srgbClr val="000000">
              <a:alpha val="40000"/>
            </a:srgbClr>
          </a:outerShdw>
        </a:effectLst>
      </dsp:spPr>
      <dsp:style>
        <a:lnRef idx="0">
          <a:scrgbClr r="0" g="0" b="0"/>
        </a:lnRef>
        <a:fillRef idx="1">
          <a:scrgbClr r="0" g="0" b="0"/>
        </a:fillRef>
        <a:effectRef idx="1">
          <a:scrgbClr r="0" g="0" b="0"/>
        </a:effectRef>
        <a:fontRef idx="minor">
          <a:schemeClr val="lt1"/>
        </a:fontRef>
      </dsp:style>
    </dsp:sp>
    <dsp:sp modelId="{D46CE0BF-6A71-4714-831F-5456EF739D20}">
      <dsp:nvSpPr>
        <dsp:cNvPr id="0" name=""/>
        <dsp:cNvSpPr/>
      </dsp:nvSpPr>
      <dsp:spPr>
        <a:xfrm>
          <a:off x="3552178" y="1871483"/>
          <a:ext cx="2048158" cy="1692175"/>
        </a:xfrm>
        <a:prstGeom prst="ellipse">
          <a:avLst/>
        </a:prstGeom>
        <a:solidFill>
          <a:schemeClr val="accent1">
            <a:hueOff val="0"/>
            <a:satOff val="0"/>
            <a:lumOff val="0"/>
            <a:alphaOff val="0"/>
          </a:schemeClr>
        </a:solidFill>
        <a:ln w="34925" cap="flat" cmpd="sng" algn="ctr">
          <a:solidFill>
            <a:schemeClr val="lt1">
              <a:hueOff val="0"/>
              <a:satOff val="0"/>
              <a:lumOff val="0"/>
              <a:alphaOff val="0"/>
            </a:schemeClr>
          </a:solidFill>
          <a:prstDash val="solid"/>
        </a:ln>
        <a:effectLst>
          <a:outerShdw blurRad="50800" dist="25000" dir="5400000" rotWithShape="0">
            <a:srgbClr val="000000">
              <a:alpha val="40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29210" tIns="29210" rIns="29210" bIns="29210" numCol="1" spcCol="1270" anchor="ctr" anchorCtr="0">
          <a:noAutofit/>
        </a:bodyPr>
        <a:lstStyle/>
        <a:p>
          <a:pPr lvl="0" algn="ctr" defTabSz="1022350">
            <a:lnSpc>
              <a:spcPct val="90000"/>
            </a:lnSpc>
            <a:spcBef>
              <a:spcPct val="0"/>
            </a:spcBef>
            <a:spcAft>
              <a:spcPct val="35000"/>
            </a:spcAft>
          </a:pPr>
          <a:r>
            <a:rPr lang="en-US" sz="2300" kern="1200" dirty="0" smtClean="0"/>
            <a:t>Managing for results</a:t>
          </a:r>
          <a:endParaRPr lang="en-US" sz="2300" kern="1200" dirty="0"/>
        </a:p>
      </dsp:txBody>
      <dsp:txXfrm>
        <a:off x="3852124" y="2119296"/>
        <a:ext cx="1448266" cy="1196549"/>
      </dsp:txXfrm>
    </dsp:sp>
    <dsp:sp modelId="{67A6FD7D-5078-4B62-9591-D9345D660678}">
      <dsp:nvSpPr>
        <dsp:cNvPr id="0" name=""/>
        <dsp:cNvSpPr/>
      </dsp:nvSpPr>
      <dsp:spPr>
        <a:xfrm>
          <a:off x="3669120" y="-15630"/>
          <a:ext cx="1814274" cy="1184523"/>
        </a:xfrm>
        <a:prstGeom prst="ellipse">
          <a:avLst/>
        </a:prstGeom>
        <a:solidFill>
          <a:schemeClr val="accent2">
            <a:hueOff val="0"/>
            <a:satOff val="0"/>
            <a:lumOff val="0"/>
            <a:alphaOff val="0"/>
          </a:schemeClr>
        </a:solidFill>
        <a:ln w="34925" cap="flat" cmpd="sng" algn="ctr">
          <a:solidFill>
            <a:schemeClr val="lt1">
              <a:hueOff val="0"/>
              <a:satOff val="0"/>
              <a:lumOff val="0"/>
              <a:alphaOff val="0"/>
            </a:schemeClr>
          </a:solidFill>
          <a:prstDash val="solid"/>
        </a:ln>
        <a:effectLst>
          <a:outerShdw blurRad="50800" dist="25000" dir="5400000" rotWithShape="0">
            <a:srgbClr val="000000">
              <a:alpha val="40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26670" tIns="26670" rIns="26670" bIns="26670" numCol="1" spcCol="1270" anchor="ctr" anchorCtr="0">
          <a:noAutofit/>
        </a:bodyPr>
        <a:lstStyle/>
        <a:p>
          <a:pPr lvl="0" algn="ctr" defTabSz="933450">
            <a:lnSpc>
              <a:spcPct val="90000"/>
            </a:lnSpc>
            <a:spcBef>
              <a:spcPct val="0"/>
            </a:spcBef>
            <a:spcAft>
              <a:spcPct val="35000"/>
            </a:spcAft>
          </a:pPr>
          <a:r>
            <a:rPr lang="en-US" sz="2100" kern="1200" dirty="0" smtClean="0"/>
            <a:t>Committing to results</a:t>
          </a:r>
          <a:endParaRPr lang="en-US" sz="2100" kern="1200" dirty="0"/>
        </a:p>
      </dsp:txBody>
      <dsp:txXfrm>
        <a:off x="3934814" y="157839"/>
        <a:ext cx="1282886" cy="837585"/>
      </dsp:txXfrm>
    </dsp:sp>
    <dsp:sp modelId="{E199F479-D944-48DB-B9EC-14898E209583}">
      <dsp:nvSpPr>
        <dsp:cNvPr id="0" name=""/>
        <dsp:cNvSpPr/>
      </dsp:nvSpPr>
      <dsp:spPr>
        <a:xfrm>
          <a:off x="5638797" y="790461"/>
          <a:ext cx="1696023" cy="1184523"/>
        </a:xfrm>
        <a:prstGeom prst="ellipse">
          <a:avLst/>
        </a:prstGeom>
        <a:solidFill>
          <a:schemeClr val="accent3">
            <a:hueOff val="0"/>
            <a:satOff val="0"/>
            <a:lumOff val="0"/>
            <a:alphaOff val="0"/>
          </a:schemeClr>
        </a:solidFill>
        <a:ln w="34925" cap="flat" cmpd="sng" algn="ctr">
          <a:solidFill>
            <a:schemeClr val="lt1">
              <a:hueOff val="0"/>
              <a:satOff val="0"/>
              <a:lumOff val="0"/>
              <a:alphaOff val="0"/>
            </a:schemeClr>
          </a:solidFill>
          <a:prstDash val="solid"/>
        </a:ln>
        <a:effectLst>
          <a:outerShdw blurRad="50800" dist="25000" dir="5400000" rotWithShape="0">
            <a:srgbClr val="000000">
              <a:alpha val="40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26670" tIns="26670" rIns="26670" bIns="26670" numCol="1" spcCol="1270" anchor="ctr" anchorCtr="0">
          <a:noAutofit/>
        </a:bodyPr>
        <a:lstStyle/>
        <a:p>
          <a:pPr lvl="0" algn="ctr" defTabSz="933450">
            <a:lnSpc>
              <a:spcPct val="90000"/>
            </a:lnSpc>
            <a:spcBef>
              <a:spcPct val="0"/>
            </a:spcBef>
            <a:spcAft>
              <a:spcPct val="35000"/>
            </a:spcAft>
          </a:pPr>
          <a:r>
            <a:rPr lang="en-US" sz="2100" kern="1200" dirty="0" smtClean="0"/>
            <a:t>Defining Results </a:t>
          </a:r>
          <a:endParaRPr lang="en-US" sz="2100" kern="1200" dirty="0"/>
        </a:p>
      </dsp:txBody>
      <dsp:txXfrm>
        <a:off x="5887174" y="963930"/>
        <a:ext cx="1199269" cy="837585"/>
      </dsp:txXfrm>
    </dsp:sp>
    <dsp:sp modelId="{84325438-9B98-49C8-B507-A3F8CE078D68}">
      <dsp:nvSpPr>
        <dsp:cNvPr id="0" name=""/>
        <dsp:cNvSpPr/>
      </dsp:nvSpPr>
      <dsp:spPr>
        <a:xfrm>
          <a:off x="5924192" y="2386379"/>
          <a:ext cx="1818989" cy="1253876"/>
        </a:xfrm>
        <a:prstGeom prst="ellipse">
          <a:avLst/>
        </a:prstGeom>
        <a:solidFill>
          <a:schemeClr val="accent4">
            <a:hueOff val="0"/>
            <a:satOff val="0"/>
            <a:lumOff val="0"/>
            <a:alphaOff val="0"/>
          </a:schemeClr>
        </a:solidFill>
        <a:ln w="34925" cap="flat" cmpd="sng" algn="ctr">
          <a:solidFill>
            <a:schemeClr val="lt1">
              <a:hueOff val="0"/>
              <a:satOff val="0"/>
              <a:lumOff val="0"/>
              <a:alphaOff val="0"/>
            </a:schemeClr>
          </a:solidFill>
          <a:prstDash val="solid"/>
        </a:ln>
        <a:effectLst>
          <a:outerShdw blurRad="50800" dist="25000" dir="5400000" rotWithShape="0">
            <a:srgbClr val="000000">
              <a:alpha val="40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26670" tIns="26670" rIns="26670" bIns="26670" numCol="1" spcCol="1270" anchor="ctr" anchorCtr="0">
          <a:noAutofit/>
        </a:bodyPr>
        <a:lstStyle/>
        <a:p>
          <a:pPr lvl="0" algn="ctr" defTabSz="933450">
            <a:lnSpc>
              <a:spcPct val="90000"/>
            </a:lnSpc>
            <a:spcBef>
              <a:spcPct val="0"/>
            </a:spcBef>
            <a:spcAft>
              <a:spcPct val="35000"/>
            </a:spcAft>
          </a:pPr>
          <a:r>
            <a:rPr lang="en-US" sz="2100" kern="1200" dirty="0" smtClean="0"/>
            <a:t>Choosing indicators and targets</a:t>
          </a:r>
          <a:endParaRPr lang="en-US" sz="2100" kern="1200" dirty="0"/>
        </a:p>
      </dsp:txBody>
      <dsp:txXfrm>
        <a:off x="6190577" y="2570005"/>
        <a:ext cx="1286219" cy="886624"/>
      </dsp:txXfrm>
    </dsp:sp>
    <dsp:sp modelId="{6D0131D9-7ED4-4450-ADE9-5952DF420582}">
      <dsp:nvSpPr>
        <dsp:cNvPr id="0" name=""/>
        <dsp:cNvSpPr/>
      </dsp:nvSpPr>
      <dsp:spPr>
        <a:xfrm>
          <a:off x="4777878" y="3945065"/>
          <a:ext cx="1974706" cy="1253876"/>
        </a:xfrm>
        <a:prstGeom prst="ellipse">
          <a:avLst/>
        </a:prstGeom>
        <a:solidFill>
          <a:schemeClr val="accent5">
            <a:hueOff val="0"/>
            <a:satOff val="0"/>
            <a:lumOff val="0"/>
            <a:alphaOff val="0"/>
          </a:schemeClr>
        </a:solidFill>
        <a:ln w="34925" cap="flat" cmpd="sng" algn="ctr">
          <a:solidFill>
            <a:schemeClr val="lt1">
              <a:hueOff val="0"/>
              <a:satOff val="0"/>
              <a:lumOff val="0"/>
              <a:alphaOff val="0"/>
            </a:schemeClr>
          </a:solidFill>
          <a:prstDash val="solid"/>
        </a:ln>
        <a:effectLst>
          <a:outerShdw blurRad="50800" dist="25000" dir="5400000" rotWithShape="0">
            <a:srgbClr val="000000">
              <a:alpha val="40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26670" tIns="26670" rIns="26670" bIns="26670" numCol="1" spcCol="1270" anchor="ctr" anchorCtr="0">
          <a:noAutofit/>
        </a:bodyPr>
        <a:lstStyle/>
        <a:p>
          <a:pPr lvl="0" algn="ctr" defTabSz="933450">
            <a:lnSpc>
              <a:spcPct val="90000"/>
            </a:lnSpc>
            <a:spcBef>
              <a:spcPct val="0"/>
            </a:spcBef>
            <a:spcAft>
              <a:spcPct val="35000"/>
            </a:spcAft>
          </a:pPr>
          <a:r>
            <a:rPr lang="en-US" sz="2100" kern="1200" dirty="0" smtClean="0"/>
            <a:t>Strategizing + Acting for results </a:t>
          </a:r>
          <a:endParaRPr lang="en-US" sz="2100" kern="1200" dirty="0"/>
        </a:p>
      </dsp:txBody>
      <dsp:txXfrm>
        <a:off x="5067067" y="4128691"/>
        <a:ext cx="1396328" cy="886624"/>
      </dsp:txXfrm>
    </dsp:sp>
    <dsp:sp modelId="{FBC57F00-D243-43FE-B935-5336195C6EEC}">
      <dsp:nvSpPr>
        <dsp:cNvPr id="0" name=""/>
        <dsp:cNvSpPr/>
      </dsp:nvSpPr>
      <dsp:spPr>
        <a:xfrm>
          <a:off x="2625301" y="4021265"/>
          <a:ext cx="1891671" cy="1184523"/>
        </a:xfrm>
        <a:prstGeom prst="ellipse">
          <a:avLst/>
        </a:prstGeom>
        <a:solidFill>
          <a:schemeClr val="accent6">
            <a:hueOff val="0"/>
            <a:satOff val="0"/>
            <a:lumOff val="0"/>
            <a:alphaOff val="0"/>
          </a:schemeClr>
        </a:solidFill>
        <a:ln w="34925" cap="flat" cmpd="sng" algn="ctr">
          <a:solidFill>
            <a:schemeClr val="lt1">
              <a:hueOff val="0"/>
              <a:satOff val="0"/>
              <a:lumOff val="0"/>
              <a:alphaOff val="0"/>
            </a:schemeClr>
          </a:solidFill>
          <a:prstDash val="solid"/>
        </a:ln>
        <a:effectLst>
          <a:outerShdw blurRad="50800" dist="25000" dir="5400000" rotWithShape="0">
            <a:srgbClr val="000000">
              <a:alpha val="40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26670" tIns="26670" rIns="26670" bIns="26670" numCol="1" spcCol="1270" anchor="ctr" anchorCtr="0">
          <a:noAutofit/>
        </a:bodyPr>
        <a:lstStyle/>
        <a:p>
          <a:pPr lvl="0" algn="ctr" defTabSz="933450">
            <a:lnSpc>
              <a:spcPct val="90000"/>
            </a:lnSpc>
            <a:spcBef>
              <a:spcPct val="0"/>
            </a:spcBef>
            <a:spcAft>
              <a:spcPct val="35000"/>
            </a:spcAft>
          </a:pPr>
          <a:r>
            <a:rPr lang="en-US" sz="2100" kern="1200" dirty="0" smtClean="0"/>
            <a:t>Monitoring indicators and targets</a:t>
          </a:r>
          <a:endParaRPr lang="en-US" sz="2100" kern="1200" dirty="0"/>
        </a:p>
      </dsp:txBody>
      <dsp:txXfrm>
        <a:off x="2902330" y="4194734"/>
        <a:ext cx="1337613" cy="837585"/>
      </dsp:txXfrm>
    </dsp:sp>
    <dsp:sp modelId="{2167429E-7F76-4F36-A648-CD9D36226C9C}">
      <dsp:nvSpPr>
        <dsp:cNvPr id="0" name=""/>
        <dsp:cNvSpPr/>
      </dsp:nvSpPr>
      <dsp:spPr>
        <a:xfrm>
          <a:off x="1447810" y="2514603"/>
          <a:ext cx="1836022" cy="1184523"/>
        </a:xfrm>
        <a:prstGeom prst="ellipse">
          <a:avLst/>
        </a:prstGeom>
        <a:solidFill>
          <a:schemeClr val="accent2">
            <a:hueOff val="0"/>
            <a:satOff val="0"/>
            <a:lumOff val="0"/>
            <a:alphaOff val="0"/>
          </a:schemeClr>
        </a:solidFill>
        <a:ln w="34925" cap="flat" cmpd="sng" algn="ctr">
          <a:solidFill>
            <a:schemeClr val="lt1">
              <a:hueOff val="0"/>
              <a:satOff val="0"/>
              <a:lumOff val="0"/>
              <a:alphaOff val="0"/>
            </a:schemeClr>
          </a:solidFill>
          <a:prstDash val="solid"/>
        </a:ln>
        <a:effectLst>
          <a:outerShdw blurRad="50800" dist="25000" dir="5400000" rotWithShape="0">
            <a:srgbClr val="000000">
              <a:alpha val="40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26670" tIns="26670" rIns="26670" bIns="26670" numCol="1" spcCol="1270" anchor="ctr" anchorCtr="0">
          <a:noAutofit/>
        </a:bodyPr>
        <a:lstStyle/>
        <a:p>
          <a:pPr lvl="0" algn="ctr" defTabSz="933450">
            <a:lnSpc>
              <a:spcPct val="90000"/>
            </a:lnSpc>
            <a:spcBef>
              <a:spcPct val="0"/>
            </a:spcBef>
            <a:spcAft>
              <a:spcPct val="35000"/>
            </a:spcAft>
          </a:pPr>
          <a:r>
            <a:rPr lang="en-US" sz="2100" kern="1200" dirty="0" smtClean="0"/>
            <a:t>Evaluating results </a:t>
          </a:r>
          <a:endParaRPr lang="en-US" sz="2100" kern="1200" dirty="0"/>
        </a:p>
      </dsp:txBody>
      <dsp:txXfrm>
        <a:off x="1716689" y="2688072"/>
        <a:ext cx="1298264" cy="837585"/>
      </dsp:txXfrm>
    </dsp:sp>
    <dsp:sp modelId="{1B6D592D-D03D-4D02-A156-F533B3A5B0FB}">
      <dsp:nvSpPr>
        <dsp:cNvPr id="0" name=""/>
        <dsp:cNvSpPr/>
      </dsp:nvSpPr>
      <dsp:spPr>
        <a:xfrm>
          <a:off x="1904995" y="790448"/>
          <a:ext cx="1690006" cy="1184523"/>
        </a:xfrm>
        <a:prstGeom prst="ellipse">
          <a:avLst/>
        </a:prstGeom>
        <a:solidFill>
          <a:schemeClr val="accent3">
            <a:hueOff val="0"/>
            <a:satOff val="0"/>
            <a:lumOff val="0"/>
            <a:alphaOff val="0"/>
          </a:schemeClr>
        </a:solidFill>
        <a:ln w="34925" cap="flat" cmpd="sng" algn="ctr">
          <a:solidFill>
            <a:schemeClr val="lt1">
              <a:hueOff val="0"/>
              <a:satOff val="0"/>
              <a:lumOff val="0"/>
              <a:alphaOff val="0"/>
            </a:schemeClr>
          </a:solidFill>
          <a:prstDash val="solid"/>
        </a:ln>
        <a:effectLst>
          <a:outerShdw blurRad="50800" dist="25000" dir="5400000" rotWithShape="0">
            <a:srgbClr val="000000">
              <a:alpha val="40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26670" tIns="26670" rIns="26670" bIns="26670" numCol="1" spcCol="1270" anchor="ctr" anchorCtr="0">
          <a:noAutofit/>
        </a:bodyPr>
        <a:lstStyle/>
        <a:p>
          <a:pPr lvl="0" algn="ctr" defTabSz="933450">
            <a:lnSpc>
              <a:spcPct val="90000"/>
            </a:lnSpc>
            <a:spcBef>
              <a:spcPct val="0"/>
            </a:spcBef>
            <a:spcAft>
              <a:spcPct val="35000"/>
            </a:spcAft>
          </a:pPr>
          <a:r>
            <a:rPr lang="en-US" sz="2100" kern="1200" dirty="0" smtClean="0"/>
            <a:t>Reporting on results</a:t>
          </a:r>
          <a:endParaRPr lang="en-US" sz="2100" kern="1200" dirty="0"/>
        </a:p>
      </dsp:txBody>
      <dsp:txXfrm>
        <a:off x="2152491" y="963917"/>
        <a:ext cx="1195014" cy="83758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3FE667C-E588-400A-A30B-DA35D3F4D889}">
      <dsp:nvSpPr>
        <dsp:cNvPr id="0" name=""/>
        <dsp:cNvSpPr/>
      </dsp:nvSpPr>
      <dsp:spPr>
        <a:xfrm rot="10800000">
          <a:off x="1866903" y="0"/>
          <a:ext cx="3657600" cy="3657600"/>
        </a:xfrm>
        <a:prstGeom prst="triangle">
          <a:avLst/>
        </a:prstGeom>
        <a:solidFill>
          <a:schemeClr val="accent4">
            <a:alpha val="9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D9FCCC4-AB9F-4505-9E22-2FBCA1E99FF1}">
      <dsp:nvSpPr>
        <dsp:cNvPr id="0" name=""/>
        <dsp:cNvSpPr/>
      </dsp:nvSpPr>
      <dsp:spPr>
        <a:xfrm>
          <a:off x="2423170" y="1"/>
          <a:ext cx="2682227" cy="865822"/>
        </a:xfrm>
        <a:prstGeom prst="roundRect">
          <a:avLst/>
        </a:prstGeom>
        <a:solidFill>
          <a:schemeClr val="lt1">
            <a:alpha val="90000"/>
            <a:hueOff val="0"/>
            <a:satOff val="0"/>
            <a:lumOff val="0"/>
            <a:alphaOff val="0"/>
          </a:schemeClr>
        </a:solidFill>
        <a:ln w="25400" cap="flat" cmpd="sng" algn="ctr">
          <a:solidFill>
            <a:schemeClr val="accent4">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kern="1200" dirty="0" smtClean="0"/>
            <a:t>Impacts/Ultimate results</a:t>
          </a:r>
          <a:endParaRPr lang="en-US" sz="1400" kern="1200" dirty="0"/>
        </a:p>
      </dsp:txBody>
      <dsp:txXfrm>
        <a:off x="2465436" y="42267"/>
        <a:ext cx="2597695" cy="781290"/>
      </dsp:txXfrm>
    </dsp:sp>
    <dsp:sp modelId="{D208E99C-D125-4477-A68C-6C7F6FED2AD3}">
      <dsp:nvSpPr>
        <dsp:cNvPr id="0" name=""/>
        <dsp:cNvSpPr/>
      </dsp:nvSpPr>
      <dsp:spPr>
        <a:xfrm>
          <a:off x="2453649" y="990597"/>
          <a:ext cx="2651749" cy="865822"/>
        </a:xfrm>
        <a:prstGeom prst="roundRect">
          <a:avLst/>
        </a:prstGeom>
        <a:solidFill>
          <a:schemeClr val="lt1">
            <a:alpha val="90000"/>
            <a:hueOff val="0"/>
            <a:satOff val="0"/>
            <a:lumOff val="0"/>
            <a:alphaOff val="0"/>
          </a:schemeClr>
        </a:solidFill>
        <a:ln w="25400" cap="flat" cmpd="sng" algn="ctr">
          <a:solidFill>
            <a:schemeClr val="accent4">
              <a:alpha val="90000"/>
              <a:hueOff val="0"/>
              <a:satOff val="0"/>
              <a:lumOff val="0"/>
              <a:alphaOff val="-2000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kern="1200" dirty="0" smtClean="0"/>
            <a:t>Outcomes/Intermediate Results</a:t>
          </a:r>
        </a:p>
      </dsp:txBody>
      <dsp:txXfrm>
        <a:off x="2495915" y="1032863"/>
        <a:ext cx="2567217" cy="781290"/>
      </dsp:txXfrm>
    </dsp:sp>
    <dsp:sp modelId="{B5F806B6-0504-43FB-AE93-379FF171D237}">
      <dsp:nvSpPr>
        <dsp:cNvPr id="0" name=""/>
        <dsp:cNvSpPr/>
      </dsp:nvSpPr>
      <dsp:spPr>
        <a:xfrm>
          <a:off x="2499356" y="1981202"/>
          <a:ext cx="2621294" cy="865822"/>
        </a:xfrm>
        <a:prstGeom prst="roundRect">
          <a:avLst/>
        </a:prstGeom>
        <a:solidFill>
          <a:schemeClr val="lt1">
            <a:alpha val="90000"/>
            <a:hueOff val="0"/>
            <a:satOff val="0"/>
            <a:lumOff val="0"/>
            <a:alphaOff val="0"/>
          </a:schemeClr>
        </a:solidFill>
        <a:ln w="25400" cap="flat" cmpd="sng" algn="ctr">
          <a:solidFill>
            <a:schemeClr val="accent4">
              <a:alpha val="90000"/>
              <a:hueOff val="0"/>
              <a:satOff val="0"/>
              <a:lumOff val="0"/>
              <a:alphaOff val="-4000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kern="1200" dirty="0" smtClean="0"/>
            <a:t>Outputs/Immediate Results </a:t>
          </a:r>
        </a:p>
        <a:p>
          <a:pPr lvl="0" algn="ctr" defTabSz="622300">
            <a:lnSpc>
              <a:spcPct val="90000"/>
            </a:lnSpc>
            <a:spcBef>
              <a:spcPct val="0"/>
            </a:spcBef>
            <a:spcAft>
              <a:spcPct val="35000"/>
            </a:spcAft>
          </a:pPr>
          <a:r>
            <a:rPr lang="en-US" sz="1400" kern="1200" dirty="0" smtClean="0"/>
            <a:t>.</a:t>
          </a:r>
          <a:endParaRPr lang="en-US" sz="1400" kern="1200" dirty="0"/>
        </a:p>
      </dsp:txBody>
      <dsp:txXfrm>
        <a:off x="2541622" y="2023468"/>
        <a:ext cx="2536762" cy="78129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3FE667C-E588-400A-A30B-DA35D3F4D889}">
      <dsp:nvSpPr>
        <dsp:cNvPr id="0" name=""/>
        <dsp:cNvSpPr/>
      </dsp:nvSpPr>
      <dsp:spPr>
        <a:xfrm rot="10800000">
          <a:off x="2336010" y="0"/>
          <a:ext cx="5257800" cy="5257800"/>
        </a:xfrm>
        <a:prstGeom prst="triangle">
          <a:avLst/>
        </a:prstGeom>
        <a:solidFill>
          <a:schemeClr val="accent4">
            <a:alpha val="9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D9FCCC4-AB9F-4505-9E22-2FBCA1E99FF1}">
      <dsp:nvSpPr>
        <dsp:cNvPr id="0" name=""/>
        <dsp:cNvSpPr/>
      </dsp:nvSpPr>
      <dsp:spPr>
        <a:xfrm>
          <a:off x="3135645" y="1"/>
          <a:ext cx="3855702" cy="1244619"/>
        </a:xfrm>
        <a:prstGeom prst="roundRect">
          <a:avLst/>
        </a:prstGeom>
        <a:solidFill>
          <a:schemeClr val="lt1">
            <a:alpha val="90000"/>
            <a:hueOff val="0"/>
            <a:satOff val="0"/>
            <a:lumOff val="0"/>
            <a:alphaOff val="0"/>
          </a:schemeClr>
        </a:solidFill>
        <a:ln w="25400" cap="flat" cmpd="sng" algn="ctr">
          <a:solidFill>
            <a:schemeClr val="accent4">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en-US" sz="1700" kern="1200" dirty="0" smtClean="0"/>
            <a:t>Expected Impact: Rise in awareness of the potential of sustainable organic farming within Pakistani communities.</a:t>
          </a:r>
          <a:endParaRPr lang="en-US" sz="1700" kern="1200" dirty="0"/>
        </a:p>
      </dsp:txBody>
      <dsp:txXfrm>
        <a:off x="3196402" y="60758"/>
        <a:ext cx="3734188" cy="1123105"/>
      </dsp:txXfrm>
    </dsp:sp>
    <dsp:sp modelId="{D208E99C-D125-4477-A68C-6C7F6FED2AD3}">
      <dsp:nvSpPr>
        <dsp:cNvPr id="0" name=""/>
        <dsp:cNvSpPr/>
      </dsp:nvSpPr>
      <dsp:spPr>
        <a:xfrm>
          <a:off x="3179459" y="1423983"/>
          <a:ext cx="3811889" cy="1244619"/>
        </a:xfrm>
        <a:prstGeom prst="roundRect">
          <a:avLst/>
        </a:prstGeom>
        <a:solidFill>
          <a:schemeClr val="lt1">
            <a:alpha val="90000"/>
            <a:hueOff val="0"/>
            <a:satOff val="0"/>
            <a:lumOff val="0"/>
            <a:alphaOff val="0"/>
          </a:schemeClr>
        </a:solidFill>
        <a:ln w="25400" cap="flat" cmpd="sng" algn="ctr">
          <a:solidFill>
            <a:schemeClr val="accent4">
              <a:alpha val="90000"/>
              <a:hueOff val="0"/>
              <a:satOff val="0"/>
              <a:lumOff val="0"/>
              <a:alphaOff val="-2000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en-US" sz="1700" kern="1200" dirty="0" smtClean="0"/>
            <a:t>Outcome: Villagers apply new skills in growing vegetables</a:t>
          </a:r>
        </a:p>
      </dsp:txBody>
      <dsp:txXfrm>
        <a:off x="3240216" y="1484740"/>
        <a:ext cx="3690375" cy="1123105"/>
      </dsp:txXfrm>
    </dsp:sp>
    <dsp:sp modelId="{B5F806B6-0504-43FB-AE93-379FF171D237}">
      <dsp:nvSpPr>
        <dsp:cNvPr id="0" name=""/>
        <dsp:cNvSpPr/>
      </dsp:nvSpPr>
      <dsp:spPr>
        <a:xfrm>
          <a:off x="3245161" y="2847977"/>
          <a:ext cx="3768110" cy="1244619"/>
        </a:xfrm>
        <a:prstGeom prst="roundRect">
          <a:avLst/>
        </a:prstGeom>
        <a:solidFill>
          <a:schemeClr val="lt1">
            <a:alpha val="90000"/>
            <a:hueOff val="0"/>
            <a:satOff val="0"/>
            <a:lumOff val="0"/>
            <a:alphaOff val="0"/>
          </a:schemeClr>
        </a:solidFill>
        <a:ln w="25400" cap="flat" cmpd="sng" algn="ctr">
          <a:solidFill>
            <a:schemeClr val="accent4">
              <a:alpha val="90000"/>
              <a:hueOff val="0"/>
              <a:satOff val="0"/>
              <a:lumOff val="0"/>
              <a:alphaOff val="-4000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en-US" sz="1700" kern="1200" dirty="0" smtClean="0"/>
            <a:t>Output: trained villagers have new skills in growing vegetables</a:t>
          </a:r>
          <a:endParaRPr lang="en-US" sz="1700" kern="1200" dirty="0"/>
        </a:p>
      </dsp:txBody>
      <dsp:txXfrm>
        <a:off x="3305918" y="2908734"/>
        <a:ext cx="3646596" cy="1123105"/>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4900A4D-8A34-486D-ACBE-630FBEA64A07}">
      <dsp:nvSpPr>
        <dsp:cNvPr id="0" name=""/>
        <dsp:cNvSpPr/>
      </dsp:nvSpPr>
      <dsp:spPr>
        <a:xfrm>
          <a:off x="3646" y="2097707"/>
          <a:ext cx="1130349" cy="678209"/>
        </a:xfrm>
        <a:prstGeom prst="roundRect">
          <a:avLst>
            <a:gd name="adj" fmla="val 10000"/>
          </a:avLst>
        </a:prstGeom>
        <a:gradFill rotWithShape="0">
          <a:gsLst>
            <a:gs pos="0">
              <a:schemeClr val="accent2">
                <a:hueOff val="0"/>
                <a:satOff val="0"/>
                <a:lumOff val="0"/>
                <a:alphaOff val="0"/>
                <a:tint val="35000"/>
                <a:satMod val="260000"/>
              </a:schemeClr>
            </a:gs>
            <a:gs pos="30000">
              <a:schemeClr val="accent2">
                <a:hueOff val="0"/>
                <a:satOff val="0"/>
                <a:lumOff val="0"/>
                <a:alphaOff val="0"/>
                <a:tint val="38000"/>
                <a:satMod val="260000"/>
              </a:schemeClr>
            </a:gs>
            <a:gs pos="75000">
              <a:schemeClr val="accent2">
                <a:hueOff val="0"/>
                <a:satOff val="0"/>
                <a:lumOff val="0"/>
                <a:alphaOff val="0"/>
                <a:tint val="55000"/>
                <a:satMod val="255000"/>
              </a:schemeClr>
            </a:gs>
            <a:gs pos="100000">
              <a:schemeClr val="accent2">
                <a:hueOff val="0"/>
                <a:satOff val="0"/>
                <a:lumOff val="0"/>
                <a:alphaOff val="0"/>
                <a:tint val="70000"/>
                <a:satMod val="255000"/>
              </a:schemeClr>
            </a:gs>
          </a:gsLst>
          <a:path path="circle">
            <a:fillToRect l="5000" t="100000" r="120000" b="10000"/>
          </a:path>
        </a:gradFill>
        <a:ln>
          <a:noFill/>
        </a:ln>
        <a:effectLst>
          <a:outerShdw blurRad="50800" dist="25000" dir="5400000" rotWithShape="0">
            <a:srgbClr val="000000">
              <a:alpha val="40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kern="1200" dirty="0" smtClean="0"/>
            <a:t>Inputs </a:t>
          </a:r>
          <a:endParaRPr lang="en-US" sz="1600" kern="1200" dirty="0"/>
        </a:p>
      </dsp:txBody>
      <dsp:txXfrm>
        <a:off x="23510" y="2117571"/>
        <a:ext cx="1090621" cy="638481"/>
      </dsp:txXfrm>
    </dsp:sp>
    <dsp:sp modelId="{932C11F2-330D-4C09-BEAE-786800C3DA75}">
      <dsp:nvSpPr>
        <dsp:cNvPr id="0" name=""/>
        <dsp:cNvSpPr/>
      </dsp:nvSpPr>
      <dsp:spPr>
        <a:xfrm>
          <a:off x="1247030" y="2296649"/>
          <a:ext cx="239634" cy="280326"/>
        </a:xfrm>
        <a:prstGeom prst="rightArrow">
          <a:avLst>
            <a:gd name="adj1" fmla="val 60000"/>
            <a:gd name="adj2" fmla="val 50000"/>
          </a:avLst>
        </a:prstGeom>
        <a:gradFill rotWithShape="0">
          <a:gsLst>
            <a:gs pos="0">
              <a:schemeClr val="accent2">
                <a:hueOff val="0"/>
                <a:satOff val="0"/>
                <a:lumOff val="0"/>
                <a:alphaOff val="0"/>
                <a:tint val="35000"/>
                <a:satMod val="260000"/>
              </a:schemeClr>
            </a:gs>
            <a:gs pos="30000">
              <a:schemeClr val="accent2">
                <a:hueOff val="0"/>
                <a:satOff val="0"/>
                <a:lumOff val="0"/>
                <a:alphaOff val="0"/>
                <a:tint val="38000"/>
                <a:satMod val="260000"/>
              </a:schemeClr>
            </a:gs>
            <a:gs pos="75000">
              <a:schemeClr val="accent2">
                <a:hueOff val="0"/>
                <a:satOff val="0"/>
                <a:lumOff val="0"/>
                <a:alphaOff val="0"/>
                <a:tint val="55000"/>
                <a:satMod val="255000"/>
              </a:schemeClr>
            </a:gs>
            <a:gs pos="100000">
              <a:schemeClr val="accent2">
                <a:hueOff val="0"/>
                <a:satOff val="0"/>
                <a:lumOff val="0"/>
                <a:alphaOff val="0"/>
                <a:tint val="70000"/>
                <a:satMod val="255000"/>
              </a:schemeClr>
            </a:gs>
          </a:gsLst>
          <a:path path="circle">
            <a:fillToRect l="5000" t="100000" r="120000" b="10000"/>
          </a:path>
        </a:gradFill>
        <a:ln>
          <a:noFill/>
        </a:ln>
        <a:effectLst>
          <a:outerShdw blurRad="50800" dist="25000" dir="5400000" rotWithShape="0">
            <a:srgbClr val="000000">
              <a:alpha val="40000"/>
            </a:srgbClr>
          </a:outerShdw>
        </a:effectLst>
      </dsp:spPr>
      <dsp:style>
        <a:lnRef idx="0">
          <a:scrgbClr r="0" g="0" b="0"/>
        </a:lnRef>
        <a:fillRef idx="2">
          <a:scrgbClr r="0" g="0" b="0"/>
        </a:fillRef>
        <a:effectRef idx="1">
          <a:scrgbClr r="0" g="0" b="0"/>
        </a:effectRef>
        <a:fontRef idx="minor">
          <a:schemeClr val="dk1"/>
        </a:fontRef>
      </dsp:style>
      <dsp:txBody>
        <a:bodyPr spcFirstLastPara="0" vert="horz" wrap="square" lIns="0" tIns="0" rIns="0" bIns="0" numCol="1" spcCol="1270" anchor="ctr" anchorCtr="0">
          <a:noAutofit/>
        </a:bodyPr>
        <a:lstStyle/>
        <a:p>
          <a:pPr lvl="0" algn="ctr" defTabSz="533400">
            <a:lnSpc>
              <a:spcPct val="90000"/>
            </a:lnSpc>
            <a:spcBef>
              <a:spcPct val="0"/>
            </a:spcBef>
            <a:spcAft>
              <a:spcPct val="35000"/>
            </a:spcAft>
          </a:pPr>
          <a:endParaRPr lang="en-US" sz="1200" kern="1200"/>
        </a:p>
      </dsp:txBody>
      <dsp:txXfrm>
        <a:off x="1247030" y="2352714"/>
        <a:ext cx="167744" cy="168196"/>
      </dsp:txXfrm>
    </dsp:sp>
    <dsp:sp modelId="{E1956F51-485B-43E1-A9DC-375C3593DB56}">
      <dsp:nvSpPr>
        <dsp:cNvPr id="0" name=""/>
        <dsp:cNvSpPr/>
      </dsp:nvSpPr>
      <dsp:spPr>
        <a:xfrm>
          <a:off x="1586135" y="2097707"/>
          <a:ext cx="1130349" cy="678209"/>
        </a:xfrm>
        <a:prstGeom prst="roundRect">
          <a:avLst>
            <a:gd name="adj" fmla="val 10000"/>
          </a:avLst>
        </a:prstGeom>
        <a:gradFill rotWithShape="0">
          <a:gsLst>
            <a:gs pos="0">
              <a:schemeClr val="accent2">
                <a:hueOff val="-3158839"/>
                <a:satOff val="5324"/>
                <a:lumOff val="-6520"/>
                <a:alphaOff val="0"/>
                <a:tint val="35000"/>
                <a:satMod val="260000"/>
              </a:schemeClr>
            </a:gs>
            <a:gs pos="30000">
              <a:schemeClr val="accent2">
                <a:hueOff val="-3158839"/>
                <a:satOff val="5324"/>
                <a:lumOff val="-6520"/>
                <a:alphaOff val="0"/>
                <a:tint val="38000"/>
                <a:satMod val="260000"/>
              </a:schemeClr>
            </a:gs>
            <a:gs pos="75000">
              <a:schemeClr val="accent2">
                <a:hueOff val="-3158839"/>
                <a:satOff val="5324"/>
                <a:lumOff val="-6520"/>
                <a:alphaOff val="0"/>
                <a:tint val="55000"/>
                <a:satMod val="255000"/>
              </a:schemeClr>
            </a:gs>
            <a:gs pos="100000">
              <a:schemeClr val="accent2">
                <a:hueOff val="-3158839"/>
                <a:satOff val="5324"/>
                <a:lumOff val="-6520"/>
                <a:alphaOff val="0"/>
                <a:tint val="70000"/>
                <a:satMod val="255000"/>
              </a:schemeClr>
            </a:gs>
          </a:gsLst>
          <a:path path="circle">
            <a:fillToRect l="5000" t="100000" r="120000" b="10000"/>
          </a:path>
        </a:gradFill>
        <a:ln>
          <a:noFill/>
        </a:ln>
        <a:effectLst>
          <a:outerShdw blurRad="50800" dist="25000" dir="5400000" rotWithShape="0">
            <a:srgbClr val="000000">
              <a:alpha val="40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kern="1200" dirty="0" smtClean="0"/>
            <a:t>Activities</a:t>
          </a:r>
          <a:endParaRPr lang="en-US" sz="1600" kern="1200" dirty="0"/>
        </a:p>
      </dsp:txBody>
      <dsp:txXfrm>
        <a:off x="1605999" y="2117571"/>
        <a:ext cx="1090621" cy="638481"/>
      </dsp:txXfrm>
    </dsp:sp>
    <dsp:sp modelId="{61A596D8-CE13-4D93-AB9A-F957DA975413}">
      <dsp:nvSpPr>
        <dsp:cNvPr id="0" name=""/>
        <dsp:cNvSpPr/>
      </dsp:nvSpPr>
      <dsp:spPr>
        <a:xfrm>
          <a:off x="2829520" y="2296649"/>
          <a:ext cx="239634" cy="280326"/>
        </a:xfrm>
        <a:prstGeom prst="rightArrow">
          <a:avLst>
            <a:gd name="adj1" fmla="val 60000"/>
            <a:gd name="adj2" fmla="val 50000"/>
          </a:avLst>
        </a:prstGeom>
        <a:gradFill rotWithShape="0">
          <a:gsLst>
            <a:gs pos="0">
              <a:schemeClr val="accent2">
                <a:hueOff val="-4211785"/>
                <a:satOff val="7099"/>
                <a:lumOff val="-8693"/>
                <a:alphaOff val="0"/>
                <a:tint val="35000"/>
                <a:satMod val="260000"/>
              </a:schemeClr>
            </a:gs>
            <a:gs pos="30000">
              <a:schemeClr val="accent2">
                <a:hueOff val="-4211785"/>
                <a:satOff val="7099"/>
                <a:lumOff val="-8693"/>
                <a:alphaOff val="0"/>
                <a:tint val="38000"/>
                <a:satMod val="260000"/>
              </a:schemeClr>
            </a:gs>
            <a:gs pos="75000">
              <a:schemeClr val="accent2">
                <a:hueOff val="-4211785"/>
                <a:satOff val="7099"/>
                <a:lumOff val="-8693"/>
                <a:alphaOff val="0"/>
                <a:tint val="55000"/>
                <a:satMod val="255000"/>
              </a:schemeClr>
            </a:gs>
            <a:gs pos="100000">
              <a:schemeClr val="accent2">
                <a:hueOff val="-4211785"/>
                <a:satOff val="7099"/>
                <a:lumOff val="-8693"/>
                <a:alphaOff val="0"/>
                <a:tint val="70000"/>
                <a:satMod val="255000"/>
              </a:schemeClr>
            </a:gs>
          </a:gsLst>
          <a:path path="circle">
            <a:fillToRect l="5000" t="100000" r="120000" b="10000"/>
          </a:path>
        </a:gradFill>
        <a:ln>
          <a:noFill/>
        </a:ln>
        <a:effectLst>
          <a:outerShdw blurRad="50800" dist="25000" dir="5400000" rotWithShape="0">
            <a:srgbClr val="000000">
              <a:alpha val="40000"/>
            </a:srgbClr>
          </a:outerShdw>
        </a:effectLst>
      </dsp:spPr>
      <dsp:style>
        <a:lnRef idx="0">
          <a:scrgbClr r="0" g="0" b="0"/>
        </a:lnRef>
        <a:fillRef idx="2">
          <a:scrgbClr r="0" g="0" b="0"/>
        </a:fillRef>
        <a:effectRef idx="1">
          <a:scrgbClr r="0" g="0" b="0"/>
        </a:effectRef>
        <a:fontRef idx="minor">
          <a:schemeClr val="dk1"/>
        </a:fontRef>
      </dsp:style>
      <dsp:txBody>
        <a:bodyPr spcFirstLastPara="0" vert="horz" wrap="square" lIns="0" tIns="0" rIns="0" bIns="0" numCol="1" spcCol="1270" anchor="ctr" anchorCtr="0">
          <a:noAutofit/>
        </a:bodyPr>
        <a:lstStyle/>
        <a:p>
          <a:pPr lvl="0" algn="ctr" defTabSz="533400">
            <a:lnSpc>
              <a:spcPct val="90000"/>
            </a:lnSpc>
            <a:spcBef>
              <a:spcPct val="0"/>
            </a:spcBef>
            <a:spcAft>
              <a:spcPct val="35000"/>
            </a:spcAft>
          </a:pPr>
          <a:endParaRPr lang="en-US" sz="1200" kern="1200"/>
        </a:p>
      </dsp:txBody>
      <dsp:txXfrm>
        <a:off x="2829520" y="2352714"/>
        <a:ext cx="167744" cy="168196"/>
      </dsp:txXfrm>
    </dsp:sp>
    <dsp:sp modelId="{A6DB20E4-F9CA-4DD1-A16A-72AF0445FC39}">
      <dsp:nvSpPr>
        <dsp:cNvPr id="0" name=""/>
        <dsp:cNvSpPr/>
      </dsp:nvSpPr>
      <dsp:spPr>
        <a:xfrm>
          <a:off x="3168625" y="2097707"/>
          <a:ext cx="1130349" cy="678209"/>
        </a:xfrm>
        <a:prstGeom prst="roundRect">
          <a:avLst>
            <a:gd name="adj" fmla="val 10000"/>
          </a:avLst>
        </a:prstGeom>
        <a:gradFill rotWithShape="0">
          <a:gsLst>
            <a:gs pos="0">
              <a:schemeClr val="accent2">
                <a:hueOff val="-6317677"/>
                <a:satOff val="10648"/>
                <a:lumOff val="-13040"/>
                <a:alphaOff val="0"/>
                <a:tint val="35000"/>
                <a:satMod val="260000"/>
              </a:schemeClr>
            </a:gs>
            <a:gs pos="30000">
              <a:schemeClr val="accent2">
                <a:hueOff val="-6317677"/>
                <a:satOff val="10648"/>
                <a:lumOff val="-13040"/>
                <a:alphaOff val="0"/>
                <a:tint val="38000"/>
                <a:satMod val="260000"/>
              </a:schemeClr>
            </a:gs>
            <a:gs pos="75000">
              <a:schemeClr val="accent2">
                <a:hueOff val="-6317677"/>
                <a:satOff val="10648"/>
                <a:lumOff val="-13040"/>
                <a:alphaOff val="0"/>
                <a:tint val="55000"/>
                <a:satMod val="255000"/>
              </a:schemeClr>
            </a:gs>
            <a:gs pos="100000">
              <a:schemeClr val="accent2">
                <a:hueOff val="-6317677"/>
                <a:satOff val="10648"/>
                <a:lumOff val="-13040"/>
                <a:alphaOff val="0"/>
                <a:tint val="70000"/>
                <a:satMod val="255000"/>
              </a:schemeClr>
            </a:gs>
          </a:gsLst>
          <a:path path="circle">
            <a:fillToRect l="5000" t="100000" r="120000" b="10000"/>
          </a:path>
        </a:gradFill>
        <a:ln>
          <a:noFill/>
        </a:ln>
        <a:effectLst>
          <a:outerShdw blurRad="50800" dist="25000" dir="5400000" rotWithShape="0">
            <a:srgbClr val="000000">
              <a:alpha val="40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kern="1200" dirty="0" smtClean="0"/>
            <a:t>Outputs </a:t>
          </a:r>
          <a:endParaRPr lang="en-US" sz="1600" kern="1200" dirty="0"/>
        </a:p>
      </dsp:txBody>
      <dsp:txXfrm>
        <a:off x="3188489" y="2117571"/>
        <a:ext cx="1090621" cy="638481"/>
      </dsp:txXfrm>
    </dsp:sp>
    <dsp:sp modelId="{FC5D174B-DB42-44A4-BDEE-8B70B28C4293}">
      <dsp:nvSpPr>
        <dsp:cNvPr id="0" name=""/>
        <dsp:cNvSpPr/>
      </dsp:nvSpPr>
      <dsp:spPr>
        <a:xfrm>
          <a:off x="4412009" y="2296649"/>
          <a:ext cx="239634" cy="280326"/>
        </a:xfrm>
        <a:prstGeom prst="rightArrow">
          <a:avLst>
            <a:gd name="adj1" fmla="val 60000"/>
            <a:gd name="adj2" fmla="val 50000"/>
          </a:avLst>
        </a:prstGeom>
        <a:gradFill rotWithShape="0">
          <a:gsLst>
            <a:gs pos="0">
              <a:schemeClr val="accent2">
                <a:hueOff val="-8423570"/>
                <a:satOff val="14198"/>
                <a:lumOff val="-17386"/>
                <a:alphaOff val="0"/>
                <a:tint val="35000"/>
                <a:satMod val="260000"/>
              </a:schemeClr>
            </a:gs>
            <a:gs pos="30000">
              <a:schemeClr val="accent2">
                <a:hueOff val="-8423570"/>
                <a:satOff val="14198"/>
                <a:lumOff val="-17386"/>
                <a:alphaOff val="0"/>
                <a:tint val="38000"/>
                <a:satMod val="260000"/>
              </a:schemeClr>
            </a:gs>
            <a:gs pos="75000">
              <a:schemeClr val="accent2">
                <a:hueOff val="-8423570"/>
                <a:satOff val="14198"/>
                <a:lumOff val="-17386"/>
                <a:alphaOff val="0"/>
                <a:tint val="55000"/>
                <a:satMod val="255000"/>
              </a:schemeClr>
            </a:gs>
            <a:gs pos="100000">
              <a:schemeClr val="accent2">
                <a:hueOff val="-8423570"/>
                <a:satOff val="14198"/>
                <a:lumOff val="-17386"/>
                <a:alphaOff val="0"/>
                <a:tint val="70000"/>
                <a:satMod val="255000"/>
              </a:schemeClr>
            </a:gs>
          </a:gsLst>
          <a:path path="circle">
            <a:fillToRect l="5000" t="100000" r="120000" b="10000"/>
          </a:path>
        </a:gradFill>
        <a:ln>
          <a:noFill/>
        </a:ln>
        <a:effectLst>
          <a:outerShdw blurRad="50800" dist="25000" dir="5400000" rotWithShape="0">
            <a:srgbClr val="000000">
              <a:alpha val="40000"/>
            </a:srgbClr>
          </a:outerShdw>
        </a:effectLst>
      </dsp:spPr>
      <dsp:style>
        <a:lnRef idx="0">
          <a:scrgbClr r="0" g="0" b="0"/>
        </a:lnRef>
        <a:fillRef idx="2">
          <a:scrgbClr r="0" g="0" b="0"/>
        </a:fillRef>
        <a:effectRef idx="1">
          <a:scrgbClr r="0" g="0" b="0"/>
        </a:effectRef>
        <a:fontRef idx="minor">
          <a:schemeClr val="dk1"/>
        </a:fontRef>
      </dsp:style>
      <dsp:txBody>
        <a:bodyPr spcFirstLastPara="0" vert="horz" wrap="square" lIns="0" tIns="0" rIns="0" bIns="0" numCol="1" spcCol="1270" anchor="ctr" anchorCtr="0">
          <a:noAutofit/>
        </a:bodyPr>
        <a:lstStyle/>
        <a:p>
          <a:pPr lvl="0" algn="ctr" defTabSz="533400">
            <a:lnSpc>
              <a:spcPct val="90000"/>
            </a:lnSpc>
            <a:spcBef>
              <a:spcPct val="0"/>
            </a:spcBef>
            <a:spcAft>
              <a:spcPct val="35000"/>
            </a:spcAft>
          </a:pPr>
          <a:endParaRPr lang="en-US" sz="1200" kern="1200"/>
        </a:p>
      </dsp:txBody>
      <dsp:txXfrm>
        <a:off x="4412009" y="2352714"/>
        <a:ext cx="167744" cy="168196"/>
      </dsp:txXfrm>
    </dsp:sp>
    <dsp:sp modelId="{867822B5-ABF6-4547-A628-FA621D3B7CE9}">
      <dsp:nvSpPr>
        <dsp:cNvPr id="0" name=""/>
        <dsp:cNvSpPr/>
      </dsp:nvSpPr>
      <dsp:spPr>
        <a:xfrm>
          <a:off x="4751114" y="2097707"/>
          <a:ext cx="1130349" cy="678209"/>
        </a:xfrm>
        <a:prstGeom prst="roundRect">
          <a:avLst>
            <a:gd name="adj" fmla="val 10000"/>
          </a:avLst>
        </a:prstGeom>
        <a:gradFill rotWithShape="0">
          <a:gsLst>
            <a:gs pos="0">
              <a:schemeClr val="accent2">
                <a:hueOff val="-9476516"/>
                <a:satOff val="15973"/>
                <a:lumOff val="-19559"/>
                <a:alphaOff val="0"/>
                <a:tint val="35000"/>
                <a:satMod val="260000"/>
              </a:schemeClr>
            </a:gs>
            <a:gs pos="30000">
              <a:schemeClr val="accent2">
                <a:hueOff val="-9476516"/>
                <a:satOff val="15973"/>
                <a:lumOff val="-19559"/>
                <a:alphaOff val="0"/>
                <a:tint val="38000"/>
                <a:satMod val="260000"/>
              </a:schemeClr>
            </a:gs>
            <a:gs pos="75000">
              <a:schemeClr val="accent2">
                <a:hueOff val="-9476516"/>
                <a:satOff val="15973"/>
                <a:lumOff val="-19559"/>
                <a:alphaOff val="0"/>
                <a:tint val="55000"/>
                <a:satMod val="255000"/>
              </a:schemeClr>
            </a:gs>
            <a:gs pos="100000">
              <a:schemeClr val="accent2">
                <a:hueOff val="-9476516"/>
                <a:satOff val="15973"/>
                <a:lumOff val="-19559"/>
                <a:alphaOff val="0"/>
                <a:tint val="70000"/>
                <a:satMod val="255000"/>
              </a:schemeClr>
            </a:gs>
          </a:gsLst>
          <a:path path="circle">
            <a:fillToRect l="5000" t="100000" r="120000" b="10000"/>
          </a:path>
        </a:gradFill>
        <a:ln>
          <a:noFill/>
        </a:ln>
        <a:effectLst>
          <a:outerShdw blurRad="50800" dist="25000" dir="5400000" rotWithShape="0">
            <a:srgbClr val="000000">
              <a:alpha val="40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kern="1200" dirty="0" smtClean="0"/>
            <a:t>Outcomes</a:t>
          </a:r>
          <a:endParaRPr lang="en-US" sz="1600" kern="1200" dirty="0"/>
        </a:p>
      </dsp:txBody>
      <dsp:txXfrm>
        <a:off x="4770978" y="2117571"/>
        <a:ext cx="1090621" cy="638481"/>
      </dsp:txXfrm>
    </dsp:sp>
    <dsp:sp modelId="{D6CD7068-3D2B-4D3B-AE03-845F0BA39F87}">
      <dsp:nvSpPr>
        <dsp:cNvPr id="0" name=""/>
        <dsp:cNvSpPr/>
      </dsp:nvSpPr>
      <dsp:spPr>
        <a:xfrm>
          <a:off x="5994499" y="2296649"/>
          <a:ext cx="239634" cy="280326"/>
        </a:xfrm>
        <a:prstGeom prst="rightArrow">
          <a:avLst>
            <a:gd name="adj1" fmla="val 60000"/>
            <a:gd name="adj2" fmla="val 50000"/>
          </a:avLst>
        </a:prstGeom>
        <a:gradFill rotWithShape="0">
          <a:gsLst>
            <a:gs pos="0">
              <a:schemeClr val="accent2">
                <a:hueOff val="-12635355"/>
                <a:satOff val="21297"/>
                <a:lumOff val="-26079"/>
                <a:alphaOff val="0"/>
                <a:tint val="35000"/>
                <a:satMod val="260000"/>
              </a:schemeClr>
            </a:gs>
            <a:gs pos="30000">
              <a:schemeClr val="accent2">
                <a:hueOff val="-12635355"/>
                <a:satOff val="21297"/>
                <a:lumOff val="-26079"/>
                <a:alphaOff val="0"/>
                <a:tint val="38000"/>
                <a:satMod val="260000"/>
              </a:schemeClr>
            </a:gs>
            <a:gs pos="75000">
              <a:schemeClr val="accent2">
                <a:hueOff val="-12635355"/>
                <a:satOff val="21297"/>
                <a:lumOff val="-26079"/>
                <a:alphaOff val="0"/>
                <a:tint val="55000"/>
                <a:satMod val="255000"/>
              </a:schemeClr>
            </a:gs>
            <a:gs pos="100000">
              <a:schemeClr val="accent2">
                <a:hueOff val="-12635355"/>
                <a:satOff val="21297"/>
                <a:lumOff val="-26079"/>
                <a:alphaOff val="0"/>
                <a:tint val="70000"/>
                <a:satMod val="255000"/>
              </a:schemeClr>
            </a:gs>
          </a:gsLst>
          <a:path path="circle">
            <a:fillToRect l="5000" t="100000" r="120000" b="10000"/>
          </a:path>
        </a:gradFill>
        <a:ln>
          <a:noFill/>
        </a:ln>
        <a:effectLst>
          <a:outerShdw blurRad="50800" dist="25000" dir="5400000" rotWithShape="0">
            <a:srgbClr val="000000">
              <a:alpha val="40000"/>
            </a:srgbClr>
          </a:outerShdw>
        </a:effectLst>
      </dsp:spPr>
      <dsp:style>
        <a:lnRef idx="0">
          <a:scrgbClr r="0" g="0" b="0"/>
        </a:lnRef>
        <a:fillRef idx="2">
          <a:scrgbClr r="0" g="0" b="0"/>
        </a:fillRef>
        <a:effectRef idx="1">
          <a:scrgbClr r="0" g="0" b="0"/>
        </a:effectRef>
        <a:fontRef idx="minor">
          <a:schemeClr val="dk1"/>
        </a:fontRef>
      </dsp:style>
      <dsp:txBody>
        <a:bodyPr spcFirstLastPara="0" vert="horz" wrap="square" lIns="0" tIns="0" rIns="0" bIns="0" numCol="1" spcCol="1270" anchor="ctr" anchorCtr="0">
          <a:noAutofit/>
        </a:bodyPr>
        <a:lstStyle/>
        <a:p>
          <a:pPr lvl="0" algn="ctr" defTabSz="533400">
            <a:lnSpc>
              <a:spcPct val="90000"/>
            </a:lnSpc>
            <a:spcBef>
              <a:spcPct val="0"/>
            </a:spcBef>
            <a:spcAft>
              <a:spcPct val="35000"/>
            </a:spcAft>
          </a:pPr>
          <a:endParaRPr lang="en-US" sz="1200" kern="1200"/>
        </a:p>
      </dsp:txBody>
      <dsp:txXfrm>
        <a:off x="5994499" y="2352714"/>
        <a:ext cx="167744" cy="168196"/>
      </dsp:txXfrm>
    </dsp:sp>
    <dsp:sp modelId="{459AFD88-AABA-40AF-A703-42FA180168C6}">
      <dsp:nvSpPr>
        <dsp:cNvPr id="0" name=""/>
        <dsp:cNvSpPr/>
      </dsp:nvSpPr>
      <dsp:spPr>
        <a:xfrm>
          <a:off x="6333604" y="2097707"/>
          <a:ext cx="1130349" cy="678209"/>
        </a:xfrm>
        <a:prstGeom prst="roundRect">
          <a:avLst>
            <a:gd name="adj" fmla="val 10000"/>
          </a:avLst>
        </a:prstGeom>
        <a:gradFill rotWithShape="0">
          <a:gsLst>
            <a:gs pos="0">
              <a:schemeClr val="accent2">
                <a:hueOff val="-12635355"/>
                <a:satOff val="21297"/>
                <a:lumOff val="-26079"/>
                <a:alphaOff val="0"/>
                <a:tint val="35000"/>
                <a:satMod val="260000"/>
              </a:schemeClr>
            </a:gs>
            <a:gs pos="30000">
              <a:schemeClr val="accent2">
                <a:hueOff val="-12635355"/>
                <a:satOff val="21297"/>
                <a:lumOff val="-26079"/>
                <a:alphaOff val="0"/>
                <a:tint val="38000"/>
                <a:satMod val="260000"/>
              </a:schemeClr>
            </a:gs>
            <a:gs pos="75000">
              <a:schemeClr val="accent2">
                <a:hueOff val="-12635355"/>
                <a:satOff val="21297"/>
                <a:lumOff val="-26079"/>
                <a:alphaOff val="0"/>
                <a:tint val="55000"/>
                <a:satMod val="255000"/>
              </a:schemeClr>
            </a:gs>
            <a:gs pos="100000">
              <a:schemeClr val="accent2">
                <a:hueOff val="-12635355"/>
                <a:satOff val="21297"/>
                <a:lumOff val="-26079"/>
                <a:alphaOff val="0"/>
                <a:tint val="70000"/>
                <a:satMod val="255000"/>
              </a:schemeClr>
            </a:gs>
          </a:gsLst>
          <a:path path="circle">
            <a:fillToRect l="5000" t="100000" r="120000" b="10000"/>
          </a:path>
        </a:gradFill>
        <a:ln>
          <a:noFill/>
        </a:ln>
        <a:effectLst>
          <a:outerShdw blurRad="50800" dist="25000" dir="5400000" rotWithShape="0">
            <a:srgbClr val="000000">
              <a:alpha val="40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kern="1200" dirty="0" smtClean="0"/>
            <a:t>Impact </a:t>
          </a:r>
          <a:endParaRPr lang="en-US" sz="1600" kern="1200" dirty="0"/>
        </a:p>
      </dsp:txBody>
      <dsp:txXfrm>
        <a:off x="6353468" y="2117571"/>
        <a:ext cx="1090621" cy="638481"/>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C5B4835-EA30-4BAA-B8CB-F44CC202A7DD}">
      <dsp:nvSpPr>
        <dsp:cNvPr id="0" name=""/>
        <dsp:cNvSpPr/>
      </dsp:nvSpPr>
      <dsp:spPr>
        <a:xfrm>
          <a:off x="168020" y="364553"/>
          <a:ext cx="4144518" cy="4144517"/>
        </a:xfrm>
        <a:prstGeom prst="ellipse">
          <a:avLst/>
        </a:prstGeom>
        <a:solidFill>
          <a:schemeClr val="accent3">
            <a:alpha val="50000"/>
            <a:hueOff val="0"/>
            <a:satOff val="0"/>
            <a:lumOff val="0"/>
            <a:alphaOff val="0"/>
          </a:schemeClr>
        </a:solidFill>
        <a:ln w="34925" cap="flat" cmpd="sng" algn="ctr">
          <a:solidFill>
            <a:schemeClr val="lt1">
              <a:hueOff val="0"/>
              <a:satOff val="0"/>
              <a:lumOff val="0"/>
              <a:alphaOff val="0"/>
            </a:schemeClr>
          </a:solidFill>
          <a:prstDash val="solid"/>
        </a:ln>
        <a:effectLst/>
      </dsp:spPr>
      <dsp:style>
        <a:lnRef idx="3">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1377950">
            <a:lnSpc>
              <a:spcPct val="90000"/>
            </a:lnSpc>
            <a:spcBef>
              <a:spcPct val="0"/>
            </a:spcBef>
            <a:spcAft>
              <a:spcPct val="35000"/>
            </a:spcAft>
          </a:pPr>
          <a:r>
            <a:rPr lang="en-US" sz="3100" kern="1200" dirty="0" smtClean="0"/>
            <a:t>Quantitative Indicators (number, % or ratio)  </a:t>
          </a:r>
          <a:endParaRPr lang="en-US" sz="3100" kern="1200" dirty="0"/>
        </a:p>
      </dsp:txBody>
      <dsp:txXfrm>
        <a:off x="746759" y="853281"/>
        <a:ext cx="2389632" cy="3167062"/>
      </dsp:txXfrm>
    </dsp:sp>
    <dsp:sp modelId="{83171ABF-48C7-47DB-8290-0435F6D11AAD}">
      <dsp:nvSpPr>
        <dsp:cNvPr id="0" name=""/>
        <dsp:cNvSpPr/>
      </dsp:nvSpPr>
      <dsp:spPr>
        <a:xfrm>
          <a:off x="3155060" y="364553"/>
          <a:ext cx="4144518" cy="4144517"/>
        </a:xfrm>
        <a:prstGeom prst="ellipse">
          <a:avLst/>
        </a:prstGeom>
        <a:solidFill>
          <a:schemeClr val="accent3">
            <a:alpha val="50000"/>
            <a:hueOff val="2375370"/>
            <a:satOff val="12794"/>
            <a:lumOff val="17452"/>
            <a:alphaOff val="0"/>
          </a:schemeClr>
        </a:solidFill>
        <a:ln w="34925" cap="flat" cmpd="sng" algn="ctr">
          <a:solidFill>
            <a:schemeClr val="lt1">
              <a:hueOff val="0"/>
              <a:satOff val="0"/>
              <a:lumOff val="0"/>
              <a:alphaOff val="0"/>
            </a:schemeClr>
          </a:solidFill>
          <a:prstDash val="solid"/>
        </a:ln>
        <a:effectLst/>
      </dsp:spPr>
      <dsp:style>
        <a:lnRef idx="3">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1377950">
            <a:lnSpc>
              <a:spcPct val="90000"/>
            </a:lnSpc>
            <a:spcBef>
              <a:spcPct val="0"/>
            </a:spcBef>
            <a:spcAft>
              <a:spcPct val="35000"/>
            </a:spcAft>
          </a:pPr>
          <a:r>
            <a:rPr lang="en-US" sz="3100" kern="1200" dirty="0" smtClean="0"/>
            <a:t>Qualitative Indicators (reflect perceptions, opinions or level of satisfaction)</a:t>
          </a:r>
          <a:endParaRPr lang="en-US" sz="3100" kern="1200" dirty="0"/>
        </a:p>
      </dsp:txBody>
      <dsp:txXfrm>
        <a:off x="4331208" y="853281"/>
        <a:ext cx="2389632" cy="3167062"/>
      </dsp:txXfrm>
    </dsp:sp>
  </dsp:spTree>
</dsp:drawing>
</file>

<file path=ppt/diagrams/layout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radial6">
  <dgm:title val=""/>
  <dgm:desc val=""/>
  <dgm:catLst>
    <dgm:cat type="cycle" pri="9000"/>
    <dgm:cat type="relationship" pri="2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choose name="Name3">
          <dgm:if name="Name4" axis="ch ch" ptType="node node" st="1 1" cnt="1 0" func="cnt" op="lte" val="1">
            <dgm:alg type="cycle">
              <dgm:param type="stAng" val="90"/>
              <dgm:param type="spanAng" val="360"/>
              <dgm:param type="ctrShpMap" val="fNode"/>
            </dgm:alg>
          </dgm:if>
          <dgm:else name="Name5">
            <dgm:alg type="cycle">
              <dgm:param type="stAng" val="0"/>
              <dgm:param type="spanAng" val="360"/>
              <dgm:param type="ctrShpMap" val="fNode"/>
            </dgm:alg>
          </dgm:else>
        </dgm:choose>
      </dgm:if>
      <dgm:else name="Name6">
        <dgm:choose name="Name7">
          <dgm:if name="Name8" axis="ch ch" ptType="node node" st="1 1" cnt="1 0" func="cnt" op="lte" val="1">
            <dgm:alg type="cycle">
              <dgm:param type="stAng" val="-90"/>
              <dgm:param type="spanAng" val="360"/>
              <dgm:param type="ctrShpMap" val="fNode"/>
            </dgm:alg>
          </dgm:if>
          <dgm:else name="Name9">
            <dgm:alg type="cycle">
              <dgm:param type="stAng" val="0"/>
              <dgm:param type="spanAng" val="-360"/>
              <dgm:param type="ctrShpMap" val="fNode"/>
            </dgm:alg>
          </dgm:else>
        </dgm:choose>
      </dgm:else>
    </dgm:choose>
    <dgm:shape xmlns:r="http://schemas.openxmlformats.org/officeDocument/2006/relationships" r:blip="">
      <dgm:adjLst/>
    </dgm:shape>
    <dgm:presOf/>
    <dgm:choose name="Name10">
      <dgm:if name="Name11" func="var" arg="dir" op="equ" val="norm">
        <dgm:choose name="Name12">
          <dgm:if name="Name13"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des" forName="oneNode" refType="primFontSz" refFor="ch" refForName="centerShape" op="lte" fact="0.95"/>
              <dgm:constr type="diam" for="ch" forName="singleconn" refType="diam" op="equ" fact="-1"/>
              <dgm:constr type="h" for="ch" forName="singleconn" refType="w" refFor="ch" refForName="oneComp" fact="0.24"/>
              <dgm:constr type="w" for="ch" forName="dummya" refType="w" refFor="ch" refForName="oneComp" op="equ"/>
              <dgm:constr type="w" for="ch" forName="dummyb" refType="w" refFor="ch" refForName="oneComp" op="equ"/>
              <dgm:constr type="w" for="ch" forName="dummyc" refType="w" refFor="ch" refForName="oneComp" op="equ"/>
            </dgm:constrLst>
          </dgm:if>
          <dgm:else name="Name14">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forName="sibTrans" refType="diam" op="equ"/>
              <dgm:constr type="h" for="ch" forName="sibTrans" refType="w" refFor="ch" refForName="node" fact="0.24"/>
              <dgm:constr type="w" for="ch" forName="dummy" val="1"/>
            </dgm:constrLst>
          </dgm:else>
        </dgm:choose>
      </dgm:if>
      <dgm:else name="Name15">
        <dgm:choose name="Name16">
          <dgm:if name="Name17"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ch" forName="oneNode" refType="primFontSz" refFor="ch" refForName="centerShape" op="lte" fact="0.95"/>
              <dgm:constr type="diam" for="ch" forName="singleconn" refType="diam"/>
              <dgm:constr type="h" for="ch" forName="singleconn" refType="w" refFor="ch" refForName="oneComp" fact="0.24"/>
              <dgm:constr type="diam" for="ch" refType="diam" op="equ"/>
              <dgm:constr type="w" for="ch" forName="dummya" refType="w" refFor="ch" refForName="oneComp" op="equ"/>
              <dgm:constr type="w" for="ch" forName="dummyb" refType="w" refFor="ch" refForName="oneComp" op="equ"/>
              <dgm:constr type="w" for="ch" forName="dummyc" refType="w" refFor="ch" refForName="oneComp" op="equ"/>
            </dgm:constrLst>
          </dgm:if>
          <dgm:else name="Name18">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ptType="sibTrans" refType="diam" fact="-1"/>
              <dgm:constr type="h" for="ch" forName="sibTrans" refType="w" refFor="ch" refForName="node" fact="0.24"/>
              <dgm:constr type="diam" for="ch" refType="diam" op="equ" fact="-1"/>
              <dgm:constr type="w" for="ch" forName="dummy" val="1"/>
            </dgm:constrLst>
          </dgm:else>
        </dgm:choose>
      </dgm:else>
    </dgm:choose>
    <dgm:ruleLst>
      <dgm:rule type="diam" val="INF" fact="NaN" max="NaN"/>
    </dgm:ruleLst>
    <dgm:forEach name="Name19"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20" axis="ch">
        <dgm:forEach name="Name21" axis="self" ptType="node">
          <dgm:choose name="Name22">
            <dgm:if name="Name23" axis="par ch" ptType="node node" func="cnt" op="gt" val="1">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dummy">
                <dgm:alg type="sp"/>
                <dgm:shape xmlns:r="http://schemas.openxmlformats.org/officeDocument/2006/relationships" r:blip="">
                  <dgm:adjLst/>
                </dgm:shape>
                <dgm:presOf/>
                <dgm:constrLst>
                  <dgm:constr type="h" refType="w"/>
                </dgm:constrLst>
                <dgm:ruleLst/>
              </dgm:layoutNode>
              <dgm:forEach name="sibTransForEach" axis="followSib" ptType="sibTrans" hideLastTrans="0" cnt="1">
                <dgm:layoutNode name="sibTrans" styleLbl="sibTrans2D1">
                  <dgm:alg type="conn">
                    <dgm:param type="connRout" val="curve"/>
                    <dgm:param type="begPts" val="ctr"/>
                    <dgm:param type="endPts" val="ctr"/>
                    <dgm:param type="begSty" val="noArr"/>
                    <dgm:param type="endSty" val="noArr"/>
                    <dgm:param type="dstNode" val="node"/>
                  </dgm:alg>
                  <dgm:shape xmlns:r="http://schemas.openxmlformats.org/officeDocument/2006/relationships" type="conn" r:blip="" zOrderOff="-999">
                    <dgm:adjLst/>
                  </dgm:shape>
                  <dgm:presOf axis="self"/>
                  <dgm:constrLst>
                    <dgm:constr type="begPad"/>
                    <dgm:constr type="endPad"/>
                  </dgm:constrLst>
                  <dgm:ruleLst/>
                </dgm:layoutNode>
              </dgm:forEach>
            </dgm:if>
            <dgm:if name="Name24" axis="par ch" ptType="node node" func="cnt" op="equ" val="1">
              <dgm:layoutNode name="oneComp">
                <dgm:alg type="composite">
                  <dgm:param type="ar" val="1"/>
                </dgm:alg>
                <dgm:shape xmlns:r="http://schemas.openxmlformats.org/officeDocument/2006/relationships" r:blip="">
                  <dgm:adjLst/>
                </dgm:shape>
                <dgm:presOf/>
                <dgm:constrLst>
                  <dgm:constr type="h" refType="w"/>
                  <dgm:constr type="l" for="ch" forName="dummyConnPt" refType="w" fact="0.5"/>
                  <dgm:constr type="t" for="ch" forName="dummyConnPt" refType="w" fact="0.5"/>
                  <dgm:constr type="l" for="ch" forName="oneNode"/>
                  <dgm:constr type="t" for="ch" forName="oneNode"/>
                  <dgm:constr type="h" for="ch" forName="oneNode" refType="h"/>
                  <dgm:constr type="w" for="ch" forName="oneNode" refType="w"/>
                </dgm:constrLst>
                <dgm:ruleLst/>
                <dgm:layoutNode name="dummyConnPt" styleLbl="node1">
                  <dgm:alg type="sp"/>
                  <dgm:shape xmlns:r="http://schemas.openxmlformats.org/officeDocument/2006/relationships" r:blip="">
                    <dgm:adjLst/>
                  </dgm:shape>
                  <dgm:presOf/>
                  <dgm:constrLst>
                    <dgm:constr type="w" val="1"/>
                    <dgm:constr type="h" val="1"/>
                  </dgm:constrLst>
                  <dgm:ruleLst/>
                </dgm:layoutNode>
                <dgm:layoutNode name="on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layoutNode name="dummya">
                <dgm:alg type="sp"/>
                <dgm:shape xmlns:r="http://schemas.openxmlformats.org/officeDocument/2006/relationships" r:blip="">
                  <dgm:adjLst/>
                </dgm:shape>
                <dgm:presOf/>
                <dgm:constrLst>
                  <dgm:constr type="h" refType="w"/>
                </dgm:constrLst>
                <dgm:ruleLst/>
              </dgm:layoutNode>
              <dgm:layoutNode name="dummyb">
                <dgm:alg type="sp"/>
                <dgm:shape xmlns:r="http://schemas.openxmlformats.org/officeDocument/2006/relationships" r:blip="">
                  <dgm:adjLst/>
                </dgm:shape>
                <dgm:presOf/>
                <dgm:constrLst>
                  <dgm:constr type="h" refType="w"/>
                </dgm:constrLst>
                <dgm:ruleLst/>
              </dgm:layoutNode>
              <dgm:layoutNode name="dummyc">
                <dgm:alg type="sp"/>
                <dgm:shape xmlns:r="http://schemas.openxmlformats.org/officeDocument/2006/relationships" r:blip="">
                  <dgm:adjLst/>
                </dgm:shape>
                <dgm:presOf/>
                <dgm:constrLst>
                  <dgm:constr type="h" refType="w"/>
                </dgm:constrLst>
                <dgm:ruleLst/>
              </dgm:layoutNode>
              <dgm:forEach name="sibTransForEach1" axis="followSib" ptType="sibTrans" hideLastTrans="0" cnt="1">
                <dgm:layoutNode name="singleconn" styleLbl="sibTrans2D1">
                  <dgm:alg type="conn">
                    <dgm:param type="connRout" val="longCurve"/>
                    <dgm:param type="begPts" val="bCtr"/>
                    <dgm:param type="endPts" val="tCtr"/>
                    <dgm:param type="begSty" val="noArr"/>
                    <dgm:param type="endSty" val="noArr"/>
                    <dgm:param type="srcNode" val="dummyConnPt"/>
                    <dgm:param type="dstNode" val="dummyConnPt"/>
                  </dgm:alg>
                  <dgm:shape xmlns:r="http://schemas.openxmlformats.org/officeDocument/2006/relationships" type="conn" r:blip="" zOrderOff="-999">
                    <dgm:adjLst/>
                  </dgm:shape>
                  <dgm:presOf axis="self"/>
                  <dgm:constrLst>
                    <dgm:constr type="begPad"/>
                    <dgm:constr type="endPad"/>
                  </dgm:constrLst>
                  <dgm:ruleLst/>
                </dgm:layoutNode>
              </dgm:forEach>
            </dgm:if>
            <dgm:else name="Name25"/>
          </dgm:choose>
        </dgm:forEach>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4.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5.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8B04A9F-3219-4F32-BED0-7BAEF07C203F}" type="datetimeFigureOut">
              <a:rPr lang="en-US" smtClean="0"/>
              <a:pPr/>
              <a:t>02-Dec-13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7EFFF05-627B-4068-8344-544F6BE37C04}" type="slidenum">
              <a:rPr lang="en-US" smtClean="0"/>
              <a:pPr/>
              <a:t>‹#›</a:t>
            </a:fld>
            <a:endParaRPr lang="en-US"/>
          </a:p>
        </p:txBody>
      </p:sp>
    </p:spTree>
    <p:extLst>
      <p:ext uri="{BB962C8B-B14F-4D97-AF65-F5344CB8AC3E}">
        <p14:creationId xmlns:p14="http://schemas.microsoft.com/office/powerpoint/2010/main" xmlns="" val="152275523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F7EFFF05-627B-4068-8344-544F6BE37C04}"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7EFFF05-627B-4068-8344-544F6BE37C04}" type="slidenum">
              <a:rPr lang="en-US" smtClean="0"/>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7EFFF05-627B-4068-8344-544F6BE37C04}" type="slidenum">
              <a:rPr lang="en-US" smtClean="0"/>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7EFFF05-627B-4068-8344-544F6BE37C04}" type="slidenum">
              <a:rPr lang="en-US" smtClean="0"/>
              <a:pPr/>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Same was true for Management by Objectives and zero- based budgeting in the 1970s , </a:t>
            </a:r>
            <a:r>
              <a:rPr lang="en-US" sz="1200" kern="1200" baseline="0" dirty="0" smtClean="0">
                <a:solidFill>
                  <a:schemeClr val="tx1"/>
                </a:solidFill>
                <a:latin typeface="+mn-lt"/>
                <a:ea typeface="+mn-ea"/>
                <a:cs typeface="+mn-cs"/>
              </a:rPr>
              <a:t> </a:t>
            </a:r>
            <a:r>
              <a:rPr lang="en-US" sz="1200" kern="1200" dirty="0" smtClean="0">
                <a:solidFill>
                  <a:schemeClr val="tx1"/>
                </a:solidFill>
                <a:latin typeface="+mn-lt"/>
                <a:ea typeface="+mn-ea"/>
                <a:cs typeface="+mn-cs"/>
              </a:rPr>
              <a:t>Total</a:t>
            </a:r>
            <a:r>
              <a:rPr lang="en-US" sz="1200" kern="1200" baseline="0" dirty="0" smtClean="0">
                <a:solidFill>
                  <a:schemeClr val="tx1"/>
                </a:solidFill>
                <a:latin typeface="+mn-lt"/>
                <a:ea typeface="+mn-ea"/>
                <a:cs typeface="+mn-cs"/>
              </a:rPr>
              <a:t> Quality</a:t>
            </a:r>
            <a:r>
              <a:rPr lang="en-US" sz="1200" kern="1200" dirty="0" smtClean="0">
                <a:solidFill>
                  <a:schemeClr val="tx1"/>
                </a:solidFill>
                <a:latin typeface="+mn-lt"/>
                <a:ea typeface="+mn-ea"/>
                <a:cs typeface="+mn-cs"/>
              </a:rPr>
              <a:t> Management (TQM) in the 1980’s and RBM a decade later. </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The term “capacity” refers to the abilities, skills, understandings, attitudes, values, relationships, knowledge, conditions and behaviors that enable organizations, groups and individuals in a society to generate benefits and achieve their objectives over time. Capacity also reflects the abilities of these actors to meet the needs and demands of the stakeholders for whom they were established or to whom they are accountable. These attributes cover formal, technical and organizational abilities and structures and also the more human, personal characteristics that allow people to make progress.</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Accountability can be defined as the right to be involved in all phases and levels of the performance management cycle of an entity</a:t>
            </a:r>
            <a:r>
              <a:rPr lang="en-US" sz="1200" kern="1200" baseline="0" dirty="0" smtClean="0">
                <a:solidFill>
                  <a:schemeClr val="tx1"/>
                </a:solidFill>
                <a:latin typeface="+mn-lt"/>
                <a:ea typeface="+mn-ea"/>
                <a:cs typeface="+mn-cs"/>
              </a:rPr>
              <a:t> (</a:t>
            </a:r>
            <a:r>
              <a:rPr lang="en-US" sz="1200" kern="1200" baseline="0" dirty="0" err="1" smtClean="0">
                <a:solidFill>
                  <a:schemeClr val="tx1"/>
                </a:solidFill>
                <a:latin typeface="+mn-lt"/>
                <a:ea typeface="+mn-ea"/>
                <a:cs typeface="+mn-cs"/>
              </a:rPr>
              <a:t>Murtaza</a:t>
            </a:r>
            <a:r>
              <a:rPr lang="en-US" sz="1200" kern="1200" baseline="0" dirty="0" smtClean="0">
                <a:solidFill>
                  <a:schemeClr val="tx1"/>
                </a:solidFill>
                <a:latin typeface="+mn-lt"/>
                <a:ea typeface="+mn-ea"/>
                <a:cs typeface="+mn-cs"/>
              </a:rPr>
              <a:t> 2011, p.4)</a:t>
            </a:r>
            <a:endParaRPr lang="en-US" sz="1200" kern="120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Accountability  can also</a:t>
            </a:r>
            <a:r>
              <a:rPr lang="en-US" sz="1200" kern="1200" baseline="0" dirty="0" smtClean="0">
                <a:solidFill>
                  <a:schemeClr val="tx1"/>
                </a:solidFill>
                <a:latin typeface="+mn-lt"/>
                <a:ea typeface="+mn-ea"/>
                <a:cs typeface="+mn-cs"/>
              </a:rPr>
              <a:t> be defined as </a:t>
            </a:r>
            <a:r>
              <a:rPr lang="en-US" sz="1200" kern="1200" dirty="0" smtClean="0">
                <a:solidFill>
                  <a:schemeClr val="tx1"/>
                </a:solidFill>
                <a:latin typeface="+mn-lt"/>
                <a:ea typeface="+mn-ea"/>
                <a:cs typeface="+mn-cs"/>
              </a:rPr>
              <a:t>“the obligation to demonstrate and take responsibility for performance in light of agreed expectations” (Treasury Board, 2001a:33). Accountability is more than accountability for results. It also includes concern for other dimensions of accountability such as cost-effectiveness, prudence and compliance (</a:t>
            </a:r>
            <a:r>
              <a:rPr lang="en-US" sz="1200" kern="1200" dirty="0" err="1" smtClean="0">
                <a:solidFill>
                  <a:schemeClr val="tx1"/>
                </a:solidFill>
                <a:latin typeface="+mn-lt"/>
                <a:ea typeface="+mn-ea"/>
                <a:cs typeface="+mn-cs"/>
              </a:rPr>
              <a:t>Lavergn</a:t>
            </a:r>
            <a:r>
              <a:rPr lang="en-US" sz="1200" kern="1200" baseline="0" dirty="0" err="1" smtClean="0">
                <a:solidFill>
                  <a:schemeClr val="tx1"/>
                </a:solidFill>
                <a:latin typeface="+mn-lt"/>
                <a:ea typeface="+mn-ea"/>
                <a:cs typeface="+mn-cs"/>
              </a:rPr>
              <a:t>e</a:t>
            </a:r>
            <a:r>
              <a:rPr lang="en-US" sz="1200" kern="1200" baseline="0" dirty="0" smtClean="0">
                <a:solidFill>
                  <a:schemeClr val="tx1"/>
                </a:solidFill>
                <a:latin typeface="+mn-lt"/>
                <a:ea typeface="+mn-ea"/>
                <a:cs typeface="+mn-cs"/>
              </a:rPr>
              <a:t> 2002,</a:t>
            </a:r>
            <a:r>
              <a:rPr lang="en-US" sz="1200" kern="1200" dirty="0" smtClean="0">
                <a:solidFill>
                  <a:schemeClr val="tx1"/>
                </a:solidFill>
                <a:latin typeface="+mn-lt"/>
                <a:ea typeface="+mn-ea"/>
                <a:cs typeface="+mn-cs"/>
              </a:rPr>
              <a:t> p.4)</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F7EFFF05-627B-4068-8344-544F6BE37C04}" type="slidenum">
              <a:rPr lang="en-US" smtClean="0"/>
              <a:pPr/>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Management by objectives</a:t>
            </a:r>
            <a:r>
              <a:rPr lang="en-US" baseline="0" dirty="0" smtClean="0"/>
              <a:t> was mentioned by Peter </a:t>
            </a:r>
            <a:r>
              <a:rPr lang="en-US" baseline="0" dirty="0" err="1" smtClean="0"/>
              <a:t>Drucker</a:t>
            </a:r>
            <a:r>
              <a:rPr lang="en-US" baseline="0" dirty="0" smtClean="0"/>
              <a:t> in his book “ The Practice of Management”. It would further be developed by George O </a:t>
            </a:r>
            <a:r>
              <a:rPr lang="en-US" baseline="0" dirty="0" err="1" smtClean="0"/>
              <a:t>Odorne</a:t>
            </a:r>
            <a:r>
              <a:rPr lang="en-US" baseline="0" dirty="0" smtClean="0"/>
              <a:t> in his book Management by Objectives. It was a departure from the “bureaucracy model”  of Weber.</a:t>
            </a:r>
          </a:p>
          <a:p>
            <a:r>
              <a:rPr lang="en-US" baseline="0" dirty="0" smtClean="0"/>
              <a:t>Practical Concepts Inc was an American firm that designed the </a:t>
            </a:r>
            <a:r>
              <a:rPr lang="en-US" baseline="0" dirty="0" err="1" smtClean="0"/>
              <a:t>Logframe</a:t>
            </a:r>
            <a:r>
              <a:rPr lang="en-US" baseline="0" dirty="0" smtClean="0"/>
              <a:t> for USAID. </a:t>
            </a:r>
            <a:endParaRPr lang="en-US" dirty="0"/>
          </a:p>
        </p:txBody>
      </p:sp>
      <p:sp>
        <p:nvSpPr>
          <p:cNvPr id="4" name="Slide Number Placeholder 3"/>
          <p:cNvSpPr>
            <a:spLocks noGrp="1"/>
          </p:cNvSpPr>
          <p:nvPr>
            <p:ph type="sldNum" sz="quarter" idx="10"/>
          </p:nvPr>
        </p:nvSpPr>
        <p:spPr/>
        <p:txBody>
          <a:bodyPr/>
          <a:lstStyle/>
          <a:p>
            <a:fld id="{F7EFFF05-627B-4068-8344-544F6BE37C04}" type="slidenum">
              <a:rPr lang="en-US" smtClean="0"/>
              <a:pPr/>
              <a:t>15</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7EFFF05-627B-4068-8344-544F6BE37C04}" type="slidenum">
              <a:rPr lang="en-US" smtClean="0"/>
              <a:pPr/>
              <a:t>16</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F7EFFF05-627B-4068-8344-544F6BE37C04}" type="slidenum">
              <a:rPr lang="en-US" smtClean="0"/>
              <a:pPr/>
              <a:t>17</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F7EFFF05-627B-4068-8344-544F6BE37C04}" type="slidenum">
              <a:rPr lang="en-US" smtClean="0"/>
              <a:pPr/>
              <a:t>18</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7EFFF05-627B-4068-8344-544F6BE37C04}" type="slidenum">
              <a:rPr lang="en-US" smtClean="0"/>
              <a:pPr/>
              <a:t>19</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Outputs/Immediate</a:t>
            </a:r>
            <a:r>
              <a:rPr lang="en-US" baseline="0" dirty="0" smtClean="0"/>
              <a:t> results are the immediate, tangible and visible consequences of the activity and actions of the project/program.  Time frame is over one or two years (short term)</a:t>
            </a:r>
          </a:p>
          <a:p>
            <a:r>
              <a:rPr lang="en-US" baseline="0" dirty="0" smtClean="0"/>
              <a:t>Outcomes/ intermediate results :. Outcomes are the cumulative product of immediate results; they are the unleashing of potential.  </a:t>
            </a:r>
            <a:r>
              <a:rPr lang="en-US" sz="1200" kern="1200" dirty="0" smtClean="0">
                <a:solidFill>
                  <a:schemeClr val="tx1"/>
                </a:solidFill>
                <a:latin typeface="+mn-lt"/>
                <a:ea typeface="+mn-ea"/>
                <a:cs typeface="+mn-cs"/>
              </a:rPr>
              <a:t>Outcomes usually take place in families, organizations and communities that are influenced by the project. </a:t>
            </a:r>
            <a:endParaRPr lang="en-US" baseline="0" dirty="0" smtClean="0"/>
          </a:p>
          <a:p>
            <a:r>
              <a:rPr lang="en-US" baseline="0" dirty="0" smtClean="0"/>
              <a:t>Time frame : over three to five years (medium term)</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Ultimate results/Impacts: they are the cumulative effects of outcomes.</a:t>
            </a:r>
            <a:r>
              <a:rPr lang="en-US" sz="1200" kern="1200" dirty="0" smtClean="0">
                <a:solidFill>
                  <a:schemeClr val="tx1"/>
                </a:solidFill>
                <a:latin typeface="+mn-lt"/>
                <a:ea typeface="+mn-ea"/>
                <a:cs typeface="+mn-cs"/>
              </a:rPr>
              <a:t> These usually describe 'big picture' changes that your project is working towards, but which you alone cannot bring about. Impacts illustrate the underlying goal of your work; they answer why your work is important. The ideal impact: a. Inspires people toward a certain future b. allows your project to demonstrate a contribution in the future</a:t>
            </a:r>
            <a:r>
              <a:rPr lang="en-US" sz="1200" kern="1200" baseline="0" dirty="0" smtClean="0">
                <a:solidFill>
                  <a:schemeClr val="tx1"/>
                </a:solidFill>
                <a:latin typeface="+mn-lt"/>
                <a:ea typeface="+mn-ea"/>
                <a:cs typeface="+mn-cs"/>
              </a:rPr>
              <a:t> with some kind of </a:t>
            </a:r>
            <a:r>
              <a:rPr lang="en-US" sz="1200" kern="1200" dirty="0" smtClean="0">
                <a:solidFill>
                  <a:schemeClr val="tx1"/>
                </a:solidFill>
                <a:latin typeface="+mn-lt"/>
                <a:ea typeface="+mn-ea"/>
                <a:cs typeface="+mn-cs"/>
              </a:rPr>
              <a:t>social, economic or environmental change.</a:t>
            </a:r>
          </a:p>
          <a:p>
            <a:r>
              <a:rPr lang="en-US" baseline="0" dirty="0" smtClean="0"/>
              <a:t>Time frame: long term (5 to 10 years or more)</a:t>
            </a:r>
          </a:p>
        </p:txBody>
      </p:sp>
      <p:sp>
        <p:nvSpPr>
          <p:cNvPr id="4" name="Slide Number Placeholder 3"/>
          <p:cNvSpPr>
            <a:spLocks noGrp="1"/>
          </p:cNvSpPr>
          <p:nvPr>
            <p:ph type="sldNum" sz="quarter" idx="10"/>
          </p:nvPr>
        </p:nvSpPr>
        <p:spPr/>
        <p:txBody>
          <a:bodyPr/>
          <a:lstStyle/>
          <a:p>
            <a:fld id="{F7EFFF05-627B-4068-8344-544F6BE37C04}" type="slidenum">
              <a:rPr lang="en-US" smtClean="0"/>
              <a:pPr/>
              <a:t>20</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7EFFF05-627B-4068-8344-544F6BE37C04}" type="slidenum">
              <a:rPr lang="en-US" smtClean="0"/>
              <a:pPr/>
              <a:t>21</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7EFFF05-627B-4068-8344-544F6BE37C04}" type="slidenum">
              <a:rPr lang="en-US" smtClean="0"/>
              <a:pPr/>
              <a:t>22</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7EFFF05-627B-4068-8344-544F6BE37C04}" type="slidenum">
              <a:rPr lang="en-US" smtClean="0"/>
              <a:pPr/>
              <a:t>23</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Inputs are the human, financial and physical resources required to undertake your planned activities. This is where you identify expertise, equipment and supplies. Having a good understanding of your input requirements allows you to draft a </a:t>
            </a:r>
            <a:r>
              <a:rPr lang="en-US" sz="1200" b="1" kern="1200" dirty="0" smtClean="0">
                <a:solidFill>
                  <a:schemeClr val="tx1"/>
                </a:solidFill>
                <a:latin typeface="+mn-lt"/>
                <a:ea typeface="+mn-ea"/>
                <a:cs typeface="+mn-cs"/>
              </a:rPr>
              <a:t>budget</a:t>
            </a:r>
            <a:r>
              <a:rPr lang="en-US" sz="1200" kern="1200" dirty="0" smtClean="0">
                <a:solidFill>
                  <a:schemeClr val="tx1"/>
                </a:solidFill>
                <a:latin typeface="+mn-lt"/>
                <a:ea typeface="+mn-ea"/>
                <a:cs typeface="+mn-cs"/>
              </a:rPr>
              <a:t>.</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Activities: These are what you do with those ingredients - how you combine them. This is the 'what you do' each day to work towards that big goal. Typically, projects involve tens and hundreds of definable activities. You should group activities into between five and eight activity sets. Common headings for these sets include Promotion, Group Formation, Counseling, Networking, Advocacy, Training and Construction.</a:t>
            </a:r>
          </a:p>
          <a:p>
            <a:endParaRPr lang="en-US" dirty="0"/>
          </a:p>
        </p:txBody>
      </p:sp>
      <p:sp>
        <p:nvSpPr>
          <p:cNvPr id="4" name="Slide Number Placeholder 3"/>
          <p:cNvSpPr>
            <a:spLocks noGrp="1"/>
          </p:cNvSpPr>
          <p:nvPr>
            <p:ph type="sldNum" sz="quarter" idx="10"/>
          </p:nvPr>
        </p:nvSpPr>
        <p:spPr/>
        <p:txBody>
          <a:bodyPr/>
          <a:lstStyle/>
          <a:p>
            <a:fld id="{F7EFFF05-627B-4068-8344-544F6BE37C04}" type="slidenum">
              <a:rPr lang="en-US" smtClean="0"/>
              <a:pPr/>
              <a:t>24</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7EFFF05-627B-4068-8344-544F6BE37C04}" type="slidenum">
              <a:rPr lang="en-US" smtClean="0"/>
              <a:pPr/>
              <a:t>36</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F7EFFF05-627B-4068-8344-544F6BE37C04}" type="slidenum">
              <a:rPr lang="en-US" smtClean="0"/>
              <a:pPr/>
              <a:t>38</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F7EFFF05-627B-4068-8344-544F6BE37C04}" type="slidenum">
              <a:rPr lang="en-US" smtClean="0"/>
              <a:pPr/>
              <a:t>45</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RBM</a:t>
            </a:r>
            <a:r>
              <a:rPr lang="en-US" baseline="0" dirty="0" smtClean="0"/>
              <a:t> is not used properly when :</a:t>
            </a:r>
          </a:p>
          <a:p>
            <a:r>
              <a:rPr lang="en-US" sz="1200" kern="1200" dirty="0" smtClean="0">
                <a:solidFill>
                  <a:schemeClr val="tx1"/>
                </a:solidFill>
                <a:latin typeface="+mn-lt"/>
                <a:ea typeface="+mn-ea"/>
                <a:cs typeface="+mn-cs"/>
              </a:rPr>
              <a:t>• completed activities are confused</a:t>
            </a:r>
            <a:r>
              <a:rPr lang="en-US" sz="1200" kern="1200" baseline="0" dirty="0" smtClean="0">
                <a:solidFill>
                  <a:schemeClr val="tx1"/>
                </a:solidFill>
                <a:latin typeface="+mn-lt"/>
                <a:ea typeface="+mn-ea"/>
                <a:cs typeface="+mn-cs"/>
              </a:rPr>
              <a:t> </a:t>
            </a:r>
            <a:r>
              <a:rPr lang="en-US" sz="1200" kern="1200" dirty="0" smtClean="0">
                <a:solidFill>
                  <a:schemeClr val="tx1"/>
                </a:solidFill>
                <a:latin typeface="+mn-lt"/>
                <a:ea typeface="+mn-ea"/>
                <a:cs typeface="+mn-cs"/>
              </a:rPr>
              <a:t>with outputs</a:t>
            </a:r>
          </a:p>
          <a:p>
            <a:r>
              <a:rPr lang="en-US" sz="1200" kern="1200" dirty="0" smtClean="0">
                <a:solidFill>
                  <a:schemeClr val="tx1"/>
                </a:solidFill>
                <a:latin typeface="+mn-lt"/>
                <a:ea typeface="+mn-ea"/>
                <a:cs typeface="+mn-cs"/>
              </a:rPr>
              <a:t>• there are unclear linkages between the different levels of results so that it becomes hard to establish how a specific result has been achieved</a:t>
            </a:r>
          </a:p>
          <a:p>
            <a:r>
              <a:rPr lang="en-US" sz="1200" kern="1200" dirty="0" smtClean="0">
                <a:solidFill>
                  <a:schemeClr val="tx1"/>
                </a:solidFill>
                <a:latin typeface="+mn-lt"/>
                <a:ea typeface="+mn-ea"/>
                <a:cs typeface="+mn-cs"/>
              </a:rPr>
              <a:t>• results are unrealistic</a:t>
            </a:r>
            <a:r>
              <a:rPr lang="en-US" sz="1200" kern="1200" baseline="0" dirty="0" smtClean="0">
                <a:solidFill>
                  <a:schemeClr val="tx1"/>
                </a:solidFill>
                <a:latin typeface="+mn-lt"/>
                <a:ea typeface="+mn-ea"/>
                <a:cs typeface="+mn-cs"/>
              </a:rPr>
              <a:t> </a:t>
            </a:r>
            <a:r>
              <a:rPr lang="en-US" sz="1200" kern="1200" dirty="0" smtClean="0">
                <a:solidFill>
                  <a:schemeClr val="tx1"/>
                </a:solidFill>
                <a:latin typeface="+mn-lt"/>
                <a:ea typeface="+mn-ea"/>
                <a:cs typeface="+mn-cs"/>
              </a:rPr>
              <a:t>(that are usually too ambitious!) given the resources at hand and the duration of the project</a:t>
            </a:r>
          </a:p>
          <a:p>
            <a:r>
              <a:rPr lang="en-US" sz="1200" kern="1200" dirty="0" smtClean="0">
                <a:solidFill>
                  <a:schemeClr val="tx1"/>
                </a:solidFill>
                <a:latin typeface="+mn-lt"/>
                <a:ea typeface="+mn-ea"/>
                <a:cs typeface="+mn-cs"/>
              </a:rPr>
              <a:t>• there is too much reliance on quantitative indicators </a:t>
            </a:r>
            <a:r>
              <a:rPr lang="en-US" sz="1200" kern="1200" dirty="0" err="1" smtClean="0">
                <a:solidFill>
                  <a:schemeClr val="tx1"/>
                </a:solidFill>
                <a:latin typeface="+mn-lt"/>
                <a:ea typeface="+mn-ea"/>
                <a:cs typeface="+mn-cs"/>
              </a:rPr>
              <a:t>vs</a:t>
            </a:r>
            <a:r>
              <a:rPr lang="en-US" sz="1200" kern="1200" dirty="0" smtClean="0">
                <a:solidFill>
                  <a:schemeClr val="tx1"/>
                </a:solidFill>
                <a:latin typeface="+mn-lt"/>
                <a:ea typeface="+mn-ea"/>
                <a:cs typeface="+mn-cs"/>
              </a:rPr>
              <a:t> qualitative indicators</a:t>
            </a:r>
          </a:p>
          <a:p>
            <a:r>
              <a:rPr lang="en-US" sz="1200" kern="1200" dirty="0" smtClean="0">
                <a:solidFill>
                  <a:schemeClr val="tx1"/>
                </a:solidFill>
                <a:latin typeface="+mn-lt"/>
                <a:ea typeface="+mn-ea"/>
                <a:cs typeface="+mn-cs"/>
              </a:rPr>
              <a:t>•  indicators are confused</a:t>
            </a:r>
            <a:r>
              <a:rPr lang="en-US" sz="1200" kern="1200" baseline="0" dirty="0" smtClean="0">
                <a:solidFill>
                  <a:schemeClr val="tx1"/>
                </a:solidFill>
                <a:latin typeface="+mn-lt"/>
                <a:ea typeface="+mn-ea"/>
                <a:cs typeface="+mn-cs"/>
              </a:rPr>
              <a:t> </a:t>
            </a:r>
            <a:r>
              <a:rPr lang="en-US" sz="1200" kern="1200" dirty="0" smtClean="0">
                <a:solidFill>
                  <a:schemeClr val="tx1"/>
                </a:solidFill>
                <a:latin typeface="+mn-lt"/>
                <a:ea typeface="+mn-ea"/>
                <a:cs typeface="+mn-cs"/>
              </a:rPr>
              <a:t>with results</a:t>
            </a:r>
          </a:p>
          <a:p>
            <a:r>
              <a:rPr lang="en-US" sz="1200" kern="1200" dirty="0" smtClean="0">
                <a:solidFill>
                  <a:schemeClr val="tx1"/>
                </a:solidFill>
                <a:latin typeface="+mn-lt"/>
                <a:ea typeface="+mn-ea"/>
                <a:cs typeface="+mn-cs"/>
              </a:rPr>
              <a:t>Not being sufficiently explicit in how the project will reduce gender gaps or constraints faced by women and/or men, boys and/or girls.</a:t>
            </a:r>
          </a:p>
          <a:p>
            <a:endParaRPr lang="en-US" dirty="0" smtClean="0"/>
          </a:p>
          <a:p>
            <a:r>
              <a:rPr lang="en-US" dirty="0" smtClean="0"/>
              <a:t>Is a means to an end and should not</a:t>
            </a:r>
            <a:r>
              <a:rPr lang="en-US" baseline="0" dirty="0" smtClean="0"/>
              <a:t> be considered as a replacement to work and thinking.</a:t>
            </a:r>
            <a:endParaRPr lang="en-US" dirty="0"/>
          </a:p>
        </p:txBody>
      </p:sp>
      <p:sp>
        <p:nvSpPr>
          <p:cNvPr id="4" name="Slide Number Placeholder 3"/>
          <p:cNvSpPr>
            <a:spLocks noGrp="1"/>
          </p:cNvSpPr>
          <p:nvPr>
            <p:ph type="sldNum" sz="quarter" idx="10"/>
          </p:nvPr>
        </p:nvSpPr>
        <p:spPr/>
        <p:txBody>
          <a:bodyPr/>
          <a:lstStyle/>
          <a:p>
            <a:fld id="{F7EFFF05-627B-4068-8344-544F6BE37C04}" type="slidenum">
              <a:rPr lang="en-US" smtClean="0"/>
              <a:pPr/>
              <a:t>47</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EFFF05-627B-4068-8344-544F6BE37C04}" type="slidenum">
              <a:rPr lang="en-US" smtClean="0"/>
              <a:pPr/>
              <a:t>50</a:t>
            </a:fld>
            <a:endParaRPr lang="en-US"/>
          </a:p>
        </p:txBody>
      </p:sp>
    </p:spTree>
    <p:extLst>
      <p:ext uri="{BB962C8B-B14F-4D97-AF65-F5344CB8AC3E}">
        <p14:creationId xmlns:p14="http://schemas.microsoft.com/office/powerpoint/2010/main" xmlns="" val="426220361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1"/>
      </p:bgRef>
    </p:bg>
    <p:spTree>
      <p:nvGrpSpPr>
        <p:cNvPr id="1" name=""/>
        <p:cNvGrpSpPr/>
        <p:nvPr/>
      </p:nvGrpSpPr>
      <p:grpSpPr>
        <a:xfrm>
          <a:off x="0" y="0"/>
          <a:ext cx="0" cy="0"/>
          <a:chOff x="0" y="0"/>
          <a:chExt cx="0" cy="0"/>
        </a:xfrm>
      </p:grpSpPr>
      <p:sp>
        <p:nvSpPr>
          <p:cNvPr id="8" name="Title 7"/>
          <p:cNvSpPr>
            <a:spLocks noGrp="1"/>
          </p:cNvSpPr>
          <p:nvPr>
            <p:ph type="ctrTitle"/>
          </p:nvPr>
        </p:nvSpPr>
        <p:spPr>
          <a:xfrm>
            <a:off x="2286000" y="3124200"/>
            <a:ext cx="6172200" cy="1894362"/>
          </a:xfrm>
        </p:spPr>
        <p:txBody>
          <a:bodyPr/>
          <a:lstStyle>
            <a:lvl1pPr>
              <a:defRPr b="1"/>
            </a:lvl1pPr>
          </a:lstStyle>
          <a:p>
            <a:r>
              <a:rPr kumimoji="0" lang="en-US" smtClean="0"/>
              <a:t>Click to edit Master title style</a:t>
            </a:r>
            <a:endParaRPr kumimoji="0" lang="en-US"/>
          </a:p>
        </p:txBody>
      </p:sp>
      <p:sp>
        <p:nvSpPr>
          <p:cNvPr id="9" name="Subtitle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bwMode="auto">
          <a:xfrm rot="5400000">
            <a:off x="7764621" y="1174097"/>
            <a:ext cx="2286000" cy="381000"/>
          </a:xfrm>
        </p:spPr>
        <p:txBody>
          <a:bodyPr/>
          <a:lstStyle/>
          <a:p>
            <a:fld id="{C6BF281F-3BCC-441E-A75E-A02E249025CA}" type="datetimeFigureOut">
              <a:rPr lang="en-US" smtClean="0"/>
              <a:pPr/>
              <a:t>02-Dec-13</a:t>
            </a:fld>
            <a:endParaRPr lang="en-US"/>
          </a:p>
        </p:txBody>
      </p:sp>
      <p:sp>
        <p:nvSpPr>
          <p:cNvPr id="17" name="Footer Placeholder 16"/>
          <p:cNvSpPr>
            <a:spLocks noGrp="1"/>
          </p:cNvSpPr>
          <p:nvPr>
            <p:ph type="ftr" sz="quarter" idx="11"/>
          </p:nvPr>
        </p:nvSpPr>
        <p:spPr bwMode="auto">
          <a:xfrm rot="5400000">
            <a:off x="7077269" y="4181669"/>
            <a:ext cx="3657600" cy="384048"/>
          </a:xfrm>
        </p:spPr>
        <p:txBody>
          <a:bodyPr/>
          <a:lstStyle/>
          <a:p>
            <a:endParaRPr lang="en-US"/>
          </a:p>
        </p:txBody>
      </p:sp>
      <p:sp>
        <p:nvSpPr>
          <p:cNvPr id="10" name="Rectangle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Rectangle 13"/>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Rectangle 18"/>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Straight Connector 10"/>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Straight Connector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0" name="Straight Connector 19"/>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Straight Connector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Straight Connector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2" name="Straight Connector 21"/>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7" name="Rectangle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 20"/>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 22"/>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Oval 23"/>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Oval 25"/>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Oval 24"/>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Slide Number Placeholder 28"/>
          <p:cNvSpPr>
            <a:spLocks noGrp="1"/>
          </p:cNvSpPr>
          <p:nvPr>
            <p:ph type="sldNum" sz="quarter" idx="12"/>
          </p:nvPr>
        </p:nvSpPr>
        <p:spPr bwMode="auto">
          <a:xfrm>
            <a:off x="1325544" y="4928702"/>
            <a:ext cx="609600" cy="517524"/>
          </a:xfrm>
        </p:spPr>
        <p:txBody>
          <a:bodyPr/>
          <a:lstStyle/>
          <a:p>
            <a:fld id="{C953E91E-8D9B-45A3-99B5-35849D76601E}"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8" name="Content Placeholder 7"/>
          <p:cNvSpPr>
            <a:spLocks noGrp="1"/>
          </p:cNvSpPr>
          <p:nvPr>
            <p:ph sz="quarter" idx="1"/>
          </p:nvPr>
        </p:nvSpPr>
        <p:spPr>
          <a:xfrm>
            <a:off x="457200" y="1600200"/>
            <a:ext cx="7467600" cy="487375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4"/>
          </p:nvPr>
        </p:nvSpPr>
        <p:spPr/>
        <p:txBody>
          <a:bodyPr rtlCol="0"/>
          <a:lstStyle/>
          <a:p>
            <a:fld id="{C6BF281F-3BCC-441E-A75E-A02E249025CA}" type="datetimeFigureOut">
              <a:rPr lang="en-US" smtClean="0"/>
              <a:pPr/>
              <a:t>02-Dec-13</a:t>
            </a:fld>
            <a:endParaRPr lang="en-US"/>
          </a:p>
        </p:txBody>
      </p:sp>
      <p:sp>
        <p:nvSpPr>
          <p:cNvPr id="9" name="Slide Number Placeholder 8"/>
          <p:cNvSpPr>
            <a:spLocks noGrp="1"/>
          </p:cNvSpPr>
          <p:nvPr>
            <p:ph type="sldNum" sz="quarter" idx="15"/>
          </p:nvPr>
        </p:nvSpPr>
        <p:spPr/>
        <p:txBody>
          <a:bodyPr rtlCol="0"/>
          <a:lstStyle/>
          <a:p>
            <a:fld id="{C953E91E-8D9B-45A3-99B5-35849D76601E}" type="slidenum">
              <a:rPr lang="en-US" smtClean="0"/>
              <a:pPr/>
              <a:t>‹#›</a:t>
            </a:fld>
            <a:endParaRPr lang="en-US"/>
          </a:p>
        </p:txBody>
      </p:sp>
      <p:sp>
        <p:nvSpPr>
          <p:cNvPr id="10" name="Footer Placeholder 9"/>
          <p:cNvSpPr>
            <a:spLocks noGrp="1"/>
          </p:cNvSpPr>
          <p:nvPr>
            <p:ph type="ftr" sz="quarter" idx="16"/>
          </p:nvPr>
        </p:nvSpPr>
        <p:spPr/>
        <p:txBody>
          <a:bodyPr rtlCol="0"/>
          <a:lstStyle/>
          <a:p>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2286000" y="2895600"/>
            <a:ext cx="6172200" cy="2053590"/>
          </a:xfrm>
        </p:spPr>
        <p:txBody>
          <a:bodyPr/>
          <a:lstStyle>
            <a:lvl1pPr algn="l">
              <a:buNone/>
              <a:defRPr sz="3000" b="1" cap="small" baseline="0"/>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bwMode="auto">
          <a:xfrm rot="5400000">
            <a:off x="7763256" y="1170432"/>
            <a:ext cx="2286000" cy="381000"/>
          </a:xfrm>
        </p:spPr>
        <p:txBody>
          <a:bodyPr/>
          <a:lstStyle/>
          <a:p>
            <a:fld id="{C6BF281F-3BCC-441E-A75E-A02E249025CA}" type="datetimeFigureOut">
              <a:rPr lang="en-US" smtClean="0"/>
              <a:pPr/>
              <a:t>02-Dec-13</a:t>
            </a:fld>
            <a:endParaRPr lang="en-US"/>
          </a:p>
        </p:txBody>
      </p:sp>
      <p:sp>
        <p:nvSpPr>
          <p:cNvPr id="5" name="Footer Placeholder 4"/>
          <p:cNvSpPr>
            <a:spLocks noGrp="1"/>
          </p:cNvSpPr>
          <p:nvPr>
            <p:ph type="ftr" sz="quarter" idx="11"/>
          </p:nvPr>
        </p:nvSpPr>
        <p:spPr bwMode="auto">
          <a:xfrm rot="5400000">
            <a:off x="7077456" y="4178808"/>
            <a:ext cx="3657600" cy="384048"/>
          </a:xfrm>
        </p:spPr>
        <p:txBody>
          <a:bodyPr/>
          <a:lstStyle/>
          <a:p>
            <a:endParaRPr lang="en-US"/>
          </a:p>
        </p:txBody>
      </p:sp>
      <p:sp>
        <p:nvSpPr>
          <p:cNvPr id="9" name="Rectangle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Straight Connector 12"/>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Straight Connector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Straight Connector 14"/>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Straight Connector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7" name="Straight Connector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Rectangle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Oval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Oval 19"/>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 20"/>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Oval 21"/>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 22"/>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Straight Connector 25"/>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Slide Number Placeholder 5"/>
          <p:cNvSpPr>
            <a:spLocks noGrp="1"/>
          </p:cNvSpPr>
          <p:nvPr>
            <p:ph type="sldNum" sz="quarter" idx="12"/>
          </p:nvPr>
        </p:nvSpPr>
        <p:spPr bwMode="auto">
          <a:xfrm>
            <a:off x="1340616" y="4928702"/>
            <a:ext cx="609600" cy="517524"/>
          </a:xfrm>
        </p:spPr>
        <p:txBody>
          <a:bodyPr/>
          <a:lstStyle/>
          <a:p>
            <a:fld id="{C953E91E-8D9B-45A3-99B5-35849D76601E}"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C6BF281F-3BCC-441E-A75E-A02E249025CA}" type="datetimeFigureOut">
              <a:rPr lang="en-US" smtClean="0"/>
              <a:pPr/>
              <a:t>02-Dec-13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953E91E-8D9B-45A3-99B5-35849D76601E}" type="slidenum">
              <a:rPr lang="en-US" smtClean="0"/>
              <a:pPr/>
              <a:t>‹#›</a:t>
            </a:fld>
            <a:endParaRPr lang="en-US"/>
          </a:p>
        </p:txBody>
      </p:sp>
      <p:sp>
        <p:nvSpPr>
          <p:cNvPr id="9" name="Content Placeholder 8"/>
          <p:cNvSpPr>
            <a:spLocks noGrp="1"/>
          </p:cNvSpPr>
          <p:nvPr>
            <p:ph sz="quarter" idx="1"/>
          </p:nvPr>
        </p:nvSpPr>
        <p:spPr>
          <a:xfrm>
            <a:off x="457200" y="1600200"/>
            <a:ext cx="3657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270248" y="1600200"/>
            <a:ext cx="3657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7543800" cy="1143000"/>
          </a:xfrm>
        </p:spPr>
        <p:txBody>
          <a:bodyPr anchor="b"/>
          <a:lstStyle>
            <a:lvl1pPr>
              <a:defRPr/>
            </a:lvl1pPr>
          </a:lstStyle>
          <a:p>
            <a:r>
              <a:rPr kumimoji="0" lang="en-US" smtClean="0"/>
              <a:t>Click to edit Master title style</a:t>
            </a:r>
            <a:endParaRPr kumimoji="0" lang="en-US"/>
          </a:p>
        </p:txBody>
      </p:sp>
      <p:sp>
        <p:nvSpPr>
          <p:cNvPr id="7" name="Date Placeholder 6"/>
          <p:cNvSpPr>
            <a:spLocks noGrp="1"/>
          </p:cNvSpPr>
          <p:nvPr>
            <p:ph type="dt" sz="half" idx="10"/>
          </p:nvPr>
        </p:nvSpPr>
        <p:spPr/>
        <p:txBody>
          <a:bodyPr/>
          <a:lstStyle/>
          <a:p>
            <a:fld id="{C6BF281F-3BCC-441E-A75E-A02E249025CA}" type="datetimeFigureOut">
              <a:rPr lang="en-US" smtClean="0"/>
              <a:pPr/>
              <a:t>02-Dec-13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953E91E-8D9B-45A3-99B5-35849D76601E}" type="slidenum">
              <a:rPr lang="en-US" smtClean="0"/>
              <a:pPr/>
              <a:t>‹#›</a:t>
            </a:fld>
            <a:endParaRPr lang="en-US"/>
          </a:p>
        </p:txBody>
      </p:sp>
      <p:sp>
        <p:nvSpPr>
          <p:cNvPr id="11" name="Content Placeholder 10"/>
          <p:cNvSpPr>
            <a:spLocks noGrp="1"/>
          </p:cNvSpPr>
          <p:nvPr>
            <p:ph sz="quarter" idx="2"/>
          </p:nvPr>
        </p:nvSpPr>
        <p:spPr>
          <a:xfrm>
            <a:off x="457200" y="2362200"/>
            <a:ext cx="3657600" cy="3886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4371975" y="2362200"/>
            <a:ext cx="3657600" cy="3886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2" name="Text Placeholder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
        <p:nvSpPr>
          <p:cNvPr id="14" name="Text Placeholder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6" name="Date Placeholder 5"/>
          <p:cNvSpPr>
            <a:spLocks noGrp="1"/>
          </p:cNvSpPr>
          <p:nvPr>
            <p:ph type="dt" sz="half" idx="10"/>
          </p:nvPr>
        </p:nvSpPr>
        <p:spPr/>
        <p:txBody>
          <a:bodyPr rtlCol="0"/>
          <a:lstStyle/>
          <a:p>
            <a:fld id="{C6BF281F-3BCC-441E-A75E-A02E249025CA}" type="datetimeFigureOut">
              <a:rPr lang="en-US" smtClean="0"/>
              <a:pPr/>
              <a:t>02-Dec-13</a:t>
            </a:fld>
            <a:endParaRPr lang="en-US"/>
          </a:p>
        </p:txBody>
      </p:sp>
      <p:sp>
        <p:nvSpPr>
          <p:cNvPr id="7" name="Slide Number Placeholder 6"/>
          <p:cNvSpPr>
            <a:spLocks noGrp="1"/>
          </p:cNvSpPr>
          <p:nvPr>
            <p:ph type="sldNum" sz="quarter" idx="11"/>
          </p:nvPr>
        </p:nvSpPr>
        <p:spPr/>
        <p:txBody>
          <a:bodyPr rtlCol="0"/>
          <a:lstStyle/>
          <a:p>
            <a:fld id="{C953E91E-8D9B-45A3-99B5-35849D76601E}" type="slidenum">
              <a:rPr lang="en-US" smtClean="0"/>
              <a:pPr/>
              <a:t>‹#›</a:t>
            </a:fld>
            <a:endParaRPr lang="en-US"/>
          </a:p>
        </p:txBody>
      </p:sp>
      <p:sp>
        <p:nvSpPr>
          <p:cNvPr id="8" name="Footer Placeholder 7"/>
          <p:cNvSpPr>
            <a:spLocks noGrp="1"/>
          </p:cNvSpPr>
          <p:nvPr>
            <p:ph type="ftr" sz="quarter" idx="12"/>
          </p:nvPr>
        </p:nvSpPr>
        <p:spPr/>
        <p:txBody>
          <a:bodyPr rtlCol="0"/>
          <a:lstStyle/>
          <a:p>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6BF281F-3BCC-441E-A75E-A02E249025CA}" type="datetimeFigureOut">
              <a:rPr lang="en-US" smtClean="0"/>
              <a:pPr/>
              <a:t>02-Dec-13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953E91E-8D9B-45A3-99B5-35849D76601E}"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Title 1"/>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Straight Connector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Straight Connector 8"/>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Straight Connector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Rectangle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Straight Connector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Oval 13"/>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Content Placeholder 17"/>
          <p:cNvSpPr>
            <a:spLocks noGrp="1"/>
          </p:cNvSpPr>
          <p:nvPr>
            <p:ph sz="quarter" idx="1"/>
          </p:nvPr>
        </p:nvSpPr>
        <p:spPr>
          <a:xfrm>
            <a:off x="304800" y="274320"/>
            <a:ext cx="5638800" cy="6327648"/>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1" name="Date Placeholder 20"/>
          <p:cNvSpPr>
            <a:spLocks noGrp="1"/>
          </p:cNvSpPr>
          <p:nvPr>
            <p:ph type="dt" sz="half" idx="14"/>
          </p:nvPr>
        </p:nvSpPr>
        <p:spPr/>
        <p:txBody>
          <a:bodyPr rtlCol="0"/>
          <a:lstStyle/>
          <a:p>
            <a:fld id="{C6BF281F-3BCC-441E-A75E-A02E249025CA}" type="datetimeFigureOut">
              <a:rPr lang="en-US" smtClean="0"/>
              <a:pPr/>
              <a:t>02-Dec-13</a:t>
            </a:fld>
            <a:endParaRPr lang="en-US"/>
          </a:p>
        </p:txBody>
      </p:sp>
      <p:sp>
        <p:nvSpPr>
          <p:cNvPr id="22" name="Slide Number Placeholder 21"/>
          <p:cNvSpPr>
            <a:spLocks noGrp="1"/>
          </p:cNvSpPr>
          <p:nvPr>
            <p:ph type="sldNum" sz="quarter" idx="15"/>
          </p:nvPr>
        </p:nvSpPr>
        <p:spPr/>
        <p:txBody>
          <a:bodyPr rtlCol="0"/>
          <a:lstStyle/>
          <a:p>
            <a:fld id="{C953E91E-8D9B-45A3-99B5-35849D76601E}" type="slidenum">
              <a:rPr lang="en-US" smtClean="0"/>
              <a:pPr/>
              <a:t>‹#›</a:t>
            </a:fld>
            <a:endParaRPr lang="en-US"/>
          </a:p>
        </p:txBody>
      </p:sp>
      <p:sp>
        <p:nvSpPr>
          <p:cNvPr id="23" name="Footer Placeholder 22"/>
          <p:cNvSpPr>
            <a:spLocks noGrp="1"/>
          </p:cNvSpPr>
          <p:nvPr>
            <p:ph type="ftr" sz="quarter" idx="16"/>
          </p:nvPr>
        </p:nvSpPr>
        <p:spPr/>
        <p:txBody>
          <a:bodyPr rtlCol="0"/>
          <a:lstStyle/>
          <a:p>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traight Connector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Oval 12"/>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Title 1"/>
          <p:cNvSpPr>
            <a:spLocks noGrp="1"/>
          </p:cNvSpPr>
          <p:nvPr>
            <p:ph type="title"/>
          </p:nvPr>
        </p:nvSpPr>
        <p:spPr>
          <a:xfrm rot="5400000">
            <a:off x="3350133" y="3200400"/>
            <a:ext cx="6309360" cy="457200"/>
          </a:xfrm>
        </p:spPr>
        <p:txBody>
          <a:bodyPr anchor="b"/>
          <a:lstStyle>
            <a:lvl1pPr algn="l">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n-US" smtClean="0"/>
              <a:t>Click icon to add picture</a:t>
            </a:r>
            <a:endParaRPr kumimoji="0" lang="en-US" dirty="0"/>
          </a:p>
        </p:txBody>
      </p:sp>
      <p:sp>
        <p:nvSpPr>
          <p:cNvPr id="4" name="Text Placeholder 3"/>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10" name="Straight Connector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Rectangle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Straight Connector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9" name="Straight Connector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Straight Connector 19"/>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Date Placeholder 16"/>
          <p:cNvSpPr>
            <a:spLocks noGrp="1"/>
          </p:cNvSpPr>
          <p:nvPr>
            <p:ph type="dt" sz="half" idx="10"/>
          </p:nvPr>
        </p:nvSpPr>
        <p:spPr/>
        <p:txBody>
          <a:bodyPr rtlCol="0"/>
          <a:lstStyle/>
          <a:p>
            <a:fld id="{C6BF281F-3BCC-441E-A75E-A02E249025CA}" type="datetimeFigureOut">
              <a:rPr lang="en-US" smtClean="0"/>
              <a:pPr/>
              <a:t>02-Dec-13</a:t>
            </a:fld>
            <a:endParaRPr lang="en-US"/>
          </a:p>
        </p:txBody>
      </p:sp>
      <p:sp>
        <p:nvSpPr>
          <p:cNvPr id="18" name="Slide Number Placeholder 17"/>
          <p:cNvSpPr>
            <a:spLocks noGrp="1"/>
          </p:cNvSpPr>
          <p:nvPr>
            <p:ph type="sldNum" sz="quarter" idx="11"/>
          </p:nvPr>
        </p:nvSpPr>
        <p:spPr/>
        <p:txBody>
          <a:bodyPr rtlCol="0"/>
          <a:lstStyle/>
          <a:p>
            <a:fld id="{C953E91E-8D9B-45A3-99B5-35849D76601E}" type="slidenum">
              <a:rPr lang="en-US" smtClean="0"/>
              <a:pPr/>
              <a:t>‹#›</a:t>
            </a:fld>
            <a:endParaRPr lang="en-US"/>
          </a:p>
        </p:txBody>
      </p:sp>
      <p:sp>
        <p:nvSpPr>
          <p:cNvPr id="21" name="Footer Placeholder 20"/>
          <p:cNvSpPr>
            <a:spLocks noGrp="1"/>
          </p:cNvSpPr>
          <p:nvPr>
            <p:ph type="ftr" sz="quarter" idx="12"/>
          </p:nvPr>
        </p:nvSpPr>
        <p:spPr/>
        <p:txBody>
          <a:bodyPr rtlCol="0"/>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C6BF281F-3BCC-441E-A75E-A02E249025CA}" type="datetimeFigureOut">
              <a:rPr lang="en-US" smtClean="0"/>
              <a:pPr/>
              <a:t>02-Dec-13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953E91E-8D9B-45A3-99B5-35849D76601E}"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1676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C6BF281F-3BCC-441E-A75E-A02E249025CA}" type="datetimeFigureOut">
              <a:rPr lang="en-US" smtClean="0"/>
              <a:pPr/>
              <a:t>02-Dec-13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953E91E-8D9B-45A3-99B5-35849D76601E}"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Straight Connector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Title Placeholder 21"/>
          <p:cNvSpPr>
            <a:spLocks noGrp="1"/>
          </p:cNvSpPr>
          <p:nvPr>
            <p:ph type="title"/>
          </p:nvPr>
        </p:nvSpPr>
        <p:spPr>
          <a:xfrm>
            <a:off x="457200" y="274638"/>
            <a:ext cx="7467600" cy="1143000"/>
          </a:xfrm>
          <a:prstGeom prst="rect">
            <a:avLst/>
          </a:prstGeom>
        </p:spPr>
        <p:txBody>
          <a:bodyPr vert="horz" anchor="b">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C6BF281F-3BCC-441E-A75E-A02E249025CA}" type="datetimeFigureOut">
              <a:rPr lang="en-US" smtClean="0"/>
              <a:pPr/>
              <a:t>02-Dec-13</a:t>
            </a:fld>
            <a:endParaRPr lang="en-US"/>
          </a:p>
        </p:txBody>
      </p:sp>
      <p:sp>
        <p:nvSpPr>
          <p:cNvPr id="3" name="Footer Placeholder 2"/>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a:p>
        </p:txBody>
      </p:sp>
      <p:sp>
        <p:nvSpPr>
          <p:cNvPr id="7" name="Straight Connector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Straight Connector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Rectangle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Straight Connector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Oval 11"/>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Slide Number Placeholder 22"/>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C953E91E-8D9B-45A3-99B5-35849D76601E}"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901" r:id="rId1"/>
    <p:sldLayoutId id="2147483902" r:id="rId2"/>
    <p:sldLayoutId id="2147483903" r:id="rId3"/>
    <p:sldLayoutId id="2147483904" r:id="rId4"/>
    <p:sldLayoutId id="2147483905" r:id="rId5"/>
    <p:sldLayoutId id="2147483906" r:id="rId6"/>
    <p:sldLayoutId id="2147483907" r:id="rId7"/>
    <p:sldLayoutId id="2147483908" r:id="rId8"/>
    <p:sldLayoutId id="2147483909" r:id="rId9"/>
    <p:sldLayoutId id="2147483910" r:id="rId10"/>
    <p:sldLayoutId id="2147483911"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21.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524000"/>
            <a:ext cx="7315200" cy="1447800"/>
          </a:xfrm>
        </p:spPr>
        <p:txBody>
          <a:bodyPr/>
          <a:lstStyle/>
          <a:p>
            <a:r>
              <a:rPr lang="en-US" dirty="0" smtClean="0"/>
              <a:t>Decision making in npo sector</a:t>
            </a:r>
            <a:br>
              <a:rPr lang="en-US" dirty="0" smtClean="0"/>
            </a:br>
            <a:r>
              <a:rPr lang="en-US" dirty="0" smtClean="0"/>
              <a:t>Lecture 29</a:t>
            </a:r>
            <a:endParaRPr lang="en-US" dirty="0"/>
          </a:p>
        </p:txBody>
      </p:sp>
      <p:sp>
        <p:nvSpPr>
          <p:cNvPr id="3" name="Subtitle 2"/>
          <p:cNvSpPr>
            <a:spLocks noGrp="1"/>
          </p:cNvSpPr>
          <p:nvPr>
            <p:ph type="subTitle" idx="1"/>
          </p:nvPr>
        </p:nvSpPr>
        <p:spPr>
          <a:xfrm>
            <a:off x="1219200" y="3505200"/>
            <a:ext cx="6172200" cy="1371600"/>
          </a:xfrm>
        </p:spPr>
        <p:txBody>
          <a:bodyPr>
            <a:normAutofit/>
          </a:bodyPr>
          <a:lstStyle/>
          <a:p>
            <a:r>
              <a:rPr lang="en-US" sz="2400" dirty="0" smtClean="0"/>
              <a:t>MPA 505 </a:t>
            </a:r>
          </a:p>
          <a:p>
            <a:r>
              <a:rPr lang="en-US" sz="2400" dirty="0" smtClean="0"/>
              <a:t>Riffat Abbas  Rizvi </a:t>
            </a:r>
            <a:endParaRPr lang="en-US" sz="2400"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agenda</a:t>
            </a:r>
            <a:endParaRPr lang="en-US" dirty="0"/>
          </a:p>
        </p:txBody>
      </p:sp>
      <p:sp>
        <p:nvSpPr>
          <p:cNvPr id="3" name="Content Placeholder 2"/>
          <p:cNvSpPr>
            <a:spLocks noGrp="1"/>
          </p:cNvSpPr>
          <p:nvPr>
            <p:ph sz="quarter" idx="1"/>
          </p:nvPr>
        </p:nvSpPr>
        <p:spPr>
          <a:xfrm>
            <a:off x="457200" y="1493837"/>
            <a:ext cx="8305800" cy="4906963"/>
          </a:xfrm>
        </p:spPr>
        <p:txBody>
          <a:bodyPr>
            <a:normAutofit lnSpcReduction="10000"/>
          </a:bodyPr>
          <a:lstStyle/>
          <a:p>
            <a:pPr marL="514350" indent="-514350">
              <a:buFont typeface="Wingdings" pitchFamily="2" charset="2"/>
              <a:buChar char="Ø"/>
            </a:pPr>
            <a:r>
              <a:rPr lang="en-US" dirty="0" smtClean="0"/>
              <a:t>Preview of Last Lecture </a:t>
            </a:r>
          </a:p>
          <a:p>
            <a:pPr marL="514350" indent="-514350">
              <a:buFont typeface="Wingdings" pitchFamily="2" charset="2"/>
              <a:buChar char="Ø"/>
            </a:pPr>
            <a:r>
              <a:rPr lang="en-US" dirty="0" smtClean="0"/>
              <a:t>Learning Organizations</a:t>
            </a:r>
          </a:p>
          <a:p>
            <a:pPr marL="514350" indent="-514350">
              <a:buFont typeface="Wingdings" pitchFamily="2" charset="2"/>
              <a:buChar char="Ø"/>
            </a:pPr>
            <a:r>
              <a:rPr lang="en-US" dirty="0" smtClean="0"/>
              <a:t>Non-Governmental Organizations (NGOs)</a:t>
            </a:r>
          </a:p>
          <a:p>
            <a:pPr marL="514350" indent="-514350">
              <a:buFont typeface="Wingdings" pitchFamily="2" charset="2"/>
              <a:buChar char="Ø"/>
            </a:pPr>
            <a:r>
              <a:rPr lang="en-US" dirty="0" smtClean="0"/>
              <a:t>NGOs and Results-Based Management (RBM)</a:t>
            </a:r>
          </a:p>
          <a:p>
            <a:pPr marL="514350" indent="-514350">
              <a:buFont typeface="Wingdings" pitchFamily="2" charset="2"/>
              <a:buChar char="Ø"/>
            </a:pPr>
            <a:r>
              <a:rPr lang="en-US" dirty="0" smtClean="0"/>
              <a:t>RBM</a:t>
            </a:r>
          </a:p>
          <a:p>
            <a:pPr marL="514350" indent="-514350">
              <a:buFont typeface="Wingdings" pitchFamily="2" charset="2"/>
              <a:buChar char="Ø"/>
            </a:pPr>
            <a:r>
              <a:rPr lang="en-US" dirty="0" smtClean="0"/>
              <a:t>Results</a:t>
            </a:r>
          </a:p>
          <a:p>
            <a:pPr marL="514350" indent="-514350">
              <a:buFont typeface="Wingdings" pitchFamily="2" charset="2"/>
              <a:buChar char="Ø"/>
            </a:pPr>
            <a:r>
              <a:rPr lang="en-US" dirty="0" smtClean="0"/>
              <a:t>Results Chain </a:t>
            </a:r>
          </a:p>
          <a:p>
            <a:pPr marL="514350" indent="-514350">
              <a:buFont typeface="Wingdings" pitchFamily="2" charset="2"/>
              <a:buChar char="Ø"/>
            </a:pPr>
            <a:r>
              <a:rPr lang="en-US" dirty="0" smtClean="0"/>
              <a:t>Measuring Results</a:t>
            </a:r>
          </a:p>
          <a:p>
            <a:pPr marL="514350" indent="-514350">
              <a:buFont typeface="Wingdings" pitchFamily="2" charset="2"/>
              <a:buChar char="Ø"/>
            </a:pPr>
            <a:r>
              <a:rPr lang="en-US" dirty="0" smtClean="0"/>
              <a:t>Indicators</a:t>
            </a:r>
          </a:p>
          <a:p>
            <a:pPr marL="514350" indent="-514350">
              <a:buFont typeface="Wingdings" pitchFamily="2" charset="2"/>
              <a:buChar char="Ø"/>
            </a:pPr>
            <a:r>
              <a:rPr lang="en-US" dirty="0" smtClean="0"/>
              <a:t>Examples of Indicators</a:t>
            </a:r>
          </a:p>
          <a:p>
            <a:pPr marL="514350" indent="-514350">
              <a:buFont typeface="Wingdings" pitchFamily="2" charset="2"/>
              <a:buChar char="Ø"/>
            </a:pPr>
            <a:r>
              <a:rPr lang="en-US" dirty="0" smtClean="0"/>
              <a:t>RBM Framework</a:t>
            </a:r>
          </a:p>
          <a:p>
            <a:pPr marL="514350" indent="-514350">
              <a:buFont typeface="Wingdings" pitchFamily="2" charset="2"/>
              <a:buChar char="Ø"/>
            </a:pPr>
            <a:r>
              <a:rPr lang="en-US" dirty="0" smtClean="0"/>
              <a:t>Conclusion</a:t>
            </a:r>
          </a:p>
          <a:p>
            <a:pPr marL="514350" indent="-514350"/>
            <a:endParaRPr lang="en-US" dirty="0" smtClean="0"/>
          </a:p>
          <a:p>
            <a:pPr marL="514350" indent="-514350"/>
            <a:endParaRPr lang="en-US" dirty="0" smtClean="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2648" y="152400"/>
            <a:ext cx="8153400" cy="990600"/>
          </a:xfrm>
        </p:spPr>
        <p:txBody>
          <a:bodyPr>
            <a:normAutofit/>
          </a:bodyPr>
          <a:lstStyle/>
          <a:p>
            <a:r>
              <a:rPr lang="en-US" dirty="0" smtClean="0"/>
              <a:t>Learning Organizations</a:t>
            </a:r>
            <a:endParaRPr lang="en-US" dirty="0"/>
          </a:p>
        </p:txBody>
      </p:sp>
      <p:sp>
        <p:nvSpPr>
          <p:cNvPr id="3" name="Content Placeholder 2"/>
          <p:cNvSpPr>
            <a:spLocks noGrp="1"/>
          </p:cNvSpPr>
          <p:nvPr>
            <p:ph sz="quarter" idx="1"/>
          </p:nvPr>
        </p:nvSpPr>
        <p:spPr/>
        <p:txBody>
          <a:bodyPr/>
          <a:lstStyle/>
          <a:p>
            <a:r>
              <a:rPr lang="en-US" dirty="0" smtClean="0"/>
              <a:t>The learning organization is one which is “continuously expanding its capacity to create its future”  (Peter Senge, The Fifth Discipline)</a:t>
            </a:r>
          </a:p>
          <a:p>
            <a:r>
              <a:rPr lang="en-US" dirty="0" smtClean="0"/>
              <a:t>Good learning tests an organization’s management, its strategies and its values. </a:t>
            </a:r>
          </a:p>
          <a:p>
            <a:pPr>
              <a:buNone/>
            </a:pPr>
            <a:endParaRPr lang="en-US" i="1" dirty="0" smtClean="0"/>
          </a:p>
          <a:p>
            <a:endParaRPr lang="en-US" i="1" dirty="0" smtClean="0"/>
          </a:p>
          <a:p>
            <a:pPr>
              <a:buNone/>
            </a:pPr>
            <a:endParaRPr lang="en-US" dirty="0" smtClean="0"/>
          </a:p>
          <a:p>
            <a:pPr>
              <a:buNone/>
            </a:pP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28600"/>
            <a:ext cx="8156448" cy="990600"/>
          </a:xfrm>
        </p:spPr>
        <p:txBody>
          <a:bodyPr>
            <a:normAutofit fontScale="90000"/>
          </a:bodyPr>
          <a:lstStyle/>
          <a:p>
            <a:r>
              <a:rPr lang="en-US" dirty="0" smtClean="0"/>
              <a:t>Non-Governmental Organizations (NGOs)</a:t>
            </a:r>
            <a:endParaRPr lang="en-US" dirty="0"/>
          </a:p>
        </p:txBody>
      </p:sp>
      <p:sp>
        <p:nvSpPr>
          <p:cNvPr id="3" name="Content Placeholder 2"/>
          <p:cNvSpPr>
            <a:spLocks noGrp="1"/>
          </p:cNvSpPr>
          <p:nvPr>
            <p:ph sz="quarter" idx="1"/>
          </p:nvPr>
        </p:nvSpPr>
        <p:spPr/>
        <p:txBody>
          <a:bodyPr/>
          <a:lstStyle/>
          <a:p>
            <a:r>
              <a:rPr lang="en-US" dirty="0" smtClean="0"/>
              <a:t>NGOs claim to be ‘learning organizations’</a:t>
            </a:r>
          </a:p>
          <a:p>
            <a:r>
              <a:rPr lang="en-US" dirty="0" smtClean="0"/>
              <a:t>They rely on both formal and informal processes to: </a:t>
            </a:r>
          </a:p>
          <a:p>
            <a:pPr marL="514350" indent="-514350">
              <a:buAutoNum type="alphaLcParenR"/>
            </a:pPr>
            <a:r>
              <a:rPr lang="en-US" dirty="0" smtClean="0"/>
              <a:t>generate new learning, </a:t>
            </a:r>
          </a:p>
          <a:p>
            <a:pPr marL="514350" indent="-514350">
              <a:buAutoNum type="alphaLcParenR"/>
            </a:pPr>
            <a:r>
              <a:rPr lang="en-US" dirty="0" smtClean="0"/>
              <a:t>reflect on past experience and </a:t>
            </a:r>
          </a:p>
          <a:p>
            <a:pPr marL="514350" indent="-514350">
              <a:buAutoNum type="alphaLcParenR"/>
            </a:pPr>
            <a:r>
              <a:rPr lang="en-US" dirty="0" smtClean="0"/>
              <a:t>experiment with new approaches. </a:t>
            </a:r>
          </a:p>
          <a:p>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5" presetClass="entr" presetSubtype="10"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Effect transition="in" filter="checkerboard(across)">
                                      <p:cBhvr>
                                        <p:cTn id="19" dur="500"/>
                                        <p:tgtEl>
                                          <p:spTgt spid="3">
                                            <p:txEl>
                                              <p:pRg st="2" end="2"/>
                                            </p:txEl>
                                          </p:spTgt>
                                        </p:tgtEl>
                                      </p:cBhvr>
                                    </p:animEffect>
                                  </p:childTnLst>
                                </p:cTn>
                              </p:par>
                              <p:par>
                                <p:cTn id="20" presetID="5" presetClass="entr" presetSubtype="10" fill="hold" nodeType="with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checkerboard(across)">
                                      <p:cBhvr>
                                        <p:cTn id="22" dur="500"/>
                                        <p:tgtEl>
                                          <p:spTgt spid="3">
                                            <p:txEl>
                                              <p:pRg st="3" end="3"/>
                                            </p:txEl>
                                          </p:spTgt>
                                        </p:tgtEl>
                                      </p:cBhvr>
                                    </p:animEffect>
                                  </p:childTnLst>
                                </p:cTn>
                              </p:par>
                              <p:par>
                                <p:cTn id="23" presetID="5" presetClass="entr" presetSubtype="10" fill="hold" nodeType="with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Effect transition="in" filter="checkerboard(across)">
                                      <p:cBhvr>
                                        <p:cTn id="25"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NGOs and Results-Based Management (RBM)</a:t>
            </a:r>
            <a:endParaRPr lang="en-US" dirty="0"/>
          </a:p>
        </p:txBody>
      </p:sp>
      <p:sp>
        <p:nvSpPr>
          <p:cNvPr id="3" name="Content Placeholder 2"/>
          <p:cNvSpPr>
            <a:spLocks noGrp="1"/>
          </p:cNvSpPr>
          <p:nvPr>
            <p:ph sz="quarter" idx="1"/>
          </p:nvPr>
        </p:nvSpPr>
        <p:spPr/>
        <p:txBody>
          <a:bodyPr>
            <a:normAutofit/>
          </a:bodyPr>
          <a:lstStyle/>
          <a:p>
            <a:r>
              <a:rPr lang="en-US" dirty="0" smtClean="0"/>
              <a:t>RBM is a relatively new (1990’s) formal approach being ‘learned’ by NGOs</a:t>
            </a:r>
          </a:p>
          <a:p>
            <a:r>
              <a:rPr lang="en-US" dirty="0" smtClean="0"/>
              <a:t>Donor agencies have played a vital role in the adoption of RBM by NGOs.</a:t>
            </a:r>
          </a:p>
          <a:p>
            <a:r>
              <a:rPr lang="en-US" dirty="0" smtClean="0"/>
              <a:t>NGOs are adopting RBM to improve, for example:</a:t>
            </a:r>
          </a:p>
          <a:p>
            <a:pPr marL="514350" indent="-514350">
              <a:buAutoNum type="alphaLcParenR"/>
            </a:pPr>
            <a:r>
              <a:rPr lang="en-US" dirty="0" smtClean="0"/>
              <a:t>governance</a:t>
            </a:r>
          </a:p>
          <a:p>
            <a:pPr marL="514350" indent="-514350">
              <a:buAutoNum type="alphaLcParenR"/>
            </a:pPr>
            <a:r>
              <a:rPr lang="en-US" dirty="0" smtClean="0"/>
              <a:t>accountability</a:t>
            </a:r>
          </a:p>
          <a:p>
            <a:pPr marL="514350" indent="-514350">
              <a:buFont typeface="+mj-lt"/>
              <a:buAutoNum type="alphaLcParenR"/>
            </a:pPr>
            <a:r>
              <a:rPr lang="en-US" dirty="0" smtClean="0"/>
              <a:t>capacity development</a:t>
            </a:r>
          </a:p>
          <a:p>
            <a:pPr marL="514350" indent="-514350">
              <a:buAutoNum type="alphaLcParenR"/>
            </a:pPr>
            <a:endParaRPr lang="en-US"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5" presetClass="entr" presetSubtype="10"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Effect transition="in" filter="checkerboard(across)">
                                      <p:cBhvr>
                                        <p:cTn id="25" dur="500"/>
                                        <p:tgtEl>
                                          <p:spTgt spid="3">
                                            <p:txEl>
                                              <p:pRg st="3" end="3"/>
                                            </p:txEl>
                                          </p:spTgt>
                                        </p:tgtEl>
                                      </p:cBhvr>
                                    </p:animEffect>
                                  </p:childTnLst>
                                </p:cTn>
                              </p:par>
                              <p:par>
                                <p:cTn id="26" presetID="5" presetClass="entr" presetSubtype="10" fill="hold" nodeType="withEffect">
                                  <p:stCondLst>
                                    <p:cond delay="0"/>
                                  </p:stCondLst>
                                  <p:childTnLst>
                                    <p:set>
                                      <p:cBhvr>
                                        <p:cTn id="27" dur="1" fill="hold">
                                          <p:stCondLst>
                                            <p:cond delay="0"/>
                                          </p:stCondLst>
                                        </p:cTn>
                                        <p:tgtEl>
                                          <p:spTgt spid="3">
                                            <p:txEl>
                                              <p:pRg st="4" end="4"/>
                                            </p:txEl>
                                          </p:spTgt>
                                        </p:tgtEl>
                                        <p:attrNameLst>
                                          <p:attrName>style.visibility</p:attrName>
                                        </p:attrNameLst>
                                      </p:cBhvr>
                                      <p:to>
                                        <p:strVal val="visible"/>
                                      </p:to>
                                    </p:set>
                                    <p:animEffect transition="in" filter="checkerboard(across)">
                                      <p:cBhvr>
                                        <p:cTn id="28" dur="500"/>
                                        <p:tgtEl>
                                          <p:spTgt spid="3">
                                            <p:txEl>
                                              <p:pRg st="4" end="4"/>
                                            </p:txEl>
                                          </p:spTgt>
                                        </p:tgtEl>
                                      </p:cBhvr>
                                    </p:animEffect>
                                  </p:childTnLst>
                                </p:cTn>
                              </p:par>
                              <p:par>
                                <p:cTn id="29" presetID="5" presetClass="entr" presetSubtype="10" fill="hold" nodeType="with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Effect transition="in" filter="checkerboard(across)">
                                      <p:cBhvr>
                                        <p:cTn id="31"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Important of RBM and Evaluation </a:t>
            </a:r>
            <a:endParaRPr lang="en-US" dirty="0"/>
          </a:p>
        </p:txBody>
      </p:sp>
      <p:sp>
        <p:nvSpPr>
          <p:cNvPr id="3" name="Content Placeholder 2"/>
          <p:cNvSpPr>
            <a:spLocks noGrp="1"/>
          </p:cNvSpPr>
          <p:nvPr>
            <p:ph sz="quarter" idx="1"/>
          </p:nvPr>
        </p:nvSpPr>
        <p:spPr/>
        <p:txBody>
          <a:bodyPr/>
          <a:lstStyle/>
          <a:p>
            <a:r>
              <a:rPr lang="en-US" dirty="0" smtClean="0"/>
              <a:t>Growing pressures in developing countries to improve the performance of their public sectors.</a:t>
            </a:r>
          </a:p>
          <a:p>
            <a:r>
              <a:rPr lang="en-US" dirty="0" smtClean="0"/>
              <a:t>One strategy to address this need is to design and construct results based monitoring and evaluation(M&amp;E) systems. </a:t>
            </a:r>
          </a:p>
          <a:p>
            <a:r>
              <a:rPr lang="en-US" dirty="0" smtClean="0"/>
              <a:t>These strategies track the results produced(or not produced) by governments and other entities. </a:t>
            </a:r>
          </a:p>
          <a:p>
            <a:endParaRPr lang="en-US" dirty="0"/>
          </a:p>
        </p:txBody>
      </p:sp>
    </p:spTree>
    <p:extLst>
      <p:ext uri="{BB962C8B-B14F-4D97-AF65-F5344CB8AC3E}">
        <p14:creationId xmlns:p14="http://schemas.microsoft.com/office/powerpoint/2010/main" xmlns="" val="125938379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Results based M&amp;E System</a:t>
            </a:r>
            <a:endParaRPr lang="en-US" dirty="0"/>
          </a:p>
        </p:txBody>
      </p:sp>
      <p:sp>
        <p:nvSpPr>
          <p:cNvPr id="3" name="Content Placeholder 2"/>
          <p:cNvSpPr>
            <a:spLocks noGrp="1"/>
          </p:cNvSpPr>
          <p:nvPr>
            <p:ph sz="quarter" idx="1"/>
          </p:nvPr>
        </p:nvSpPr>
        <p:spPr/>
        <p:txBody>
          <a:bodyPr>
            <a:normAutofit lnSpcReduction="10000"/>
          </a:bodyPr>
          <a:lstStyle/>
          <a:p>
            <a:r>
              <a:rPr lang="en-US" dirty="0" smtClean="0"/>
              <a:t>Conducting a readiness assessment</a:t>
            </a:r>
          </a:p>
          <a:p>
            <a:r>
              <a:rPr lang="en-US" dirty="0" smtClean="0"/>
              <a:t>Agreeing an outcomes to monitor and evaluate</a:t>
            </a:r>
          </a:p>
          <a:p>
            <a:r>
              <a:rPr lang="en-US" dirty="0" smtClean="0"/>
              <a:t>Selecting key indicators to monitor outcomes</a:t>
            </a:r>
          </a:p>
          <a:p>
            <a:r>
              <a:rPr lang="en-US" dirty="0" smtClean="0"/>
              <a:t>Baseline data on indicators-Where are we today?</a:t>
            </a:r>
          </a:p>
          <a:p>
            <a:r>
              <a:rPr lang="en-US" dirty="0" smtClean="0"/>
              <a:t>Planning for improvement selecting realistic targets. </a:t>
            </a:r>
          </a:p>
          <a:p>
            <a:r>
              <a:rPr lang="en-US" dirty="0" smtClean="0"/>
              <a:t>Monitoring for results </a:t>
            </a:r>
          </a:p>
          <a:p>
            <a:r>
              <a:rPr lang="en-US" dirty="0" smtClean="0"/>
              <a:t>The role of evaluations </a:t>
            </a:r>
          </a:p>
          <a:p>
            <a:r>
              <a:rPr lang="en-US" dirty="0" smtClean="0"/>
              <a:t>Reporting findings </a:t>
            </a:r>
          </a:p>
          <a:p>
            <a:r>
              <a:rPr lang="en-US" dirty="0" smtClean="0"/>
              <a:t>Using findings </a:t>
            </a:r>
          </a:p>
          <a:p>
            <a:r>
              <a:rPr lang="en-US" dirty="0" smtClean="0"/>
              <a:t>Sustaining the M&amp;E systems within the organizations. </a:t>
            </a:r>
            <a:endParaRPr lang="en-US" dirty="0"/>
          </a:p>
        </p:txBody>
      </p:sp>
    </p:spTree>
    <p:extLst>
      <p:ext uri="{BB962C8B-B14F-4D97-AF65-F5344CB8AC3E}">
        <p14:creationId xmlns:p14="http://schemas.microsoft.com/office/powerpoint/2010/main" xmlns="" val="213403072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power of measuring results monitoring </a:t>
            </a:r>
            <a:endParaRPr lang="en-US" dirty="0"/>
          </a:p>
        </p:txBody>
      </p:sp>
      <p:sp>
        <p:nvSpPr>
          <p:cNvPr id="3" name="Content Placeholder 2"/>
          <p:cNvSpPr>
            <a:spLocks noGrp="1"/>
          </p:cNvSpPr>
          <p:nvPr>
            <p:ph sz="quarter" idx="1"/>
          </p:nvPr>
        </p:nvSpPr>
        <p:spPr/>
        <p:txBody>
          <a:bodyPr/>
          <a:lstStyle/>
          <a:p>
            <a:r>
              <a:rPr lang="en-US" dirty="0" smtClean="0"/>
              <a:t>If you donot measure results, you cannot tell success.</a:t>
            </a:r>
          </a:p>
          <a:p>
            <a:r>
              <a:rPr lang="en-US" dirty="0" smtClean="0"/>
              <a:t>If you cannot see success, you cannot reward it.</a:t>
            </a:r>
          </a:p>
          <a:p>
            <a:r>
              <a:rPr lang="en-US" dirty="0" smtClean="0"/>
              <a:t>If you cannot reward success. You are probably rewarding failure.</a:t>
            </a:r>
          </a:p>
          <a:p>
            <a:r>
              <a:rPr lang="en-US" dirty="0" smtClean="0"/>
              <a:t>If you cannot see success, you cannot learn from it. </a:t>
            </a:r>
          </a:p>
          <a:p>
            <a:r>
              <a:rPr lang="en-US" dirty="0" smtClean="0"/>
              <a:t>If you cannot recognize failure, you cannot correct it. </a:t>
            </a:r>
          </a:p>
          <a:p>
            <a:r>
              <a:rPr lang="en-US" dirty="0" smtClean="0"/>
              <a:t>If you can demonstrate results, you can win public support</a:t>
            </a:r>
            <a:endParaRPr lang="en-US" dirty="0"/>
          </a:p>
        </p:txBody>
      </p:sp>
    </p:spTree>
    <p:extLst>
      <p:ext uri="{BB962C8B-B14F-4D97-AF65-F5344CB8AC3E}">
        <p14:creationId xmlns:p14="http://schemas.microsoft.com/office/powerpoint/2010/main" xmlns="" val="382876070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RESULTS BASED MONITORING </a:t>
            </a:r>
            <a:endParaRPr lang="en-US" dirty="0"/>
          </a:p>
        </p:txBody>
      </p:sp>
      <p:sp>
        <p:nvSpPr>
          <p:cNvPr id="3" name="Content Placeholder 2"/>
          <p:cNvSpPr>
            <a:spLocks noGrp="1"/>
          </p:cNvSpPr>
          <p:nvPr>
            <p:ph sz="quarter" idx="1"/>
          </p:nvPr>
        </p:nvSpPr>
        <p:spPr/>
        <p:txBody>
          <a:bodyPr/>
          <a:lstStyle/>
          <a:p>
            <a:r>
              <a:rPr lang="en-US" dirty="0" smtClean="0"/>
              <a:t>Results based monitoring is a continuous process of measuring progress toward explicit short, intermediate, and long term results. </a:t>
            </a:r>
          </a:p>
          <a:p>
            <a:r>
              <a:rPr lang="en-US" dirty="0" smtClean="0"/>
              <a:t>It can provide feedback on progress(or lack of progress) to staff and decision-makers who can use the information in various ways to improve performance. </a:t>
            </a:r>
            <a:endParaRPr lang="en-US" dirty="0"/>
          </a:p>
        </p:txBody>
      </p:sp>
    </p:spTree>
    <p:extLst>
      <p:ext uri="{BB962C8B-B14F-4D97-AF65-F5344CB8AC3E}">
        <p14:creationId xmlns:p14="http://schemas.microsoft.com/office/powerpoint/2010/main" xmlns="" val="206129191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Results based monitoring </a:t>
            </a:r>
            <a:endParaRPr lang="en-US" dirty="0"/>
          </a:p>
        </p:txBody>
      </p:sp>
      <p:sp>
        <p:nvSpPr>
          <p:cNvPr id="3" name="Content Placeholder 2"/>
          <p:cNvSpPr>
            <a:spLocks noGrp="1"/>
          </p:cNvSpPr>
          <p:nvPr>
            <p:ph sz="quarter" idx="1"/>
          </p:nvPr>
        </p:nvSpPr>
        <p:spPr/>
        <p:txBody>
          <a:bodyPr/>
          <a:lstStyle/>
          <a:p>
            <a:pPr algn="just"/>
            <a:r>
              <a:rPr lang="en-US" dirty="0" smtClean="0"/>
              <a:t>Results based monitoring(What we call “monitoring”) is a continuous process of collecting and analyzing information, and comparing actual results to expected results  in order to measure how well a projects, program or policy is being implemented. </a:t>
            </a:r>
            <a:endParaRPr lang="en-US" dirty="0"/>
          </a:p>
        </p:txBody>
      </p:sp>
    </p:spTree>
    <p:extLst>
      <p:ext uri="{BB962C8B-B14F-4D97-AF65-F5344CB8AC3E}">
        <p14:creationId xmlns:p14="http://schemas.microsoft.com/office/powerpoint/2010/main" xmlns="" val="415849154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Results based evaluation </a:t>
            </a:r>
            <a:endParaRPr lang="en-US" dirty="0"/>
          </a:p>
        </p:txBody>
      </p:sp>
      <p:sp>
        <p:nvSpPr>
          <p:cNvPr id="3" name="Content Placeholder 2"/>
          <p:cNvSpPr>
            <a:spLocks noGrp="1"/>
          </p:cNvSpPr>
          <p:nvPr>
            <p:ph sz="quarter" idx="1"/>
          </p:nvPr>
        </p:nvSpPr>
        <p:spPr/>
        <p:txBody>
          <a:bodyPr/>
          <a:lstStyle/>
          <a:p>
            <a:r>
              <a:rPr lang="en-US" dirty="0" smtClean="0"/>
              <a:t>Results based evaluation is an assessment of a planned, ongoing, or completed intervention to determine its relevance, efficiency, effectiveness, impact, and sustainability. </a:t>
            </a:r>
            <a:endParaRPr lang="en-US" dirty="0"/>
          </a:p>
        </p:txBody>
      </p:sp>
    </p:spTree>
    <p:extLst>
      <p:ext uri="{BB962C8B-B14F-4D97-AF65-F5344CB8AC3E}">
        <p14:creationId xmlns:p14="http://schemas.microsoft.com/office/powerpoint/2010/main" xmlns="" val="9442771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Difference between RBM&amp;RBE</a:t>
            </a:r>
            <a:endParaRPr lang="en-US" dirty="0"/>
          </a:p>
        </p:txBody>
      </p:sp>
      <p:sp>
        <p:nvSpPr>
          <p:cNvPr id="3" name="Content Placeholder 2"/>
          <p:cNvSpPr>
            <a:spLocks noGrp="1"/>
          </p:cNvSpPr>
          <p:nvPr>
            <p:ph sz="quarter" idx="1"/>
          </p:nvPr>
        </p:nvSpPr>
        <p:spPr/>
        <p:txBody>
          <a:bodyPr/>
          <a:lstStyle/>
          <a:p>
            <a:pPr algn="just"/>
            <a:r>
              <a:rPr lang="en-US" dirty="0" smtClean="0"/>
              <a:t>Evaluation takes a broader view of an intervention, asking if the progress towards the target or explicit results is caused by the intervention or if there is some other explanation for the changes showing up in the monitoring systems. </a:t>
            </a:r>
          </a:p>
          <a:p>
            <a:pPr marL="0" indent="0" algn="just">
              <a:buNone/>
            </a:pPr>
            <a:endParaRPr lang="en-US" dirty="0" smtClean="0"/>
          </a:p>
        </p:txBody>
      </p:sp>
    </p:spTree>
    <p:extLst>
      <p:ext uri="{BB962C8B-B14F-4D97-AF65-F5344CB8AC3E}">
        <p14:creationId xmlns:p14="http://schemas.microsoft.com/office/powerpoint/2010/main" xmlns="" val="242904536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Difference (continued)</a:t>
            </a:r>
            <a:endParaRPr lang="en-US" dirty="0"/>
          </a:p>
        </p:txBody>
      </p:sp>
      <p:sp>
        <p:nvSpPr>
          <p:cNvPr id="3" name="Content Placeholder 2"/>
          <p:cNvSpPr>
            <a:spLocks noGrp="1"/>
          </p:cNvSpPr>
          <p:nvPr>
            <p:ph sz="quarter" idx="1"/>
          </p:nvPr>
        </p:nvSpPr>
        <p:spPr/>
        <p:txBody>
          <a:bodyPr/>
          <a:lstStyle/>
          <a:p>
            <a:r>
              <a:rPr lang="en-US" dirty="0" smtClean="0"/>
              <a:t>Whether the goals were relevant and worthwhile in the first place?</a:t>
            </a:r>
          </a:p>
          <a:p>
            <a:r>
              <a:rPr lang="en-US" dirty="0" smtClean="0"/>
              <a:t>How effectively and efficiently they are being achieved?</a:t>
            </a:r>
          </a:p>
          <a:p>
            <a:r>
              <a:rPr lang="en-US" dirty="0" smtClean="0"/>
              <a:t> What other unanticipated effects have been caused by the intervention?</a:t>
            </a:r>
          </a:p>
          <a:p>
            <a:r>
              <a:rPr lang="en-US" dirty="0" smtClean="0"/>
              <a:t>Whether the intervention as a package represents the most cost-effective and sustainable strategy for addressing a particular set of identified needs?</a:t>
            </a:r>
            <a:endParaRPr lang="en-US" dirty="0"/>
          </a:p>
        </p:txBody>
      </p:sp>
    </p:spTree>
    <p:extLst>
      <p:ext uri="{BB962C8B-B14F-4D97-AF65-F5344CB8AC3E}">
        <p14:creationId xmlns:p14="http://schemas.microsoft.com/office/powerpoint/2010/main" xmlns="" val="99149934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TRADITIONAL VR Results based M&amp;E</a:t>
            </a:r>
            <a:endParaRPr lang="en-US" dirty="0"/>
          </a:p>
        </p:txBody>
      </p:sp>
      <p:sp>
        <p:nvSpPr>
          <p:cNvPr id="3" name="Content Placeholder 2"/>
          <p:cNvSpPr>
            <a:spLocks noGrp="1"/>
          </p:cNvSpPr>
          <p:nvPr>
            <p:ph sz="quarter" idx="1"/>
          </p:nvPr>
        </p:nvSpPr>
        <p:spPr/>
        <p:txBody>
          <a:bodyPr/>
          <a:lstStyle/>
          <a:p>
            <a:r>
              <a:rPr lang="en-US" dirty="0" smtClean="0"/>
              <a:t>Traditional M&amp;E focuses on the monitoring and evaluation of inputs, activities, and outputs (i.e. on project or program implementation. </a:t>
            </a:r>
          </a:p>
          <a:p>
            <a:r>
              <a:rPr lang="en-US" dirty="0" smtClean="0"/>
              <a:t>Results based M&amp;E combines the traditional approach of monitoring implementation with the assessment of results. </a:t>
            </a:r>
          </a:p>
          <a:p>
            <a:pPr marL="0" indent="0">
              <a:buNone/>
            </a:pPr>
            <a:endParaRPr lang="en-US" dirty="0"/>
          </a:p>
        </p:txBody>
      </p:sp>
    </p:spTree>
    <p:extLst>
      <p:ext uri="{BB962C8B-B14F-4D97-AF65-F5344CB8AC3E}">
        <p14:creationId xmlns:p14="http://schemas.microsoft.com/office/powerpoint/2010/main" xmlns="" val="198434204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RBM (History)?</a:t>
            </a:r>
            <a:endParaRPr lang="en-US" dirty="0"/>
          </a:p>
        </p:txBody>
      </p:sp>
      <p:sp>
        <p:nvSpPr>
          <p:cNvPr id="3" name="Content Placeholder 2"/>
          <p:cNvSpPr>
            <a:spLocks noGrp="1"/>
          </p:cNvSpPr>
          <p:nvPr>
            <p:ph sz="quarter" idx="1"/>
          </p:nvPr>
        </p:nvSpPr>
        <p:spPr>
          <a:xfrm>
            <a:off x="612648" y="1600200"/>
            <a:ext cx="8150352" cy="4800600"/>
          </a:xfrm>
        </p:spPr>
        <p:txBody>
          <a:bodyPr>
            <a:normAutofit/>
          </a:bodyPr>
          <a:lstStyle/>
          <a:p>
            <a:pPr>
              <a:buNone/>
            </a:pPr>
            <a:r>
              <a:rPr lang="en-US" dirty="0" smtClean="0"/>
              <a:t>                  </a:t>
            </a:r>
          </a:p>
          <a:p>
            <a:endParaRPr lang="en-US" dirty="0" smtClean="0"/>
          </a:p>
          <a:p>
            <a:endParaRPr lang="en-US" dirty="0" smtClean="0"/>
          </a:p>
          <a:p>
            <a:endParaRPr lang="en-US" dirty="0" smtClean="0"/>
          </a:p>
          <a:p>
            <a:endParaRPr lang="en-US" dirty="0" smtClean="0"/>
          </a:p>
          <a:p>
            <a:endParaRPr lang="en-US" dirty="0" smtClean="0"/>
          </a:p>
          <a:p>
            <a:r>
              <a:rPr lang="en-US" dirty="0" smtClean="0"/>
              <a:t>It developed as a result of globalization, competition and the entrepreneurial culture.</a:t>
            </a:r>
          </a:p>
          <a:p>
            <a:r>
              <a:rPr lang="en-US" dirty="0" smtClean="0"/>
              <a:t>In the late 1990s, the UN system adopted RBM in its major agencies.</a:t>
            </a:r>
          </a:p>
          <a:p>
            <a:endParaRPr lang="en-US" dirty="0"/>
          </a:p>
        </p:txBody>
      </p:sp>
      <p:graphicFrame>
        <p:nvGraphicFramePr>
          <p:cNvPr id="8" name="Diagram 7"/>
          <p:cNvGraphicFramePr/>
          <p:nvPr/>
        </p:nvGraphicFramePr>
        <p:xfrm>
          <a:off x="1447800" y="1600200"/>
          <a:ext cx="6629400" cy="2667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diamond(in)">
                                      <p:cBhvr>
                                        <p:cTn id="7" dur="20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3">
                                            <p:txEl>
                                              <p:pRg st="6" end="6"/>
                                            </p:txEl>
                                          </p:spTgt>
                                        </p:tgtEl>
                                        <p:attrNameLst>
                                          <p:attrName>style.visibility</p:attrName>
                                        </p:attrNameLst>
                                      </p:cBhvr>
                                      <p:to>
                                        <p:strVal val="visible"/>
                                      </p:to>
                                    </p:set>
                                    <p:anim calcmode="lin" valueType="num">
                                      <p:cBhvr additive="base">
                                        <p:cTn id="12"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nodeType="clickEffect">
                                  <p:stCondLst>
                                    <p:cond delay="0"/>
                                  </p:stCondLst>
                                  <p:childTnLst>
                                    <p:set>
                                      <p:cBhvr>
                                        <p:cTn id="17" dur="1" fill="hold">
                                          <p:stCondLst>
                                            <p:cond delay="0"/>
                                          </p:stCondLst>
                                        </p:cTn>
                                        <p:tgtEl>
                                          <p:spTgt spid="3">
                                            <p:txEl>
                                              <p:pRg st="7" end="7"/>
                                            </p:txEl>
                                          </p:spTgt>
                                        </p:tgtEl>
                                        <p:attrNameLst>
                                          <p:attrName>style.visibility</p:attrName>
                                        </p:attrNameLst>
                                      </p:cBhvr>
                                      <p:to>
                                        <p:strVal val="visible"/>
                                      </p:to>
                                    </p:set>
                                    <p:anim calcmode="lin" valueType="num">
                                      <p:cBhvr additive="base">
                                        <p:cTn id="18"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8" grpId="0">
        <p:bldAsOne/>
      </p:bldGraphic>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RBM?</a:t>
            </a:r>
            <a:endParaRPr lang="en-US" dirty="0"/>
          </a:p>
        </p:txBody>
      </p:sp>
      <p:sp>
        <p:nvSpPr>
          <p:cNvPr id="3" name="Content Placeholder 2"/>
          <p:cNvSpPr>
            <a:spLocks noGrp="1"/>
          </p:cNvSpPr>
          <p:nvPr>
            <p:ph sz="quarter" idx="1"/>
          </p:nvPr>
        </p:nvSpPr>
        <p:spPr/>
        <p:txBody>
          <a:bodyPr>
            <a:normAutofit/>
          </a:bodyPr>
          <a:lstStyle/>
          <a:p>
            <a:r>
              <a:rPr lang="en-US" dirty="0" err="1" smtClean="0"/>
              <a:t>Logframe</a:t>
            </a:r>
            <a:r>
              <a:rPr lang="en-US" dirty="0" smtClean="0"/>
              <a:t> Matrix/Project Matrix/RBM, is a chart used to organize the expected results from a programme or project.</a:t>
            </a:r>
          </a:p>
          <a:p>
            <a:r>
              <a:rPr lang="en-US" dirty="0" smtClean="0"/>
              <a:t>It is a broad management strategy aimed at changing the way institutions operate, by improving performance, programmatic focus and delivery.</a:t>
            </a:r>
          </a:p>
          <a:p>
            <a:r>
              <a:rPr lang="en-US" dirty="0" smtClean="0"/>
              <a:t>It is a participatory and team-based approach to programme planning </a:t>
            </a:r>
          </a:p>
          <a:p>
            <a:r>
              <a:rPr lang="en-US" dirty="0" smtClean="0"/>
              <a:t>It focuses on achieving defined and measurable results and impact.</a:t>
            </a:r>
          </a:p>
          <a:p>
            <a:r>
              <a:rPr lang="en-US" dirty="0" smtClean="0"/>
              <a:t>It serves as a “blueprint” for managers</a:t>
            </a:r>
          </a:p>
          <a:p>
            <a:endParaRPr lang="en-US" dirty="0" smtClean="0"/>
          </a:p>
          <a:p>
            <a:endParaRPr lang="en-US" dirty="0" smtClean="0"/>
          </a:p>
          <a:p>
            <a:endParaRPr lang="en-US" dirty="0" smtClean="0"/>
          </a:p>
          <a:p>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RBM?</a:t>
            </a:r>
            <a:endParaRPr lang="en-US" dirty="0"/>
          </a:p>
        </p:txBody>
      </p:sp>
      <p:sp>
        <p:nvSpPr>
          <p:cNvPr id="3" name="Content Placeholder 2"/>
          <p:cNvSpPr>
            <a:spLocks noGrp="1"/>
          </p:cNvSpPr>
          <p:nvPr>
            <p:ph sz="quarter" idx="1"/>
          </p:nvPr>
        </p:nvSpPr>
        <p:spPr>
          <a:xfrm>
            <a:off x="609600" y="1600200"/>
            <a:ext cx="8153400" cy="4495800"/>
          </a:xfrm>
        </p:spPr>
        <p:txBody>
          <a:bodyPr/>
          <a:lstStyle/>
          <a:p>
            <a:r>
              <a:rPr lang="en-US" dirty="0" smtClean="0"/>
              <a:t>It is a life-cycle approach since a programme under RBM focuses on results from planning and implementation to monitoring, evaluation and reporting.</a:t>
            </a:r>
          </a:p>
          <a:p>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RBM life cycle approach </a:t>
            </a:r>
            <a:endParaRPr lang="en-US" dirty="0"/>
          </a:p>
        </p:txBody>
      </p:sp>
      <p:graphicFrame>
        <p:nvGraphicFramePr>
          <p:cNvPr id="4" name="Content Placeholder 3"/>
          <p:cNvGraphicFramePr>
            <a:graphicFrameLocks noGrp="1"/>
          </p:cNvGraphicFramePr>
          <p:nvPr>
            <p:ph sz="quarter" idx="1"/>
          </p:nvPr>
        </p:nvGraphicFramePr>
        <p:xfrm>
          <a:off x="-76200" y="1447800"/>
          <a:ext cx="9144000" cy="5257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TextBox 4"/>
          <p:cNvSpPr txBox="1"/>
          <p:nvPr/>
        </p:nvSpPr>
        <p:spPr>
          <a:xfrm>
            <a:off x="7543800" y="6477000"/>
            <a:ext cx="2133600" cy="369332"/>
          </a:xfrm>
          <a:prstGeom prst="rect">
            <a:avLst/>
          </a:prstGeom>
          <a:noFill/>
        </p:spPr>
        <p:txBody>
          <a:bodyPr wrap="square" rtlCol="0">
            <a:spAutoFit/>
          </a:bodyPr>
          <a:lstStyle/>
          <a:p>
            <a:r>
              <a:rPr lang="en-US" dirty="0" err="1" smtClean="0"/>
              <a:t>Trocaire</a:t>
            </a:r>
            <a:r>
              <a:rPr lang="en-US" dirty="0" smtClean="0"/>
              <a:t>, 2011</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amond(in)">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What is a Result?</a:t>
            </a:r>
            <a:endParaRPr lang="en-US" dirty="0"/>
          </a:p>
        </p:txBody>
      </p:sp>
      <p:sp>
        <p:nvSpPr>
          <p:cNvPr id="3" name="Content Placeholder 2"/>
          <p:cNvSpPr>
            <a:spLocks noGrp="1"/>
          </p:cNvSpPr>
          <p:nvPr>
            <p:ph sz="quarter" idx="1"/>
          </p:nvPr>
        </p:nvSpPr>
        <p:spPr/>
        <p:txBody>
          <a:bodyPr/>
          <a:lstStyle/>
          <a:p>
            <a:r>
              <a:rPr lang="en-US" dirty="0" smtClean="0"/>
              <a:t>According to Peter </a:t>
            </a:r>
            <a:r>
              <a:rPr lang="en-US" dirty="0" err="1" smtClean="0"/>
              <a:t>Drucker</a:t>
            </a:r>
            <a:r>
              <a:rPr lang="en-US" dirty="0" smtClean="0"/>
              <a:t> (1990), a non-for-profit institution has had </a:t>
            </a:r>
            <a:r>
              <a:rPr lang="en-US" b="1" dirty="0" smtClean="0"/>
              <a:t>no</a:t>
            </a:r>
            <a:r>
              <a:rPr lang="en-US" dirty="0" smtClean="0"/>
              <a:t> results until the end “user” becomes a “doer”  or is a changed human being.</a:t>
            </a:r>
          </a:p>
          <a:p>
            <a:r>
              <a:rPr lang="en-US" dirty="0" smtClean="0"/>
              <a:t>It is a positive change happening in the life of people (in the community, in society) as a consequence of a project.</a:t>
            </a:r>
          </a:p>
          <a:p>
            <a:r>
              <a:rPr lang="en-US" dirty="0" smtClean="0"/>
              <a:t>It is a describable or measurable development change resulting from a cause and effect relationship.</a:t>
            </a:r>
          </a:p>
          <a:p>
            <a:endParaRPr lang="en-US" dirty="0" smtClean="0"/>
          </a:p>
          <a:p>
            <a:endParaRPr lang="en-US" dirty="0" smtClean="0"/>
          </a:p>
          <a:p>
            <a:endParaRPr lang="en-US" dirty="0" smtClean="0"/>
          </a:p>
          <a:p>
            <a:endParaRPr lang="en-US" dirty="0" smtClean="0"/>
          </a:p>
          <a:p>
            <a:endParaRPr lang="en-US" dirty="0" smtClean="0"/>
          </a:p>
          <a:p>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3 Levels of Results in RBM </a:t>
            </a:r>
            <a:endParaRPr lang="en-US" dirty="0"/>
          </a:p>
        </p:txBody>
      </p:sp>
      <p:sp>
        <p:nvSpPr>
          <p:cNvPr id="3" name="Content Placeholder 2"/>
          <p:cNvSpPr>
            <a:spLocks noGrp="1"/>
          </p:cNvSpPr>
          <p:nvPr>
            <p:ph sz="quarter" idx="1"/>
          </p:nvPr>
        </p:nvSpPr>
        <p:spPr/>
        <p:txBody>
          <a:bodyPr/>
          <a:lstStyle/>
          <a:p>
            <a:r>
              <a:rPr lang="en-US" dirty="0" smtClean="0"/>
              <a:t>The 3 levels of results in RBM are based on the nature of the results involved and the timeframe over which they appear.</a:t>
            </a:r>
          </a:p>
          <a:p>
            <a:endParaRPr lang="en-US" dirty="0" smtClean="0"/>
          </a:p>
          <a:p>
            <a:pPr>
              <a:buNone/>
            </a:pPr>
            <a:endParaRPr lang="en-US" dirty="0" smtClean="0"/>
          </a:p>
          <a:p>
            <a:pPr>
              <a:buNone/>
            </a:pPr>
            <a:endParaRPr lang="en-US" dirty="0"/>
          </a:p>
        </p:txBody>
      </p:sp>
      <p:graphicFrame>
        <p:nvGraphicFramePr>
          <p:cNvPr id="5" name="Diagram 4"/>
          <p:cNvGraphicFramePr/>
          <p:nvPr/>
        </p:nvGraphicFramePr>
        <p:xfrm>
          <a:off x="457200" y="3124200"/>
          <a:ext cx="5943600" cy="36576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8" presetClass="entr" presetSubtype="16"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diamond(in)">
                                      <p:cBhvr>
                                        <p:cTn id="13"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AsOne/>
      </p:bldGraphic>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3 Levels of Results in RBM </a:t>
            </a:r>
            <a:endParaRPr lang="en-US" dirty="0"/>
          </a:p>
        </p:txBody>
      </p:sp>
      <p:graphicFrame>
        <p:nvGraphicFramePr>
          <p:cNvPr id="5" name="Diagram 4"/>
          <p:cNvGraphicFramePr/>
          <p:nvPr/>
        </p:nvGraphicFramePr>
        <p:xfrm>
          <a:off x="-609600" y="1524000"/>
          <a:ext cx="7848600" cy="5257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diamond(in)">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AsOne/>
      </p:bldGraphic>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Types of Results </a:t>
            </a:r>
            <a:endParaRPr lang="en-US" dirty="0"/>
          </a:p>
        </p:txBody>
      </p:sp>
      <p:graphicFrame>
        <p:nvGraphicFramePr>
          <p:cNvPr id="4" name="Content Placeholder 3"/>
          <p:cNvGraphicFramePr>
            <a:graphicFrameLocks noGrp="1"/>
          </p:cNvGraphicFramePr>
          <p:nvPr>
            <p:ph sz="quarter" idx="1"/>
          </p:nvPr>
        </p:nvGraphicFramePr>
        <p:xfrm>
          <a:off x="612775" y="2209800"/>
          <a:ext cx="8226425" cy="3032760"/>
        </p:xfrm>
        <a:graphic>
          <a:graphicData uri="http://schemas.openxmlformats.org/drawingml/2006/table">
            <a:tbl>
              <a:tblPr firstRow="1" bandCol="1">
                <a:tableStyleId>{21E4AEA4-8DFA-4A89-87EB-49C32662AFE0}</a:tableStyleId>
              </a:tblPr>
              <a:tblGrid>
                <a:gridCol w="4075113"/>
                <a:gridCol w="4151312"/>
              </a:tblGrid>
              <a:tr h="571500">
                <a:tc>
                  <a:txBody>
                    <a:bodyPr/>
                    <a:lstStyle/>
                    <a:p>
                      <a:r>
                        <a:rPr lang="en-US" sz="2800" dirty="0" smtClean="0"/>
                        <a:t>Type o</a:t>
                      </a:r>
                      <a:r>
                        <a:rPr lang="en-US" sz="2800" baseline="0" dirty="0" smtClean="0"/>
                        <a:t>f Result </a:t>
                      </a:r>
                      <a:endParaRPr lang="en-US" sz="2800" dirty="0"/>
                    </a:p>
                  </a:txBody>
                  <a:tcPr/>
                </a:tc>
                <a:tc>
                  <a:txBody>
                    <a:bodyPr/>
                    <a:lstStyle/>
                    <a:p>
                      <a:r>
                        <a:rPr lang="en-US" sz="2800" dirty="0" smtClean="0"/>
                        <a:t>Phas</a:t>
                      </a:r>
                      <a:r>
                        <a:rPr lang="en-US" sz="2800" baseline="0" dirty="0" smtClean="0"/>
                        <a:t>e </a:t>
                      </a:r>
                      <a:endParaRPr lang="en-US" sz="2800" dirty="0"/>
                    </a:p>
                  </a:txBody>
                  <a:tcPr/>
                </a:tc>
              </a:tr>
              <a:tr h="571500">
                <a:tc>
                  <a:txBody>
                    <a:bodyPr/>
                    <a:lstStyle/>
                    <a:p>
                      <a:r>
                        <a:rPr lang="en-US" sz="2800" dirty="0" smtClean="0"/>
                        <a:t>Expected</a:t>
                      </a:r>
                      <a:r>
                        <a:rPr lang="en-US" sz="2800" baseline="0" dirty="0" smtClean="0"/>
                        <a:t> </a:t>
                      </a:r>
                      <a:endParaRPr lang="en-US" sz="2800" dirty="0"/>
                    </a:p>
                  </a:txBody>
                  <a:tcPr/>
                </a:tc>
                <a:tc>
                  <a:txBody>
                    <a:bodyPr/>
                    <a:lstStyle/>
                    <a:p>
                      <a:r>
                        <a:rPr lang="en-US" sz="2800" dirty="0" smtClean="0"/>
                        <a:t>Planning</a:t>
                      </a:r>
                      <a:endParaRPr lang="en-US" sz="2800" dirty="0"/>
                    </a:p>
                  </a:txBody>
                  <a:tcPr/>
                </a:tc>
              </a:tr>
              <a:tr h="571500">
                <a:tc>
                  <a:txBody>
                    <a:bodyPr/>
                    <a:lstStyle/>
                    <a:p>
                      <a:r>
                        <a:rPr lang="en-US" sz="2800" dirty="0" smtClean="0"/>
                        <a:t>Achieved/Attained</a:t>
                      </a:r>
                      <a:r>
                        <a:rPr lang="en-US" sz="2800" baseline="0" dirty="0" smtClean="0"/>
                        <a:t> </a:t>
                      </a:r>
                      <a:endParaRPr lang="en-US" sz="2800" dirty="0"/>
                    </a:p>
                  </a:txBody>
                  <a:tcPr/>
                </a:tc>
                <a:tc>
                  <a:txBody>
                    <a:bodyPr/>
                    <a:lstStyle/>
                    <a:p>
                      <a:r>
                        <a:rPr lang="en-US" sz="2800" dirty="0" smtClean="0"/>
                        <a:t>Evaluation</a:t>
                      </a:r>
                      <a:r>
                        <a:rPr lang="en-US" sz="2800" baseline="0" dirty="0" smtClean="0"/>
                        <a:t> and Reporting</a:t>
                      </a:r>
                      <a:endParaRPr lang="en-US" sz="2800" dirty="0"/>
                    </a:p>
                  </a:txBody>
                  <a:tcPr/>
                </a:tc>
              </a:tr>
              <a:tr h="571500">
                <a:tc>
                  <a:txBody>
                    <a:bodyPr/>
                    <a:lstStyle/>
                    <a:p>
                      <a:r>
                        <a:rPr lang="en-US" sz="2800" dirty="0" smtClean="0"/>
                        <a:t>Unexpected</a:t>
                      </a:r>
                      <a:r>
                        <a:rPr lang="en-US" sz="2800" baseline="0" dirty="0" smtClean="0"/>
                        <a:t> </a:t>
                      </a:r>
                      <a:endParaRPr lang="en-US" sz="2800" dirty="0"/>
                    </a:p>
                  </a:txBody>
                  <a:tcPr/>
                </a:tc>
                <a:tc>
                  <a:txBody>
                    <a:bodyPr/>
                    <a:lstStyle/>
                    <a:p>
                      <a:r>
                        <a:rPr lang="en-US" sz="2800" dirty="0" smtClean="0"/>
                        <a:t>Monitoring and Evaluation</a:t>
                      </a:r>
                      <a:endParaRPr lang="en-US" sz="2800" dirty="0"/>
                    </a:p>
                  </a:txBody>
                  <a:tcPr/>
                </a:tc>
              </a:tr>
            </a:tbl>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amond(in)">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Results Chain</a:t>
            </a:r>
            <a:endParaRPr lang="en-US" dirty="0"/>
          </a:p>
        </p:txBody>
      </p:sp>
      <p:sp>
        <p:nvSpPr>
          <p:cNvPr id="3" name="Content Placeholder 2"/>
          <p:cNvSpPr>
            <a:spLocks noGrp="1"/>
          </p:cNvSpPr>
          <p:nvPr>
            <p:ph sz="quarter" idx="1"/>
          </p:nvPr>
        </p:nvSpPr>
        <p:spPr/>
        <p:txBody>
          <a:bodyPr/>
          <a:lstStyle/>
          <a:p>
            <a:r>
              <a:rPr lang="en-US" dirty="0" smtClean="0"/>
              <a:t>A series of expected achievements linked by causality</a:t>
            </a:r>
          </a:p>
          <a:p>
            <a:r>
              <a:rPr lang="en-US" dirty="0" smtClean="0"/>
              <a:t>Each link in the chain is characterized by:</a:t>
            </a:r>
          </a:p>
          <a:p>
            <a:pPr>
              <a:buNone/>
            </a:pPr>
            <a:r>
              <a:rPr lang="en-US" dirty="0" smtClean="0"/>
              <a:t>– Increased importance of achievement with respect  the program goal.</a:t>
            </a:r>
          </a:p>
          <a:p>
            <a:pPr>
              <a:buNone/>
            </a:pPr>
            <a:r>
              <a:rPr lang="en-US" dirty="0" smtClean="0"/>
              <a:t>– Decreased control, accountability, and attribution.</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5" presetClass="entr" presetSubtype="10"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Effect transition="in" filter="checkerboard(across)">
                                      <p:cBhvr>
                                        <p:cTn id="19" dur="500"/>
                                        <p:tgtEl>
                                          <p:spTgt spid="3">
                                            <p:txEl>
                                              <p:pRg st="2" end="2"/>
                                            </p:txEl>
                                          </p:spTgt>
                                        </p:tgtEl>
                                      </p:cBhvr>
                                    </p:animEffect>
                                  </p:childTnLst>
                                </p:cTn>
                              </p:par>
                              <p:par>
                                <p:cTn id="20" presetID="5" presetClass="entr" presetSubtype="10" fill="hold" nodeType="with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checkerboard(across)">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Results Chain </a:t>
            </a:r>
            <a:endParaRPr lang="en-US" dirty="0"/>
          </a:p>
        </p:txBody>
      </p:sp>
      <p:graphicFrame>
        <p:nvGraphicFramePr>
          <p:cNvPr id="4" name="Content Placeholder 3"/>
          <p:cNvGraphicFramePr>
            <a:graphicFrameLocks noGrp="1"/>
          </p:cNvGraphicFramePr>
          <p:nvPr>
            <p:ph sz="quarter" idx="1"/>
          </p:nvPr>
        </p:nvGraphicFramePr>
        <p:xfrm>
          <a:off x="457200" y="1600200"/>
          <a:ext cx="7467600" cy="487362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TextBox 4"/>
          <p:cNvSpPr txBox="1"/>
          <p:nvPr/>
        </p:nvSpPr>
        <p:spPr>
          <a:xfrm>
            <a:off x="5486400" y="3048000"/>
            <a:ext cx="1524000" cy="381000"/>
          </a:xfrm>
          <a:prstGeom prst="rect">
            <a:avLst/>
          </a:prstGeom>
          <a:noFill/>
        </p:spPr>
        <p:txBody>
          <a:bodyPr wrap="square" rtlCol="0">
            <a:spAutoFit/>
          </a:bodyPr>
          <a:lstStyle/>
          <a:p>
            <a:r>
              <a:rPr lang="en-US" b="1" dirty="0" smtClean="0"/>
              <a:t>Objectives </a:t>
            </a:r>
            <a:endParaRPr lang="en-US" b="1" dirty="0"/>
          </a:p>
        </p:txBody>
      </p:sp>
      <p:sp>
        <p:nvSpPr>
          <p:cNvPr id="6" name="TextBox 5"/>
          <p:cNvSpPr txBox="1"/>
          <p:nvPr/>
        </p:nvSpPr>
        <p:spPr>
          <a:xfrm>
            <a:off x="7086600" y="3086100"/>
            <a:ext cx="1219200" cy="381000"/>
          </a:xfrm>
          <a:prstGeom prst="rect">
            <a:avLst/>
          </a:prstGeom>
          <a:noFill/>
        </p:spPr>
        <p:txBody>
          <a:bodyPr wrap="square" rtlCol="0">
            <a:spAutoFit/>
          </a:bodyPr>
          <a:lstStyle/>
          <a:p>
            <a:r>
              <a:rPr lang="en-US" b="1" dirty="0" smtClean="0"/>
              <a:t>Goal  </a:t>
            </a:r>
            <a:endParaRPr lang="en-US" b="1" dirty="0"/>
          </a:p>
        </p:txBody>
      </p:sp>
      <p:sp>
        <p:nvSpPr>
          <p:cNvPr id="7" name="Left Brace 6"/>
          <p:cNvSpPr/>
          <p:nvPr/>
        </p:nvSpPr>
        <p:spPr>
          <a:xfrm rot="5400000">
            <a:off x="4191000" y="-1752600"/>
            <a:ext cx="838200" cy="8153400"/>
          </a:xfrm>
          <a:prstGeom prst="leftBrace">
            <a:avLst>
              <a:gd name="adj1" fmla="val 0"/>
              <a:gd name="adj2" fmla="val 50000"/>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8" name="TextBox 7"/>
          <p:cNvSpPr txBox="1"/>
          <p:nvPr/>
        </p:nvSpPr>
        <p:spPr>
          <a:xfrm>
            <a:off x="2362200" y="1524000"/>
            <a:ext cx="5181600" cy="523220"/>
          </a:xfrm>
          <a:prstGeom prst="rect">
            <a:avLst/>
          </a:prstGeom>
          <a:noFill/>
        </p:spPr>
        <p:txBody>
          <a:bodyPr wrap="square" rtlCol="0">
            <a:spAutoFit/>
          </a:bodyPr>
          <a:lstStyle/>
          <a:p>
            <a:r>
              <a:rPr lang="en-US" sz="2800" dirty="0" smtClean="0"/>
              <a:t>Vision/Values/ Key Principles</a:t>
            </a:r>
            <a:endParaRPr lang="en-US" sz="2800" dirty="0"/>
          </a:p>
        </p:txBody>
      </p:sp>
      <p:sp>
        <p:nvSpPr>
          <p:cNvPr id="9" name="Left Brace 8"/>
          <p:cNvSpPr/>
          <p:nvPr/>
        </p:nvSpPr>
        <p:spPr>
          <a:xfrm rot="5400000">
            <a:off x="6477000" y="1447800"/>
            <a:ext cx="685800" cy="2971800"/>
          </a:xfrm>
          <a:prstGeom prst="leftBrace">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0" name="TextBox 9"/>
          <p:cNvSpPr txBox="1"/>
          <p:nvPr/>
        </p:nvSpPr>
        <p:spPr>
          <a:xfrm>
            <a:off x="6629400" y="2286000"/>
            <a:ext cx="2667000" cy="369332"/>
          </a:xfrm>
          <a:prstGeom prst="rect">
            <a:avLst/>
          </a:prstGeom>
          <a:noFill/>
        </p:spPr>
        <p:txBody>
          <a:bodyPr wrap="square" rtlCol="0">
            <a:spAutoFit/>
          </a:bodyPr>
          <a:lstStyle/>
          <a:p>
            <a:r>
              <a:rPr lang="en-US" b="1" dirty="0" smtClean="0"/>
              <a:t>Mission</a:t>
            </a:r>
            <a:r>
              <a:rPr lang="en-US" dirty="0" smtClean="0"/>
              <a:t> </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amond(in)">
                                      <p:cBhvr>
                                        <p:cTn id="7" dur="2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8" presetClass="entr" presetSubtype="16"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diamond(in)">
                                      <p:cBhvr>
                                        <p:cTn id="12" dur="20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8" presetClass="entr" presetSubtype="16"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diamond(in)">
                                      <p:cBhvr>
                                        <p:cTn id="17"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P spid="7" grpId="0" animBg="1"/>
      <p:bldP spid="9"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Ten steps to build a RBM M&amp;E System </a:t>
            </a:r>
            <a:endParaRPr lang="en-US" dirty="0"/>
          </a:p>
        </p:txBody>
      </p:sp>
      <p:sp>
        <p:nvSpPr>
          <p:cNvPr id="3" name="Content Placeholder 2"/>
          <p:cNvSpPr>
            <a:spLocks noGrp="1"/>
          </p:cNvSpPr>
          <p:nvPr>
            <p:ph sz="quarter" idx="1"/>
          </p:nvPr>
        </p:nvSpPr>
        <p:spPr/>
        <p:txBody>
          <a:bodyPr>
            <a:normAutofit fontScale="92500"/>
          </a:bodyPr>
          <a:lstStyle/>
          <a:p>
            <a:pPr marL="457200" indent="-457200">
              <a:buFont typeface="+mj-lt"/>
              <a:buAutoNum type="arabicPeriod"/>
            </a:pPr>
            <a:r>
              <a:rPr lang="en-US" dirty="0" smtClean="0"/>
              <a:t>Conducting a readiness assessment. </a:t>
            </a:r>
          </a:p>
          <a:p>
            <a:pPr marL="457200" indent="-457200">
              <a:buFont typeface="+mj-lt"/>
              <a:buAutoNum type="arabicPeriod"/>
            </a:pPr>
            <a:r>
              <a:rPr lang="en-US" dirty="0" smtClean="0"/>
              <a:t>Agreeing on performance outcomes to monitor and evaluate. </a:t>
            </a:r>
          </a:p>
          <a:p>
            <a:pPr marL="457200" indent="-457200">
              <a:buFont typeface="+mj-lt"/>
              <a:buAutoNum type="arabicPeriod"/>
            </a:pPr>
            <a:r>
              <a:rPr lang="en-US" dirty="0" smtClean="0"/>
              <a:t>Selecting key indicators to monitor outcomes</a:t>
            </a:r>
          </a:p>
          <a:p>
            <a:pPr marL="457200" indent="-457200">
              <a:buFont typeface="+mj-lt"/>
              <a:buAutoNum type="arabicPeriod"/>
            </a:pPr>
            <a:r>
              <a:rPr lang="en-US" dirty="0" smtClean="0"/>
              <a:t>Baseline data on indicators. Where are we today?</a:t>
            </a:r>
          </a:p>
          <a:p>
            <a:pPr marL="457200" indent="-457200">
              <a:buFont typeface="+mj-lt"/>
              <a:buAutoNum type="arabicPeriod"/>
            </a:pPr>
            <a:r>
              <a:rPr lang="en-US" dirty="0" smtClean="0"/>
              <a:t>Planning for improvement-setting realistic targets.</a:t>
            </a:r>
          </a:p>
          <a:p>
            <a:pPr marL="457200" indent="-457200">
              <a:buFont typeface="+mj-lt"/>
              <a:buAutoNum type="arabicPeriod"/>
            </a:pPr>
            <a:r>
              <a:rPr lang="en-US" dirty="0" smtClean="0"/>
              <a:t>Monitoring for results </a:t>
            </a:r>
          </a:p>
          <a:p>
            <a:pPr marL="457200" indent="-457200">
              <a:buFont typeface="+mj-lt"/>
              <a:buAutoNum type="arabicPeriod"/>
            </a:pPr>
            <a:r>
              <a:rPr lang="en-US" dirty="0" smtClean="0"/>
              <a:t>The role for evaluations </a:t>
            </a:r>
          </a:p>
          <a:p>
            <a:pPr marL="457200" indent="-457200">
              <a:buFont typeface="+mj-lt"/>
              <a:buAutoNum type="arabicPeriod"/>
            </a:pPr>
            <a:r>
              <a:rPr lang="en-US" dirty="0" smtClean="0"/>
              <a:t>Reporting findings </a:t>
            </a:r>
          </a:p>
          <a:p>
            <a:pPr marL="457200" indent="-457200">
              <a:buFont typeface="+mj-lt"/>
              <a:buAutoNum type="arabicPeriod"/>
            </a:pPr>
            <a:r>
              <a:rPr lang="en-US" dirty="0" smtClean="0"/>
              <a:t>Using findings </a:t>
            </a:r>
          </a:p>
          <a:p>
            <a:pPr marL="457200" indent="-457200">
              <a:buFont typeface="+mj-lt"/>
              <a:buAutoNum type="arabicPeriod"/>
            </a:pPr>
            <a:r>
              <a:rPr lang="en-US" dirty="0" smtClean="0"/>
              <a:t>Sustaining the M&amp;E System within the organization. </a:t>
            </a:r>
            <a:endParaRPr lang="en-US" dirty="0"/>
          </a:p>
        </p:txBody>
      </p:sp>
    </p:spTree>
    <p:extLst>
      <p:ext uri="{BB962C8B-B14F-4D97-AF65-F5344CB8AC3E}">
        <p14:creationId xmlns:p14="http://schemas.microsoft.com/office/powerpoint/2010/main" xmlns="" val="91325677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Step one: conducting a readiness assessment. </a:t>
            </a:r>
            <a:endParaRPr lang="en-US" dirty="0"/>
          </a:p>
        </p:txBody>
      </p:sp>
      <p:sp>
        <p:nvSpPr>
          <p:cNvPr id="3" name="Content Placeholder 2"/>
          <p:cNvSpPr>
            <a:spLocks noGrp="1"/>
          </p:cNvSpPr>
          <p:nvPr>
            <p:ph sz="quarter" idx="1"/>
          </p:nvPr>
        </p:nvSpPr>
        <p:spPr/>
        <p:txBody>
          <a:bodyPr>
            <a:normAutofit lnSpcReduction="10000"/>
          </a:bodyPr>
          <a:lstStyle/>
          <a:p>
            <a:pPr algn="just"/>
            <a:r>
              <a:rPr lang="en-US" i="1" dirty="0" smtClean="0"/>
              <a:t>Readiness assessment </a:t>
            </a:r>
            <a:r>
              <a:rPr lang="en-US" dirty="0" smtClean="0"/>
              <a:t>is a way of determining the capacity and willingness of a government, or an organization and its development partners to construct a results-based M&amp;E systems. </a:t>
            </a:r>
          </a:p>
          <a:p>
            <a:pPr algn="just"/>
            <a:r>
              <a:rPr lang="en-US" dirty="0" smtClean="0"/>
              <a:t>This assessment address such issues as the presence and absence of incentives, roles and responsibilities, organizational capacity, and barriers to getting started. </a:t>
            </a:r>
          </a:p>
          <a:p>
            <a:pPr algn="just"/>
            <a:r>
              <a:rPr lang="en-US" i="1" dirty="0" smtClean="0"/>
              <a:t>Incentives:</a:t>
            </a:r>
            <a:r>
              <a:rPr lang="en-US" dirty="0" smtClean="0"/>
              <a:t> The first part of the readiness assessment involves understanding what incentives exist for moving forward to construct this M&amp;E System and conversely, what disincentives will hinder positive progress. </a:t>
            </a:r>
            <a:endParaRPr lang="en-US" dirty="0"/>
          </a:p>
        </p:txBody>
      </p:sp>
    </p:spTree>
    <p:extLst>
      <p:ext uri="{BB962C8B-B14F-4D97-AF65-F5344CB8AC3E}">
        <p14:creationId xmlns:p14="http://schemas.microsoft.com/office/powerpoint/2010/main" xmlns="" val="53737576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Step 2: Agreeing on performance outcomes to monitor and evaluate</a:t>
            </a:r>
            <a:endParaRPr lang="en-US" dirty="0"/>
          </a:p>
        </p:txBody>
      </p:sp>
      <p:sp>
        <p:nvSpPr>
          <p:cNvPr id="3" name="Content Placeholder 2"/>
          <p:cNvSpPr>
            <a:spLocks noGrp="1"/>
          </p:cNvSpPr>
          <p:nvPr>
            <p:ph sz="quarter" idx="1"/>
          </p:nvPr>
        </p:nvSpPr>
        <p:spPr/>
        <p:txBody>
          <a:bodyPr/>
          <a:lstStyle/>
          <a:p>
            <a:pPr algn="just"/>
            <a:r>
              <a:rPr lang="en-US" dirty="0" smtClean="0"/>
              <a:t>It is important to generate an interest in assessing the outcomes and impacts the organization or government is trying to achieve, rather than simple focusing on implementation issues(inputs, activities, and outputs).</a:t>
            </a:r>
          </a:p>
          <a:p>
            <a:pPr algn="just"/>
            <a:r>
              <a:rPr lang="en-US" dirty="0" smtClean="0"/>
              <a:t>Strategic outcomes and impacts focus and drive the resource allocation and activities of the organization and its partners. These impact should be derived from the strategic priorities of an organization.  </a:t>
            </a:r>
            <a:endParaRPr lang="en-US" dirty="0"/>
          </a:p>
        </p:txBody>
      </p:sp>
    </p:spTree>
    <p:extLst>
      <p:ext uri="{BB962C8B-B14F-4D97-AF65-F5344CB8AC3E}">
        <p14:creationId xmlns:p14="http://schemas.microsoft.com/office/powerpoint/2010/main" xmlns="" val="1782688907"/>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Step three: developing key indicators to monitor outcomes</a:t>
            </a:r>
            <a:endParaRPr lang="en-US" dirty="0"/>
          </a:p>
        </p:txBody>
      </p:sp>
      <p:sp>
        <p:nvSpPr>
          <p:cNvPr id="3" name="Content Placeholder 2"/>
          <p:cNvSpPr>
            <a:spLocks noGrp="1"/>
          </p:cNvSpPr>
          <p:nvPr>
            <p:ph sz="quarter" idx="1"/>
          </p:nvPr>
        </p:nvSpPr>
        <p:spPr/>
        <p:txBody>
          <a:bodyPr/>
          <a:lstStyle/>
          <a:p>
            <a:r>
              <a:rPr lang="en-US" dirty="0" smtClean="0"/>
              <a:t>CREAM </a:t>
            </a:r>
          </a:p>
          <a:p>
            <a:pPr marL="457200" indent="-457200">
              <a:buFont typeface="+mj-lt"/>
              <a:buAutoNum type="arabicPeriod"/>
            </a:pPr>
            <a:r>
              <a:rPr lang="en-US" dirty="0" smtClean="0"/>
              <a:t>CLEAR(Precise and unambiguous)</a:t>
            </a:r>
          </a:p>
          <a:p>
            <a:pPr marL="457200" indent="-457200">
              <a:buFont typeface="+mj-lt"/>
              <a:buAutoNum type="arabicPeriod"/>
            </a:pPr>
            <a:r>
              <a:rPr lang="en-US" dirty="0" smtClean="0"/>
              <a:t>RELEVANT(appropriate to the subject in hand)</a:t>
            </a:r>
          </a:p>
          <a:p>
            <a:pPr marL="457200" indent="-457200">
              <a:buFont typeface="+mj-lt"/>
              <a:buAutoNum type="arabicPeriod"/>
            </a:pPr>
            <a:r>
              <a:rPr lang="en-US" dirty="0" smtClean="0"/>
              <a:t>ECONOMIC(available at reasonable cost) </a:t>
            </a:r>
          </a:p>
          <a:p>
            <a:pPr marL="457200" indent="-457200">
              <a:buFont typeface="+mj-lt"/>
              <a:buAutoNum type="arabicPeriod"/>
            </a:pPr>
            <a:r>
              <a:rPr lang="en-US" dirty="0" smtClean="0"/>
              <a:t>ADEQUATE(able to provide sufficient basis to 		assess performance)</a:t>
            </a:r>
          </a:p>
          <a:p>
            <a:pPr marL="457200" indent="-457200">
              <a:buFont typeface="+mj-lt"/>
              <a:buAutoNum type="arabicPeriod"/>
            </a:pPr>
            <a:r>
              <a:rPr lang="en-US" dirty="0" smtClean="0"/>
              <a:t>MONITORABLE(amenable to independent 				validation)</a:t>
            </a:r>
            <a:endParaRPr lang="en-US" dirty="0"/>
          </a:p>
        </p:txBody>
      </p:sp>
    </p:spTree>
    <p:extLst>
      <p:ext uri="{BB962C8B-B14F-4D97-AF65-F5344CB8AC3E}">
        <p14:creationId xmlns:p14="http://schemas.microsoft.com/office/powerpoint/2010/main" xmlns="" val="19047332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Step four: gathering base line data </a:t>
            </a:r>
            <a:endParaRPr lang="en-US" dirty="0"/>
          </a:p>
        </p:txBody>
      </p:sp>
      <p:sp>
        <p:nvSpPr>
          <p:cNvPr id="3" name="Content Placeholder 2"/>
          <p:cNvSpPr>
            <a:spLocks noGrp="1"/>
          </p:cNvSpPr>
          <p:nvPr>
            <p:ph sz="quarter" idx="1"/>
          </p:nvPr>
        </p:nvSpPr>
        <p:spPr/>
        <p:txBody>
          <a:bodyPr>
            <a:normAutofit/>
          </a:bodyPr>
          <a:lstStyle/>
          <a:p>
            <a:r>
              <a:rPr lang="en-US" sz="2000" dirty="0" smtClean="0"/>
              <a:t>WRITTEN RECORDS(PAPER AND ELECTRONIC)</a:t>
            </a:r>
          </a:p>
          <a:p>
            <a:r>
              <a:rPr lang="en-US" sz="2000" dirty="0" smtClean="0"/>
              <a:t>INDIVIDUALS INVOLVED WITH THE INTERVENTION</a:t>
            </a:r>
          </a:p>
          <a:p>
            <a:r>
              <a:rPr lang="en-US" sz="2000" dirty="0" smtClean="0"/>
              <a:t>THE GENERAL PUBLIC </a:t>
            </a:r>
          </a:p>
          <a:p>
            <a:r>
              <a:rPr lang="en-US" sz="2000" dirty="0" smtClean="0"/>
              <a:t>TRAINED OBSERVERS</a:t>
            </a:r>
          </a:p>
          <a:p>
            <a:r>
              <a:rPr lang="en-US" sz="2000" dirty="0" smtClean="0"/>
              <a:t>MECHANICAL MEASUREMENTS  AND TESTS</a:t>
            </a:r>
          </a:p>
          <a:p>
            <a:r>
              <a:rPr lang="en-US" sz="2000" dirty="0" smtClean="0"/>
              <a:t>GEOGRAPHICAL INFORMATION SYSTEM </a:t>
            </a:r>
            <a:endParaRPr lang="en-US" sz="2000" dirty="0"/>
          </a:p>
        </p:txBody>
      </p:sp>
    </p:spTree>
    <p:extLst>
      <p:ext uri="{BB962C8B-B14F-4D97-AF65-F5344CB8AC3E}">
        <p14:creationId xmlns:p14="http://schemas.microsoft.com/office/powerpoint/2010/main" xmlns="" val="1867793098"/>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000" dirty="0" smtClean="0"/>
              <a:t>STEP FIVE: PLANNING FOR IMPROVEMENTS-SETTING REALISTIC TARGETS</a:t>
            </a:r>
            <a:endParaRPr lang="en-US" dirty="0"/>
          </a:p>
        </p:txBody>
      </p:sp>
      <p:sp>
        <p:nvSpPr>
          <p:cNvPr id="3" name="Content Placeholder 2"/>
          <p:cNvSpPr>
            <a:spLocks noGrp="1"/>
          </p:cNvSpPr>
          <p:nvPr>
            <p:ph sz="quarter" idx="1"/>
          </p:nvPr>
        </p:nvSpPr>
        <p:spPr/>
        <p:txBody>
          <a:bodyPr/>
          <a:lstStyle/>
          <a:p>
            <a:pPr marL="0" indent="0">
              <a:buNone/>
            </a:pPr>
            <a:endParaRPr lang="en-US" dirty="0"/>
          </a:p>
        </p:txBody>
      </p:sp>
      <p:sp>
        <p:nvSpPr>
          <p:cNvPr id="4" name="Rectangle 3"/>
          <p:cNvSpPr/>
          <p:nvPr/>
        </p:nvSpPr>
        <p:spPr>
          <a:xfrm>
            <a:off x="609600" y="2590800"/>
            <a:ext cx="1805940" cy="1066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Baseline indicator </a:t>
            </a:r>
            <a:r>
              <a:rPr lang="en-US" dirty="0" err="1" smtClean="0"/>
              <a:t>slevel</a:t>
            </a:r>
            <a:r>
              <a:rPr lang="en-US" dirty="0" smtClean="0"/>
              <a:t> </a:t>
            </a:r>
            <a:endParaRPr lang="en-US" dirty="0"/>
          </a:p>
        </p:txBody>
      </p:sp>
      <p:sp>
        <p:nvSpPr>
          <p:cNvPr id="5" name="Rectangle 4"/>
          <p:cNvSpPr/>
          <p:nvPr/>
        </p:nvSpPr>
        <p:spPr>
          <a:xfrm>
            <a:off x="2895600" y="1981200"/>
            <a:ext cx="1143000" cy="2057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smtClean="0"/>
          </a:p>
          <a:p>
            <a:pPr algn="ctr"/>
            <a:r>
              <a:rPr lang="en-US" dirty="0" smtClean="0"/>
              <a:t>Desired level of improvement </a:t>
            </a:r>
          </a:p>
          <a:p>
            <a:pPr algn="ctr"/>
            <a:endParaRPr lang="en-US" dirty="0"/>
          </a:p>
        </p:txBody>
      </p:sp>
      <p:sp>
        <p:nvSpPr>
          <p:cNvPr id="6" name="Quad Arrow 5"/>
          <p:cNvSpPr/>
          <p:nvPr/>
        </p:nvSpPr>
        <p:spPr>
          <a:xfrm>
            <a:off x="2529840" y="3067050"/>
            <a:ext cx="228600" cy="342900"/>
          </a:xfrm>
          <a:prstGeom prst="quad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Equal 6"/>
          <p:cNvSpPr/>
          <p:nvPr/>
        </p:nvSpPr>
        <p:spPr>
          <a:xfrm>
            <a:off x="4267200" y="2724150"/>
            <a:ext cx="533400" cy="552450"/>
          </a:xfrm>
          <a:prstGeom prst="mathEqual">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8" name="Rectangle 7"/>
          <p:cNvSpPr/>
          <p:nvPr/>
        </p:nvSpPr>
        <p:spPr>
          <a:xfrm>
            <a:off x="5257800" y="2590800"/>
            <a:ext cx="2209800" cy="838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Target performance</a:t>
            </a:r>
            <a:endParaRPr lang="en-US" dirty="0"/>
          </a:p>
        </p:txBody>
      </p:sp>
    </p:spTree>
    <p:extLst>
      <p:ext uri="{BB962C8B-B14F-4D97-AF65-F5344CB8AC3E}">
        <p14:creationId xmlns:p14="http://schemas.microsoft.com/office/powerpoint/2010/main" xmlns="" val="514268050"/>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Step six: monitoring for results </a:t>
            </a:r>
            <a:endParaRPr lang="en-US" dirty="0"/>
          </a:p>
        </p:txBody>
      </p:sp>
      <p:sp>
        <p:nvSpPr>
          <p:cNvPr id="3" name="Content Placeholder 2"/>
          <p:cNvSpPr>
            <a:spLocks noGrp="1"/>
          </p:cNvSpPr>
          <p:nvPr>
            <p:ph sz="quarter" idx="1"/>
          </p:nvPr>
        </p:nvSpPr>
        <p:spPr/>
        <p:txBody>
          <a:bodyPr/>
          <a:lstStyle/>
          <a:p>
            <a:r>
              <a:rPr lang="en-US" dirty="0" smtClean="0">
                <a:latin typeface="Arial" pitchFamily="34" charset="0"/>
                <a:cs typeface="Arial" pitchFamily="34" charset="0"/>
              </a:rPr>
              <a:t>Impacts +outcomes=Performance monitoring</a:t>
            </a:r>
          </a:p>
          <a:p>
            <a:r>
              <a:rPr lang="en-US" dirty="0" smtClean="0">
                <a:latin typeface="Arial" pitchFamily="34" charset="0"/>
                <a:cs typeface="Arial" pitchFamily="34" charset="0"/>
              </a:rPr>
              <a:t>Outputs+activity+input=implementation monitoring. </a:t>
            </a:r>
            <a:endParaRPr lang="en-US" dirty="0">
              <a:latin typeface="Arial" pitchFamily="34" charset="0"/>
              <a:cs typeface="Arial" pitchFamily="34" charset="0"/>
            </a:endParaRPr>
          </a:p>
        </p:txBody>
      </p:sp>
    </p:spTree>
    <p:extLst>
      <p:ext uri="{BB962C8B-B14F-4D97-AF65-F5344CB8AC3E}">
        <p14:creationId xmlns:p14="http://schemas.microsoft.com/office/powerpoint/2010/main" xmlns="" val="1642356300"/>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Step seven: the role of evaluations </a:t>
            </a:r>
            <a:endParaRPr lang="en-US" dirty="0"/>
          </a:p>
        </p:txBody>
      </p:sp>
      <p:sp>
        <p:nvSpPr>
          <p:cNvPr id="3" name="Content Placeholder 2"/>
          <p:cNvSpPr>
            <a:spLocks noGrp="1"/>
          </p:cNvSpPr>
          <p:nvPr>
            <p:ph sz="quarter" idx="1"/>
          </p:nvPr>
        </p:nvSpPr>
        <p:spPr/>
        <p:txBody>
          <a:bodyPr/>
          <a:lstStyle/>
          <a:p>
            <a:r>
              <a:rPr lang="en-US" dirty="0" smtClean="0"/>
              <a:t>Any time there is an unexpected result that requires further investigation. </a:t>
            </a:r>
          </a:p>
          <a:p>
            <a:r>
              <a:rPr lang="en-US" dirty="0" smtClean="0"/>
              <a:t>When resource or budget allocations are being made across projects, programs, or policies. </a:t>
            </a:r>
          </a:p>
          <a:p>
            <a:r>
              <a:rPr lang="en-US" dirty="0" smtClean="0"/>
              <a:t>When a decision is being made whether or not to expand a pilot.</a:t>
            </a:r>
          </a:p>
          <a:p>
            <a:r>
              <a:rPr lang="en-US" dirty="0" smtClean="0"/>
              <a:t>Whether there is a long period with no improvement and its is not clear what the reasons for this are </a:t>
            </a:r>
          </a:p>
          <a:p>
            <a:r>
              <a:rPr lang="en-US" dirty="0" smtClean="0"/>
              <a:t>When similar policies or programs are reporting divergent outcomes(or when indicators for the same outcome are showing divergent trends)</a:t>
            </a:r>
            <a:endParaRPr lang="en-US" dirty="0"/>
          </a:p>
        </p:txBody>
      </p:sp>
    </p:spTree>
    <p:extLst>
      <p:ext uri="{BB962C8B-B14F-4D97-AF65-F5344CB8AC3E}">
        <p14:creationId xmlns:p14="http://schemas.microsoft.com/office/powerpoint/2010/main" xmlns="" val="81304551"/>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Step eight: reporting findings </a:t>
            </a:r>
            <a:endParaRPr lang="en-US" dirty="0"/>
          </a:p>
        </p:txBody>
      </p:sp>
      <p:sp>
        <p:nvSpPr>
          <p:cNvPr id="3" name="Content Placeholder 2"/>
          <p:cNvSpPr>
            <a:spLocks noGrp="1"/>
          </p:cNvSpPr>
          <p:nvPr>
            <p:ph sz="quarter" idx="1"/>
          </p:nvPr>
        </p:nvSpPr>
        <p:spPr/>
        <p:txBody>
          <a:bodyPr/>
          <a:lstStyle/>
          <a:p>
            <a:r>
              <a:rPr lang="en-US" dirty="0" smtClean="0"/>
              <a:t>Analyzing and reporting finings </a:t>
            </a:r>
            <a:endParaRPr lang="en-US" dirty="0"/>
          </a:p>
        </p:txBody>
      </p:sp>
    </p:spTree>
    <p:extLst>
      <p:ext uri="{BB962C8B-B14F-4D97-AF65-F5344CB8AC3E}">
        <p14:creationId xmlns:p14="http://schemas.microsoft.com/office/powerpoint/2010/main" xmlns="" val="594834542"/>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Step nine: Using indicators </a:t>
            </a:r>
            <a:endParaRPr lang="en-US" dirty="0"/>
          </a:p>
        </p:txBody>
      </p:sp>
      <p:sp>
        <p:nvSpPr>
          <p:cNvPr id="3" name="Content Placeholder 2"/>
          <p:cNvSpPr>
            <a:spLocks noGrp="1"/>
          </p:cNvSpPr>
          <p:nvPr>
            <p:ph sz="quarter" idx="1"/>
          </p:nvPr>
        </p:nvSpPr>
        <p:spPr/>
        <p:txBody>
          <a:bodyPr/>
          <a:lstStyle/>
          <a:p>
            <a:pPr algn="just"/>
            <a:r>
              <a:rPr lang="en-US" dirty="0" smtClean="0"/>
              <a:t>Development partners and civil society have important roles in using the information to strengthen accountability, transparency, and resource allocation procedures. </a:t>
            </a:r>
            <a:endParaRPr lang="en-US" dirty="0"/>
          </a:p>
        </p:txBody>
      </p:sp>
    </p:spTree>
    <p:extLst>
      <p:ext uri="{BB962C8B-B14F-4D97-AF65-F5344CB8AC3E}">
        <p14:creationId xmlns:p14="http://schemas.microsoft.com/office/powerpoint/2010/main" xmlns="" val="4174657881"/>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Step ten: sustaining the </a:t>
            </a:r>
            <a:r>
              <a:rPr lang="en-US" dirty="0" err="1" smtClean="0"/>
              <a:t>m&amp;e</a:t>
            </a:r>
            <a:r>
              <a:rPr lang="en-US" dirty="0" smtClean="0"/>
              <a:t> system within the organization </a:t>
            </a:r>
            <a:endParaRPr lang="en-US" dirty="0"/>
          </a:p>
        </p:txBody>
      </p:sp>
      <p:sp>
        <p:nvSpPr>
          <p:cNvPr id="3" name="Content Placeholder 2"/>
          <p:cNvSpPr>
            <a:spLocks noGrp="1"/>
          </p:cNvSpPr>
          <p:nvPr>
            <p:ph sz="quarter" idx="1"/>
          </p:nvPr>
        </p:nvSpPr>
        <p:spPr/>
        <p:txBody>
          <a:bodyPr/>
          <a:lstStyle/>
          <a:p>
            <a:r>
              <a:rPr lang="en-US" dirty="0" smtClean="0"/>
              <a:t>Six crucial components of sustainable system </a:t>
            </a:r>
          </a:p>
          <a:p>
            <a:pPr marL="457200" indent="-457200">
              <a:buFont typeface="+mj-lt"/>
              <a:buAutoNum type="arabicPeriod"/>
            </a:pPr>
            <a:r>
              <a:rPr lang="en-US" dirty="0" smtClean="0"/>
              <a:t>Demand</a:t>
            </a:r>
          </a:p>
          <a:p>
            <a:pPr marL="457200" indent="-457200">
              <a:buFont typeface="+mj-lt"/>
              <a:buAutoNum type="arabicPeriod"/>
            </a:pPr>
            <a:r>
              <a:rPr lang="en-US" dirty="0" smtClean="0"/>
              <a:t>Clear roles and responsibilities</a:t>
            </a:r>
          </a:p>
          <a:p>
            <a:pPr marL="457200" indent="-457200">
              <a:buFont typeface="+mj-lt"/>
              <a:buAutoNum type="arabicPeriod"/>
            </a:pPr>
            <a:r>
              <a:rPr lang="en-US" dirty="0" smtClean="0"/>
              <a:t>Trust worthy and credible information </a:t>
            </a:r>
          </a:p>
          <a:p>
            <a:pPr marL="457200" indent="-457200">
              <a:buFont typeface="+mj-lt"/>
              <a:buAutoNum type="arabicPeriod"/>
            </a:pPr>
            <a:r>
              <a:rPr lang="en-US" dirty="0" smtClean="0"/>
              <a:t>Accountability </a:t>
            </a:r>
          </a:p>
          <a:p>
            <a:pPr marL="457200" indent="-457200">
              <a:buFont typeface="+mj-lt"/>
              <a:buAutoNum type="arabicPeriod"/>
            </a:pPr>
            <a:r>
              <a:rPr lang="en-US" dirty="0" smtClean="0"/>
              <a:t>Capacity </a:t>
            </a:r>
          </a:p>
          <a:p>
            <a:pPr marL="457200" indent="-457200">
              <a:buFont typeface="+mj-lt"/>
              <a:buAutoNum type="arabicPeriod"/>
            </a:pPr>
            <a:r>
              <a:rPr lang="en-US" dirty="0" smtClean="0"/>
              <a:t>Incentives. </a:t>
            </a:r>
          </a:p>
          <a:p>
            <a:pPr marL="0" indent="0" algn="just">
              <a:buNone/>
            </a:pPr>
            <a:r>
              <a:rPr lang="en-US" dirty="0" smtClean="0"/>
              <a:t>Each of this component requires continued attention over time to ensure the viability of the system. </a:t>
            </a:r>
          </a:p>
        </p:txBody>
      </p:sp>
    </p:spTree>
    <p:extLst>
      <p:ext uri="{BB962C8B-B14F-4D97-AF65-F5344CB8AC3E}">
        <p14:creationId xmlns:p14="http://schemas.microsoft.com/office/powerpoint/2010/main" xmlns="" val="1895271196"/>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Measuring Results</a:t>
            </a:r>
            <a:endParaRPr lang="en-US" dirty="0"/>
          </a:p>
        </p:txBody>
      </p:sp>
      <p:sp>
        <p:nvSpPr>
          <p:cNvPr id="3" name="Content Placeholder 2"/>
          <p:cNvSpPr>
            <a:spLocks noGrp="1"/>
          </p:cNvSpPr>
          <p:nvPr>
            <p:ph sz="quarter" idx="1"/>
          </p:nvPr>
        </p:nvSpPr>
        <p:spPr/>
        <p:txBody>
          <a:bodyPr/>
          <a:lstStyle/>
          <a:p>
            <a:r>
              <a:rPr lang="en-US" dirty="0" smtClean="0"/>
              <a:t>Instruments used to measure results in RBM, are called indicators. </a:t>
            </a:r>
          </a:p>
          <a:p>
            <a:r>
              <a:rPr lang="en-US" dirty="0" smtClean="0"/>
              <a:t>Indicators are the evidence/proof needed to show progress towards outputs, outcomes and finally impact.</a:t>
            </a:r>
          </a:p>
          <a:p>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Indicators</a:t>
            </a:r>
            <a:endParaRPr lang="en-US" dirty="0"/>
          </a:p>
        </p:txBody>
      </p:sp>
      <p:graphicFrame>
        <p:nvGraphicFramePr>
          <p:cNvPr id="8" name="Content Placeholder 7"/>
          <p:cNvGraphicFramePr>
            <a:graphicFrameLocks noGrp="1"/>
          </p:cNvGraphicFramePr>
          <p:nvPr>
            <p:ph sz="quarter" idx="1"/>
          </p:nvPr>
        </p:nvGraphicFramePr>
        <p:xfrm>
          <a:off x="457200" y="1600200"/>
          <a:ext cx="7467600" cy="48736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diamond(in)">
                                      <p:cBhvr>
                                        <p:cTn id="7"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8" grpId="0">
        <p:bldAsOne/>
      </p:bldGraphic>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 Good Indicator is :</a:t>
            </a:r>
            <a:endParaRPr lang="en-US" dirty="0"/>
          </a:p>
        </p:txBody>
      </p:sp>
      <p:sp>
        <p:nvSpPr>
          <p:cNvPr id="3" name="Content Placeholder 2"/>
          <p:cNvSpPr>
            <a:spLocks noGrp="1"/>
          </p:cNvSpPr>
          <p:nvPr>
            <p:ph sz="quarter" idx="1"/>
          </p:nvPr>
        </p:nvSpPr>
        <p:spPr/>
        <p:txBody>
          <a:bodyPr/>
          <a:lstStyle/>
          <a:p>
            <a:r>
              <a:rPr lang="en-US" dirty="0" smtClean="0"/>
              <a:t>Valid</a:t>
            </a:r>
          </a:p>
          <a:p>
            <a:r>
              <a:rPr lang="en-US" dirty="0" smtClean="0"/>
              <a:t>Reliable</a:t>
            </a:r>
          </a:p>
          <a:p>
            <a:r>
              <a:rPr lang="en-US" dirty="0" smtClean="0"/>
              <a:t>Sensitive</a:t>
            </a:r>
          </a:p>
          <a:p>
            <a:r>
              <a:rPr lang="en-US" dirty="0" smtClean="0"/>
              <a:t>Simple</a:t>
            </a:r>
          </a:p>
          <a:p>
            <a:r>
              <a:rPr lang="en-US" dirty="0" smtClean="0"/>
              <a:t>Utilitarian </a:t>
            </a:r>
          </a:p>
          <a:p>
            <a:r>
              <a:rPr lang="en-US" dirty="0" smtClean="0"/>
              <a:t>Feasible </a:t>
            </a:r>
          </a:p>
          <a:p>
            <a:r>
              <a:rPr lang="en-US" dirty="0" smtClean="0"/>
              <a:t>Affordable</a:t>
            </a:r>
          </a:p>
          <a:p>
            <a:endParaRPr lang="en-US"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Characteristics of indicators </a:t>
            </a:r>
            <a:endParaRPr lang="en-US" dirty="0"/>
          </a:p>
        </p:txBody>
      </p:sp>
      <p:sp>
        <p:nvSpPr>
          <p:cNvPr id="3" name="Content Placeholder 2"/>
          <p:cNvSpPr>
            <a:spLocks noGrp="1"/>
          </p:cNvSpPr>
          <p:nvPr>
            <p:ph sz="quarter" idx="1"/>
          </p:nvPr>
        </p:nvSpPr>
        <p:spPr/>
        <p:txBody>
          <a:bodyPr/>
          <a:lstStyle/>
          <a:p>
            <a:r>
              <a:rPr lang="en-US" dirty="0" smtClean="0"/>
              <a:t>Quality means:</a:t>
            </a:r>
          </a:p>
          <a:p>
            <a:pPr>
              <a:buFont typeface="Wingdings" pitchFamily="2" charset="2"/>
              <a:buChar char="§"/>
            </a:pPr>
            <a:r>
              <a:rPr lang="en-US" dirty="0"/>
              <a:t>	</a:t>
            </a:r>
            <a:r>
              <a:rPr lang="en-US" dirty="0" smtClean="0"/>
              <a:t> Complete in accordance with specifications</a:t>
            </a:r>
          </a:p>
          <a:p>
            <a:pPr>
              <a:buFont typeface="Wingdings" pitchFamily="2" charset="2"/>
              <a:buChar char="§"/>
            </a:pPr>
            <a:r>
              <a:rPr lang="en-US" dirty="0"/>
              <a:t>	</a:t>
            </a:r>
            <a:r>
              <a:rPr lang="en-US" dirty="0" smtClean="0"/>
              <a:t>No faults, errors, omissions </a:t>
            </a:r>
          </a:p>
          <a:p>
            <a:pPr>
              <a:buFont typeface="Wingdings" pitchFamily="2" charset="2"/>
              <a:buChar char="§"/>
            </a:pPr>
            <a:r>
              <a:rPr lang="en-US" dirty="0"/>
              <a:t>	</a:t>
            </a:r>
            <a:r>
              <a:rPr lang="en-US" dirty="0" smtClean="0"/>
              <a:t>Never assume an output is complete or fault 	free</a:t>
            </a:r>
          </a:p>
        </p:txBody>
      </p:sp>
    </p:spTree>
    <p:extLst>
      <p:ext uri="{BB962C8B-B14F-4D97-AF65-F5344CB8AC3E}">
        <p14:creationId xmlns:p14="http://schemas.microsoft.com/office/powerpoint/2010/main" xmlns="" val="2069559145"/>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Typical quality indicators</a:t>
            </a:r>
            <a:endParaRPr lang="en-US" dirty="0"/>
          </a:p>
        </p:txBody>
      </p:sp>
      <p:sp>
        <p:nvSpPr>
          <p:cNvPr id="3" name="Content Placeholder 2"/>
          <p:cNvSpPr>
            <a:spLocks noGrp="1"/>
          </p:cNvSpPr>
          <p:nvPr>
            <p:ph sz="quarter" idx="1"/>
          </p:nvPr>
        </p:nvSpPr>
        <p:spPr/>
        <p:txBody>
          <a:bodyPr/>
          <a:lstStyle/>
          <a:p>
            <a:r>
              <a:rPr lang="en-US" dirty="0" smtClean="0"/>
              <a:t>Percentage of errors</a:t>
            </a:r>
          </a:p>
          <a:p>
            <a:r>
              <a:rPr lang="en-US" dirty="0" smtClean="0"/>
              <a:t>Percentage of rejections </a:t>
            </a:r>
          </a:p>
          <a:p>
            <a:r>
              <a:rPr lang="en-US" dirty="0" smtClean="0"/>
              <a:t>Hours spent on re-work</a:t>
            </a:r>
          </a:p>
          <a:p>
            <a:r>
              <a:rPr lang="en-US" dirty="0" smtClean="0"/>
              <a:t>Number of amendments or corrections</a:t>
            </a:r>
          </a:p>
          <a:p>
            <a:r>
              <a:rPr lang="en-US" dirty="0" smtClean="0"/>
              <a:t>Number of community complaints on quality </a:t>
            </a:r>
          </a:p>
          <a:p>
            <a:pPr marL="0" indent="0">
              <a:buNone/>
            </a:pPr>
            <a:endParaRPr lang="en-US" dirty="0" smtClean="0"/>
          </a:p>
        </p:txBody>
      </p:sp>
    </p:spTree>
    <p:extLst>
      <p:ext uri="{BB962C8B-B14F-4D97-AF65-F5344CB8AC3E}">
        <p14:creationId xmlns:p14="http://schemas.microsoft.com/office/powerpoint/2010/main" xmlns="" val="3869228927"/>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Timeliness means </a:t>
            </a:r>
            <a:endParaRPr lang="en-US" dirty="0"/>
          </a:p>
        </p:txBody>
      </p:sp>
      <p:sp>
        <p:nvSpPr>
          <p:cNvPr id="3" name="Content Placeholder 2"/>
          <p:cNvSpPr>
            <a:spLocks noGrp="1"/>
          </p:cNvSpPr>
          <p:nvPr>
            <p:ph sz="quarter" idx="1"/>
          </p:nvPr>
        </p:nvSpPr>
        <p:spPr/>
        <p:txBody>
          <a:bodyPr/>
          <a:lstStyle/>
          <a:p>
            <a:r>
              <a:rPr lang="en-US" dirty="0" smtClean="0"/>
              <a:t>Time it takes for the customer to receive the service. </a:t>
            </a:r>
          </a:p>
          <a:p>
            <a:r>
              <a:rPr lang="en-US" dirty="0" smtClean="0"/>
              <a:t>Time it takes to use the service</a:t>
            </a:r>
          </a:p>
          <a:p>
            <a:r>
              <a:rPr lang="en-US" dirty="0" smtClean="0"/>
              <a:t>Time it takes for the service to be fully delivered. </a:t>
            </a:r>
          </a:p>
          <a:p>
            <a:r>
              <a:rPr lang="en-US" dirty="0" smtClean="0"/>
              <a:t>Elapsed time from one point to another (in minutes, hours, days or work days. </a:t>
            </a:r>
          </a:p>
          <a:p>
            <a:pPr marL="0" indent="0">
              <a:buNone/>
            </a:pPr>
            <a:endParaRPr lang="en-US" dirty="0"/>
          </a:p>
        </p:txBody>
      </p:sp>
    </p:spTree>
    <p:extLst>
      <p:ext uri="{BB962C8B-B14F-4D97-AF65-F5344CB8AC3E}">
        <p14:creationId xmlns:p14="http://schemas.microsoft.com/office/powerpoint/2010/main" xmlns="" val="1963396368"/>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Access </a:t>
            </a:r>
            <a:endParaRPr lang="en-US" dirty="0"/>
          </a:p>
        </p:txBody>
      </p:sp>
      <p:sp>
        <p:nvSpPr>
          <p:cNvPr id="3" name="Content Placeholder 2"/>
          <p:cNvSpPr>
            <a:spLocks noGrp="1"/>
          </p:cNvSpPr>
          <p:nvPr>
            <p:ph sz="quarter" idx="1"/>
          </p:nvPr>
        </p:nvSpPr>
        <p:spPr/>
        <p:txBody>
          <a:bodyPr/>
          <a:lstStyle/>
          <a:p>
            <a:r>
              <a:rPr lang="en-US" dirty="0" smtClean="0"/>
              <a:t>Availability of the service to the customer. </a:t>
            </a:r>
          </a:p>
          <a:p>
            <a:r>
              <a:rPr lang="en-US" dirty="0" smtClean="0"/>
              <a:t>Convenience of getting to the service. </a:t>
            </a:r>
          </a:p>
          <a:p>
            <a:r>
              <a:rPr lang="en-US" dirty="0" smtClean="0"/>
              <a:t>Practicality of using the service. </a:t>
            </a:r>
          </a:p>
          <a:p>
            <a:r>
              <a:rPr lang="en-US" dirty="0" smtClean="0"/>
              <a:t>Affordability of buying the service. </a:t>
            </a:r>
          </a:p>
          <a:p>
            <a:r>
              <a:rPr lang="en-US" dirty="0" smtClean="0"/>
              <a:t>Access can be limited by terrain, weather, location, public transport, security, culture, illness, gender, reading and writing literacy, computer access or literacy. </a:t>
            </a:r>
            <a:endParaRPr lang="en-US" dirty="0"/>
          </a:p>
        </p:txBody>
      </p:sp>
    </p:spTree>
    <p:extLst>
      <p:ext uri="{BB962C8B-B14F-4D97-AF65-F5344CB8AC3E}">
        <p14:creationId xmlns:p14="http://schemas.microsoft.com/office/powerpoint/2010/main" xmlns="" val="3119977772"/>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Unit cost </a:t>
            </a:r>
            <a:endParaRPr lang="en-US" dirty="0"/>
          </a:p>
        </p:txBody>
      </p:sp>
      <p:sp>
        <p:nvSpPr>
          <p:cNvPr id="3" name="Content Placeholder 2"/>
          <p:cNvSpPr>
            <a:spLocks noGrp="1"/>
          </p:cNvSpPr>
          <p:nvPr>
            <p:ph sz="quarter" idx="1"/>
          </p:nvPr>
        </p:nvSpPr>
        <p:spPr/>
        <p:txBody>
          <a:bodyPr/>
          <a:lstStyle/>
          <a:p>
            <a:r>
              <a:rPr lang="en-US" dirty="0" smtClean="0"/>
              <a:t>Unit cost means </a:t>
            </a:r>
          </a:p>
          <a:p>
            <a:pPr marL="0" indent="0">
              <a:buNone/>
            </a:pPr>
            <a:r>
              <a:rPr lang="en-US" dirty="0" smtClean="0"/>
              <a:t>Cost per patient bed night </a:t>
            </a:r>
          </a:p>
          <a:p>
            <a:pPr marL="0" indent="0">
              <a:buNone/>
            </a:pPr>
            <a:r>
              <a:rPr lang="en-US" dirty="0" smtClean="0"/>
              <a:t>Number of vaccinations per one nurse day </a:t>
            </a:r>
          </a:p>
          <a:p>
            <a:pPr marL="0" indent="0">
              <a:buNone/>
            </a:pPr>
            <a:r>
              <a:rPr lang="en-US" dirty="0" smtClean="0"/>
              <a:t>Number of resource hours to process any activity </a:t>
            </a:r>
          </a:p>
          <a:p>
            <a:pPr marL="0" indent="0">
              <a:buNone/>
            </a:pPr>
            <a:r>
              <a:rPr lang="en-US" dirty="0" smtClean="0"/>
              <a:t>Cost per bus kilometer</a:t>
            </a:r>
          </a:p>
          <a:p>
            <a:pPr marL="0" indent="0">
              <a:buNone/>
            </a:pPr>
            <a:r>
              <a:rPr lang="en-US" dirty="0" smtClean="0"/>
              <a:t>Construction cost per road lane kilometer</a:t>
            </a:r>
          </a:p>
          <a:p>
            <a:pPr marL="0" indent="0">
              <a:buNone/>
            </a:pPr>
            <a:r>
              <a:rPr lang="en-US" dirty="0" smtClean="0"/>
              <a:t>Cost per emptied bin </a:t>
            </a:r>
          </a:p>
          <a:p>
            <a:pPr marL="0" indent="0">
              <a:buNone/>
            </a:pPr>
            <a:r>
              <a:rPr lang="en-US" dirty="0" smtClean="0"/>
              <a:t>Cost per seat kilometer</a:t>
            </a:r>
            <a:endParaRPr lang="en-US" dirty="0"/>
          </a:p>
        </p:txBody>
      </p:sp>
    </p:spTree>
    <p:extLst>
      <p:ext uri="{BB962C8B-B14F-4D97-AF65-F5344CB8AC3E}">
        <p14:creationId xmlns:p14="http://schemas.microsoft.com/office/powerpoint/2010/main" xmlns="" val="50922574"/>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Customer satisfaction </a:t>
            </a:r>
            <a:endParaRPr lang="en-US" dirty="0"/>
          </a:p>
        </p:txBody>
      </p:sp>
      <p:sp>
        <p:nvSpPr>
          <p:cNvPr id="3" name="Content Placeholder 2"/>
          <p:cNvSpPr>
            <a:spLocks noGrp="1"/>
          </p:cNvSpPr>
          <p:nvPr>
            <p:ph sz="quarter" idx="1"/>
          </p:nvPr>
        </p:nvSpPr>
        <p:spPr/>
        <p:txBody>
          <a:bodyPr/>
          <a:lstStyle/>
          <a:p>
            <a:r>
              <a:rPr lang="en-US" dirty="0" smtClean="0"/>
              <a:t>We satisfy the community expectations </a:t>
            </a:r>
          </a:p>
          <a:p>
            <a:r>
              <a:rPr lang="en-US" dirty="0" smtClean="0"/>
              <a:t>Community do not complain</a:t>
            </a:r>
          </a:p>
          <a:p>
            <a:pPr marL="0" indent="0">
              <a:buNone/>
            </a:pPr>
            <a:endParaRPr lang="en-US" dirty="0" smtClean="0"/>
          </a:p>
          <a:p>
            <a:pPr marL="0" indent="0">
              <a:buNone/>
            </a:pPr>
            <a:endParaRPr lang="en-US" dirty="0" smtClean="0"/>
          </a:p>
        </p:txBody>
      </p:sp>
    </p:spTree>
    <p:extLst>
      <p:ext uri="{BB962C8B-B14F-4D97-AF65-F5344CB8AC3E}">
        <p14:creationId xmlns:p14="http://schemas.microsoft.com/office/powerpoint/2010/main" xmlns="" val="1943377929"/>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RBM Framework</a:t>
            </a:r>
            <a:endParaRPr lang="en-US" dirty="0"/>
          </a:p>
        </p:txBody>
      </p:sp>
      <p:graphicFrame>
        <p:nvGraphicFramePr>
          <p:cNvPr id="4" name="Content Placeholder 3"/>
          <p:cNvGraphicFramePr>
            <a:graphicFrameLocks noGrp="1"/>
          </p:cNvGraphicFramePr>
          <p:nvPr>
            <p:ph sz="quarter" idx="4294967295"/>
          </p:nvPr>
        </p:nvGraphicFramePr>
        <p:xfrm>
          <a:off x="0" y="1676400"/>
          <a:ext cx="8763000" cy="5248290"/>
        </p:xfrm>
        <a:graphic>
          <a:graphicData uri="http://schemas.openxmlformats.org/drawingml/2006/table">
            <a:tbl>
              <a:tblPr firstRow="1" bandRow="1">
                <a:tableStyleId>{5940675A-B579-460E-94D1-54222C63F5DA}</a:tableStyleId>
              </a:tblPr>
              <a:tblGrid>
                <a:gridCol w="4084449"/>
                <a:gridCol w="1559517"/>
                <a:gridCol w="1559517"/>
                <a:gridCol w="1559517"/>
              </a:tblGrid>
              <a:tr h="640080">
                <a:tc>
                  <a:txBody>
                    <a:bodyPr/>
                    <a:lstStyle/>
                    <a:p>
                      <a:r>
                        <a:rPr kumimoji="0" lang="en-US" sz="1800" b="1" kern="1200" baseline="0" dirty="0" smtClean="0">
                          <a:solidFill>
                            <a:schemeClr val="tx1"/>
                          </a:solidFill>
                          <a:latin typeface="+mn-lt"/>
                          <a:ea typeface="+mn-ea"/>
                          <a:cs typeface="+mn-cs"/>
                        </a:rPr>
                        <a:t>START:</a:t>
                      </a:r>
                    </a:p>
                    <a:p>
                      <a:r>
                        <a:rPr kumimoji="0" lang="en-US" sz="1800" b="1" kern="1200" baseline="0" dirty="0" smtClean="0">
                          <a:solidFill>
                            <a:schemeClr val="tx1"/>
                          </a:solidFill>
                          <a:latin typeface="+mn-lt"/>
                          <a:ea typeface="+mn-ea"/>
                          <a:cs typeface="+mn-cs"/>
                        </a:rPr>
                        <a:t>END:</a:t>
                      </a:r>
                    </a:p>
                  </a:txBody>
                  <a:tcPr/>
                </a:tc>
                <a:tc>
                  <a:txBody>
                    <a:bodyPr/>
                    <a:lstStyle/>
                    <a:p>
                      <a:r>
                        <a:rPr kumimoji="0" lang="en-US" sz="1800" b="1" kern="1200" baseline="0" dirty="0" smtClean="0">
                          <a:solidFill>
                            <a:schemeClr val="tx1"/>
                          </a:solidFill>
                          <a:latin typeface="+mn-lt"/>
                          <a:ea typeface="+mn-ea"/>
                          <a:cs typeface="+mn-cs"/>
                        </a:rPr>
                        <a:t>PRIORITY(IES)</a:t>
                      </a:r>
                    </a:p>
                  </a:txBody>
                  <a:tcPr/>
                </a:tc>
                <a:tc>
                  <a:txBody>
                    <a:bodyPr/>
                    <a:lstStyle/>
                    <a:p>
                      <a:r>
                        <a:rPr kumimoji="0" lang="en-US" sz="1800" b="1" kern="1200" baseline="0" dirty="0" smtClean="0">
                          <a:solidFill>
                            <a:schemeClr val="tx1"/>
                          </a:solidFill>
                          <a:latin typeface="+mn-lt"/>
                          <a:ea typeface="+mn-ea"/>
                          <a:cs typeface="+mn-cs"/>
                        </a:rPr>
                        <a:t>RESULT(S):</a:t>
                      </a:r>
                    </a:p>
                  </a:txBody>
                  <a:tcPr/>
                </a:tc>
                <a:tc>
                  <a:txBody>
                    <a:bodyPr/>
                    <a:lstStyle/>
                    <a:p>
                      <a:r>
                        <a:rPr kumimoji="0" lang="en-US" sz="1700" b="1" kern="1200" baseline="0" dirty="0" smtClean="0">
                          <a:solidFill>
                            <a:schemeClr val="tx1"/>
                          </a:solidFill>
                          <a:latin typeface="+mn-lt"/>
                          <a:ea typeface="+mn-ea"/>
                          <a:cs typeface="+mn-cs"/>
                        </a:rPr>
                        <a:t>COUNTRY(IES):</a:t>
                      </a:r>
                    </a:p>
                  </a:txBody>
                  <a:tcPr/>
                </a:tc>
              </a:tr>
              <a:tr h="581713">
                <a:tc gridSpan="2">
                  <a:txBody>
                    <a:bodyPr/>
                    <a:lstStyle/>
                    <a:p>
                      <a:r>
                        <a:rPr kumimoji="0" lang="en-US" sz="1800" b="1" kern="1200" baseline="0" dirty="0" smtClean="0">
                          <a:solidFill>
                            <a:schemeClr val="tx1"/>
                          </a:solidFill>
                          <a:latin typeface="+mn-lt"/>
                          <a:ea typeface="+mn-ea"/>
                          <a:cs typeface="+mn-cs"/>
                        </a:rPr>
                        <a:t>Budget total / Total Budget:</a:t>
                      </a:r>
                    </a:p>
                  </a:txBody>
                  <a:tcPr/>
                </a:tc>
                <a:tc hMerge="1">
                  <a:txBody>
                    <a:bodyPr/>
                    <a:lstStyle/>
                    <a:p>
                      <a:endParaRPr lang="en-US" dirty="0"/>
                    </a:p>
                  </a:txBody>
                  <a:tcPr/>
                </a:tc>
                <a:tc>
                  <a:txBody>
                    <a:bodyPr/>
                    <a:lstStyle/>
                    <a:p>
                      <a:r>
                        <a:rPr kumimoji="0" lang="en-US" sz="1800" b="1" kern="1200" baseline="0" dirty="0" smtClean="0">
                          <a:solidFill>
                            <a:schemeClr val="tx1"/>
                          </a:solidFill>
                          <a:latin typeface="+mn-lt"/>
                          <a:ea typeface="+mn-ea"/>
                          <a:cs typeface="+mn-cs"/>
                        </a:rPr>
                        <a:t>OBJECTIVES:</a:t>
                      </a:r>
                      <a:endParaRPr lang="en-US" sz="1800" dirty="0"/>
                    </a:p>
                  </a:txBody>
                  <a:tcPr/>
                </a:tc>
                <a:tc>
                  <a:txBody>
                    <a:bodyPr/>
                    <a:lstStyle/>
                    <a:p>
                      <a:r>
                        <a:rPr kumimoji="0" lang="en-US" sz="1800" b="1" kern="1200" baseline="0" dirty="0" smtClean="0">
                          <a:solidFill>
                            <a:schemeClr val="tx1"/>
                          </a:solidFill>
                          <a:latin typeface="+mn-lt"/>
                          <a:ea typeface="+mn-ea"/>
                          <a:cs typeface="+mn-cs"/>
                        </a:rPr>
                        <a:t>GOAL(S): </a:t>
                      </a:r>
                      <a:endParaRPr lang="en-US" sz="1800" dirty="0"/>
                    </a:p>
                  </a:txBody>
                  <a:tcPr/>
                </a:tc>
              </a:tr>
              <a:tr h="365760">
                <a:tc>
                  <a:txBody>
                    <a:bodyPr/>
                    <a:lstStyle/>
                    <a:p>
                      <a:r>
                        <a:rPr kumimoji="0" lang="en-US" sz="1800" b="1" kern="1200" baseline="0" dirty="0" smtClean="0">
                          <a:solidFill>
                            <a:schemeClr val="tx1"/>
                          </a:solidFill>
                          <a:latin typeface="+mn-lt"/>
                          <a:ea typeface="+mn-ea"/>
                          <a:cs typeface="+mn-cs"/>
                        </a:rPr>
                        <a:t>ACTIVITIES</a:t>
                      </a:r>
                      <a:endParaRPr lang="en-US" sz="1800" dirty="0"/>
                    </a:p>
                  </a:txBody>
                  <a:tcPr/>
                </a:tc>
                <a:tc>
                  <a:txBody>
                    <a:bodyPr/>
                    <a:lstStyle/>
                    <a:p>
                      <a:r>
                        <a:rPr kumimoji="0" lang="en-US" sz="1800" b="1" kern="1200" baseline="0" dirty="0" smtClean="0">
                          <a:solidFill>
                            <a:schemeClr val="tx1"/>
                          </a:solidFill>
                          <a:latin typeface="+mn-lt"/>
                          <a:ea typeface="+mn-ea"/>
                          <a:cs typeface="+mn-cs"/>
                        </a:rPr>
                        <a:t>OUTPUTS</a:t>
                      </a:r>
                      <a:endParaRPr lang="en-US" sz="1800" dirty="0"/>
                    </a:p>
                  </a:txBody>
                  <a:tcPr/>
                </a:tc>
                <a:tc>
                  <a:txBody>
                    <a:bodyPr/>
                    <a:lstStyle/>
                    <a:p>
                      <a:r>
                        <a:rPr kumimoji="0" lang="en-US" sz="1800" b="1" kern="1200" baseline="0" dirty="0" smtClean="0">
                          <a:solidFill>
                            <a:schemeClr val="tx1"/>
                          </a:solidFill>
                          <a:latin typeface="+mn-lt"/>
                          <a:ea typeface="+mn-ea"/>
                          <a:cs typeface="+mn-cs"/>
                        </a:rPr>
                        <a:t>OUTCOMES</a:t>
                      </a:r>
                      <a:endParaRPr lang="en-US" sz="1800" dirty="0"/>
                    </a:p>
                  </a:txBody>
                  <a:tcPr/>
                </a:tc>
                <a:tc>
                  <a:txBody>
                    <a:bodyPr/>
                    <a:lstStyle/>
                    <a:p>
                      <a:r>
                        <a:rPr kumimoji="0" lang="en-US" sz="1800" b="1" kern="1200" baseline="0" dirty="0" smtClean="0">
                          <a:solidFill>
                            <a:schemeClr val="tx1"/>
                          </a:solidFill>
                          <a:latin typeface="+mn-lt"/>
                          <a:ea typeface="+mn-ea"/>
                          <a:cs typeface="+mn-cs"/>
                        </a:rPr>
                        <a:t>IMPACT(S)</a:t>
                      </a:r>
                      <a:endParaRPr lang="en-US" sz="1800" dirty="0"/>
                    </a:p>
                  </a:txBody>
                  <a:tcPr/>
                </a:tc>
              </a:tr>
              <a:tr h="365760">
                <a:tc>
                  <a:txBody>
                    <a:bodyPr/>
                    <a:lstStyle/>
                    <a:p>
                      <a:endParaRPr lang="en-US" sz="1800"/>
                    </a:p>
                  </a:txBody>
                  <a:tcPr/>
                </a:tc>
                <a:tc>
                  <a:txBody>
                    <a:bodyPr/>
                    <a:lstStyle/>
                    <a:p>
                      <a:endParaRPr lang="en-US" sz="1800"/>
                    </a:p>
                  </a:txBody>
                  <a:tcPr/>
                </a:tc>
                <a:tc>
                  <a:txBody>
                    <a:bodyPr/>
                    <a:lstStyle/>
                    <a:p>
                      <a:endParaRPr lang="en-US" sz="1800"/>
                    </a:p>
                  </a:txBody>
                  <a:tcPr/>
                </a:tc>
                <a:tc>
                  <a:txBody>
                    <a:bodyPr/>
                    <a:lstStyle/>
                    <a:p>
                      <a:endParaRPr lang="en-US" sz="800" dirty="0"/>
                    </a:p>
                  </a:txBody>
                  <a:tcPr/>
                </a:tc>
              </a:tr>
              <a:tr h="365760">
                <a:tc rowSpan="4">
                  <a:txBody>
                    <a:bodyPr/>
                    <a:lstStyle/>
                    <a:p>
                      <a:endParaRPr lang="en-US" sz="1800" dirty="0"/>
                    </a:p>
                  </a:txBody>
                  <a:tcPr/>
                </a:tc>
                <a:tc gridSpan="3">
                  <a:txBody>
                    <a:bodyPr/>
                    <a:lstStyle/>
                    <a:p>
                      <a:r>
                        <a:rPr kumimoji="0" lang="en-US" sz="1800" b="1" kern="1200" baseline="0" dirty="0" smtClean="0">
                          <a:solidFill>
                            <a:schemeClr val="tx1"/>
                          </a:solidFill>
                          <a:latin typeface="+mn-lt"/>
                          <a:ea typeface="+mn-ea"/>
                          <a:cs typeface="+mn-cs"/>
                        </a:rPr>
                        <a:t>PERFORMANCE INDICATORS</a:t>
                      </a:r>
                    </a:p>
                  </a:txBody>
                  <a:tcPr/>
                </a:tc>
                <a:tc hMerge="1">
                  <a:txBody>
                    <a:bodyPr/>
                    <a:lstStyle/>
                    <a:p>
                      <a:endParaRPr lang="en-US" dirty="0"/>
                    </a:p>
                  </a:txBody>
                  <a:tcPr/>
                </a:tc>
                <a:tc hMerge="1">
                  <a:txBody>
                    <a:bodyPr/>
                    <a:lstStyle/>
                    <a:p>
                      <a:endParaRPr lang="en-US" dirty="0"/>
                    </a:p>
                  </a:txBody>
                  <a:tcPr/>
                </a:tc>
              </a:tr>
              <a:tr h="1285890">
                <a:tc vMerge="1">
                  <a:txBody>
                    <a:bodyPr/>
                    <a:lstStyle/>
                    <a:p>
                      <a:endParaRPr lang="en-US" dirty="0"/>
                    </a:p>
                  </a:txBody>
                  <a:tcPr/>
                </a:tc>
                <a:tc>
                  <a:txBody>
                    <a:bodyPr/>
                    <a:lstStyle/>
                    <a:p>
                      <a:endParaRPr lang="en-US" sz="1800" dirty="0"/>
                    </a:p>
                  </a:txBody>
                  <a:tcPr/>
                </a:tc>
                <a:tc>
                  <a:txBody>
                    <a:bodyPr/>
                    <a:lstStyle/>
                    <a:p>
                      <a:endParaRPr lang="en-US" sz="1800" dirty="0"/>
                    </a:p>
                  </a:txBody>
                  <a:tcPr/>
                </a:tc>
                <a:tc>
                  <a:txBody>
                    <a:bodyPr/>
                    <a:lstStyle/>
                    <a:p>
                      <a:endParaRPr lang="en-US" sz="800" dirty="0"/>
                    </a:p>
                  </a:txBody>
                  <a:tcPr/>
                </a:tc>
              </a:tr>
              <a:tr h="365760">
                <a:tc vMerge="1">
                  <a:txBody>
                    <a:bodyPr/>
                    <a:lstStyle/>
                    <a:p>
                      <a:endParaRPr lang="en-US" dirty="0"/>
                    </a:p>
                  </a:txBody>
                  <a:tcPr/>
                </a:tc>
                <a:tc gridSpan="3">
                  <a:txBody>
                    <a:bodyPr/>
                    <a:lstStyle/>
                    <a:p>
                      <a:r>
                        <a:rPr kumimoji="0" lang="en-US" sz="1800" b="1" kern="1200" baseline="0" dirty="0" smtClean="0">
                          <a:solidFill>
                            <a:schemeClr val="tx1"/>
                          </a:solidFill>
                          <a:latin typeface="+mn-lt"/>
                          <a:ea typeface="+mn-ea"/>
                          <a:cs typeface="+mn-cs"/>
                        </a:rPr>
                        <a:t>REACH</a:t>
                      </a:r>
                      <a:endParaRPr lang="en-US" sz="1800" dirty="0"/>
                    </a:p>
                  </a:txBody>
                  <a:tcPr/>
                </a:tc>
                <a:tc hMerge="1">
                  <a:txBody>
                    <a:bodyPr/>
                    <a:lstStyle/>
                    <a:p>
                      <a:endParaRPr lang="en-US" dirty="0"/>
                    </a:p>
                  </a:txBody>
                  <a:tcPr/>
                </a:tc>
                <a:tc hMerge="1">
                  <a:txBody>
                    <a:bodyPr/>
                    <a:lstStyle/>
                    <a:p>
                      <a:endParaRPr lang="en-US" dirty="0"/>
                    </a:p>
                  </a:txBody>
                  <a:tcPr/>
                </a:tc>
              </a:tr>
              <a:tr h="365760">
                <a:tc vMerge="1">
                  <a:txBody>
                    <a:bodyPr/>
                    <a:lstStyle/>
                    <a:p>
                      <a:endParaRPr lang="en-US" dirty="0"/>
                    </a:p>
                  </a:txBody>
                  <a:tcPr/>
                </a:tc>
                <a:tc gridSpan="3">
                  <a:txBody>
                    <a:bodyPr/>
                    <a:lstStyle/>
                    <a:p>
                      <a:endParaRPr lang="en-US" sz="1800" dirty="0"/>
                    </a:p>
                  </a:txBody>
                  <a:tcPr/>
                </a:tc>
                <a:tc hMerge="1">
                  <a:txBody>
                    <a:bodyPr/>
                    <a:lstStyle/>
                    <a:p>
                      <a:endParaRPr lang="en-US" dirty="0"/>
                    </a:p>
                  </a:txBody>
                  <a:tcPr/>
                </a:tc>
                <a:tc hMerge="1">
                  <a:txBody>
                    <a:bodyPr/>
                    <a:lstStyle/>
                    <a:p>
                      <a:endParaRPr lang="en-US" dirty="0"/>
                    </a:p>
                  </a:txBody>
                  <a:tcPr/>
                </a:tc>
              </a:tr>
              <a:tr h="365760">
                <a:tc gridSpan="4">
                  <a:txBody>
                    <a:bodyPr/>
                    <a:lstStyle/>
                    <a:p>
                      <a:r>
                        <a:rPr kumimoji="0" lang="en-US" sz="1800" b="1" kern="1200" baseline="0" dirty="0" smtClean="0">
                          <a:solidFill>
                            <a:schemeClr val="tx1"/>
                          </a:solidFill>
                          <a:latin typeface="+mn-lt"/>
                          <a:ea typeface="+mn-ea"/>
                          <a:cs typeface="+mn-cs"/>
                        </a:rPr>
                        <a:t>                                                          RISKS &amp; ASSUMPTIONS</a:t>
                      </a:r>
                      <a:endParaRPr lang="en-US" sz="1800" dirty="0"/>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tr>
              <a:tr h="213360">
                <a:tc gridSpan="4">
                  <a:txBody>
                    <a:bodyPr/>
                    <a:lstStyle/>
                    <a:p>
                      <a:endParaRPr lang="en-US" sz="800" dirty="0"/>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tr>
            </a:tbl>
          </a:graphicData>
        </a:graphic>
      </p:graphicFrame>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Results- Based Budgeting</a:t>
            </a:r>
            <a:endParaRPr lang="en-US" dirty="0"/>
          </a:p>
        </p:txBody>
      </p:sp>
      <p:pic>
        <p:nvPicPr>
          <p:cNvPr id="1026" name="Picture 2"/>
          <p:cNvPicPr>
            <a:picLocks noGrp="1" noChangeAspect="1" noChangeArrowheads="1"/>
          </p:cNvPicPr>
          <p:nvPr>
            <p:ph sz="quarter" idx="1"/>
          </p:nvPr>
        </p:nvPicPr>
        <p:blipFill>
          <a:blip r:embed="rId2"/>
          <a:srcRect t="5335"/>
          <a:stretch>
            <a:fillRect/>
          </a:stretch>
        </p:blipFill>
        <p:spPr bwMode="auto">
          <a:xfrm>
            <a:off x="381000" y="1524000"/>
            <a:ext cx="8569332" cy="5029200"/>
          </a:xfrm>
          <a:prstGeom prst="rect">
            <a:avLst/>
          </a:prstGeom>
          <a:noFill/>
          <a:ln w="9525">
            <a:noFill/>
            <a:miter lim="800000"/>
            <a:headEnd/>
            <a:tailEnd/>
          </a:ln>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diamond(in)">
                                      <p:cBhvr>
                                        <p:cTn id="7" dur="20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RBM .. </a:t>
            </a:r>
            <a:endParaRPr lang="en-US" dirty="0"/>
          </a:p>
        </p:txBody>
      </p:sp>
      <p:sp>
        <p:nvSpPr>
          <p:cNvPr id="3" name="Content Placeholder 2"/>
          <p:cNvSpPr>
            <a:spLocks noGrp="1"/>
          </p:cNvSpPr>
          <p:nvPr>
            <p:ph sz="quarter" idx="1"/>
          </p:nvPr>
        </p:nvSpPr>
        <p:spPr/>
        <p:txBody>
          <a:bodyPr>
            <a:normAutofit/>
          </a:bodyPr>
          <a:lstStyle/>
          <a:p>
            <a:r>
              <a:rPr lang="en-US" dirty="0" smtClean="0"/>
              <a:t>Allows the project holder, implementer, coordinator to manage a project more effectively </a:t>
            </a:r>
            <a:r>
              <a:rPr lang="en-US" i="1" dirty="0" smtClean="0"/>
              <a:t>when used properly</a:t>
            </a:r>
          </a:p>
          <a:p>
            <a:r>
              <a:rPr lang="en-US" dirty="0" smtClean="0"/>
              <a:t>Offers the benefits that come with any real system: rigor, depth and effectiveness</a:t>
            </a:r>
          </a:p>
          <a:p>
            <a:r>
              <a:rPr lang="en-US" dirty="0" smtClean="0"/>
              <a:t>Allows NGOs to better communicate about the impacts of their work on people and societies.</a:t>
            </a:r>
          </a:p>
          <a:p>
            <a:r>
              <a:rPr lang="en-US" dirty="0" smtClean="0"/>
              <a:t>Is a means to an end. Not an end!</a:t>
            </a:r>
          </a:p>
          <a:p>
            <a:r>
              <a:rPr lang="en-US" dirty="0" smtClean="0"/>
              <a:t>Is not a “technical marvel” of development.</a:t>
            </a:r>
          </a:p>
          <a:p>
            <a:endParaRPr lang="en-US" dirty="0" smtClean="0"/>
          </a:p>
          <a:p>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 </a:t>
            </a:r>
            <a:endParaRPr lang="en-US" dirty="0"/>
          </a:p>
        </p:txBody>
      </p:sp>
      <p:sp>
        <p:nvSpPr>
          <p:cNvPr id="3" name="Content Placeholder 2"/>
          <p:cNvSpPr>
            <a:spLocks noGrp="1"/>
          </p:cNvSpPr>
          <p:nvPr>
            <p:ph sz="quarter" idx="1"/>
          </p:nvPr>
        </p:nvSpPr>
        <p:spPr/>
        <p:txBody>
          <a:bodyPr/>
          <a:lstStyle/>
          <a:p>
            <a:pPr algn="just"/>
            <a:r>
              <a:rPr lang="en-US" dirty="0" smtClean="0"/>
              <a:t>RESULTS BASED MANAGEMENT IS THE APPROACH UTILIZED BY VARIOUS ORGANIZATION IN ORDER TO EVALUATE NPO PROGRESS. </a:t>
            </a:r>
          </a:p>
          <a:p>
            <a:pPr algn="just"/>
            <a:r>
              <a:rPr lang="en-US" i="1" dirty="0" smtClean="0"/>
              <a:t>Management must manage "Harold S Green”</a:t>
            </a:r>
          </a:p>
          <a:p>
            <a:pPr algn="just"/>
            <a:r>
              <a:rPr lang="en-US" i="1" dirty="0" smtClean="0"/>
              <a:t>Lots of folks confuse bad management with destiny “kin Hubbard”</a:t>
            </a:r>
            <a:endParaRPr lang="en-US" i="1" dirty="0"/>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Bibliography</a:t>
            </a:r>
            <a:endParaRPr lang="en-US" dirty="0"/>
          </a:p>
        </p:txBody>
      </p:sp>
      <p:sp>
        <p:nvSpPr>
          <p:cNvPr id="3" name="Content Placeholder 2"/>
          <p:cNvSpPr>
            <a:spLocks noGrp="1"/>
          </p:cNvSpPr>
          <p:nvPr>
            <p:ph sz="quarter" idx="1"/>
          </p:nvPr>
        </p:nvSpPr>
        <p:spPr/>
        <p:txBody>
          <a:bodyPr>
            <a:normAutofit fontScale="77500" lnSpcReduction="20000"/>
          </a:bodyPr>
          <a:lstStyle/>
          <a:p>
            <a:pPr marL="514350" indent="-514350">
              <a:buFont typeface="+mj-lt"/>
              <a:buAutoNum type="arabicPeriod"/>
            </a:pPr>
            <a:r>
              <a:rPr lang="en-US" dirty="0" err="1" smtClean="0"/>
              <a:t>Smille</a:t>
            </a:r>
            <a:r>
              <a:rPr lang="en-US" dirty="0" smtClean="0"/>
              <a:t>, I &amp; Hailey, J 2001, </a:t>
            </a:r>
            <a:r>
              <a:rPr lang="en-US" i="1" dirty="0" smtClean="0"/>
              <a:t>Managing for Change: Leadership, Strategy &amp; Management in Asian NGOS</a:t>
            </a:r>
            <a:r>
              <a:rPr lang="en-US" dirty="0" smtClean="0"/>
              <a:t>, </a:t>
            </a:r>
            <a:r>
              <a:rPr lang="en-US" dirty="0" err="1" smtClean="0"/>
              <a:t>Earthscan</a:t>
            </a:r>
            <a:r>
              <a:rPr lang="en-US" dirty="0" smtClean="0"/>
              <a:t> Publications Ltd, London.</a:t>
            </a:r>
          </a:p>
          <a:p>
            <a:pPr marL="514350" indent="-514350">
              <a:buFont typeface="+mj-lt"/>
              <a:buAutoNum type="arabicPeriod"/>
            </a:pPr>
            <a:r>
              <a:rPr lang="en-US" dirty="0" smtClean="0"/>
              <a:t>World Bank 2004, </a:t>
            </a:r>
            <a:r>
              <a:rPr lang="en-US" i="1" dirty="0" smtClean="0"/>
              <a:t>Ten steps to a results-based monitoring and evaluation system : a handbook for development practitioners, </a:t>
            </a:r>
            <a:r>
              <a:rPr lang="en-US" dirty="0" smtClean="0"/>
              <a:t>Washington.</a:t>
            </a:r>
          </a:p>
          <a:p>
            <a:pPr marL="514350" indent="-514350">
              <a:buFont typeface="+mj-lt"/>
              <a:buAutoNum type="arabicPeriod"/>
            </a:pPr>
            <a:r>
              <a:rPr lang="en-US" dirty="0" smtClean="0"/>
              <a:t>Doyle, N &amp; Nolan D , </a:t>
            </a:r>
            <a:r>
              <a:rPr lang="en-US" i="1" dirty="0" smtClean="0"/>
              <a:t>RBM (Results-Based Management) Booklet</a:t>
            </a:r>
            <a:r>
              <a:rPr lang="en-US" dirty="0" smtClean="0"/>
              <a:t>, VSO Indonesia - SPARK Livelihoods </a:t>
            </a:r>
            <a:r>
              <a:rPr lang="en-US" dirty="0" err="1" smtClean="0"/>
              <a:t>Programme</a:t>
            </a:r>
            <a:r>
              <a:rPr lang="en-US" dirty="0" smtClean="0"/>
              <a:t>, Indonesia.</a:t>
            </a:r>
          </a:p>
          <a:p>
            <a:pPr marL="514350" indent="-514350">
              <a:buFont typeface="+mj-lt"/>
              <a:buAutoNum type="arabicPeriod"/>
            </a:pPr>
            <a:r>
              <a:rPr lang="en-US" dirty="0" err="1" smtClean="0"/>
              <a:t>Murtaza</a:t>
            </a:r>
            <a:r>
              <a:rPr lang="en-US" dirty="0" smtClean="0"/>
              <a:t>, N 2011, ‘Putting the Lasts First: The Case for Community- Focused and Peer-Managed NGO Accountability Mechanisms’, </a:t>
            </a:r>
            <a:r>
              <a:rPr lang="en-US" i="1" dirty="0" smtClean="0"/>
              <a:t>Springerlink.com, </a:t>
            </a:r>
            <a:r>
              <a:rPr lang="en-US" dirty="0" smtClean="0"/>
              <a:t>DOI 10.1007/s11266-011-9181-9</a:t>
            </a:r>
          </a:p>
          <a:p>
            <a:pPr marL="514350" indent="-514350">
              <a:buFont typeface="+mj-lt"/>
              <a:buAutoNum type="arabicPeriod"/>
            </a:pPr>
            <a:r>
              <a:rPr lang="en-US" dirty="0" err="1" smtClean="0"/>
              <a:t>Soakell</a:t>
            </a:r>
            <a:r>
              <a:rPr lang="en-US" dirty="0" smtClean="0"/>
              <a:t> Ho, M &amp; Myers, MD 2011, ‘Knowledge management challenges for nongovernment organizations :Health and Disability Sector in NEW Zealand</a:t>
            </a:r>
            <a:r>
              <a:rPr lang="en-US" b="1" dirty="0" smtClean="0"/>
              <a:t>’, </a:t>
            </a:r>
            <a:r>
              <a:rPr lang="en-US" i="1" dirty="0" smtClean="0"/>
              <a:t>VINE: The journal of information and knowledge management systems, </a:t>
            </a:r>
            <a:r>
              <a:rPr lang="en-US" dirty="0" err="1" smtClean="0"/>
              <a:t>Vol</a:t>
            </a:r>
            <a:r>
              <a:rPr lang="en-US" dirty="0" smtClean="0"/>
              <a:t> 41, No.2 , pp. 212-228.</a:t>
            </a:r>
          </a:p>
          <a:p>
            <a:pPr>
              <a:buNone/>
            </a:pPr>
            <a:endParaRPr lang="en-US" dirty="0" smtClean="0"/>
          </a:p>
          <a:p>
            <a:endParaRPr lang="en-US" i="1" dirty="0"/>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Bibliography</a:t>
            </a:r>
            <a:endParaRPr lang="en-US" dirty="0"/>
          </a:p>
        </p:txBody>
      </p:sp>
      <p:sp>
        <p:nvSpPr>
          <p:cNvPr id="3" name="Content Placeholder 2"/>
          <p:cNvSpPr>
            <a:spLocks noGrp="1"/>
          </p:cNvSpPr>
          <p:nvPr>
            <p:ph sz="quarter" idx="1"/>
          </p:nvPr>
        </p:nvSpPr>
        <p:spPr/>
        <p:txBody>
          <a:bodyPr>
            <a:normAutofit fontScale="92500" lnSpcReduction="20000"/>
          </a:bodyPr>
          <a:lstStyle/>
          <a:p>
            <a:pPr marL="514350" indent="-514350">
              <a:buFont typeface="+mj-lt"/>
              <a:buAutoNum type="arabicPeriod" startAt="6"/>
            </a:pPr>
            <a:r>
              <a:rPr lang="en-US" dirty="0" smtClean="0"/>
              <a:t>Tips Publishing Service 2010,  </a:t>
            </a:r>
            <a:r>
              <a:rPr lang="en-US" i="1" dirty="0" smtClean="0"/>
              <a:t>Performance Monitoring &amp; Evaluation Building A Results Framework</a:t>
            </a:r>
            <a:r>
              <a:rPr lang="en-US" dirty="0" smtClean="0"/>
              <a:t>,  2</a:t>
            </a:r>
            <a:r>
              <a:rPr lang="en-US" baseline="30000" dirty="0" smtClean="0"/>
              <a:t>nd</a:t>
            </a:r>
            <a:r>
              <a:rPr lang="en-US" dirty="0" smtClean="0"/>
              <a:t> </a:t>
            </a:r>
            <a:r>
              <a:rPr lang="en-US" dirty="0" err="1" smtClean="0"/>
              <a:t>edn</a:t>
            </a:r>
            <a:r>
              <a:rPr lang="en-US" dirty="0" smtClean="0"/>
              <a:t>, TIPS </a:t>
            </a:r>
          </a:p>
          <a:p>
            <a:pPr marL="514350" indent="-514350">
              <a:buFont typeface="+mj-lt"/>
              <a:buAutoNum type="arabicPeriod" startAt="6"/>
            </a:pPr>
            <a:r>
              <a:rPr lang="en-US" dirty="0" err="1" smtClean="0"/>
              <a:t>Lavergne</a:t>
            </a:r>
            <a:r>
              <a:rPr lang="en-US" dirty="0" smtClean="0"/>
              <a:t>, R 2002, </a:t>
            </a:r>
            <a:r>
              <a:rPr lang="en-US" i="1" dirty="0" smtClean="0"/>
              <a:t>Results-Based Management and Accountability for Enhanced Aid Effectiveness, </a:t>
            </a:r>
            <a:r>
              <a:rPr lang="en-US" dirty="0" smtClean="0"/>
              <a:t>Canadian International Development Agency, Canada.</a:t>
            </a:r>
          </a:p>
          <a:p>
            <a:pPr marL="514350" indent="-514350">
              <a:buFont typeface="+mj-lt"/>
              <a:buAutoNum type="arabicPeriod" startAt="6"/>
            </a:pPr>
            <a:r>
              <a:rPr lang="en-US" dirty="0" smtClean="0"/>
              <a:t>United Nations Development Group Publication 2010, Results-Based Management Handbook.</a:t>
            </a:r>
          </a:p>
          <a:p>
            <a:pPr marL="514350" indent="-514350">
              <a:buFont typeface="+mj-lt"/>
              <a:buAutoNum type="arabicPeriod" startAt="6"/>
            </a:pPr>
            <a:r>
              <a:rPr lang="en-US" dirty="0" smtClean="0"/>
              <a:t>Kumar, NS, </a:t>
            </a:r>
            <a:r>
              <a:rPr lang="en-US" i="1" dirty="0" smtClean="0"/>
              <a:t>Result- Based Budgeting, </a:t>
            </a:r>
            <a:r>
              <a:rPr lang="en-US" dirty="0" smtClean="0"/>
              <a:t>Ministry of Finance, India, viewed 25 November 2011,&lt;http://www.cga.nic.in/pdf/ResultBasedBudgeting1.pdf&gt;.</a:t>
            </a:r>
          </a:p>
          <a:p>
            <a:pPr marL="514350" indent="-514350">
              <a:buFont typeface="+mj-lt"/>
              <a:buAutoNum type="arabicPeriod" startAt="6"/>
            </a:pPr>
            <a:r>
              <a:rPr lang="en-US" dirty="0" smtClean="0"/>
              <a:t>Based on the UNESCO publication 2008, Results-Based Management (RBM) Guiding Principles ,UNESCO, Paris.</a:t>
            </a:r>
          </a:p>
          <a:p>
            <a:pPr marL="514350" indent="-514350">
              <a:buFont typeface="+mj-lt"/>
              <a:buAutoNum type="arabicPeriod" startAt="6"/>
            </a:pPr>
            <a:endParaRPr lang="en-US" i="1" dirty="0" smtClean="0"/>
          </a:p>
          <a:p>
            <a:pPr marL="514350" indent="-514350">
              <a:buFont typeface="+mj-lt"/>
              <a:buAutoNum type="arabicPeriod" startAt="6"/>
            </a:pPr>
            <a:endParaRPr lang="en-US" dirty="0" smtClean="0"/>
          </a:p>
          <a:p>
            <a:endParaRPr lang="en-US"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riel">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Oriel</Template>
  <TotalTime>9882</TotalTime>
  <Words>2920</Words>
  <Application>Microsoft Office PowerPoint</Application>
  <PresentationFormat>On-screen Show (4:3)</PresentationFormat>
  <Paragraphs>337</Paragraphs>
  <Slides>50</Slides>
  <Notes>20</Notes>
  <HiddenSlides>0</HiddenSlides>
  <MMClips>0</MMClips>
  <ScaleCrop>false</ScaleCrop>
  <HeadingPairs>
    <vt:vector size="4" baseType="variant">
      <vt:variant>
        <vt:lpstr>Theme</vt:lpstr>
      </vt:variant>
      <vt:variant>
        <vt:i4>1</vt:i4>
      </vt:variant>
      <vt:variant>
        <vt:lpstr>Slide Titles</vt:lpstr>
      </vt:variant>
      <vt:variant>
        <vt:i4>50</vt:i4>
      </vt:variant>
    </vt:vector>
  </HeadingPairs>
  <TitlesOfParts>
    <vt:vector size="51" baseType="lpstr">
      <vt:lpstr>Oriel</vt:lpstr>
      <vt:lpstr>Decision making in npo sector Lecture 29</vt:lpstr>
      <vt:lpstr>agenda</vt:lpstr>
      <vt:lpstr>Learning Organizations</vt:lpstr>
      <vt:lpstr>Non-Governmental Organizations (NGOs)</vt:lpstr>
      <vt:lpstr>NGOs and Results-Based Management (RBM)</vt:lpstr>
      <vt:lpstr>Important of RBM and Evaluation </vt:lpstr>
      <vt:lpstr>Results based M&amp;E System</vt:lpstr>
      <vt:lpstr>The power of measuring results monitoring </vt:lpstr>
      <vt:lpstr>RESULTS BASED MONITORING </vt:lpstr>
      <vt:lpstr>Results based monitoring </vt:lpstr>
      <vt:lpstr>Results based evaluation </vt:lpstr>
      <vt:lpstr>Difference between RBM&amp;RBE</vt:lpstr>
      <vt:lpstr>Difference (continued)</vt:lpstr>
      <vt:lpstr>TRADITIONAL VR Results based M&amp;E</vt:lpstr>
      <vt:lpstr>What is RBM (History)?</vt:lpstr>
      <vt:lpstr>What is RBM?</vt:lpstr>
      <vt:lpstr>What is RBM?</vt:lpstr>
      <vt:lpstr>The RBM life cycle approach </vt:lpstr>
      <vt:lpstr>What is a Result?</vt:lpstr>
      <vt:lpstr>3 Levels of Results in RBM </vt:lpstr>
      <vt:lpstr>3 Levels of Results in RBM </vt:lpstr>
      <vt:lpstr>Types of Results </vt:lpstr>
      <vt:lpstr>Results Chain</vt:lpstr>
      <vt:lpstr>Results Chain </vt:lpstr>
      <vt:lpstr>Ten steps to build a RBM M&amp;E System </vt:lpstr>
      <vt:lpstr>Step one: conducting a readiness assessment. </vt:lpstr>
      <vt:lpstr>Step 2: Agreeing on performance outcomes to monitor and evaluate</vt:lpstr>
      <vt:lpstr>Step three: developing key indicators to monitor outcomes</vt:lpstr>
      <vt:lpstr>Step four: gathering base line data </vt:lpstr>
      <vt:lpstr>STEP FIVE: PLANNING FOR IMPROVEMENTS-SETTING REALISTIC TARGETS</vt:lpstr>
      <vt:lpstr>Step six: monitoring for results </vt:lpstr>
      <vt:lpstr>Step seven: the role of evaluations </vt:lpstr>
      <vt:lpstr>Step eight: reporting findings </vt:lpstr>
      <vt:lpstr>Step nine: Using indicators </vt:lpstr>
      <vt:lpstr>Step ten: sustaining the m&amp;e system within the organization </vt:lpstr>
      <vt:lpstr>Measuring Results</vt:lpstr>
      <vt:lpstr>Indicators</vt:lpstr>
      <vt:lpstr>A Good Indicator is :</vt:lpstr>
      <vt:lpstr>Characteristics of indicators </vt:lpstr>
      <vt:lpstr>Typical quality indicators</vt:lpstr>
      <vt:lpstr>Timeliness means </vt:lpstr>
      <vt:lpstr>Access </vt:lpstr>
      <vt:lpstr>Unit cost </vt:lpstr>
      <vt:lpstr>Customer satisfaction </vt:lpstr>
      <vt:lpstr>RBM Framework</vt:lpstr>
      <vt:lpstr>Results- Based Budgeting</vt:lpstr>
      <vt:lpstr>RBM .. </vt:lpstr>
      <vt:lpstr>CONCLUSION </vt:lpstr>
      <vt:lpstr>Bibliography</vt:lpstr>
      <vt:lpstr>Bibliography</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Results Based Management (RBM)</dc:title>
  <dc:creator>dell</dc:creator>
  <cp:lastModifiedBy>vcomsats</cp:lastModifiedBy>
  <cp:revision>33</cp:revision>
  <dcterms:created xsi:type="dcterms:W3CDTF">2011-11-25T11:17:32Z</dcterms:created>
  <dcterms:modified xsi:type="dcterms:W3CDTF">2013-12-02T11:44:01Z</dcterms:modified>
</cp:coreProperties>
</file>