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300" r:id="rId5"/>
    <p:sldId id="301" r:id="rId6"/>
    <p:sldId id="259" r:id="rId7"/>
    <p:sldId id="260" r:id="rId8"/>
    <p:sldId id="261" r:id="rId9"/>
    <p:sldId id="262" r:id="rId10"/>
    <p:sldId id="302" r:id="rId11"/>
    <p:sldId id="263" r:id="rId12"/>
    <p:sldId id="264" r:id="rId13"/>
    <p:sldId id="265" r:id="rId14"/>
    <p:sldId id="303"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304" r:id="rId28"/>
    <p:sldId id="278" r:id="rId29"/>
    <p:sldId id="305" r:id="rId30"/>
    <p:sldId id="279" r:id="rId31"/>
    <p:sldId id="280" r:id="rId32"/>
    <p:sldId id="306"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307" r:id="rId48"/>
    <p:sldId id="295" r:id="rId49"/>
    <p:sldId id="296" r:id="rId50"/>
    <p:sldId id="308" r:id="rId51"/>
    <p:sldId id="297" r:id="rId52"/>
    <p:sldId id="298" r:id="rId53"/>
    <p:sldId id="299"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A56FC1CE-3BDD-4B8C-A2D6-3553F8639CEF}" type="datetimeFigureOut">
              <a:rPr lang="en-US" smtClean="0"/>
              <a:pPr/>
              <a:t>01-Dec-13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0425EF7E-49E2-4EB3-A2F0-D4E917827C4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A56FC1CE-3BDD-4B8C-A2D6-3553F8639CEF}" type="datetimeFigureOut">
              <a:rPr lang="en-US" smtClean="0"/>
              <a:pPr/>
              <a:t>01-Dec-13</a:t>
            </a:fld>
            <a:endParaRPr lang="en-US"/>
          </a:p>
        </p:txBody>
      </p:sp>
      <p:sp>
        <p:nvSpPr>
          <p:cNvPr id="9" name="Slide Number Placeholder 8"/>
          <p:cNvSpPr>
            <a:spLocks noGrp="1"/>
          </p:cNvSpPr>
          <p:nvPr>
            <p:ph type="sldNum" sz="quarter" idx="15"/>
          </p:nvPr>
        </p:nvSpPr>
        <p:spPr/>
        <p:txBody>
          <a:bodyPr rtlCol="0"/>
          <a:lstStyle/>
          <a:p>
            <a:fld id="{0425EF7E-49E2-4EB3-A2F0-D4E917827C4E}"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A56FC1CE-3BDD-4B8C-A2D6-3553F8639CEF}" type="datetimeFigureOut">
              <a:rPr lang="en-US" smtClean="0"/>
              <a:pPr/>
              <a:t>01-Dec-13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0425EF7E-49E2-4EB3-A2F0-D4E917827C4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56FC1CE-3BDD-4B8C-A2D6-3553F8639CEF}" type="datetimeFigureOut">
              <a:rPr lang="en-US" smtClean="0"/>
              <a:pPr/>
              <a:t>01-Dec-13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25EF7E-49E2-4EB3-A2F0-D4E917827C4E}"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A56FC1CE-3BDD-4B8C-A2D6-3553F8639CEF}" type="datetimeFigureOut">
              <a:rPr lang="en-US" smtClean="0"/>
              <a:pPr/>
              <a:t>01-Dec-13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25EF7E-49E2-4EB3-A2F0-D4E917827C4E}"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A56FC1CE-3BDD-4B8C-A2D6-3553F8639CEF}" type="datetimeFigureOut">
              <a:rPr lang="en-US" smtClean="0"/>
              <a:pPr/>
              <a:t>01-Dec-13</a:t>
            </a:fld>
            <a:endParaRPr lang="en-US"/>
          </a:p>
        </p:txBody>
      </p:sp>
      <p:sp>
        <p:nvSpPr>
          <p:cNvPr id="7" name="Slide Number Placeholder 6"/>
          <p:cNvSpPr>
            <a:spLocks noGrp="1"/>
          </p:cNvSpPr>
          <p:nvPr>
            <p:ph type="sldNum" sz="quarter" idx="11"/>
          </p:nvPr>
        </p:nvSpPr>
        <p:spPr/>
        <p:txBody>
          <a:bodyPr rtlCol="0"/>
          <a:lstStyle/>
          <a:p>
            <a:fld id="{0425EF7E-49E2-4EB3-A2F0-D4E917827C4E}"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6FC1CE-3BDD-4B8C-A2D6-3553F8639CEF}" type="datetimeFigureOut">
              <a:rPr lang="en-US" smtClean="0"/>
              <a:pPr/>
              <a:t>01-Dec-13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25EF7E-49E2-4EB3-A2F0-D4E917827C4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A56FC1CE-3BDD-4B8C-A2D6-3553F8639CEF}" type="datetimeFigureOut">
              <a:rPr lang="en-US" smtClean="0"/>
              <a:pPr/>
              <a:t>01-Dec-13</a:t>
            </a:fld>
            <a:endParaRPr lang="en-US"/>
          </a:p>
        </p:txBody>
      </p:sp>
      <p:sp>
        <p:nvSpPr>
          <p:cNvPr id="22" name="Slide Number Placeholder 21"/>
          <p:cNvSpPr>
            <a:spLocks noGrp="1"/>
          </p:cNvSpPr>
          <p:nvPr>
            <p:ph type="sldNum" sz="quarter" idx="15"/>
          </p:nvPr>
        </p:nvSpPr>
        <p:spPr/>
        <p:txBody>
          <a:bodyPr rtlCol="0"/>
          <a:lstStyle/>
          <a:p>
            <a:fld id="{0425EF7E-49E2-4EB3-A2F0-D4E917827C4E}"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A56FC1CE-3BDD-4B8C-A2D6-3553F8639CEF}" type="datetimeFigureOut">
              <a:rPr lang="en-US" smtClean="0"/>
              <a:pPr/>
              <a:t>01-Dec-13</a:t>
            </a:fld>
            <a:endParaRPr lang="en-US"/>
          </a:p>
        </p:txBody>
      </p:sp>
      <p:sp>
        <p:nvSpPr>
          <p:cNvPr id="18" name="Slide Number Placeholder 17"/>
          <p:cNvSpPr>
            <a:spLocks noGrp="1"/>
          </p:cNvSpPr>
          <p:nvPr>
            <p:ph type="sldNum" sz="quarter" idx="11"/>
          </p:nvPr>
        </p:nvSpPr>
        <p:spPr/>
        <p:txBody>
          <a:bodyPr rtlCol="0"/>
          <a:lstStyle/>
          <a:p>
            <a:fld id="{0425EF7E-49E2-4EB3-A2F0-D4E917827C4E}"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56FC1CE-3BDD-4B8C-A2D6-3553F8639CEF}" type="datetimeFigureOut">
              <a:rPr lang="en-US" smtClean="0"/>
              <a:pPr/>
              <a:t>01-Dec-13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25EF7E-49E2-4EB3-A2F0-D4E917827C4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56FC1CE-3BDD-4B8C-A2D6-3553F8639CEF}" type="datetimeFigureOut">
              <a:rPr lang="en-US" smtClean="0"/>
              <a:pPr/>
              <a:t>01-Dec-13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25EF7E-49E2-4EB3-A2F0-D4E917827C4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56FC1CE-3BDD-4B8C-A2D6-3553F8639CEF}" type="datetimeFigureOut">
              <a:rPr lang="en-US" smtClean="0"/>
              <a:pPr/>
              <a:t>01-Dec-13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425EF7E-49E2-4EB3-A2F0-D4E917827C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600200"/>
            <a:ext cx="6172200" cy="1894362"/>
          </a:xfrm>
        </p:spPr>
        <p:txBody>
          <a:bodyPr/>
          <a:lstStyle/>
          <a:p>
            <a:r>
              <a:rPr lang="en-US" dirty="0" smtClean="0"/>
              <a:t>Decision Making in NPO sector </a:t>
            </a:r>
            <a:br>
              <a:rPr lang="en-US" dirty="0" smtClean="0"/>
            </a:br>
            <a:r>
              <a:rPr lang="en-US" dirty="0" smtClean="0"/>
              <a:t>Lecture 28</a:t>
            </a:r>
            <a:endParaRPr lang="en-US" dirty="0"/>
          </a:p>
        </p:txBody>
      </p:sp>
      <p:sp>
        <p:nvSpPr>
          <p:cNvPr id="3" name="Subtitle 2"/>
          <p:cNvSpPr>
            <a:spLocks noGrp="1"/>
          </p:cNvSpPr>
          <p:nvPr>
            <p:ph type="subTitle" idx="1"/>
          </p:nvPr>
        </p:nvSpPr>
        <p:spPr/>
        <p:txBody>
          <a:bodyPr/>
          <a:lstStyle/>
          <a:p>
            <a:r>
              <a:rPr lang="en-US" dirty="0" smtClean="0"/>
              <a:t>MPA 505 </a:t>
            </a:r>
          </a:p>
          <a:p>
            <a:r>
              <a:rPr lang="en-US" dirty="0" smtClean="0"/>
              <a:t>Riffat Abbas Rizvi </a:t>
            </a:r>
            <a:endParaRPr lang="en-US" dirty="0"/>
          </a:p>
        </p:txBody>
      </p:sp>
    </p:spTree>
    <p:extLst>
      <p:ext uri="{BB962C8B-B14F-4D97-AF65-F5344CB8AC3E}">
        <p14:creationId xmlns:p14="http://schemas.microsoft.com/office/powerpoint/2010/main" xmlns="" val="1288805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sz="quarter" idx="1"/>
          </p:nvPr>
        </p:nvSpPr>
        <p:spPr/>
        <p:txBody>
          <a:bodyPr/>
          <a:lstStyle/>
          <a:p>
            <a:r>
              <a:rPr lang="en-US" dirty="0" smtClean="0"/>
              <a:t>Preview of Last Lecture </a:t>
            </a:r>
          </a:p>
          <a:p>
            <a:r>
              <a:rPr lang="en-US" dirty="0" smtClean="0"/>
              <a:t>How do funders fit in?</a:t>
            </a:r>
          </a:p>
          <a:p>
            <a:r>
              <a:rPr lang="en-US" dirty="0" smtClean="0"/>
              <a:t>Funder Support </a:t>
            </a:r>
          </a:p>
          <a:p>
            <a:r>
              <a:rPr lang="en-US" dirty="0" smtClean="0"/>
              <a:t>Funder reporter requirements</a:t>
            </a:r>
          </a:p>
          <a:p>
            <a:r>
              <a:rPr lang="en-US" dirty="0" smtClean="0"/>
              <a:t>The challenges for foundation </a:t>
            </a:r>
          </a:p>
          <a:p>
            <a:r>
              <a:rPr lang="en-US" dirty="0" smtClean="0"/>
              <a:t>Recommendations with respect to data </a:t>
            </a:r>
          </a:p>
          <a:p>
            <a:r>
              <a:rPr lang="en-US" dirty="0" smtClean="0"/>
              <a:t>Conclusion  </a:t>
            </a:r>
          </a:p>
          <a:p>
            <a:endParaRPr lang="en-US" dirty="0"/>
          </a:p>
        </p:txBody>
      </p:sp>
    </p:spTree>
    <p:extLst>
      <p:ext uri="{BB962C8B-B14F-4D97-AF65-F5344CB8AC3E}">
        <p14:creationId xmlns:p14="http://schemas.microsoft.com/office/powerpoint/2010/main" xmlns="" val="3893064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 Funders Fit In?</a:t>
            </a:r>
            <a:br>
              <a:rPr lang="en-US" dirty="0"/>
            </a:b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Nonprofits </a:t>
            </a:r>
            <a:r>
              <a:rPr lang="en-US" dirty="0"/>
              <a:t>often find compliance with the number and </a:t>
            </a:r>
            <a:r>
              <a:rPr lang="en-US" dirty="0" smtClean="0"/>
              <a:t> diverse </a:t>
            </a:r>
            <a:r>
              <a:rPr lang="en-US" dirty="0"/>
              <a:t>range of funder reporting </a:t>
            </a:r>
            <a:r>
              <a:rPr lang="en-US" dirty="0" smtClean="0"/>
              <a:t>requirements </a:t>
            </a:r>
            <a:r>
              <a:rPr lang="en-US" dirty="0"/>
              <a:t>overwhelming.</a:t>
            </a:r>
          </a:p>
          <a:p>
            <a:pPr marL="0" indent="0">
              <a:buNone/>
            </a:pPr>
            <a:r>
              <a:rPr lang="en-US" dirty="0"/>
              <a:t> </a:t>
            </a:r>
          </a:p>
          <a:p>
            <a:endParaRPr lang="en-US" dirty="0"/>
          </a:p>
        </p:txBody>
      </p:sp>
    </p:spTree>
    <p:extLst>
      <p:ext uri="{BB962C8B-B14F-4D97-AF65-F5344CB8AC3E}">
        <p14:creationId xmlns:p14="http://schemas.microsoft.com/office/powerpoint/2010/main" xmlns="" val="105360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Funders Fit In?</a:t>
            </a:r>
            <a:endParaRPr lang="en-US" dirty="0"/>
          </a:p>
        </p:txBody>
      </p:sp>
      <p:sp>
        <p:nvSpPr>
          <p:cNvPr id="3" name="Content Placeholder 2"/>
          <p:cNvSpPr>
            <a:spLocks noGrp="1"/>
          </p:cNvSpPr>
          <p:nvPr>
            <p:ph sz="quarter" idx="1"/>
          </p:nvPr>
        </p:nvSpPr>
        <p:spPr/>
        <p:txBody>
          <a:bodyPr/>
          <a:lstStyle/>
          <a:p>
            <a:pPr marL="0" indent="0" algn="just">
              <a:buNone/>
            </a:pPr>
            <a:r>
              <a:rPr lang="en-US" dirty="0" smtClean="0"/>
              <a:t>These reporting requirements can be very beneficial, in that they also are often the impetus that spurs a nonprofit to begin tracking and analyzing data in the first place.</a:t>
            </a:r>
          </a:p>
          <a:p>
            <a:endParaRPr lang="en-US" dirty="0"/>
          </a:p>
        </p:txBody>
      </p:sp>
    </p:spTree>
    <p:extLst>
      <p:ext uri="{BB962C8B-B14F-4D97-AF65-F5344CB8AC3E}">
        <p14:creationId xmlns:p14="http://schemas.microsoft.com/office/powerpoint/2010/main" xmlns="" val="17028821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Funders Fit In?</a:t>
            </a:r>
            <a:endParaRPr lang="en-US" dirty="0"/>
          </a:p>
        </p:txBody>
      </p:sp>
      <p:sp>
        <p:nvSpPr>
          <p:cNvPr id="3" name="Content Placeholder 2"/>
          <p:cNvSpPr>
            <a:spLocks noGrp="1"/>
          </p:cNvSpPr>
          <p:nvPr>
            <p:ph sz="quarter" idx="1"/>
          </p:nvPr>
        </p:nvSpPr>
        <p:spPr/>
        <p:txBody>
          <a:bodyPr/>
          <a:lstStyle/>
          <a:p>
            <a:pPr algn="just"/>
            <a:r>
              <a:rPr lang="en-US" dirty="0" smtClean="0"/>
              <a:t>However, this “data regime” imposed on nonprofits takes away ownership and, often, their ability to see the big picture of what they are measuring.</a:t>
            </a:r>
          </a:p>
          <a:p>
            <a:pPr marL="0" indent="0">
              <a:buNone/>
            </a:pPr>
            <a:endParaRPr lang="en-US" dirty="0"/>
          </a:p>
        </p:txBody>
      </p:sp>
    </p:spTree>
    <p:extLst>
      <p:ext uri="{BB962C8B-B14F-4D97-AF65-F5344CB8AC3E}">
        <p14:creationId xmlns:p14="http://schemas.microsoft.com/office/powerpoint/2010/main" xmlns="" val="246314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Funder Support</a:t>
            </a:r>
            <a:endParaRPr lang="en-US" dirty="0"/>
          </a:p>
        </p:txBody>
      </p:sp>
      <p:sp>
        <p:nvSpPr>
          <p:cNvPr id="3" name="Content Placeholder 2"/>
          <p:cNvSpPr>
            <a:spLocks noGrp="1"/>
          </p:cNvSpPr>
          <p:nvPr>
            <p:ph sz="quarter" idx="1"/>
          </p:nvPr>
        </p:nvSpPr>
        <p:spPr/>
        <p:txBody>
          <a:bodyPr/>
          <a:lstStyle/>
          <a:p>
            <a:pPr algn="just"/>
            <a:r>
              <a:rPr lang="en-US" dirty="0" smtClean="0"/>
              <a:t>Internal </a:t>
            </a:r>
            <a:r>
              <a:rPr lang="en-US" dirty="0"/>
              <a:t>barriers are not the only factors that weigh on a nonprofit’s ability to track and analyze data— organizations are also subject to external demands and stakeholders, including foundations, local, state and federal governments, donors, clients and community groups.</a:t>
            </a:r>
          </a:p>
          <a:p>
            <a:pPr marL="0" indent="0">
              <a:buNone/>
            </a:pPr>
            <a:endParaRPr lang="en-US" dirty="0"/>
          </a:p>
        </p:txBody>
      </p:sp>
    </p:spTree>
    <p:extLst>
      <p:ext uri="{BB962C8B-B14F-4D97-AF65-F5344CB8AC3E}">
        <p14:creationId xmlns:p14="http://schemas.microsoft.com/office/powerpoint/2010/main" xmlns="" val="5612034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Funder Support</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US" dirty="0" smtClean="0"/>
              <a:t>Funders </a:t>
            </a:r>
            <a:r>
              <a:rPr lang="en-US" dirty="0"/>
              <a:t>and government agencies are the biggest external forces that affect data collection and analysis.</a:t>
            </a:r>
          </a:p>
          <a:p>
            <a:r>
              <a:rPr lang="en-US" dirty="0" smtClean="0"/>
              <a:t>In </a:t>
            </a:r>
            <a:r>
              <a:rPr lang="en-US" dirty="0"/>
              <a:t>recent years, many of these organizations have devoted more attention to specific metrics and </a:t>
            </a:r>
            <a:r>
              <a:rPr lang="en-US" dirty="0" smtClean="0"/>
              <a:t>outcomes measures</a:t>
            </a:r>
            <a:r>
              <a:rPr lang="en-US" dirty="0"/>
              <a:t>, creating a positive force to encourage data-based decision-making. </a:t>
            </a:r>
          </a:p>
        </p:txBody>
      </p:sp>
    </p:spTree>
    <p:extLst>
      <p:ext uri="{BB962C8B-B14F-4D97-AF65-F5344CB8AC3E}">
        <p14:creationId xmlns:p14="http://schemas.microsoft.com/office/powerpoint/2010/main" xmlns="" val="26039174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Funder Support</a:t>
            </a:r>
            <a:endParaRPr lang="en-US" dirty="0"/>
          </a:p>
        </p:txBody>
      </p:sp>
      <p:sp>
        <p:nvSpPr>
          <p:cNvPr id="3" name="Content Placeholder 2"/>
          <p:cNvSpPr>
            <a:spLocks noGrp="1"/>
          </p:cNvSpPr>
          <p:nvPr>
            <p:ph sz="quarter" idx="1"/>
          </p:nvPr>
        </p:nvSpPr>
        <p:spPr/>
        <p:txBody>
          <a:bodyPr>
            <a:normAutofit/>
          </a:bodyPr>
          <a:lstStyle/>
          <a:p>
            <a:r>
              <a:rPr lang="en-US" dirty="0"/>
              <a:t>A number of the </a:t>
            </a:r>
            <a:r>
              <a:rPr lang="en-US" dirty="0" smtClean="0"/>
              <a:t>nonprofits in </a:t>
            </a:r>
            <a:r>
              <a:rPr lang="en-US" dirty="0"/>
              <a:t>our focus groups were spurred to develop a data collection and analysis strategy based on </a:t>
            </a:r>
            <a:r>
              <a:rPr lang="en-US" dirty="0" smtClean="0"/>
              <a:t>funder requirements</a:t>
            </a:r>
            <a:r>
              <a:rPr lang="en-US" dirty="0"/>
              <a:t>, but have since found it very useful for their own purposes. “grants and contracts </a:t>
            </a:r>
            <a:r>
              <a:rPr lang="en-US" dirty="0" smtClean="0"/>
              <a:t>were requiring </a:t>
            </a:r>
            <a:r>
              <a:rPr lang="en-US" dirty="0"/>
              <a:t>some of that data and that was our initial impetus [for measurement],”</a:t>
            </a:r>
          </a:p>
        </p:txBody>
      </p:sp>
    </p:spTree>
    <p:extLst>
      <p:ext uri="{BB962C8B-B14F-4D97-AF65-F5344CB8AC3E}">
        <p14:creationId xmlns:p14="http://schemas.microsoft.com/office/powerpoint/2010/main" xmlns="" val="19313674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Funder reporting requirements</a:t>
            </a:r>
            <a:br>
              <a:rPr lang="en-US" dirty="0" smtClean="0"/>
            </a:br>
            <a:endParaRPr lang="en-US" dirty="0"/>
          </a:p>
        </p:txBody>
      </p:sp>
      <p:sp>
        <p:nvSpPr>
          <p:cNvPr id="3" name="Content Placeholder 2"/>
          <p:cNvSpPr>
            <a:spLocks noGrp="1"/>
          </p:cNvSpPr>
          <p:nvPr>
            <p:ph sz="quarter" idx="1"/>
          </p:nvPr>
        </p:nvSpPr>
        <p:spPr/>
        <p:txBody>
          <a:bodyPr>
            <a:normAutofit/>
          </a:bodyPr>
          <a:lstStyle/>
          <a:p>
            <a:pPr algn="just"/>
            <a:r>
              <a:rPr lang="en-US" dirty="0" smtClean="0"/>
              <a:t>The </a:t>
            </a:r>
            <a:r>
              <a:rPr lang="en-US" dirty="0"/>
              <a:t>reporting demands placed on nonprofits related to financial support and government regulations can </a:t>
            </a:r>
            <a:r>
              <a:rPr lang="en-US" dirty="0" smtClean="0"/>
              <a:t>be overwhelming</a:t>
            </a:r>
            <a:r>
              <a:rPr lang="en-US" dirty="0"/>
              <a:t>, however. </a:t>
            </a:r>
            <a:endParaRPr lang="en-US" dirty="0" smtClean="0"/>
          </a:p>
          <a:p>
            <a:pPr marL="0" indent="0">
              <a:buNone/>
            </a:pPr>
            <a:endParaRPr lang="en-US" dirty="0"/>
          </a:p>
        </p:txBody>
      </p:sp>
    </p:spTree>
    <p:extLst>
      <p:ext uri="{BB962C8B-B14F-4D97-AF65-F5344CB8AC3E}">
        <p14:creationId xmlns:p14="http://schemas.microsoft.com/office/powerpoint/2010/main" xmlns="" val="5793156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Funder reporting requirements</a:t>
            </a:r>
            <a:endParaRPr lang="en-US" dirty="0"/>
          </a:p>
        </p:txBody>
      </p:sp>
      <p:sp>
        <p:nvSpPr>
          <p:cNvPr id="3" name="Content Placeholder 2"/>
          <p:cNvSpPr>
            <a:spLocks noGrp="1"/>
          </p:cNvSpPr>
          <p:nvPr>
            <p:ph sz="quarter" idx="1"/>
          </p:nvPr>
        </p:nvSpPr>
        <p:spPr/>
        <p:txBody>
          <a:bodyPr/>
          <a:lstStyle/>
          <a:p>
            <a:r>
              <a:rPr lang="en-US" dirty="0" smtClean="0"/>
              <a:t>One focus group participant whose organization administers education programs for low income children said they collect data on “basically everything,” using several different databases. in addition, they collect data on program information reports for the federal government—all required data.</a:t>
            </a:r>
          </a:p>
          <a:p>
            <a:pPr marL="0" indent="0">
              <a:buNone/>
            </a:pPr>
            <a:endParaRPr lang="en-US" dirty="0"/>
          </a:p>
        </p:txBody>
      </p:sp>
    </p:spTree>
    <p:extLst>
      <p:ext uri="{BB962C8B-B14F-4D97-AF65-F5344CB8AC3E}">
        <p14:creationId xmlns:p14="http://schemas.microsoft.com/office/powerpoint/2010/main" xmlns="" val="1520550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Funder reporting requirements</a:t>
            </a:r>
            <a:endParaRPr lang="en-US" dirty="0"/>
          </a:p>
        </p:txBody>
      </p:sp>
      <p:sp>
        <p:nvSpPr>
          <p:cNvPr id="3" name="Content Placeholder 2"/>
          <p:cNvSpPr>
            <a:spLocks noGrp="1"/>
          </p:cNvSpPr>
          <p:nvPr>
            <p:ph sz="quarter" idx="1"/>
          </p:nvPr>
        </p:nvSpPr>
        <p:spPr/>
        <p:txBody>
          <a:bodyPr>
            <a:normAutofit/>
          </a:bodyPr>
          <a:lstStyle/>
          <a:p>
            <a:r>
              <a:rPr lang="en-US" dirty="0"/>
              <a:t>in addition to the pressures resulting from reporting requirement for multiple funders, foundations often ask for a number of things—a request often driven by concerns about the validity and reliability of data nonprofits provide them. </a:t>
            </a:r>
          </a:p>
        </p:txBody>
      </p:sp>
    </p:spTree>
    <p:extLst>
      <p:ext uri="{BB962C8B-B14F-4D97-AF65-F5344CB8AC3E}">
        <p14:creationId xmlns:p14="http://schemas.microsoft.com/office/powerpoint/2010/main" xmlns="" val="33102515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Funder reporting requirements</a:t>
            </a:r>
            <a:endParaRPr lang="en-US" dirty="0"/>
          </a:p>
        </p:txBody>
      </p:sp>
      <p:sp>
        <p:nvSpPr>
          <p:cNvPr id="3" name="Content Placeholder 2"/>
          <p:cNvSpPr>
            <a:spLocks noGrp="1"/>
          </p:cNvSpPr>
          <p:nvPr>
            <p:ph sz="quarter" idx="1"/>
          </p:nvPr>
        </p:nvSpPr>
        <p:spPr/>
        <p:txBody>
          <a:bodyPr/>
          <a:lstStyle/>
          <a:p>
            <a:r>
              <a:rPr lang="en-US" dirty="0" smtClean="0"/>
              <a:t>A program officer at a foundation pointed out that organizations of all sizes have real challenges articulating the changes they want to make and showing the progress that they’re making.</a:t>
            </a:r>
          </a:p>
          <a:p>
            <a:pPr marL="0" indent="0">
              <a:buNone/>
            </a:pPr>
            <a:r>
              <a:rPr lang="en-US" dirty="0" smtClean="0"/>
              <a:t> </a:t>
            </a:r>
          </a:p>
          <a:p>
            <a:pPr marL="0" indent="0">
              <a:buNone/>
            </a:pPr>
            <a:endParaRPr lang="en-US" dirty="0"/>
          </a:p>
        </p:txBody>
      </p:sp>
    </p:spTree>
    <p:extLst>
      <p:ext uri="{BB962C8B-B14F-4D97-AF65-F5344CB8AC3E}">
        <p14:creationId xmlns:p14="http://schemas.microsoft.com/office/powerpoint/2010/main" xmlns="" val="13245591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Funder reporting requirements</a:t>
            </a:r>
            <a:endParaRPr lang="en-US" dirty="0"/>
          </a:p>
        </p:txBody>
      </p:sp>
      <p:sp>
        <p:nvSpPr>
          <p:cNvPr id="3" name="Content Placeholder 2"/>
          <p:cNvSpPr>
            <a:spLocks noGrp="1"/>
          </p:cNvSpPr>
          <p:nvPr>
            <p:ph sz="quarter" idx="1"/>
          </p:nvPr>
        </p:nvSpPr>
        <p:spPr/>
        <p:txBody>
          <a:bodyPr/>
          <a:lstStyle/>
          <a:p>
            <a:r>
              <a:rPr lang="en-US" dirty="0"/>
              <a:t>Nonprofits supported by multiple funders are often subject to separate reporting requirements spanning a variety of databases and tools. </a:t>
            </a:r>
          </a:p>
        </p:txBody>
      </p:sp>
    </p:spTree>
    <p:extLst>
      <p:ext uri="{BB962C8B-B14F-4D97-AF65-F5344CB8AC3E}">
        <p14:creationId xmlns:p14="http://schemas.microsoft.com/office/powerpoint/2010/main" xmlns="" val="13817358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Funder reporting requirements</a:t>
            </a:r>
            <a:endParaRPr lang="en-US" dirty="0"/>
          </a:p>
        </p:txBody>
      </p:sp>
      <p:sp>
        <p:nvSpPr>
          <p:cNvPr id="3" name="Content Placeholder 2"/>
          <p:cNvSpPr>
            <a:spLocks noGrp="1"/>
          </p:cNvSpPr>
          <p:nvPr>
            <p:ph sz="quarter" idx="1"/>
          </p:nvPr>
        </p:nvSpPr>
        <p:spPr/>
        <p:txBody>
          <a:bodyPr/>
          <a:lstStyle/>
          <a:p>
            <a:r>
              <a:rPr lang="en-US" dirty="0" smtClean="0"/>
              <a:t>In a focus group, a specialist for a poverty relief foundation pointed out that it’s easier for smaller agencies because the larger the group, and the more diverse the funders, the more difficult to report back.</a:t>
            </a:r>
          </a:p>
          <a:p>
            <a:pPr marL="0" indent="0">
              <a:buNone/>
            </a:pPr>
            <a:endParaRPr lang="en-US" dirty="0"/>
          </a:p>
        </p:txBody>
      </p:sp>
    </p:spTree>
    <p:extLst>
      <p:ext uri="{BB962C8B-B14F-4D97-AF65-F5344CB8AC3E}">
        <p14:creationId xmlns:p14="http://schemas.microsoft.com/office/powerpoint/2010/main" xmlns="" val="20677825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Funder reporting requirements</a:t>
            </a:r>
            <a:endParaRPr lang="en-US" dirty="0"/>
          </a:p>
        </p:txBody>
      </p:sp>
      <p:sp>
        <p:nvSpPr>
          <p:cNvPr id="3" name="Content Placeholder 2"/>
          <p:cNvSpPr>
            <a:spLocks noGrp="1"/>
          </p:cNvSpPr>
          <p:nvPr>
            <p:ph sz="quarter" idx="1"/>
          </p:nvPr>
        </p:nvSpPr>
        <p:spPr/>
        <p:txBody>
          <a:bodyPr/>
          <a:lstStyle/>
          <a:p>
            <a:r>
              <a:rPr lang="en-US" dirty="0"/>
              <a:t>Nonprofits were also frustrated by the “one size fits all” reporting approach taken by some funders and government agencies who require the same broad swath of data reporting to a variety of different program efforts</a:t>
            </a:r>
          </a:p>
        </p:txBody>
      </p:sp>
    </p:spTree>
    <p:extLst>
      <p:ext uri="{BB962C8B-B14F-4D97-AF65-F5344CB8AC3E}">
        <p14:creationId xmlns:p14="http://schemas.microsoft.com/office/powerpoint/2010/main" xmlns="" val="40293423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Funder reporting requirements</a:t>
            </a:r>
            <a:endParaRPr lang="en-US" dirty="0"/>
          </a:p>
        </p:txBody>
      </p:sp>
      <p:sp>
        <p:nvSpPr>
          <p:cNvPr id="3" name="Content Placeholder 2"/>
          <p:cNvSpPr>
            <a:spLocks noGrp="1"/>
          </p:cNvSpPr>
          <p:nvPr>
            <p:ph sz="quarter" idx="1"/>
          </p:nvPr>
        </p:nvSpPr>
        <p:spPr/>
        <p:txBody>
          <a:bodyPr/>
          <a:lstStyle/>
          <a:p>
            <a:r>
              <a:rPr lang="en-US" dirty="0"/>
              <a:t>in addition, many government agencies and foundations require grantees and program participants to use their proprietary tools for data collection, which often don’t match up with the tools the nonprofits are using.</a:t>
            </a:r>
          </a:p>
          <a:p>
            <a:pPr marL="0" indent="0">
              <a:buNone/>
            </a:pPr>
            <a:endParaRPr lang="en-US" dirty="0"/>
          </a:p>
        </p:txBody>
      </p:sp>
    </p:spTree>
    <p:extLst>
      <p:ext uri="{BB962C8B-B14F-4D97-AF65-F5344CB8AC3E}">
        <p14:creationId xmlns:p14="http://schemas.microsoft.com/office/powerpoint/2010/main" xmlns="" val="1994009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Funder reporting requirements</a:t>
            </a:r>
            <a:endParaRPr lang="en-US" dirty="0"/>
          </a:p>
        </p:txBody>
      </p:sp>
      <p:sp>
        <p:nvSpPr>
          <p:cNvPr id="3" name="Content Placeholder 2"/>
          <p:cNvSpPr>
            <a:spLocks noGrp="1"/>
          </p:cNvSpPr>
          <p:nvPr>
            <p:ph sz="quarter" idx="1"/>
          </p:nvPr>
        </p:nvSpPr>
        <p:spPr/>
        <p:txBody>
          <a:bodyPr/>
          <a:lstStyle/>
          <a:p>
            <a:r>
              <a:rPr lang="en-US" dirty="0"/>
              <a:t>When many funders impose what one consultant referred to as a “data regime” on organizations from the outside in, there’s a danger of taking away the organization’s ownership over the data they need for their own purposes. because funder reporting requirements sometimes have the effect of encouraging</a:t>
            </a:r>
          </a:p>
          <a:p>
            <a:pPr marL="0" indent="0">
              <a:buNone/>
            </a:pPr>
            <a:endParaRPr lang="en-US" dirty="0"/>
          </a:p>
        </p:txBody>
      </p:sp>
    </p:spTree>
    <p:extLst>
      <p:ext uri="{BB962C8B-B14F-4D97-AF65-F5344CB8AC3E}">
        <p14:creationId xmlns:p14="http://schemas.microsoft.com/office/powerpoint/2010/main" xmlns="" val="34390931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Funder reporting requirements</a:t>
            </a:r>
            <a:endParaRPr lang="en-US" dirty="0"/>
          </a:p>
        </p:txBody>
      </p:sp>
      <p:sp>
        <p:nvSpPr>
          <p:cNvPr id="3" name="Content Placeholder 2"/>
          <p:cNvSpPr>
            <a:spLocks noGrp="1"/>
          </p:cNvSpPr>
          <p:nvPr>
            <p:ph sz="quarter" idx="1"/>
          </p:nvPr>
        </p:nvSpPr>
        <p:spPr/>
        <p:txBody>
          <a:bodyPr/>
          <a:lstStyle/>
          <a:p>
            <a:r>
              <a:rPr lang="en-US" dirty="0" smtClean="0"/>
              <a:t>Nonprofits </a:t>
            </a:r>
            <a:r>
              <a:rPr lang="en-US" dirty="0"/>
              <a:t>to think short-term and focus on responding to specific requests, it can remove them a step from the strategic knowledge they need to run their own programs </a:t>
            </a:r>
            <a:r>
              <a:rPr lang="en-US" dirty="0" smtClean="0"/>
              <a:t>better.</a:t>
            </a:r>
            <a:endParaRPr lang="en-US" dirty="0"/>
          </a:p>
        </p:txBody>
      </p:sp>
    </p:spTree>
    <p:extLst>
      <p:ext uri="{BB962C8B-B14F-4D97-AF65-F5344CB8AC3E}">
        <p14:creationId xmlns:p14="http://schemas.microsoft.com/office/powerpoint/2010/main" xmlns="" val="21564228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Funder reporting requirements</a:t>
            </a:r>
            <a:endParaRPr lang="en-US" dirty="0"/>
          </a:p>
        </p:txBody>
      </p:sp>
      <p:sp>
        <p:nvSpPr>
          <p:cNvPr id="3" name="Content Placeholder 2"/>
          <p:cNvSpPr>
            <a:spLocks noGrp="1"/>
          </p:cNvSpPr>
          <p:nvPr>
            <p:ph sz="quarter" idx="1"/>
          </p:nvPr>
        </p:nvSpPr>
        <p:spPr/>
        <p:txBody>
          <a:bodyPr/>
          <a:lstStyle/>
          <a:p>
            <a:r>
              <a:rPr lang="en-US" dirty="0" smtClean="0"/>
              <a:t>In </a:t>
            </a:r>
            <a:r>
              <a:rPr lang="en-US" dirty="0"/>
              <a:t>some cases, as one executive director pointed out, organizations try to ensure the data will show their programs as effective, to put them in the best possible position for future funding</a:t>
            </a:r>
          </a:p>
        </p:txBody>
      </p:sp>
    </p:spTree>
    <p:extLst>
      <p:ext uri="{BB962C8B-B14F-4D97-AF65-F5344CB8AC3E}">
        <p14:creationId xmlns:p14="http://schemas.microsoft.com/office/powerpoint/2010/main" xmlns="" val="17765136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Funder reporting requirements</a:t>
            </a:r>
            <a:endParaRPr lang="en-US" dirty="0"/>
          </a:p>
        </p:txBody>
      </p:sp>
      <p:sp>
        <p:nvSpPr>
          <p:cNvPr id="3" name="Content Placeholder 2"/>
          <p:cNvSpPr>
            <a:spLocks noGrp="1"/>
          </p:cNvSpPr>
          <p:nvPr>
            <p:ph sz="quarter" idx="1"/>
          </p:nvPr>
        </p:nvSpPr>
        <p:spPr/>
        <p:txBody>
          <a:bodyPr/>
          <a:lstStyle/>
          <a:p>
            <a:r>
              <a:rPr lang="en-US" dirty="0"/>
              <a:t>This further muddies the waters when it comes to making decisions with the data – both the funder and the organization themselves may believe a program is effective simply because the metrics tracked were designed to show it as effective, </a:t>
            </a:r>
            <a:r>
              <a:rPr lang="en-US" dirty="0" smtClean="0"/>
              <a:t>regardless </a:t>
            </a:r>
            <a:r>
              <a:rPr lang="en-US" dirty="0" smtClean="0"/>
              <a:t>of </a:t>
            </a:r>
            <a:r>
              <a:rPr lang="en-US" dirty="0"/>
              <a:t>the actual outcome.</a:t>
            </a:r>
          </a:p>
          <a:p>
            <a:pPr marL="0" indent="0">
              <a:buNone/>
            </a:pPr>
            <a:endParaRPr lang="en-US" dirty="0"/>
          </a:p>
        </p:txBody>
      </p:sp>
    </p:spTree>
    <p:extLst>
      <p:ext uri="{BB962C8B-B14F-4D97-AF65-F5344CB8AC3E}">
        <p14:creationId xmlns:p14="http://schemas.microsoft.com/office/powerpoint/2010/main" xmlns="" val="6112034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Challenges for Foundations</a:t>
            </a:r>
            <a:br>
              <a:rPr lang="en-US" dirty="0" smtClean="0"/>
            </a:br>
            <a:endParaRPr lang="en-US" dirty="0"/>
          </a:p>
        </p:txBody>
      </p:sp>
      <p:sp>
        <p:nvSpPr>
          <p:cNvPr id="3" name="Content Placeholder 2"/>
          <p:cNvSpPr>
            <a:spLocks noGrp="1"/>
          </p:cNvSpPr>
          <p:nvPr>
            <p:ph sz="quarter" idx="1"/>
          </p:nvPr>
        </p:nvSpPr>
        <p:spPr>
          <a:xfrm>
            <a:off x="381000" y="1219200"/>
            <a:ext cx="8229600" cy="4525963"/>
          </a:xfrm>
        </p:spPr>
        <p:txBody>
          <a:bodyPr>
            <a:normAutofit/>
          </a:bodyPr>
          <a:lstStyle/>
          <a:p>
            <a:pPr marL="0" indent="0" algn="just">
              <a:buNone/>
            </a:pPr>
            <a:r>
              <a:rPr lang="en-US" dirty="0" smtClean="0"/>
              <a:t>F</a:t>
            </a:r>
            <a:r>
              <a:rPr lang="en-US" dirty="0" smtClean="0"/>
              <a:t>oundations </a:t>
            </a:r>
            <a:r>
              <a:rPr lang="en-US" dirty="0"/>
              <a:t>acknowledge that reporting is time-consuming </a:t>
            </a:r>
            <a:r>
              <a:rPr lang="en-US" dirty="0" smtClean="0"/>
              <a:t>and expensive</a:t>
            </a:r>
            <a:r>
              <a:rPr lang="en-US" dirty="0"/>
              <a:t>, that the design of research requires skill, and that </a:t>
            </a:r>
            <a:r>
              <a:rPr lang="en-US" dirty="0" smtClean="0"/>
              <a:t>data collection </a:t>
            </a:r>
            <a:r>
              <a:rPr lang="en-US" dirty="0"/>
              <a:t>is time-consuming and difficult. </a:t>
            </a:r>
            <a:r>
              <a:rPr lang="en-US" dirty="0" smtClean="0"/>
              <a:t>  however</a:t>
            </a:r>
            <a:r>
              <a:rPr lang="en-US" dirty="0"/>
              <a:t>, they </a:t>
            </a:r>
            <a:r>
              <a:rPr lang="en-US" dirty="0" smtClean="0"/>
              <a:t>often have </a:t>
            </a:r>
            <a:r>
              <a:rPr lang="en-US" dirty="0"/>
              <a:t>their own set of </a:t>
            </a:r>
            <a:r>
              <a:rPr lang="en-US" dirty="0" smtClean="0"/>
              <a:t>stakeholders </a:t>
            </a:r>
            <a:r>
              <a:rPr lang="en-US" dirty="0"/>
              <a:t>that want clear metrics as </a:t>
            </a:r>
            <a:r>
              <a:rPr lang="en-US" dirty="0" smtClean="0"/>
              <a:t>to </a:t>
            </a:r>
            <a:r>
              <a:rPr lang="en-US" dirty="0" smtClean="0"/>
              <a:t>the </a:t>
            </a:r>
            <a:r>
              <a:rPr lang="en-US" dirty="0"/>
              <a:t>impact of the provided funding.</a:t>
            </a:r>
          </a:p>
        </p:txBody>
      </p:sp>
    </p:spTree>
    <p:extLst>
      <p:ext uri="{BB962C8B-B14F-4D97-AF65-F5344CB8AC3E}">
        <p14:creationId xmlns:p14="http://schemas.microsoft.com/office/powerpoint/2010/main" xmlns="" val="9032435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Funder reporting requirements</a:t>
            </a:r>
            <a:endParaRPr lang="en-US" dirty="0"/>
          </a:p>
        </p:txBody>
      </p:sp>
      <p:sp>
        <p:nvSpPr>
          <p:cNvPr id="3" name="Content Placeholder 2"/>
          <p:cNvSpPr>
            <a:spLocks noGrp="1"/>
          </p:cNvSpPr>
          <p:nvPr>
            <p:ph sz="quarter" idx="1"/>
          </p:nvPr>
        </p:nvSpPr>
        <p:spPr/>
        <p:txBody>
          <a:bodyPr/>
          <a:lstStyle/>
          <a:p>
            <a:pPr algn="just"/>
            <a:r>
              <a:rPr lang="en-US" dirty="0"/>
              <a:t>funders and </a:t>
            </a:r>
            <a:r>
              <a:rPr lang="en-US" dirty="0" smtClean="0"/>
              <a:t>government agencies </a:t>
            </a:r>
            <a:r>
              <a:rPr lang="en-US" dirty="0"/>
              <a:t>want to understand impact, to see a clear </a:t>
            </a:r>
            <a:r>
              <a:rPr lang="en-US" dirty="0" smtClean="0"/>
              <a:t>and quantifiable </a:t>
            </a:r>
            <a:r>
              <a:rPr lang="en-US" dirty="0"/>
              <a:t>strategic plan, and how an organization plans </a:t>
            </a:r>
            <a:r>
              <a:rPr lang="en-US" dirty="0" smtClean="0"/>
              <a:t>to measure </a:t>
            </a:r>
            <a:r>
              <a:rPr lang="en-US" dirty="0"/>
              <a:t>its success, but they find that nonprofits are often </a:t>
            </a:r>
            <a:r>
              <a:rPr lang="en-US" dirty="0" smtClean="0"/>
              <a:t>not able </a:t>
            </a:r>
            <a:r>
              <a:rPr lang="en-US" dirty="0"/>
              <a:t>to provide that information.</a:t>
            </a:r>
          </a:p>
          <a:p>
            <a:endParaRPr lang="en-US" dirty="0"/>
          </a:p>
        </p:txBody>
      </p:sp>
    </p:spTree>
    <p:extLst>
      <p:ext uri="{BB962C8B-B14F-4D97-AF65-F5344CB8AC3E}">
        <p14:creationId xmlns:p14="http://schemas.microsoft.com/office/powerpoint/2010/main" xmlns="" val="37711556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Funder reporting requirements</a:t>
            </a:r>
            <a:endParaRPr lang="en-US" dirty="0"/>
          </a:p>
        </p:txBody>
      </p:sp>
      <p:sp>
        <p:nvSpPr>
          <p:cNvPr id="3" name="Content Placeholder 2"/>
          <p:cNvSpPr>
            <a:spLocks noGrp="1"/>
          </p:cNvSpPr>
          <p:nvPr>
            <p:ph sz="quarter" idx="1"/>
          </p:nvPr>
        </p:nvSpPr>
        <p:spPr/>
        <p:txBody>
          <a:bodyPr/>
          <a:lstStyle/>
          <a:p>
            <a:pPr algn="just"/>
            <a:r>
              <a:rPr lang="en-US" dirty="0"/>
              <a:t>While program officers often find a narrative a </a:t>
            </a:r>
            <a:r>
              <a:rPr lang="en-US" dirty="0" smtClean="0"/>
              <a:t>more useful </a:t>
            </a:r>
            <a:r>
              <a:rPr lang="en-US" dirty="0"/>
              <a:t>summary of the actual result than a set of metrics, </a:t>
            </a:r>
            <a:r>
              <a:rPr lang="en-US" dirty="0" smtClean="0"/>
              <a:t>the format </a:t>
            </a:r>
            <a:r>
              <a:rPr lang="en-US" dirty="0"/>
              <a:t>makes it difficult to extract useful data to </a:t>
            </a:r>
            <a:r>
              <a:rPr lang="en-US" dirty="0" smtClean="0"/>
              <a:t>analyze outcomes </a:t>
            </a:r>
            <a:r>
              <a:rPr lang="en-US" dirty="0"/>
              <a:t>across grantees.</a:t>
            </a:r>
          </a:p>
          <a:p>
            <a:endParaRPr lang="en-US" dirty="0"/>
          </a:p>
        </p:txBody>
      </p:sp>
    </p:spTree>
    <p:extLst>
      <p:ext uri="{BB962C8B-B14F-4D97-AF65-F5344CB8AC3E}">
        <p14:creationId xmlns:p14="http://schemas.microsoft.com/office/powerpoint/2010/main" xmlns="" val="24551936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a:t>
            </a:r>
            <a:endParaRPr lang="en-US" dirty="0"/>
          </a:p>
        </p:txBody>
      </p:sp>
      <p:sp>
        <p:nvSpPr>
          <p:cNvPr id="3" name="Content Placeholder 2"/>
          <p:cNvSpPr>
            <a:spLocks noGrp="1"/>
          </p:cNvSpPr>
          <p:nvPr>
            <p:ph sz="quarter" idx="1"/>
          </p:nvPr>
        </p:nvSpPr>
        <p:spPr/>
        <p:txBody>
          <a:bodyPr/>
          <a:lstStyle/>
          <a:p>
            <a:pPr algn="just"/>
            <a:r>
              <a:rPr lang="en-US" dirty="0"/>
              <a:t>With all these internal barriers and external forces, how can nonprofits be both better at data collection </a:t>
            </a:r>
            <a:r>
              <a:rPr lang="en-US" dirty="0" smtClean="0"/>
              <a:t>and more </a:t>
            </a:r>
            <a:r>
              <a:rPr lang="en-US" dirty="0"/>
              <a:t>strategic in their analysis? it takes a village to build this type of success</a:t>
            </a:r>
          </a:p>
        </p:txBody>
      </p:sp>
    </p:spTree>
    <p:extLst>
      <p:ext uri="{BB962C8B-B14F-4D97-AF65-F5344CB8AC3E}">
        <p14:creationId xmlns:p14="http://schemas.microsoft.com/office/powerpoint/2010/main" xmlns="" val="33689484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Connect your goals to your mission to your metrics.</a:t>
            </a:r>
          </a:p>
        </p:txBody>
      </p:sp>
      <p:sp>
        <p:nvSpPr>
          <p:cNvPr id="3" name="Content Placeholder 2"/>
          <p:cNvSpPr>
            <a:spLocks noGrp="1"/>
          </p:cNvSpPr>
          <p:nvPr>
            <p:ph sz="quarter" idx="1"/>
          </p:nvPr>
        </p:nvSpPr>
        <p:spPr/>
        <p:txBody>
          <a:bodyPr/>
          <a:lstStyle/>
          <a:p>
            <a:pPr algn="just"/>
            <a:r>
              <a:rPr lang="en-US" dirty="0"/>
              <a:t>Data is most useful when it encompasses metrics that measure whether or not you are succeeding as an organization. </a:t>
            </a:r>
          </a:p>
        </p:txBody>
      </p:sp>
    </p:spTree>
    <p:extLst>
      <p:ext uri="{BB962C8B-B14F-4D97-AF65-F5344CB8AC3E}">
        <p14:creationId xmlns:p14="http://schemas.microsoft.com/office/powerpoint/2010/main" xmlns="" val="40687760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 your goals to your mission to your metrics.</a:t>
            </a:r>
            <a:endParaRPr lang="en-US" dirty="0"/>
          </a:p>
        </p:txBody>
      </p:sp>
      <p:sp>
        <p:nvSpPr>
          <p:cNvPr id="3" name="Content Placeholder 2"/>
          <p:cNvSpPr>
            <a:spLocks noGrp="1"/>
          </p:cNvSpPr>
          <p:nvPr>
            <p:ph sz="quarter" idx="1"/>
          </p:nvPr>
        </p:nvSpPr>
        <p:spPr/>
        <p:txBody>
          <a:bodyPr/>
          <a:lstStyle/>
          <a:p>
            <a:pPr algn="just"/>
            <a:r>
              <a:rPr lang="en-US" dirty="0" smtClean="0"/>
              <a:t>In </a:t>
            </a:r>
            <a:r>
              <a:rPr lang="en-US" dirty="0"/>
              <a:t>order to do this, you need to come up with quantifiable goals related to what you’re trying to do and determine the best way to </a:t>
            </a:r>
            <a:r>
              <a:rPr lang="en-US" dirty="0" smtClean="0"/>
              <a:t>measure whether </a:t>
            </a:r>
            <a:r>
              <a:rPr lang="en-US" dirty="0"/>
              <a:t>or not you are meeting them. </a:t>
            </a:r>
          </a:p>
        </p:txBody>
      </p:sp>
    </p:spTree>
    <p:extLst>
      <p:ext uri="{BB962C8B-B14F-4D97-AF65-F5344CB8AC3E}">
        <p14:creationId xmlns:p14="http://schemas.microsoft.com/office/powerpoint/2010/main" xmlns="" val="39038399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 your goals to your mission to your metrics.</a:t>
            </a:r>
            <a:endParaRPr lang="en-US" dirty="0"/>
          </a:p>
        </p:txBody>
      </p:sp>
      <p:sp>
        <p:nvSpPr>
          <p:cNvPr id="3" name="Content Placeholder 2"/>
          <p:cNvSpPr>
            <a:spLocks noGrp="1"/>
          </p:cNvSpPr>
          <p:nvPr>
            <p:ph sz="quarter" idx="1"/>
          </p:nvPr>
        </p:nvSpPr>
        <p:spPr/>
        <p:txBody>
          <a:bodyPr/>
          <a:lstStyle/>
          <a:p>
            <a:pPr algn="just"/>
            <a:r>
              <a:rPr lang="en-US" dirty="0" smtClean="0"/>
              <a:t>One foundation officer suggests starting by asking what success looks like, and how you will know it when you see it.</a:t>
            </a:r>
          </a:p>
          <a:p>
            <a:pPr marL="0" indent="0">
              <a:buNone/>
            </a:pPr>
            <a:endParaRPr lang="en-US" dirty="0"/>
          </a:p>
        </p:txBody>
      </p:sp>
    </p:spTree>
    <p:extLst>
      <p:ext uri="{BB962C8B-B14F-4D97-AF65-F5344CB8AC3E}">
        <p14:creationId xmlns:p14="http://schemas.microsoft.com/office/powerpoint/2010/main" xmlns="" val="25635246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 your goals to your mission to your metrics.</a:t>
            </a:r>
            <a:endParaRPr lang="en-US" dirty="0"/>
          </a:p>
        </p:txBody>
      </p:sp>
      <p:sp>
        <p:nvSpPr>
          <p:cNvPr id="3" name="Content Placeholder 2"/>
          <p:cNvSpPr>
            <a:spLocks noGrp="1"/>
          </p:cNvSpPr>
          <p:nvPr>
            <p:ph sz="quarter" idx="1"/>
          </p:nvPr>
        </p:nvSpPr>
        <p:spPr/>
        <p:txBody>
          <a:bodyPr/>
          <a:lstStyle/>
          <a:p>
            <a:r>
              <a:rPr lang="en-US" dirty="0"/>
              <a:t>Once you’ve defined success and how to measure it, you can hypothesize about ways to move toward it. </a:t>
            </a:r>
            <a:endParaRPr lang="en-US" dirty="0" smtClean="0"/>
          </a:p>
        </p:txBody>
      </p:sp>
    </p:spTree>
    <p:extLst>
      <p:ext uri="{BB962C8B-B14F-4D97-AF65-F5344CB8AC3E}">
        <p14:creationId xmlns:p14="http://schemas.microsoft.com/office/powerpoint/2010/main" xmlns="" val="17646550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 your goals to your mission to your metrics.</a:t>
            </a:r>
            <a:endParaRPr lang="en-US" dirty="0"/>
          </a:p>
        </p:txBody>
      </p:sp>
      <p:sp>
        <p:nvSpPr>
          <p:cNvPr id="3" name="Content Placeholder 2"/>
          <p:cNvSpPr>
            <a:spLocks noGrp="1"/>
          </p:cNvSpPr>
          <p:nvPr>
            <p:ph sz="quarter" idx="1"/>
          </p:nvPr>
        </p:nvSpPr>
        <p:spPr/>
        <p:txBody>
          <a:bodyPr/>
          <a:lstStyle/>
          <a:p>
            <a:r>
              <a:rPr lang="en-US" dirty="0" smtClean="0"/>
              <a:t>The data will tell you whether you’re moving in the right direction. however, it’s critical in this model to ensure that your goals are strategic in and of themselves.</a:t>
            </a:r>
          </a:p>
          <a:p>
            <a:pPr marL="0" indent="0">
              <a:buNone/>
            </a:pPr>
            <a:endParaRPr lang="en-US" dirty="0"/>
          </a:p>
        </p:txBody>
      </p:sp>
    </p:spTree>
    <p:extLst>
      <p:ext uri="{BB962C8B-B14F-4D97-AF65-F5344CB8AC3E}">
        <p14:creationId xmlns:p14="http://schemas.microsoft.com/office/powerpoint/2010/main" xmlns="" val="19478019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 your goals to your mission to your metrics.</a:t>
            </a:r>
            <a:endParaRPr lang="en-US" dirty="0"/>
          </a:p>
        </p:txBody>
      </p:sp>
      <p:sp>
        <p:nvSpPr>
          <p:cNvPr id="3" name="Content Placeholder 2"/>
          <p:cNvSpPr>
            <a:spLocks noGrp="1"/>
          </p:cNvSpPr>
          <p:nvPr>
            <p:ph sz="quarter" idx="1"/>
          </p:nvPr>
        </p:nvSpPr>
        <p:spPr/>
        <p:txBody>
          <a:bodyPr/>
          <a:lstStyle/>
          <a:p>
            <a:r>
              <a:rPr lang="en-US" dirty="0"/>
              <a:t>As one consultant pointed out, you often get what you measure—if you’re measuring outputs that don’t actually relate substantially to organizational success, it’s easy to expend a lot of time trying to improve a metric without actually strengthening your mission or organization.</a:t>
            </a:r>
          </a:p>
        </p:txBody>
      </p:sp>
    </p:spTree>
    <p:extLst>
      <p:ext uri="{BB962C8B-B14F-4D97-AF65-F5344CB8AC3E}">
        <p14:creationId xmlns:p14="http://schemas.microsoft.com/office/powerpoint/2010/main" xmlns="" val="29917802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 your goals to your mission to your metrics.</a:t>
            </a:r>
            <a:endParaRPr lang="en-US" dirty="0"/>
          </a:p>
        </p:txBody>
      </p:sp>
      <p:sp>
        <p:nvSpPr>
          <p:cNvPr id="3" name="Content Placeholder 2"/>
          <p:cNvSpPr>
            <a:spLocks noGrp="1"/>
          </p:cNvSpPr>
          <p:nvPr>
            <p:ph sz="quarter" idx="1"/>
          </p:nvPr>
        </p:nvSpPr>
        <p:spPr/>
        <p:txBody>
          <a:bodyPr>
            <a:normAutofit/>
          </a:bodyPr>
          <a:lstStyle/>
          <a:p>
            <a:r>
              <a:rPr lang="en-US" dirty="0"/>
              <a:t>One example of a good way to connect your goals to your metrics is if you have a goal of increasing volunteer involvement, setting a benchmark that you would like to meet such as the number of volunteers you need to recruit to serve a particular community. </a:t>
            </a:r>
          </a:p>
        </p:txBody>
      </p:sp>
    </p:spTree>
    <p:extLst>
      <p:ext uri="{BB962C8B-B14F-4D97-AF65-F5344CB8AC3E}">
        <p14:creationId xmlns:p14="http://schemas.microsoft.com/office/powerpoint/2010/main" xmlns="" val="14694847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 your goals to your mission to your metrics.</a:t>
            </a:r>
            <a:endParaRPr lang="en-US" dirty="0"/>
          </a:p>
        </p:txBody>
      </p:sp>
      <p:sp>
        <p:nvSpPr>
          <p:cNvPr id="3" name="Content Placeholder 2"/>
          <p:cNvSpPr>
            <a:spLocks noGrp="1"/>
          </p:cNvSpPr>
          <p:nvPr>
            <p:ph sz="quarter" idx="1"/>
          </p:nvPr>
        </p:nvSpPr>
        <p:spPr/>
        <p:txBody>
          <a:bodyPr/>
          <a:lstStyle/>
          <a:p>
            <a:r>
              <a:rPr lang="en-US" dirty="0" smtClean="0"/>
              <a:t>you can then hypothesize about different ways to recruit volunteers, and use data to tell you if that method worked.</a:t>
            </a:r>
          </a:p>
          <a:p>
            <a:pPr marL="0" indent="0">
              <a:buNone/>
            </a:pPr>
            <a:endParaRPr lang="en-US" dirty="0"/>
          </a:p>
        </p:txBody>
      </p:sp>
    </p:spTree>
    <p:extLst>
      <p:ext uri="{BB962C8B-B14F-4D97-AF65-F5344CB8AC3E}">
        <p14:creationId xmlns:p14="http://schemas.microsoft.com/office/powerpoint/2010/main" xmlns="" val="41348169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 your goals to your mission to your metrics.</a:t>
            </a:r>
            <a:endParaRPr lang="en-US" dirty="0"/>
          </a:p>
        </p:txBody>
      </p:sp>
      <p:sp>
        <p:nvSpPr>
          <p:cNvPr id="3" name="Content Placeholder 2"/>
          <p:cNvSpPr>
            <a:spLocks noGrp="1"/>
          </p:cNvSpPr>
          <p:nvPr>
            <p:ph sz="quarter" idx="1"/>
          </p:nvPr>
        </p:nvSpPr>
        <p:spPr/>
        <p:txBody>
          <a:bodyPr/>
          <a:lstStyle/>
          <a:p>
            <a:r>
              <a:rPr lang="en-US" dirty="0"/>
              <a:t>funders and government agencies can help with this as well by working with grantees to develop measurement plans that relate to the specific goals of their programs or grants, rather than requiring reporting on a broad swath of data that may or may not be useful.</a:t>
            </a:r>
          </a:p>
        </p:txBody>
      </p:sp>
    </p:spTree>
    <p:extLst>
      <p:ext uri="{BB962C8B-B14F-4D97-AF65-F5344CB8AC3E}">
        <p14:creationId xmlns:p14="http://schemas.microsoft.com/office/powerpoint/2010/main" xmlns="" val="33273960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 your goals to your mission to your metrics.</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a:t>A small investment in refining </a:t>
            </a:r>
            <a:r>
              <a:rPr lang="en-US" dirty="0" smtClean="0"/>
              <a:t>reporting</a:t>
            </a:r>
          </a:p>
          <a:p>
            <a:pPr marL="0" indent="0">
              <a:buNone/>
            </a:pPr>
            <a:r>
              <a:rPr lang="en-US" dirty="0" smtClean="0"/>
              <a:t>requirements can have a big impact on grantees’ ability to use funder requested data for their own purposes, and ensure time spent in gathering data for reports is valuable as opposed to simply administrative time that can’t be spent on programs.</a:t>
            </a:r>
          </a:p>
          <a:p>
            <a:endParaRPr lang="en-US" dirty="0"/>
          </a:p>
        </p:txBody>
      </p:sp>
    </p:spTree>
    <p:extLst>
      <p:ext uri="{BB962C8B-B14F-4D97-AF65-F5344CB8AC3E}">
        <p14:creationId xmlns:p14="http://schemas.microsoft.com/office/powerpoint/2010/main" xmlns="" val="36699512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Don’t start by obsessing about outcomes. </a:t>
            </a:r>
          </a:p>
        </p:txBody>
      </p:sp>
      <p:sp>
        <p:nvSpPr>
          <p:cNvPr id="3" name="Content Placeholder 2"/>
          <p:cNvSpPr>
            <a:spLocks noGrp="1"/>
          </p:cNvSpPr>
          <p:nvPr>
            <p:ph sz="quarter" idx="1"/>
          </p:nvPr>
        </p:nvSpPr>
        <p:spPr/>
        <p:txBody>
          <a:bodyPr/>
          <a:lstStyle/>
          <a:p>
            <a:r>
              <a:rPr lang="en-US" dirty="0"/>
              <a:t>When asked about methods for measuring organizational health and success, many of the organizations involved in the focus groups immediately jumped to methods for tracking program outcomes—ways to quantify the impact their organizations are having in the world</a:t>
            </a:r>
          </a:p>
        </p:txBody>
      </p:sp>
    </p:spTree>
    <p:extLst>
      <p:ext uri="{BB962C8B-B14F-4D97-AF65-F5344CB8AC3E}">
        <p14:creationId xmlns:p14="http://schemas.microsoft.com/office/powerpoint/2010/main" xmlns="" val="11716332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start by obsessing about outcomes. </a:t>
            </a:r>
            <a:endParaRPr lang="en-US" dirty="0"/>
          </a:p>
        </p:txBody>
      </p:sp>
      <p:sp>
        <p:nvSpPr>
          <p:cNvPr id="3" name="Content Placeholder 2"/>
          <p:cNvSpPr>
            <a:spLocks noGrp="1"/>
          </p:cNvSpPr>
          <p:nvPr>
            <p:ph sz="quarter" idx="1"/>
          </p:nvPr>
        </p:nvSpPr>
        <p:spPr/>
        <p:txBody>
          <a:bodyPr/>
          <a:lstStyle/>
          <a:p>
            <a:r>
              <a:rPr lang="en-US" dirty="0"/>
              <a:t>however, there are many different types of data that can be useful to nonprofits, and outcomes are often some of the most difficult. it may make sense to start your data strategy with other metrics that are easier to pin down, like financial, fundraising or program status.</a:t>
            </a:r>
          </a:p>
        </p:txBody>
      </p:sp>
    </p:spTree>
    <p:extLst>
      <p:ext uri="{BB962C8B-B14F-4D97-AF65-F5344CB8AC3E}">
        <p14:creationId xmlns:p14="http://schemas.microsoft.com/office/powerpoint/2010/main" xmlns="" val="33714454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start by obsessing about outcomes. </a:t>
            </a:r>
            <a:endParaRPr lang="en-US" dirty="0"/>
          </a:p>
        </p:txBody>
      </p:sp>
      <p:sp>
        <p:nvSpPr>
          <p:cNvPr id="3" name="Content Placeholder 2"/>
          <p:cNvSpPr>
            <a:spLocks noGrp="1"/>
          </p:cNvSpPr>
          <p:nvPr>
            <p:ph sz="quarter" idx="1"/>
          </p:nvPr>
        </p:nvSpPr>
        <p:spPr/>
        <p:txBody>
          <a:bodyPr/>
          <a:lstStyle/>
          <a:p>
            <a:r>
              <a:rPr lang="en-US" dirty="0"/>
              <a:t>Defining an evaluation strategy to gather clear outcome metrics may well be more complicated, as you often need to first think critically about what is possible to measure and what’s practical to expect from your staff.</a:t>
            </a:r>
          </a:p>
        </p:txBody>
      </p:sp>
    </p:spTree>
    <p:extLst>
      <p:ext uri="{BB962C8B-B14F-4D97-AF65-F5344CB8AC3E}">
        <p14:creationId xmlns:p14="http://schemas.microsoft.com/office/powerpoint/2010/main" xmlns="" val="9213858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start by obsessing about outcomes. </a:t>
            </a:r>
            <a:endParaRPr lang="en-US" dirty="0"/>
          </a:p>
        </p:txBody>
      </p:sp>
      <p:sp>
        <p:nvSpPr>
          <p:cNvPr id="3" name="Content Placeholder 2"/>
          <p:cNvSpPr>
            <a:spLocks noGrp="1"/>
          </p:cNvSpPr>
          <p:nvPr>
            <p:ph sz="quarter" idx="1"/>
          </p:nvPr>
        </p:nvSpPr>
        <p:spPr/>
        <p:txBody>
          <a:bodyPr/>
          <a:lstStyle/>
          <a:p>
            <a:r>
              <a:rPr lang="en-US" dirty="0"/>
              <a:t>if you’re a funder, think critically about what you can expect nonprofits to be able to produce. it’s reasonable to ask them to measure their own activities, but measuring their impact on a community might well be a research project that would run into the hundreds of thousands even for a trained evaluation firm. </a:t>
            </a:r>
          </a:p>
        </p:txBody>
      </p:sp>
    </p:spTree>
    <p:extLst>
      <p:ext uri="{BB962C8B-B14F-4D97-AF65-F5344CB8AC3E}">
        <p14:creationId xmlns:p14="http://schemas.microsoft.com/office/powerpoint/2010/main" xmlns="" val="31437464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 from others. </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There’s </a:t>
            </a:r>
            <a:r>
              <a:rPr lang="en-US" dirty="0"/>
              <a:t>a tendency among nonprofits to think that their circumstances are unique, but there are commonalities among many different metrics—especially for organizational health and program process. understanding what other nonprofits do can provide valuable insight into what can work for your own organization.</a:t>
            </a:r>
          </a:p>
          <a:p>
            <a:pPr marL="0" indent="0">
              <a:buNone/>
            </a:pPr>
            <a:r>
              <a:rPr lang="en-US" dirty="0"/>
              <a:t> </a:t>
            </a:r>
          </a:p>
          <a:p>
            <a:endParaRPr lang="en-US" dirty="0"/>
          </a:p>
        </p:txBody>
      </p:sp>
    </p:spTree>
    <p:extLst>
      <p:ext uri="{BB962C8B-B14F-4D97-AF65-F5344CB8AC3E}">
        <p14:creationId xmlns:p14="http://schemas.microsoft.com/office/powerpoint/2010/main" xmlns="" val="35905340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your culture to value data. </a:t>
            </a:r>
            <a:endParaRPr lang="en-US" dirty="0"/>
          </a:p>
        </p:txBody>
      </p:sp>
      <p:sp>
        <p:nvSpPr>
          <p:cNvPr id="3" name="Content Placeholder 2"/>
          <p:cNvSpPr>
            <a:spLocks noGrp="1"/>
          </p:cNvSpPr>
          <p:nvPr>
            <p:ph sz="quarter" idx="1"/>
          </p:nvPr>
        </p:nvSpPr>
        <p:spPr/>
        <p:txBody>
          <a:bodyPr/>
          <a:lstStyle/>
          <a:p>
            <a:r>
              <a:rPr lang="en-US" dirty="0" smtClean="0"/>
              <a:t>buy-in </a:t>
            </a:r>
            <a:r>
              <a:rPr lang="en-US" dirty="0"/>
              <a:t>from the top-down is critical to creating a data-driven organization. Start with your board members, one funder counseled, and convince them of the importance of asking questions like “where are we under-investing” rather than “where are we overspending.”</a:t>
            </a:r>
          </a:p>
          <a:p>
            <a:endParaRPr lang="en-US" dirty="0"/>
          </a:p>
        </p:txBody>
      </p:sp>
    </p:spTree>
    <p:extLst>
      <p:ext uri="{BB962C8B-B14F-4D97-AF65-F5344CB8AC3E}">
        <p14:creationId xmlns:p14="http://schemas.microsoft.com/office/powerpoint/2010/main" xmlns="" val="15602783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 staff. </a:t>
            </a:r>
            <a:endParaRPr lang="en-US" dirty="0"/>
          </a:p>
        </p:txBody>
      </p:sp>
      <p:sp>
        <p:nvSpPr>
          <p:cNvPr id="3" name="Content Placeholder 2"/>
          <p:cNvSpPr>
            <a:spLocks noGrp="1"/>
          </p:cNvSpPr>
          <p:nvPr>
            <p:ph sz="quarter" idx="1"/>
          </p:nvPr>
        </p:nvSpPr>
        <p:spPr/>
        <p:txBody>
          <a:bodyPr/>
          <a:lstStyle/>
          <a:p>
            <a:r>
              <a:rPr lang="en-US" dirty="0" smtClean="0"/>
              <a:t>your </a:t>
            </a:r>
            <a:r>
              <a:rPr lang="en-US" dirty="0"/>
              <a:t>staff members are the front line of data collection and analysis. </a:t>
            </a:r>
          </a:p>
        </p:txBody>
      </p:sp>
    </p:spTree>
    <p:extLst>
      <p:ext uri="{BB962C8B-B14F-4D97-AF65-F5344CB8AC3E}">
        <p14:creationId xmlns:p14="http://schemas.microsoft.com/office/powerpoint/2010/main" xmlns="" val="21345558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Building a culture</a:t>
            </a:r>
            <a:endParaRPr lang="en-US" dirty="0"/>
          </a:p>
        </p:txBody>
      </p:sp>
      <p:sp>
        <p:nvSpPr>
          <p:cNvPr id="3" name="Content Placeholder 2"/>
          <p:cNvSpPr>
            <a:spLocks noGrp="1"/>
          </p:cNvSpPr>
          <p:nvPr>
            <p:ph sz="quarter" idx="1"/>
          </p:nvPr>
        </p:nvSpPr>
        <p:spPr/>
        <p:txBody>
          <a:bodyPr/>
          <a:lstStyle/>
          <a:p>
            <a:r>
              <a:rPr lang="en-US" dirty="0" smtClean="0"/>
              <a:t>Perhaps the most valuable thing you can do to build a culture that values data is to make sure your staff knows how to use your database, understands what data you are collecting, and feels like data-based decision-making can help them do their jobs.</a:t>
            </a:r>
          </a:p>
          <a:p>
            <a:pPr marL="0" indent="0">
              <a:buNone/>
            </a:pPr>
            <a:endParaRPr lang="en-US" dirty="0"/>
          </a:p>
        </p:txBody>
      </p:sp>
    </p:spTree>
    <p:extLst>
      <p:ext uri="{BB962C8B-B14F-4D97-AF65-F5344CB8AC3E}">
        <p14:creationId xmlns:p14="http://schemas.microsoft.com/office/powerpoint/2010/main" xmlns="" val="16977845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of existing staff</a:t>
            </a:r>
            <a:endParaRPr lang="en-US" dirty="0"/>
          </a:p>
        </p:txBody>
      </p:sp>
      <p:sp>
        <p:nvSpPr>
          <p:cNvPr id="3" name="Content Placeholder 2"/>
          <p:cNvSpPr>
            <a:spLocks noGrp="1"/>
          </p:cNvSpPr>
          <p:nvPr>
            <p:ph sz="quarter" idx="1"/>
          </p:nvPr>
        </p:nvSpPr>
        <p:spPr/>
        <p:txBody>
          <a:bodyPr/>
          <a:lstStyle/>
          <a:p>
            <a:r>
              <a:rPr lang="en-US" dirty="0"/>
              <a:t>Evaluate the existing ability of your staff for data collection and evaluation and decide if training can increase their comfort with data. </a:t>
            </a: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xmlns="" val="2180123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profit employees</a:t>
            </a:r>
            <a:endParaRPr lang="en-US" dirty="0"/>
          </a:p>
        </p:txBody>
      </p:sp>
      <p:sp>
        <p:nvSpPr>
          <p:cNvPr id="3" name="Content Placeholder 2"/>
          <p:cNvSpPr>
            <a:spLocks noGrp="1"/>
          </p:cNvSpPr>
          <p:nvPr>
            <p:ph sz="quarter" idx="1"/>
          </p:nvPr>
        </p:nvSpPr>
        <p:spPr/>
        <p:txBody>
          <a:bodyPr>
            <a:normAutofit/>
          </a:bodyPr>
          <a:lstStyle/>
          <a:p>
            <a:r>
              <a:rPr lang="en-US" dirty="0"/>
              <a:t>Nonprofit staffers are more likely to have a stronger affinity for people or programs than for numbers, so it can be very useful to actively cultivate an appreciation, through training, for what data is good for, and how to interpret the data appropriately to understand nuances and </a:t>
            </a:r>
            <a:r>
              <a:rPr lang="en-US" dirty="0" smtClean="0"/>
              <a:t>gain insight</a:t>
            </a:r>
            <a:r>
              <a:rPr lang="en-US" dirty="0"/>
              <a:t>.</a:t>
            </a:r>
          </a:p>
        </p:txBody>
      </p:sp>
    </p:spTree>
    <p:extLst>
      <p:ext uri="{BB962C8B-B14F-4D97-AF65-F5344CB8AC3E}">
        <p14:creationId xmlns:p14="http://schemas.microsoft.com/office/powerpoint/2010/main" xmlns="" val="246361342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a:t>
            </a:r>
            <a:endParaRPr lang="en-US" dirty="0"/>
          </a:p>
        </p:txBody>
      </p:sp>
      <p:sp>
        <p:nvSpPr>
          <p:cNvPr id="3" name="Content Placeholder 2"/>
          <p:cNvSpPr>
            <a:spLocks noGrp="1"/>
          </p:cNvSpPr>
          <p:nvPr>
            <p:ph sz="quarter" idx="1"/>
          </p:nvPr>
        </p:nvSpPr>
        <p:spPr/>
        <p:txBody>
          <a:bodyPr/>
          <a:lstStyle/>
          <a:p>
            <a:r>
              <a:rPr lang="en-US" dirty="0"/>
              <a:t>Obviously, training is easier if the processes you’re asking people to take on are easier to being with—make sure your systems and workflow are easy to use and integrated into the day-to-day performance of people’s jobs.</a:t>
            </a:r>
          </a:p>
          <a:p>
            <a:pPr marL="0" indent="0">
              <a:buNone/>
            </a:pPr>
            <a:endParaRPr lang="en-US" dirty="0"/>
          </a:p>
        </p:txBody>
      </p:sp>
    </p:spTree>
    <p:extLst>
      <p:ext uri="{BB962C8B-B14F-4D97-AF65-F5344CB8AC3E}">
        <p14:creationId xmlns:p14="http://schemas.microsoft.com/office/powerpoint/2010/main" xmlns="" val="18484761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Foundations suppor</a:t>
            </a:r>
            <a:r>
              <a:rPr lang="en-US" dirty="0" smtClean="0"/>
              <a:t>t </a:t>
            </a:r>
            <a:endParaRPr lang="en-US" dirty="0"/>
          </a:p>
        </p:txBody>
      </p:sp>
      <p:sp>
        <p:nvSpPr>
          <p:cNvPr id="3" name="Content Placeholder 2"/>
          <p:cNvSpPr>
            <a:spLocks noGrp="1"/>
          </p:cNvSpPr>
          <p:nvPr>
            <p:ph sz="quarter" idx="1"/>
          </p:nvPr>
        </p:nvSpPr>
        <p:spPr/>
        <p:txBody>
          <a:bodyPr>
            <a:normAutofit/>
          </a:bodyPr>
          <a:lstStyle/>
          <a:p>
            <a:r>
              <a:rPr lang="en-US" dirty="0"/>
              <a:t>foundations can help support these efforts by developing educational programs on evaluation topics and providing funding support for capacity building in this </a:t>
            </a:r>
            <a:r>
              <a:rPr lang="en-US" dirty="0" smtClean="0"/>
              <a:t>area</a:t>
            </a:r>
            <a:r>
              <a:rPr lang="en-US" dirty="0"/>
              <a:t> </a:t>
            </a:r>
            <a:r>
              <a:rPr lang="en-US" dirty="0" smtClean="0"/>
              <a:t>make </a:t>
            </a:r>
            <a:r>
              <a:rPr lang="en-US" dirty="0"/>
              <a:t>an investment. </a:t>
            </a:r>
            <a:endParaRPr lang="en-US" dirty="0" smtClean="0"/>
          </a:p>
        </p:txBody>
      </p:sp>
    </p:spTree>
    <p:extLst>
      <p:ext uri="{BB962C8B-B14F-4D97-AF65-F5344CB8AC3E}">
        <p14:creationId xmlns:p14="http://schemas.microsoft.com/office/powerpoint/2010/main" xmlns="" val="24609613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Reluctance from funders</a:t>
            </a:r>
            <a:endParaRPr lang="en-US" dirty="0"/>
          </a:p>
        </p:txBody>
      </p:sp>
      <p:sp>
        <p:nvSpPr>
          <p:cNvPr id="3" name="Content Placeholder 2"/>
          <p:cNvSpPr>
            <a:spLocks noGrp="1"/>
          </p:cNvSpPr>
          <p:nvPr>
            <p:ph sz="quarter" idx="1"/>
          </p:nvPr>
        </p:nvSpPr>
        <p:spPr/>
        <p:txBody>
          <a:bodyPr/>
          <a:lstStyle/>
          <a:p>
            <a:r>
              <a:rPr lang="en-US" dirty="0" smtClean="0"/>
              <a:t>In general, funders are reluctant to provide money for things not directly related to services, but technology and evaluation are critical to getting funding for future projects. </a:t>
            </a:r>
          </a:p>
          <a:p>
            <a:pPr marL="0" indent="0">
              <a:buNone/>
            </a:pPr>
            <a:endParaRPr lang="en-US" dirty="0"/>
          </a:p>
        </p:txBody>
      </p:sp>
    </p:spTree>
    <p:extLst>
      <p:ext uri="{BB962C8B-B14F-4D97-AF65-F5344CB8AC3E}">
        <p14:creationId xmlns:p14="http://schemas.microsoft.com/office/powerpoint/2010/main" xmlns="" val="6800004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dirty="0"/>
              <a:t>As one officer at a small foundation said, funders are realizing that technology and evaluation aren’t optional line items— they’re part of an organization’s capacity building.</a:t>
            </a:r>
          </a:p>
          <a:p>
            <a:pPr marL="0" indent="0">
              <a:buNone/>
            </a:pPr>
            <a:endParaRPr lang="en-US" dirty="0"/>
          </a:p>
        </p:txBody>
      </p:sp>
    </p:spTree>
    <p:extLst>
      <p:ext uri="{BB962C8B-B14F-4D97-AF65-F5344CB8AC3E}">
        <p14:creationId xmlns:p14="http://schemas.microsoft.com/office/powerpoint/2010/main" xmlns="" val="2602061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Organizations also need to make investments in time. in order to use data to make decisions, nonprofits need to test hypotheses, which takes time. </a:t>
            </a:r>
            <a:endParaRPr lang="en-US" dirty="0" smtClean="0"/>
          </a:p>
          <a:p>
            <a:pPr marL="0" indent="0">
              <a:buNone/>
            </a:pPr>
            <a:endParaRPr lang="en-US" dirty="0"/>
          </a:p>
        </p:txBody>
      </p:sp>
    </p:spTree>
    <p:extLst>
      <p:ext uri="{BB962C8B-B14F-4D97-AF65-F5344CB8AC3E}">
        <p14:creationId xmlns:p14="http://schemas.microsoft.com/office/powerpoint/2010/main" xmlns="" val="50292962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As one consultant noted, data strategies often fall short because nonprofits don’t actually take the time needed to collect and analyze it.</a:t>
            </a:r>
          </a:p>
          <a:p>
            <a:pPr marL="0" indent="0">
              <a:buNone/>
            </a:pPr>
            <a:endParaRPr lang="en-US" dirty="0"/>
          </a:p>
        </p:txBody>
      </p:sp>
    </p:spTree>
    <p:extLst>
      <p:ext uri="{BB962C8B-B14F-4D97-AF65-F5344CB8AC3E}">
        <p14:creationId xmlns:p14="http://schemas.microsoft.com/office/powerpoint/2010/main" xmlns="" val="234008950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Tracking the right data </a:t>
            </a:r>
            <a:endParaRPr lang="en-US" dirty="0"/>
          </a:p>
        </p:txBody>
      </p:sp>
      <p:sp>
        <p:nvSpPr>
          <p:cNvPr id="3" name="Content Placeholder 2"/>
          <p:cNvSpPr>
            <a:spLocks noGrp="1"/>
          </p:cNvSpPr>
          <p:nvPr>
            <p:ph sz="quarter" idx="1"/>
          </p:nvPr>
        </p:nvSpPr>
        <p:spPr/>
        <p:txBody>
          <a:bodyPr/>
          <a:lstStyle/>
          <a:p>
            <a:r>
              <a:rPr lang="en-US" dirty="0"/>
              <a:t>Tracking the right data in the right ways can help your nonprofit measure your progress toward your mission. </a:t>
            </a:r>
          </a:p>
        </p:txBody>
      </p:sp>
    </p:spTree>
    <p:extLst>
      <p:ext uri="{BB962C8B-B14F-4D97-AF65-F5344CB8AC3E}">
        <p14:creationId xmlns:p14="http://schemas.microsoft.com/office/powerpoint/2010/main" xmlns="" val="113990944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Still barriers </a:t>
            </a:r>
            <a:endParaRPr lang="en-US" dirty="0"/>
          </a:p>
        </p:txBody>
      </p:sp>
      <p:sp>
        <p:nvSpPr>
          <p:cNvPr id="3" name="Content Placeholder 2"/>
          <p:cNvSpPr>
            <a:spLocks noGrp="1"/>
          </p:cNvSpPr>
          <p:nvPr>
            <p:ph sz="quarter" idx="1"/>
          </p:nvPr>
        </p:nvSpPr>
        <p:spPr/>
        <p:txBody>
          <a:bodyPr/>
          <a:lstStyle/>
          <a:p>
            <a:r>
              <a:rPr lang="en-US" dirty="0" smtClean="0"/>
              <a:t>While there are still barriers to overcome, the moment you begin to track and measure, you’re already over the first one.</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xmlns="" val="44205332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r>
            <a:br>
              <a:rPr lang="en-US" dirty="0" smtClean="0"/>
            </a:br>
            <a:r>
              <a:rPr lang="en-US" dirty="0" smtClean="0"/>
              <a:t>Conclusion </a:t>
            </a:r>
            <a:endParaRPr lang="en-US" dirty="0"/>
          </a:p>
        </p:txBody>
      </p:sp>
      <p:sp>
        <p:nvSpPr>
          <p:cNvPr id="3" name="Content Placeholder 2"/>
          <p:cNvSpPr>
            <a:spLocks noGrp="1"/>
          </p:cNvSpPr>
          <p:nvPr>
            <p:ph sz="quarter" idx="1"/>
          </p:nvPr>
        </p:nvSpPr>
        <p:spPr/>
        <p:txBody>
          <a:bodyPr/>
          <a:lstStyle/>
          <a:p>
            <a:r>
              <a:rPr lang="en-US" i="1" dirty="0" smtClean="0"/>
              <a:t>Logic will get you from A to B. Imagination will take you everywhere</a:t>
            </a:r>
            <a:r>
              <a:rPr lang="en-US" i="1" dirty="0" smtClean="0"/>
              <a:t>.”Albert </a:t>
            </a:r>
            <a:r>
              <a:rPr lang="en-US" i="1" dirty="0" smtClean="0"/>
              <a:t>Einstein</a:t>
            </a:r>
            <a:endParaRPr lang="en-US" dirty="0"/>
          </a:p>
        </p:txBody>
      </p:sp>
    </p:spTree>
    <p:extLst>
      <p:ext uri="{BB962C8B-B14F-4D97-AF65-F5344CB8AC3E}">
        <p14:creationId xmlns:p14="http://schemas.microsoft.com/office/powerpoint/2010/main" xmlns="" val="262464189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47</TotalTime>
  <Words>2077</Words>
  <Application>Microsoft Office PowerPoint</Application>
  <PresentationFormat>On-screen Show (4:3)</PresentationFormat>
  <Paragraphs>115</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Oriel</vt:lpstr>
      <vt:lpstr>Decision Making in NPO sector  Lecture 28</vt:lpstr>
      <vt:lpstr>Agenda </vt:lpstr>
      <vt:lpstr>How Do Funders Fit In? </vt:lpstr>
      <vt:lpstr>How Do Funders Fit In?</vt:lpstr>
      <vt:lpstr>How Do Funders Fit In?</vt:lpstr>
      <vt:lpstr>Funder Support</vt:lpstr>
      <vt:lpstr>Funder Support </vt:lpstr>
      <vt:lpstr>Funder Support</vt:lpstr>
      <vt:lpstr>Funder reporting requirements </vt:lpstr>
      <vt:lpstr>Funder reporting requirements</vt:lpstr>
      <vt:lpstr>Funder reporting requirements</vt:lpstr>
      <vt:lpstr>Funder reporting requirements</vt:lpstr>
      <vt:lpstr>Funder reporting requirements</vt:lpstr>
      <vt:lpstr>Funder reporting requirements</vt:lpstr>
      <vt:lpstr>Funder reporting requirements</vt:lpstr>
      <vt:lpstr>Funder reporting requirements</vt:lpstr>
      <vt:lpstr>Funder reporting requirements</vt:lpstr>
      <vt:lpstr>Funder reporting requirements</vt:lpstr>
      <vt:lpstr>Funder reporting requirements</vt:lpstr>
      <vt:lpstr>Funder reporting requirements</vt:lpstr>
      <vt:lpstr>The Challenges for Foundations </vt:lpstr>
      <vt:lpstr>Funder reporting requirements</vt:lpstr>
      <vt:lpstr>Funder reporting requirements</vt:lpstr>
      <vt:lpstr>Recommendations </vt:lpstr>
      <vt:lpstr>Connect your goals to your mission to your metrics.</vt:lpstr>
      <vt:lpstr>Connect your goals to your mission to your metrics.</vt:lpstr>
      <vt:lpstr>Connect your goals to your mission to your metrics.</vt:lpstr>
      <vt:lpstr>Connect your goals to your mission to your metrics.</vt:lpstr>
      <vt:lpstr>Connect your goals to your mission to your metrics.</vt:lpstr>
      <vt:lpstr>Connect your goals to your mission to your metrics.</vt:lpstr>
      <vt:lpstr>Connect your goals to your mission to your metrics.</vt:lpstr>
      <vt:lpstr>Connect your goals to your mission to your metrics.</vt:lpstr>
      <vt:lpstr>Connect your goals to your mission to your metrics.</vt:lpstr>
      <vt:lpstr>Connect your goals to your mission to your metrics.</vt:lpstr>
      <vt:lpstr>Don’t start by obsessing about outcomes. </vt:lpstr>
      <vt:lpstr>Don’t start by obsessing about outcomes. </vt:lpstr>
      <vt:lpstr>Don’t start by obsessing about outcomes. </vt:lpstr>
      <vt:lpstr>Don’t start by obsessing about outcomes. </vt:lpstr>
      <vt:lpstr>Learn from others. </vt:lpstr>
      <vt:lpstr>Change your culture to value data. </vt:lpstr>
      <vt:lpstr>Train staff. </vt:lpstr>
      <vt:lpstr>Building a culture</vt:lpstr>
      <vt:lpstr>Evaluation of existing staff</vt:lpstr>
      <vt:lpstr>Non profit employees</vt:lpstr>
      <vt:lpstr>Training </vt:lpstr>
      <vt:lpstr>Foundations support </vt:lpstr>
      <vt:lpstr>Reluctance from funders</vt:lpstr>
      <vt:lpstr>Slide 48</vt:lpstr>
      <vt:lpstr>Slide 49</vt:lpstr>
      <vt:lpstr>Slide 50</vt:lpstr>
      <vt:lpstr>Tracking the right data </vt:lpstr>
      <vt:lpstr>Still barriers </vt:lpstr>
      <vt:lpstr> 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NPO sector  Lecture 28</dc:title>
  <dc:creator>comsats</dc:creator>
  <cp:lastModifiedBy>vcomsats</cp:lastModifiedBy>
  <cp:revision>8</cp:revision>
  <dcterms:created xsi:type="dcterms:W3CDTF">2013-12-01T05:56:20Z</dcterms:created>
  <dcterms:modified xsi:type="dcterms:W3CDTF">2013-12-01T09:18:26Z</dcterms:modified>
</cp:coreProperties>
</file>