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14" r:id="rId4"/>
    <p:sldId id="258" r:id="rId5"/>
    <p:sldId id="259" r:id="rId6"/>
    <p:sldId id="260" r:id="rId7"/>
    <p:sldId id="261" r:id="rId8"/>
    <p:sldId id="262" r:id="rId9"/>
    <p:sldId id="263" r:id="rId10"/>
    <p:sldId id="264" r:id="rId11"/>
    <p:sldId id="265" r:id="rId12"/>
    <p:sldId id="266" r:id="rId13"/>
    <p:sldId id="267" r:id="rId14"/>
    <p:sldId id="268" r:id="rId15"/>
    <p:sldId id="269" r:id="rId16"/>
    <p:sldId id="312"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313" r:id="rId43"/>
    <p:sldId id="295" r:id="rId44"/>
    <p:sldId id="296" r:id="rId45"/>
    <p:sldId id="297" r:id="rId46"/>
    <p:sldId id="298" r:id="rId47"/>
    <p:sldId id="300" r:id="rId48"/>
    <p:sldId id="302" r:id="rId49"/>
    <p:sldId id="303" r:id="rId50"/>
    <p:sldId id="304" r:id="rId51"/>
    <p:sldId id="305" r:id="rId52"/>
    <p:sldId id="306" r:id="rId53"/>
    <p:sldId id="307" r:id="rId54"/>
    <p:sldId id="308" r:id="rId55"/>
    <p:sldId id="309" r:id="rId56"/>
    <p:sldId id="310" r:id="rId57"/>
    <p:sldId id="31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AEF7729-D599-421A-B57B-60D49F1D1631}" type="datetimeFigureOut">
              <a:rPr lang="en-US" smtClean="0"/>
              <a:pPr/>
              <a:t>01-Dec-13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70A5C44D-4CFA-4C34-B45D-EB81CEA1AE1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AEF7729-D599-421A-B57B-60D49F1D1631}" type="datetimeFigureOut">
              <a:rPr lang="en-US" smtClean="0"/>
              <a:pPr/>
              <a:t>01-Dec-13</a:t>
            </a:fld>
            <a:endParaRPr lang="en-US"/>
          </a:p>
        </p:txBody>
      </p:sp>
      <p:sp>
        <p:nvSpPr>
          <p:cNvPr id="9" name="Slide Number Placeholder 8"/>
          <p:cNvSpPr>
            <a:spLocks noGrp="1"/>
          </p:cNvSpPr>
          <p:nvPr>
            <p:ph type="sldNum" sz="quarter" idx="15"/>
          </p:nvPr>
        </p:nvSpPr>
        <p:spPr/>
        <p:txBody>
          <a:bodyPr rtlCol="0"/>
          <a:lstStyle/>
          <a:p>
            <a:fld id="{70A5C44D-4CFA-4C34-B45D-EB81CEA1AE13}"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AEF7729-D599-421A-B57B-60D49F1D1631}" type="datetimeFigureOut">
              <a:rPr lang="en-US" smtClean="0"/>
              <a:pPr/>
              <a:t>01-Dec-13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70A5C44D-4CFA-4C34-B45D-EB81CEA1AE1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AEF7729-D599-421A-B57B-60D49F1D1631}" type="datetimeFigureOut">
              <a:rPr lang="en-US" smtClean="0"/>
              <a:pPr/>
              <a:t>01-Dec-13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A5C44D-4CFA-4C34-B45D-EB81CEA1AE13}"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AEF7729-D599-421A-B57B-60D49F1D1631}" type="datetimeFigureOut">
              <a:rPr lang="en-US" smtClean="0"/>
              <a:pPr/>
              <a:t>01-Dec-13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A5C44D-4CFA-4C34-B45D-EB81CEA1AE13}"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AEF7729-D599-421A-B57B-60D49F1D1631}" type="datetimeFigureOut">
              <a:rPr lang="en-US" smtClean="0"/>
              <a:pPr/>
              <a:t>01-Dec-13</a:t>
            </a:fld>
            <a:endParaRPr lang="en-US"/>
          </a:p>
        </p:txBody>
      </p:sp>
      <p:sp>
        <p:nvSpPr>
          <p:cNvPr id="7" name="Slide Number Placeholder 6"/>
          <p:cNvSpPr>
            <a:spLocks noGrp="1"/>
          </p:cNvSpPr>
          <p:nvPr>
            <p:ph type="sldNum" sz="quarter" idx="11"/>
          </p:nvPr>
        </p:nvSpPr>
        <p:spPr/>
        <p:txBody>
          <a:bodyPr rtlCol="0"/>
          <a:lstStyle/>
          <a:p>
            <a:fld id="{70A5C44D-4CFA-4C34-B45D-EB81CEA1AE13}"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EF7729-D599-421A-B57B-60D49F1D1631}" type="datetimeFigureOut">
              <a:rPr lang="en-US" smtClean="0"/>
              <a:pPr/>
              <a:t>01-Dec-13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A5C44D-4CFA-4C34-B45D-EB81CEA1AE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AEF7729-D599-421A-B57B-60D49F1D1631}" type="datetimeFigureOut">
              <a:rPr lang="en-US" smtClean="0"/>
              <a:pPr/>
              <a:t>01-Dec-13</a:t>
            </a:fld>
            <a:endParaRPr lang="en-US"/>
          </a:p>
        </p:txBody>
      </p:sp>
      <p:sp>
        <p:nvSpPr>
          <p:cNvPr id="22" name="Slide Number Placeholder 21"/>
          <p:cNvSpPr>
            <a:spLocks noGrp="1"/>
          </p:cNvSpPr>
          <p:nvPr>
            <p:ph type="sldNum" sz="quarter" idx="15"/>
          </p:nvPr>
        </p:nvSpPr>
        <p:spPr/>
        <p:txBody>
          <a:bodyPr rtlCol="0"/>
          <a:lstStyle/>
          <a:p>
            <a:fld id="{70A5C44D-4CFA-4C34-B45D-EB81CEA1AE13}"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AEF7729-D599-421A-B57B-60D49F1D1631}" type="datetimeFigureOut">
              <a:rPr lang="en-US" smtClean="0"/>
              <a:pPr/>
              <a:t>01-Dec-13</a:t>
            </a:fld>
            <a:endParaRPr lang="en-US"/>
          </a:p>
        </p:txBody>
      </p:sp>
      <p:sp>
        <p:nvSpPr>
          <p:cNvPr id="18" name="Slide Number Placeholder 17"/>
          <p:cNvSpPr>
            <a:spLocks noGrp="1"/>
          </p:cNvSpPr>
          <p:nvPr>
            <p:ph type="sldNum" sz="quarter" idx="11"/>
          </p:nvPr>
        </p:nvSpPr>
        <p:spPr/>
        <p:txBody>
          <a:bodyPr rtlCol="0"/>
          <a:lstStyle/>
          <a:p>
            <a:fld id="{70A5C44D-4CFA-4C34-B45D-EB81CEA1AE13}"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AEF7729-D599-421A-B57B-60D49F1D1631}" type="datetimeFigureOut">
              <a:rPr lang="en-US" smtClean="0"/>
              <a:pPr/>
              <a:t>01-Dec-13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5C44D-4CFA-4C34-B45D-EB81CEA1AE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AEF7729-D599-421A-B57B-60D49F1D1631}" type="datetimeFigureOut">
              <a:rPr lang="en-US" smtClean="0"/>
              <a:pPr/>
              <a:t>01-Dec-13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A5C44D-4CFA-4C34-B45D-EB81CEA1AE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AEF7729-D599-421A-B57B-60D49F1D1631}" type="datetimeFigureOut">
              <a:rPr lang="en-US" smtClean="0"/>
              <a:pPr/>
              <a:t>01-Dec-13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0A5C44D-4CFA-4C34-B45D-EB81CEA1AE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00200"/>
            <a:ext cx="6172200" cy="1894362"/>
          </a:xfrm>
        </p:spPr>
        <p:txBody>
          <a:bodyPr/>
          <a:lstStyle/>
          <a:p>
            <a:r>
              <a:rPr lang="en-US" dirty="0" smtClean="0"/>
              <a:t>Decision Making in NPO</a:t>
            </a:r>
            <a:br>
              <a:rPr lang="en-US" dirty="0" smtClean="0"/>
            </a:br>
            <a:r>
              <a:rPr lang="en-US" dirty="0" smtClean="0"/>
              <a:t>Lecture 27</a:t>
            </a:r>
            <a:endParaRPr lang="en-US" dirty="0"/>
          </a:p>
        </p:txBody>
      </p:sp>
      <p:sp>
        <p:nvSpPr>
          <p:cNvPr id="3" name="Subtitle 2"/>
          <p:cNvSpPr>
            <a:spLocks noGrp="1"/>
          </p:cNvSpPr>
          <p:nvPr>
            <p:ph type="subTitle" idx="1"/>
          </p:nvPr>
        </p:nvSpPr>
        <p:spPr/>
        <p:txBody>
          <a:bodyPr>
            <a:normAutofit/>
          </a:bodyPr>
          <a:lstStyle/>
          <a:p>
            <a:r>
              <a:rPr lang="en-US" sz="2400" dirty="0" smtClean="0"/>
              <a:t>MPA 505</a:t>
            </a:r>
          </a:p>
          <a:p>
            <a:r>
              <a:rPr lang="en-US" sz="2400" dirty="0" smtClean="0"/>
              <a:t>Riffat Abbas Rizvi</a:t>
            </a:r>
            <a:endParaRPr lang="en-US" sz="2400" dirty="0"/>
          </a:p>
        </p:txBody>
      </p:sp>
    </p:spTree>
    <p:extLst>
      <p:ext uri="{BB962C8B-B14F-4D97-AF65-F5344CB8AC3E}">
        <p14:creationId xmlns:p14="http://schemas.microsoft.com/office/powerpoint/2010/main" xmlns="" val="3396434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Preview of Last </a:t>
            </a:r>
            <a:r>
              <a:rPr lang="en-US" dirty="0" smtClean="0"/>
              <a:t>Lecture</a:t>
            </a:r>
          </a:p>
          <a:p>
            <a:r>
              <a:rPr lang="en-US" dirty="0" smtClean="0"/>
              <a:t>Why need of data collection?</a:t>
            </a:r>
            <a:endParaRPr lang="en-US" dirty="0" smtClean="0"/>
          </a:p>
          <a:p>
            <a:r>
              <a:rPr lang="en-US" dirty="0" smtClean="0"/>
              <a:t>What data NPO Use?</a:t>
            </a:r>
          </a:p>
          <a:p>
            <a:r>
              <a:rPr lang="en-US" dirty="0" smtClean="0"/>
              <a:t>F</a:t>
            </a:r>
            <a:r>
              <a:rPr lang="en-US" dirty="0" smtClean="0"/>
              <a:t>inancial </a:t>
            </a:r>
            <a:r>
              <a:rPr lang="en-US" dirty="0"/>
              <a:t>and internal Operations </a:t>
            </a:r>
            <a:r>
              <a:rPr lang="en-US" dirty="0" smtClean="0"/>
              <a:t>Data</a:t>
            </a:r>
          </a:p>
          <a:p>
            <a:r>
              <a:rPr lang="en-US" dirty="0" smtClean="0"/>
              <a:t>M</a:t>
            </a:r>
            <a:r>
              <a:rPr lang="en-US" dirty="0" smtClean="0"/>
              <a:t>arketing</a:t>
            </a:r>
            <a:r>
              <a:rPr lang="en-US" dirty="0"/>
              <a:t>, Communications, and fundraising Data </a:t>
            </a:r>
            <a:endParaRPr lang="en-US" dirty="0" smtClean="0"/>
          </a:p>
          <a:p>
            <a:r>
              <a:rPr lang="en-US" dirty="0"/>
              <a:t>Programs and Outcomes </a:t>
            </a:r>
            <a:r>
              <a:rPr lang="en-US" dirty="0" smtClean="0"/>
              <a:t>Data</a:t>
            </a:r>
          </a:p>
          <a:p>
            <a:r>
              <a:rPr lang="en-US" dirty="0"/>
              <a:t>External </a:t>
            </a:r>
            <a:r>
              <a:rPr lang="en-US" dirty="0" smtClean="0"/>
              <a:t>Data</a:t>
            </a:r>
          </a:p>
          <a:p>
            <a:r>
              <a:rPr lang="en-US" dirty="0" smtClean="0"/>
              <a:t>Internal Factors</a:t>
            </a:r>
          </a:p>
          <a:p>
            <a:r>
              <a:rPr lang="en-US" dirty="0" smtClean="0"/>
              <a:t>Data Collection </a:t>
            </a:r>
          </a:p>
          <a:p>
            <a:r>
              <a:rPr lang="en-US" dirty="0" smtClean="0"/>
              <a:t>Prioritization and Time </a:t>
            </a:r>
          </a:p>
          <a:p>
            <a:r>
              <a:rPr lang="en-US" dirty="0" smtClean="0"/>
              <a:t>Expertise </a:t>
            </a:r>
          </a:p>
          <a:p>
            <a:r>
              <a:rPr lang="en-US" dirty="0" smtClean="0"/>
              <a:t>Technology </a:t>
            </a:r>
          </a:p>
          <a:p>
            <a:r>
              <a:rPr lang="en-US" dirty="0" smtClean="0"/>
              <a:t>Money </a:t>
            </a:r>
          </a:p>
          <a:p>
            <a:r>
              <a:rPr lang="en-US" dirty="0" smtClean="0"/>
              <a:t>Conclusion </a:t>
            </a:r>
          </a:p>
          <a:p>
            <a:endParaRPr lang="en-US" dirty="0" smtClean="0"/>
          </a:p>
        </p:txBody>
      </p:sp>
    </p:spTree>
    <p:extLst>
      <p:ext uri="{BB962C8B-B14F-4D97-AF65-F5344CB8AC3E}">
        <p14:creationId xmlns:p14="http://schemas.microsoft.com/office/powerpoint/2010/main" xmlns="" val="250493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THERE IS A NEED OF DATA COLLECTION?</a:t>
            </a:r>
            <a:endParaRPr lang="en-US" dirty="0"/>
          </a:p>
        </p:txBody>
      </p:sp>
      <p:sp>
        <p:nvSpPr>
          <p:cNvPr id="3" name="Content Placeholder 2"/>
          <p:cNvSpPr>
            <a:spLocks noGrp="1"/>
          </p:cNvSpPr>
          <p:nvPr>
            <p:ph sz="quarter" idx="1"/>
          </p:nvPr>
        </p:nvSpPr>
        <p:spPr/>
        <p:txBody>
          <a:bodyPr/>
          <a:lstStyle/>
          <a:p>
            <a:r>
              <a:rPr lang="en-US" dirty="0" smtClean="0"/>
              <a:t>SERVICE SCOPE </a:t>
            </a:r>
          </a:p>
          <a:p>
            <a:r>
              <a:rPr lang="en-US" dirty="0" smtClean="0"/>
              <a:t>SERVICE PROJECT SCOPE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data NPO use?</a:t>
            </a:r>
            <a:endParaRPr lang="en-US" dirty="0"/>
          </a:p>
        </p:txBody>
      </p:sp>
      <p:sp>
        <p:nvSpPr>
          <p:cNvPr id="3" name="Content Placeholder 2"/>
          <p:cNvSpPr>
            <a:spLocks noGrp="1"/>
          </p:cNvSpPr>
          <p:nvPr>
            <p:ph sz="quarter" idx="1"/>
          </p:nvPr>
        </p:nvSpPr>
        <p:spPr/>
        <p:txBody>
          <a:bodyPr>
            <a:normAutofit/>
          </a:bodyPr>
          <a:lstStyle/>
          <a:p>
            <a:r>
              <a:rPr lang="en-US" dirty="0"/>
              <a:t>Too often barriers keep nonprofits from collecting and integrating important data into their daily work. </a:t>
            </a:r>
          </a:p>
        </p:txBody>
      </p:sp>
    </p:spTree>
    <p:extLst>
      <p:ext uri="{BB962C8B-B14F-4D97-AF65-F5344CB8AC3E}">
        <p14:creationId xmlns:p14="http://schemas.microsoft.com/office/powerpoint/2010/main" xmlns="" val="2560029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data NPO Use?</a:t>
            </a:r>
            <a:endParaRPr lang="en-US" dirty="0"/>
          </a:p>
        </p:txBody>
      </p:sp>
      <p:sp>
        <p:nvSpPr>
          <p:cNvPr id="3" name="Content Placeholder 2"/>
          <p:cNvSpPr>
            <a:spLocks noGrp="1"/>
          </p:cNvSpPr>
          <p:nvPr>
            <p:ph sz="quarter" idx="1"/>
          </p:nvPr>
        </p:nvSpPr>
        <p:spPr/>
        <p:txBody>
          <a:bodyPr/>
          <a:lstStyle/>
          <a:p>
            <a:pPr marL="0" indent="0" algn="just">
              <a:buNone/>
            </a:pPr>
            <a:r>
              <a:rPr lang="en-US" dirty="0" smtClean="0"/>
              <a:t>The barriers are familiar to those who work in and with nonprofits: not enough staff or time</a:t>
            </a:r>
          </a:p>
          <a:p>
            <a:pPr marL="0" indent="0" algn="just">
              <a:buNone/>
            </a:pPr>
            <a:r>
              <a:rPr lang="en-US" dirty="0" smtClean="0"/>
              <a:t>to collect or analyze this data; not knowing what data to collect or how to make use of it; competing demands or conflicting reporting requirements; money or technology limitations.</a:t>
            </a:r>
          </a:p>
          <a:p>
            <a:endParaRPr lang="en-US" dirty="0"/>
          </a:p>
        </p:txBody>
      </p:sp>
    </p:spTree>
    <p:extLst>
      <p:ext uri="{BB962C8B-B14F-4D97-AF65-F5344CB8AC3E}">
        <p14:creationId xmlns:p14="http://schemas.microsoft.com/office/powerpoint/2010/main" xmlns="" val="4231537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FINANCIAL AND OPERATIONAL DATA</a:t>
            </a:r>
            <a:endParaRPr lang="en-US" dirty="0"/>
          </a:p>
        </p:txBody>
      </p:sp>
      <p:sp>
        <p:nvSpPr>
          <p:cNvPr id="3" name="Content Placeholder 2"/>
          <p:cNvSpPr>
            <a:spLocks noGrp="1"/>
          </p:cNvSpPr>
          <p:nvPr>
            <p:ph sz="quarter" idx="1"/>
          </p:nvPr>
        </p:nvSpPr>
        <p:spPr/>
        <p:txBody>
          <a:bodyPr/>
          <a:lstStyle/>
          <a:p>
            <a:r>
              <a:rPr lang="en-US" dirty="0"/>
              <a:t> </a:t>
            </a:r>
            <a:r>
              <a:rPr lang="en-US" dirty="0" smtClean="0"/>
              <a:t>Most </a:t>
            </a:r>
            <a:r>
              <a:rPr lang="en-US" dirty="0"/>
              <a:t>nonprofits are tracking financial and operations data and using it to make decisions about budgeting or programs. </a:t>
            </a:r>
          </a:p>
        </p:txBody>
      </p:sp>
    </p:spTree>
    <p:extLst>
      <p:ext uri="{BB962C8B-B14F-4D97-AF65-F5344CB8AC3E}">
        <p14:creationId xmlns:p14="http://schemas.microsoft.com/office/powerpoint/2010/main" xmlns="" val="1077252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OFFERS</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US" dirty="0"/>
              <a:t>Data offers nonprofits a means of measuring their progress toward their missions, but also a way </a:t>
            </a:r>
            <a:r>
              <a:rPr lang="en-US" dirty="0" smtClean="0"/>
              <a:t>of improving </a:t>
            </a:r>
            <a:r>
              <a:rPr lang="en-US" dirty="0"/>
              <a:t>that progress. </a:t>
            </a:r>
          </a:p>
        </p:txBody>
      </p:sp>
    </p:spTree>
    <p:extLst>
      <p:ext uri="{BB962C8B-B14F-4D97-AF65-F5344CB8AC3E}">
        <p14:creationId xmlns:p14="http://schemas.microsoft.com/office/powerpoint/2010/main" xmlns="" val="3813207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Data and How?</a:t>
            </a:r>
            <a:endParaRPr lang="en-US" dirty="0"/>
          </a:p>
        </p:txBody>
      </p:sp>
      <p:sp>
        <p:nvSpPr>
          <p:cNvPr id="3" name="Content Placeholder 2"/>
          <p:cNvSpPr>
            <a:spLocks noGrp="1"/>
          </p:cNvSpPr>
          <p:nvPr>
            <p:ph sz="quarter" idx="1"/>
          </p:nvPr>
        </p:nvSpPr>
        <p:spPr/>
        <p:txBody>
          <a:bodyPr>
            <a:normAutofit/>
          </a:bodyPr>
          <a:lstStyle/>
          <a:p>
            <a:pPr marL="0" indent="0" algn="just">
              <a:buNone/>
            </a:pPr>
            <a:r>
              <a:rPr lang="en-US" dirty="0" smtClean="0"/>
              <a:t>When </a:t>
            </a:r>
            <a:r>
              <a:rPr lang="en-US" dirty="0" smtClean="0"/>
              <a:t>their missions are collectively effecting change in the world, their progress is important. Without data, it is impossible to measure financial and operational health, identify problems and measure organizational impact</a:t>
            </a:r>
            <a:r>
              <a:rPr lang="en-US" dirty="0" smtClean="0"/>
              <a:t>.</a:t>
            </a:r>
          </a:p>
          <a:p>
            <a:pPr marL="0" indent="0" algn="just">
              <a:buNone/>
            </a:pPr>
            <a:r>
              <a:rPr lang="en-US" dirty="0" smtClean="0"/>
              <a:t>What </a:t>
            </a:r>
            <a:r>
              <a:rPr lang="en-US" dirty="0" smtClean="0"/>
              <a:t>data metrics are nonprofits collecting and tracking, and how are they using that data to make decisions?</a:t>
            </a:r>
          </a:p>
          <a:p>
            <a:endParaRPr lang="en-US" dirty="0"/>
          </a:p>
        </p:txBody>
      </p:sp>
    </p:spTree>
    <p:extLst>
      <p:ext uri="{BB962C8B-B14F-4D97-AF65-F5344CB8AC3E}">
        <p14:creationId xmlns:p14="http://schemas.microsoft.com/office/powerpoint/2010/main" xmlns="" val="2265496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WELL-FUNCTIONING Npo</a:t>
            </a:r>
            <a:endParaRPr lang="en-US" dirty="0"/>
          </a:p>
        </p:txBody>
      </p:sp>
      <p:sp>
        <p:nvSpPr>
          <p:cNvPr id="3" name="Content Placeholder 2"/>
          <p:cNvSpPr>
            <a:spLocks noGrp="1"/>
          </p:cNvSpPr>
          <p:nvPr>
            <p:ph sz="quarter" idx="1"/>
          </p:nvPr>
        </p:nvSpPr>
        <p:spPr/>
        <p:txBody>
          <a:bodyPr>
            <a:normAutofit/>
          </a:bodyPr>
          <a:lstStyle/>
          <a:p>
            <a:r>
              <a:rPr lang="en-US" dirty="0"/>
              <a:t>A well-functioning nonprofit data decision-making process provides numerous possibilities for nonprofits to optimize their programs and grow. </a:t>
            </a:r>
            <a:endParaRPr lang="en-US" dirty="0" smtClean="0"/>
          </a:p>
          <a:p>
            <a:r>
              <a:rPr lang="en-US" dirty="0" smtClean="0"/>
              <a:t>Even </a:t>
            </a:r>
            <a:r>
              <a:rPr lang="en-US" dirty="0"/>
              <a:t>small organizations can use data such as feedback, surveys and self- assessments to measure their impact and determine what is working well and what needs to be </a:t>
            </a:r>
            <a:r>
              <a:rPr lang="en-US" dirty="0" smtClean="0"/>
              <a:t>addressed</a:t>
            </a:r>
            <a:endParaRPr lang="en-US" dirty="0"/>
          </a:p>
        </p:txBody>
      </p:sp>
    </p:spTree>
    <p:extLst>
      <p:ext uri="{BB962C8B-B14F-4D97-AF65-F5344CB8AC3E}">
        <p14:creationId xmlns:p14="http://schemas.microsoft.com/office/powerpoint/2010/main" xmlns="" val="2607636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Data Are nonprofits Using?</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 </a:t>
            </a:r>
            <a:r>
              <a:rPr lang="en-US" dirty="0"/>
              <a:t>Nearly all nonprofits track some sort of </a:t>
            </a:r>
            <a:r>
              <a:rPr lang="en-US" dirty="0" smtClean="0"/>
              <a:t>metrics</a:t>
            </a:r>
            <a:r>
              <a:rPr lang="en-US" dirty="0"/>
              <a:t>.</a:t>
            </a:r>
          </a:p>
          <a:p>
            <a:pPr marL="0" indent="0">
              <a:buNone/>
            </a:pPr>
            <a:r>
              <a:rPr lang="en-US" dirty="0"/>
              <a:t>• A much lower percentage use the data </a:t>
            </a:r>
            <a:r>
              <a:rPr lang="en-US" dirty="0" smtClean="0"/>
              <a:t>they collect </a:t>
            </a:r>
            <a:r>
              <a:rPr lang="en-US" dirty="0"/>
              <a:t>to make strategy or program </a:t>
            </a:r>
            <a:r>
              <a:rPr lang="en-US" dirty="0" smtClean="0"/>
              <a:t>decisions</a:t>
            </a:r>
            <a:r>
              <a:rPr lang="en-US" dirty="0"/>
              <a:t>.</a:t>
            </a:r>
          </a:p>
          <a:p>
            <a:pPr marL="0" indent="0">
              <a:buNone/>
            </a:pPr>
            <a:r>
              <a:rPr lang="en-US" dirty="0"/>
              <a:t>• The vast majority of nonprofits track finance </a:t>
            </a:r>
            <a:r>
              <a:rPr lang="en-US" dirty="0" smtClean="0"/>
              <a:t>and </a:t>
            </a:r>
            <a:r>
              <a:rPr lang="en-US" dirty="0"/>
              <a:t>operations data while only about </a:t>
            </a:r>
            <a:r>
              <a:rPr lang="en-US" dirty="0" smtClean="0"/>
              <a:t>two-	thirds </a:t>
            </a:r>
            <a:r>
              <a:rPr lang="en-US" dirty="0"/>
              <a:t>track marketing, communications </a:t>
            </a:r>
            <a:r>
              <a:rPr lang="en-US" dirty="0" smtClean="0"/>
              <a:t>and </a:t>
            </a:r>
            <a:r>
              <a:rPr lang="en-US" dirty="0"/>
              <a:t>program data.</a:t>
            </a:r>
          </a:p>
          <a:p>
            <a:endParaRPr lang="en-US" dirty="0"/>
          </a:p>
        </p:txBody>
      </p:sp>
    </p:spTree>
    <p:extLst>
      <p:ext uri="{BB962C8B-B14F-4D97-AF65-F5344CB8AC3E}">
        <p14:creationId xmlns:p14="http://schemas.microsoft.com/office/powerpoint/2010/main" xmlns="" val="176462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and Internal operations Data</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US" dirty="0"/>
              <a:t>Data tracked by respondents includes such typical financial metrics as expenses, income and cash-on-hand, as well as operations metrics such as volunteer hours and staff training</a:t>
            </a:r>
            <a:r>
              <a:rPr lang="en-US" dirty="0" smtClean="0"/>
              <a:t>.</a:t>
            </a:r>
            <a:r>
              <a:rPr lang="en-US" dirty="0"/>
              <a:t> </a:t>
            </a:r>
          </a:p>
        </p:txBody>
      </p:sp>
    </p:spTree>
    <p:extLst>
      <p:ext uri="{BB962C8B-B14F-4D97-AF65-F5344CB8AC3E}">
        <p14:creationId xmlns:p14="http://schemas.microsoft.com/office/powerpoint/2010/main" xmlns="" val="948277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 GROUP </a:t>
            </a:r>
            <a:endParaRPr lang="en-US" dirty="0"/>
          </a:p>
        </p:txBody>
      </p:sp>
      <p:sp>
        <p:nvSpPr>
          <p:cNvPr id="3" name="Content Placeholder 2"/>
          <p:cNvSpPr>
            <a:spLocks noGrp="1"/>
          </p:cNvSpPr>
          <p:nvPr>
            <p:ph sz="quarter" idx="1"/>
          </p:nvPr>
        </p:nvSpPr>
        <p:spPr/>
        <p:txBody>
          <a:bodyPr>
            <a:normAutofit/>
          </a:bodyPr>
          <a:lstStyle/>
          <a:p>
            <a:pPr algn="just"/>
            <a:r>
              <a:rPr lang="en-US" dirty="0" smtClean="0"/>
              <a:t>Consultants in our focus group were quick to point out the different things financial and operations data can show organizations</a:t>
            </a:r>
            <a:r>
              <a:rPr lang="en-US" dirty="0" smtClean="0"/>
              <a:t>.</a:t>
            </a:r>
          </a:p>
          <a:p>
            <a:pPr algn="just"/>
            <a:r>
              <a:rPr lang="en-US" dirty="0" smtClean="0"/>
              <a:t>For </a:t>
            </a:r>
            <a:r>
              <a:rPr lang="en-US" dirty="0" smtClean="0"/>
              <a:t>example, it can help them take actions that minimize overhead or show the effectiveness of management or the composition and health of an organization’s board of directors. </a:t>
            </a:r>
            <a:endParaRPr lang="en-US" dirty="0"/>
          </a:p>
        </p:txBody>
      </p:sp>
    </p:spTree>
    <p:extLst>
      <p:ext uri="{BB962C8B-B14F-4D97-AF65-F5344CB8AC3E}">
        <p14:creationId xmlns:p14="http://schemas.microsoft.com/office/powerpoint/2010/main" xmlns="" val="1898585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sz="quarter" idx="1"/>
          </p:nvPr>
        </p:nvSpPr>
        <p:spPr/>
        <p:txBody>
          <a:bodyPr/>
          <a:lstStyle/>
          <a:p>
            <a:r>
              <a:rPr lang="en-US" dirty="0" smtClean="0"/>
              <a:t>It </a:t>
            </a:r>
            <a:r>
              <a:rPr lang="en-US" dirty="0" smtClean="0"/>
              <a:t>can also help management make staffing decisions by measuring turnover, technical expertise of staff, as well as staff, volunteer and partner resources. </a:t>
            </a:r>
          </a:p>
          <a:p>
            <a:pPr marL="0" indent="0">
              <a:buNone/>
            </a:pPr>
            <a:endParaRPr lang="en-US" dirty="0"/>
          </a:p>
        </p:txBody>
      </p:sp>
    </p:spTree>
    <p:extLst>
      <p:ext uri="{BB962C8B-B14F-4D97-AF65-F5344CB8AC3E}">
        <p14:creationId xmlns:p14="http://schemas.microsoft.com/office/powerpoint/2010/main" xmlns="" val="132808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endParaRPr lang="en-US" dirty="0"/>
          </a:p>
        </p:txBody>
      </p:sp>
      <p:sp>
        <p:nvSpPr>
          <p:cNvPr id="3" name="Content Placeholder 2"/>
          <p:cNvSpPr>
            <a:spLocks noGrp="1"/>
          </p:cNvSpPr>
          <p:nvPr>
            <p:ph sz="quarter" idx="1"/>
          </p:nvPr>
        </p:nvSpPr>
        <p:spPr/>
        <p:txBody>
          <a:bodyPr>
            <a:normAutofit/>
          </a:bodyPr>
          <a:lstStyle/>
          <a:p>
            <a:r>
              <a:rPr lang="en-US" dirty="0"/>
              <a:t> </a:t>
            </a:r>
            <a:r>
              <a:rPr lang="en-US" dirty="0" smtClean="0"/>
              <a:t>for </a:t>
            </a:r>
            <a:r>
              <a:rPr lang="en-US" dirty="0"/>
              <a:t>example, one focus group participant from a youth services nonprofit noted that his organization uses equipment utilization and member retention data to help measure operational efficiency. </a:t>
            </a:r>
          </a:p>
          <a:p>
            <a:endParaRPr lang="en-US" dirty="0"/>
          </a:p>
        </p:txBody>
      </p:sp>
    </p:spTree>
    <p:extLst>
      <p:ext uri="{BB962C8B-B14F-4D97-AF65-F5344CB8AC3E}">
        <p14:creationId xmlns:p14="http://schemas.microsoft.com/office/powerpoint/2010/main" xmlns="" val="846924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buNone/>
            </a:pPr>
            <a:r>
              <a:rPr lang="en-US" dirty="0" smtClean="0"/>
              <a:t>An executive director at a domestic </a:t>
            </a:r>
            <a:r>
              <a:rPr lang="en-US" dirty="0" smtClean="0"/>
              <a:t>violence prevention </a:t>
            </a:r>
            <a:r>
              <a:rPr lang="en-US" dirty="0" smtClean="0"/>
              <a:t>organization reported that her nonprofit monitors volunteer hours to understand how many hours they can expect at different times of the year</a:t>
            </a:r>
            <a:r>
              <a:rPr lang="en-US" dirty="0" smtClean="0"/>
              <a:t>.</a:t>
            </a:r>
            <a:endParaRPr lang="en-US" dirty="0" smtClean="0"/>
          </a:p>
        </p:txBody>
      </p:sp>
    </p:spTree>
    <p:extLst>
      <p:ext uri="{BB962C8B-B14F-4D97-AF65-F5344CB8AC3E}">
        <p14:creationId xmlns:p14="http://schemas.microsoft.com/office/powerpoint/2010/main" xmlns="" val="1357860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a:t>
            </a:r>
            <a:endParaRPr lang="en-US" dirty="0"/>
          </a:p>
        </p:txBody>
      </p:sp>
      <p:sp>
        <p:nvSpPr>
          <p:cNvPr id="3" name="Content Placeholder 2"/>
          <p:cNvSpPr>
            <a:spLocks noGrp="1"/>
          </p:cNvSpPr>
          <p:nvPr>
            <p:ph sz="quarter" idx="1"/>
          </p:nvPr>
        </p:nvSpPr>
        <p:spPr/>
        <p:txBody>
          <a:bodyPr/>
          <a:lstStyle/>
          <a:p>
            <a:r>
              <a:rPr lang="en-US" dirty="0" smtClean="0"/>
              <a:t>“I rely heavily on the data so </a:t>
            </a:r>
            <a:r>
              <a:rPr lang="en-US" dirty="0" err="1" smtClean="0"/>
              <a:t>i</a:t>
            </a:r>
            <a:r>
              <a:rPr lang="en-US" dirty="0" smtClean="0"/>
              <a:t> can produce reports that show the value of each office,” said another executive director, helping her organization make decisions as to the viability of an office when a lease is up, for example, as well as to judge whether or not to invest more resources into a service or community.</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marketing, Communications and Fundraising Data</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smtClean="0"/>
              <a:t>While </a:t>
            </a:r>
            <a:r>
              <a:rPr lang="en-US" dirty="0"/>
              <a:t>many nonprofits are tracking various type of marketing, communications and fundraising </a:t>
            </a:r>
            <a:r>
              <a:rPr lang="en-US" dirty="0" smtClean="0"/>
              <a:t>data—what we </a:t>
            </a:r>
            <a:r>
              <a:rPr lang="en-US" dirty="0"/>
              <a:t>refer to as “outreach” data—our survey indicated a surprisingly low number are actually using that </a:t>
            </a:r>
            <a:r>
              <a:rPr lang="en-US" dirty="0" smtClean="0"/>
              <a:t>data to </a:t>
            </a:r>
            <a:r>
              <a:rPr lang="en-US" dirty="0"/>
              <a:t>make decisions.</a:t>
            </a:r>
          </a:p>
          <a:p>
            <a:endParaRPr lang="en-US" dirty="0"/>
          </a:p>
        </p:txBody>
      </p:sp>
    </p:spTree>
    <p:extLst>
      <p:ext uri="{BB962C8B-B14F-4D97-AF65-F5344CB8AC3E}">
        <p14:creationId xmlns:p14="http://schemas.microsoft.com/office/powerpoint/2010/main" xmlns="" val="2125401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Communications and Fundraising Data</a:t>
            </a:r>
            <a:endParaRPr lang="en-US" dirty="0"/>
          </a:p>
        </p:txBody>
      </p:sp>
      <p:sp>
        <p:nvSpPr>
          <p:cNvPr id="3" name="Content Placeholder 2"/>
          <p:cNvSpPr>
            <a:spLocks noGrp="1"/>
          </p:cNvSpPr>
          <p:nvPr>
            <p:ph sz="quarter" idx="1"/>
          </p:nvPr>
        </p:nvSpPr>
        <p:spPr/>
        <p:txBody>
          <a:bodyPr>
            <a:normAutofit/>
          </a:bodyPr>
          <a:lstStyle/>
          <a:p>
            <a:r>
              <a:rPr lang="en-US" dirty="0"/>
              <a:t>fundraisers and marketers have the most specific use for this data. They use data to measure which constituents respond to particular channels of communication and then adjust their tactics to maximize response; some track the costs of acquisition mailings against revenue raised from those mailings to determine whether a campaign is cost-effective.</a:t>
            </a:r>
          </a:p>
          <a:p>
            <a:pPr marL="0" indent="0">
              <a:buNone/>
            </a:pPr>
            <a:r>
              <a:rPr lang="en-US" dirty="0"/>
              <a:t> </a:t>
            </a:r>
          </a:p>
          <a:p>
            <a:endParaRPr lang="en-US" dirty="0"/>
          </a:p>
        </p:txBody>
      </p:sp>
    </p:spTree>
    <p:extLst>
      <p:ext uri="{BB962C8B-B14F-4D97-AF65-F5344CB8AC3E}">
        <p14:creationId xmlns:p14="http://schemas.microsoft.com/office/powerpoint/2010/main" xmlns="" val="153060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Communications and Fundraising Data</a:t>
            </a:r>
            <a:endParaRPr lang="en-US" dirty="0"/>
          </a:p>
        </p:txBody>
      </p:sp>
      <p:sp>
        <p:nvSpPr>
          <p:cNvPr id="3" name="Content Placeholder 2"/>
          <p:cNvSpPr>
            <a:spLocks noGrp="1"/>
          </p:cNvSpPr>
          <p:nvPr>
            <p:ph sz="quarter" idx="1"/>
          </p:nvPr>
        </p:nvSpPr>
        <p:spPr/>
        <p:txBody>
          <a:bodyPr/>
          <a:lstStyle/>
          <a:p>
            <a:r>
              <a:rPr lang="en-US" dirty="0" smtClean="0"/>
              <a:t>One nonprofit fundraiser gave the example that her organization had a very good response to its mailed newsletter one year, and is using that data to decide whether to do more newsletters or to redesign a different document to try to achieve a similar result</a:t>
            </a:r>
            <a:endParaRPr lang="en-US" dirty="0"/>
          </a:p>
        </p:txBody>
      </p:sp>
    </p:spTree>
    <p:extLst>
      <p:ext uri="{BB962C8B-B14F-4D97-AF65-F5344CB8AC3E}">
        <p14:creationId xmlns:p14="http://schemas.microsoft.com/office/powerpoint/2010/main" xmlns="" val="2220855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Communications and Fundraising Data</a:t>
            </a:r>
            <a:endParaRPr lang="en-US" dirty="0"/>
          </a:p>
        </p:txBody>
      </p:sp>
      <p:sp>
        <p:nvSpPr>
          <p:cNvPr id="3" name="Content Placeholder 2"/>
          <p:cNvSpPr>
            <a:spLocks noGrp="1"/>
          </p:cNvSpPr>
          <p:nvPr>
            <p:ph sz="quarter" idx="1"/>
          </p:nvPr>
        </p:nvSpPr>
        <p:spPr/>
        <p:txBody>
          <a:bodyPr/>
          <a:lstStyle/>
          <a:p>
            <a:r>
              <a:rPr lang="en-US" dirty="0"/>
              <a:t>yet one foundation officer </a:t>
            </a:r>
            <a:r>
              <a:rPr lang="en-US" dirty="0" smtClean="0"/>
              <a:t>researcher spoke </a:t>
            </a:r>
            <a:r>
              <a:rPr lang="en-US" dirty="0"/>
              <a:t>with noted that most of the nonprofits she deals with don’t have systems in place to understand the key metrics that could help them understand the effectiveness of their fundraising strategy, such as donor retention, average gift and cost per donor.</a:t>
            </a:r>
          </a:p>
        </p:txBody>
      </p:sp>
    </p:spTree>
    <p:extLst>
      <p:ext uri="{BB962C8B-B14F-4D97-AF65-F5344CB8AC3E}">
        <p14:creationId xmlns:p14="http://schemas.microsoft.com/office/powerpoint/2010/main" xmlns="" val="1421821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Tracking Programs and outcomes</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Tracking </a:t>
            </a:r>
            <a:r>
              <a:rPr lang="en-US" dirty="0"/>
              <a:t>program and outcome-related data should be the bread-and-butter for nonprofits because it’s </a:t>
            </a:r>
            <a:r>
              <a:rPr lang="en-US" dirty="0" smtClean="0"/>
              <a:t>one of </a:t>
            </a:r>
            <a:r>
              <a:rPr lang="en-US" dirty="0"/>
              <a:t>the best ways to articulate what they are delivering and the extent to which they are delivering on </a:t>
            </a:r>
            <a:r>
              <a:rPr lang="en-US" dirty="0" smtClean="0"/>
              <a:t>their mission</a:t>
            </a:r>
            <a:r>
              <a:rPr lang="en-US" dirty="0"/>
              <a:t>.</a:t>
            </a:r>
          </a:p>
        </p:txBody>
      </p:sp>
    </p:spTree>
    <p:extLst>
      <p:ext uri="{BB962C8B-B14F-4D97-AF65-F5344CB8AC3E}">
        <p14:creationId xmlns:p14="http://schemas.microsoft.com/office/powerpoint/2010/main" xmlns="" val="592723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Programs and outcomes</a:t>
            </a:r>
            <a:endParaRPr lang="en-US" dirty="0"/>
          </a:p>
        </p:txBody>
      </p:sp>
      <p:sp>
        <p:nvSpPr>
          <p:cNvPr id="3" name="Content Placeholder 2"/>
          <p:cNvSpPr>
            <a:spLocks noGrp="1"/>
          </p:cNvSpPr>
          <p:nvPr>
            <p:ph sz="quarter" idx="1"/>
          </p:nvPr>
        </p:nvSpPr>
        <p:spPr/>
        <p:txBody>
          <a:bodyPr>
            <a:normAutofit/>
          </a:bodyPr>
          <a:lstStyle/>
          <a:p>
            <a:r>
              <a:rPr lang="en-US" dirty="0"/>
              <a:t>H</a:t>
            </a:r>
            <a:r>
              <a:rPr lang="en-US" dirty="0" smtClean="0"/>
              <a:t>owever</a:t>
            </a:r>
            <a:r>
              <a:rPr lang="en-US" dirty="0"/>
              <a:t>, data collection does not necessarily translate into strategic decision-making. Another organization in our focus group noted that they collect a certain amount of data related to goals and objectives in their strategic plan, and different data every month in aggregate to send to the state Department of </a:t>
            </a:r>
            <a:r>
              <a:rPr lang="en-US" dirty="0" smtClean="0"/>
              <a:t>Education</a:t>
            </a:r>
            <a:endParaRPr lang="en-US" dirty="0"/>
          </a:p>
        </p:txBody>
      </p:sp>
    </p:spTree>
    <p:extLst>
      <p:ext uri="{BB962C8B-B14F-4D97-AF65-F5344CB8AC3E}">
        <p14:creationId xmlns:p14="http://schemas.microsoft.com/office/powerpoint/2010/main" xmlns="" val="872087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Programs and outcomes</a:t>
            </a:r>
            <a:endParaRPr lang="en-US" dirty="0"/>
          </a:p>
        </p:txBody>
      </p:sp>
      <p:sp>
        <p:nvSpPr>
          <p:cNvPr id="3" name="Content Placeholder 2"/>
          <p:cNvSpPr>
            <a:spLocks noGrp="1"/>
          </p:cNvSpPr>
          <p:nvPr>
            <p:ph sz="quarter" idx="1"/>
          </p:nvPr>
        </p:nvSpPr>
        <p:spPr/>
        <p:txBody>
          <a:bodyPr/>
          <a:lstStyle/>
          <a:p>
            <a:r>
              <a:rPr lang="en-US" dirty="0" smtClean="0"/>
              <a:t>They would like to determine more strategically which pieces of data are needed to make certain decisions— not only to identify the problems, but to make sure they have the right things in place to solve them.</a:t>
            </a:r>
          </a:p>
          <a:p>
            <a:pPr marL="0" indent="0">
              <a:buNone/>
            </a:pPr>
            <a:endParaRPr lang="en-US" dirty="0"/>
          </a:p>
        </p:txBody>
      </p:sp>
    </p:spTree>
    <p:extLst>
      <p:ext uri="{BB962C8B-B14F-4D97-AF65-F5344CB8AC3E}">
        <p14:creationId xmlns:p14="http://schemas.microsoft.com/office/powerpoint/2010/main" xmlns="" val="1241370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Programs and outcomes</a:t>
            </a:r>
            <a:endParaRPr lang="en-US" dirty="0"/>
          </a:p>
        </p:txBody>
      </p:sp>
      <p:sp>
        <p:nvSpPr>
          <p:cNvPr id="3" name="Content Placeholder 2"/>
          <p:cNvSpPr>
            <a:spLocks noGrp="1"/>
          </p:cNvSpPr>
          <p:nvPr>
            <p:ph sz="quarter" idx="1"/>
          </p:nvPr>
        </p:nvSpPr>
        <p:spPr/>
        <p:txBody>
          <a:bodyPr/>
          <a:lstStyle/>
          <a:p>
            <a:r>
              <a:rPr lang="en-US" dirty="0"/>
              <a:t>Not surprisingly, organizations that prioritize measuring program success are more likely to be collecting this data.</a:t>
            </a:r>
          </a:p>
        </p:txBody>
      </p:sp>
    </p:spTree>
    <p:extLst>
      <p:ext uri="{BB962C8B-B14F-4D97-AF65-F5344CB8AC3E}">
        <p14:creationId xmlns:p14="http://schemas.microsoft.com/office/powerpoint/2010/main" xmlns="" val="3806118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Tracking Programs and outcomes</a:t>
            </a:r>
            <a:endParaRPr lang="en-US" dirty="0"/>
          </a:p>
        </p:txBody>
      </p:sp>
      <p:sp>
        <p:nvSpPr>
          <p:cNvPr id="3" name="Content Placeholder 2"/>
          <p:cNvSpPr>
            <a:spLocks noGrp="1"/>
          </p:cNvSpPr>
          <p:nvPr>
            <p:ph sz="quarter" idx="1"/>
          </p:nvPr>
        </p:nvSpPr>
        <p:spPr/>
        <p:txBody>
          <a:bodyPr/>
          <a:lstStyle/>
          <a:p>
            <a:r>
              <a:rPr lang="en-US" dirty="0"/>
              <a:t>how nonprofits are currently using data does not necessarily reflect how they would like to use it. individuals who participated in our focus groups indicated that they want to move beyond collecting data and start using those metrics to make strategic decisions.</a:t>
            </a:r>
          </a:p>
        </p:txBody>
      </p:sp>
    </p:spTree>
    <p:extLst>
      <p:ext uri="{BB962C8B-B14F-4D97-AF65-F5344CB8AC3E}">
        <p14:creationId xmlns:p14="http://schemas.microsoft.com/office/powerpoint/2010/main" xmlns="" val="3386751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NPO Consultant Views</a:t>
            </a:r>
            <a:endParaRPr lang="en-US" dirty="0"/>
          </a:p>
        </p:txBody>
      </p:sp>
      <p:sp>
        <p:nvSpPr>
          <p:cNvPr id="3" name="Content Placeholder 2"/>
          <p:cNvSpPr>
            <a:spLocks noGrp="1"/>
          </p:cNvSpPr>
          <p:nvPr>
            <p:ph sz="quarter" idx="1"/>
          </p:nvPr>
        </p:nvSpPr>
        <p:spPr/>
        <p:txBody>
          <a:bodyPr>
            <a:normAutofit/>
          </a:bodyPr>
          <a:lstStyle/>
          <a:p>
            <a:r>
              <a:rPr lang="en-US" dirty="0"/>
              <a:t>“We have tons of anecdotal information about how we change lives,” explained a focus group participant. “Now we’re asking how we measure our effectiveness.” She and her board are looking for the types of data they need to measure in order to demonstrate how they are making change in their community and having an impact on the people they serve</a:t>
            </a:r>
            <a:r>
              <a:rPr lang="en-US" dirty="0" smtClean="0"/>
              <a:t>.</a:t>
            </a:r>
            <a:r>
              <a:rPr lang="en-US" dirty="0"/>
              <a:t> </a:t>
            </a:r>
          </a:p>
          <a:p>
            <a:endParaRPr lang="en-US" dirty="0"/>
          </a:p>
        </p:txBody>
      </p:sp>
    </p:spTree>
    <p:extLst>
      <p:ext uri="{BB962C8B-B14F-4D97-AF65-F5344CB8AC3E}">
        <p14:creationId xmlns:p14="http://schemas.microsoft.com/office/powerpoint/2010/main" xmlns="" val="2086859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EVOLUTION </a:t>
            </a:r>
            <a:endParaRPr lang="en-US" dirty="0"/>
          </a:p>
        </p:txBody>
      </p:sp>
      <p:sp>
        <p:nvSpPr>
          <p:cNvPr id="3" name="Content Placeholder 2"/>
          <p:cNvSpPr>
            <a:spLocks noGrp="1"/>
          </p:cNvSpPr>
          <p:nvPr>
            <p:ph sz="quarter" idx="1"/>
          </p:nvPr>
        </p:nvSpPr>
        <p:spPr/>
        <p:txBody>
          <a:bodyPr/>
          <a:lstStyle/>
          <a:p>
            <a:r>
              <a:rPr lang="en-US" dirty="0"/>
              <a:t>for some nonprofits, this is a natural evolution. They go from reporting what is required of them (whether by the government or funders) to identifying and tracking metrics that support strategic planning to determining from the outset what data will support potential new </a:t>
            </a:r>
          </a:p>
        </p:txBody>
      </p:sp>
    </p:spTree>
    <p:extLst>
      <p:ext uri="{BB962C8B-B14F-4D97-AF65-F5344CB8AC3E}">
        <p14:creationId xmlns:p14="http://schemas.microsoft.com/office/powerpoint/2010/main" xmlns="" val="17706643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Data </a:t>
            </a:r>
            <a:endParaRPr lang="en-US" dirty="0"/>
          </a:p>
        </p:txBody>
      </p:sp>
      <p:sp>
        <p:nvSpPr>
          <p:cNvPr id="3" name="Content Placeholder 2"/>
          <p:cNvSpPr>
            <a:spLocks noGrp="1"/>
          </p:cNvSpPr>
          <p:nvPr>
            <p:ph sz="quarter" idx="1"/>
          </p:nvPr>
        </p:nvSpPr>
        <p:spPr/>
        <p:txBody>
          <a:bodyPr/>
          <a:lstStyle/>
          <a:p>
            <a:r>
              <a:rPr lang="en-US" dirty="0"/>
              <a:t>Certain types of organizations were more likely to track external data, particularly employment, environmental and housing nonprofits.</a:t>
            </a:r>
          </a:p>
          <a:p>
            <a:pPr marL="0" indent="0">
              <a:buNone/>
            </a:pPr>
            <a:endParaRPr lang="en-US" dirty="0"/>
          </a:p>
        </p:txBody>
      </p:sp>
    </p:spTree>
    <p:extLst>
      <p:ext uri="{BB962C8B-B14F-4D97-AF65-F5344CB8AC3E}">
        <p14:creationId xmlns:p14="http://schemas.microsoft.com/office/powerpoint/2010/main" xmlns="" val="629560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EXTERNAL DATA </a:t>
            </a:r>
            <a:endParaRPr lang="en-US" dirty="0"/>
          </a:p>
        </p:txBody>
      </p:sp>
      <p:sp>
        <p:nvSpPr>
          <p:cNvPr id="3" name="Content Placeholder 2"/>
          <p:cNvSpPr>
            <a:spLocks noGrp="1"/>
          </p:cNvSpPr>
          <p:nvPr>
            <p:ph sz="quarter" idx="1"/>
          </p:nvPr>
        </p:nvSpPr>
        <p:spPr/>
        <p:txBody>
          <a:bodyPr>
            <a:normAutofit/>
          </a:bodyPr>
          <a:lstStyle/>
          <a:p>
            <a:r>
              <a:rPr lang="en-US" dirty="0"/>
              <a:t>most examples of external data we heard in our focus group were used in tracking program outcomes. </a:t>
            </a:r>
          </a:p>
        </p:txBody>
      </p:sp>
    </p:spTree>
    <p:extLst>
      <p:ext uri="{BB962C8B-B14F-4D97-AF65-F5344CB8AC3E}">
        <p14:creationId xmlns:p14="http://schemas.microsoft.com/office/powerpoint/2010/main" xmlns="" val="4015361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DATA </a:t>
            </a:r>
            <a:endParaRPr lang="en-US" dirty="0"/>
          </a:p>
        </p:txBody>
      </p:sp>
      <p:sp>
        <p:nvSpPr>
          <p:cNvPr id="3" name="Content Placeholder 2"/>
          <p:cNvSpPr>
            <a:spLocks noGrp="1"/>
          </p:cNvSpPr>
          <p:nvPr>
            <p:ph sz="quarter" idx="1"/>
          </p:nvPr>
        </p:nvSpPr>
        <p:spPr/>
        <p:txBody>
          <a:bodyPr/>
          <a:lstStyle/>
          <a:p>
            <a:r>
              <a:rPr lang="en-US" dirty="0" smtClean="0"/>
              <a:t>for instance, a staffer at one Texas-based nonprofit noted that her organization imported state data about her clients into its own database to help measure how effectively it was keeping clients out of nursing homes, and to triage eligible individuals to see who was in greatest need of services.</a:t>
            </a:r>
          </a:p>
          <a:p>
            <a:pPr marL="0" indent="0">
              <a:buNone/>
            </a:pPr>
            <a:endParaRPr lang="en-US" dirty="0"/>
          </a:p>
        </p:txBody>
      </p:sp>
    </p:spTree>
    <p:extLst>
      <p:ext uri="{BB962C8B-B14F-4D97-AF65-F5344CB8AC3E}">
        <p14:creationId xmlns:p14="http://schemas.microsoft.com/office/powerpoint/2010/main" xmlns="" val="4084274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DATA </a:t>
            </a:r>
            <a:endParaRPr lang="en-US" dirty="0"/>
          </a:p>
        </p:txBody>
      </p:sp>
      <p:sp>
        <p:nvSpPr>
          <p:cNvPr id="3" name="Content Placeholder 2"/>
          <p:cNvSpPr>
            <a:spLocks noGrp="1"/>
          </p:cNvSpPr>
          <p:nvPr>
            <p:ph sz="quarter" idx="1"/>
          </p:nvPr>
        </p:nvSpPr>
        <p:spPr/>
        <p:txBody>
          <a:bodyPr>
            <a:normAutofit/>
          </a:bodyPr>
          <a:lstStyle/>
          <a:p>
            <a:pPr marL="0" indent="0" algn="just">
              <a:buNone/>
            </a:pPr>
            <a:r>
              <a:rPr lang="en-US" dirty="0"/>
              <a:t>There’s not always within the organization a desire to evaluate the capabilities of evaluation,” one consultant told us, “but </a:t>
            </a:r>
            <a:r>
              <a:rPr lang="en-US" dirty="0" smtClean="0"/>
              <a:t>the biggest </a:t>
            </a:r>
            <a:r>
              <a:rPr lang="en-US" dirty="0"/>
              <a:t>piece can be getting the data </a:t>
            </a:r>
            <a:r>
              <a:rPr lang="en-US" dirty="0" smtClean="0"/>
              <a:t>that’s outside </a:t>
            </a:r>
            <a:r>
              <a:rPr lang="en-US" dirty="0"/>
              <a:t>of the organization to determine your effectiveness in terms of outcomes and outputs…to know if the services you’re providing are actually fixing what you’re trying to fix.”</a:t>
            </a:r>
          </a:p>
          <a:p>
            <a:endParaRPr lang="en-US" dirty="0"/>
          </a:p>
        </p:txBody>
      </p:sp>
    </p:spTree>
    <p:extLst>
      <p:ext uri="{BB962C8B-B14F-4D97-AF65-F5344CB8AC3E}">
        <p14:creationId xmlns:p14="http://schemas.microsoft.com/office/powerpoint/2010/main" xmlns="" val="917373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DATA </a:t>
            </a:r>
            <a:endParaRPr lang="en-US" dirty="0"/>
          </a:p>
        </p:txBody>
      </p:sp>
      <p:sp>
        <p:nvSpPr>
          <p:cNvPr id="3" name="Content Placeholder 2"/>
          <p:cNvSpPr>
            <a:spLocks noGrp="1"/>
          </p:cNvSpPr>
          <p:nvPr>
            <p:ph sz="quarter" idx="1"/>
          </p:nvPr>
        </p:nvSpPr>
        <p:spPr/>
        <p:txBody>
          <a:bodyPr>
            <a:normAutofit/>
          </a:bodyPr>
          <a:lstStyle/>
          <a:p>
            <a:pPr algn="just"/>
            <a:r>
              <a:rPr lang="en-US" dirty="0"/>
              <a:t>Some nonprofits have worked out arrangements where they can receive data about their participants in </a:t>
            </a:r>
            <a:r>
              <a:rPr lang="en-US" dirty="0" smtClean="0"/>
              <a:t>aggregate—one of </a:t>
            </a:r>
            <a:r>
              <a:rPr lang="en-US" dirty="0"/>
              <a:t>the organizations in our focus group had worked out a partnership with a local university that already had data-sharing agreements in place to help skirt some of the privacy and legal issues nonprofits face in trying to get personal data. </a:t>
            </a:r>
          </a:p>
        </p:txBody>
      </p:sp>
    </p:spTree>
    <p:extLst>
      <p:ext uri="{BB962C8B-B14F-4D97-AF65-F5344CB8AC3E}">
        <p14:creationId xmlns:p14="http://schemas.microsoft.com/office/powerpoint/2010/main" xmlns="" val="2397448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ARISES</a:t>
            </a:r>
            <a:endParaRPr lang="en-US" dirty="0"/>
          </a:p>
        </p:txBody>
      </p:sp>
      <p:sp>
        <p:nvSpPr>
          <p:cNvPr id="3" name="Content Placeholder 2"/>
          <p:cNvSpPr>
            <a:spLocks noGrp="1"/>
          </p:cNvSpPr>
          <p:nvPr>
            <p:ph sz="quarter" idx="1"/>
          </p:nvPr>
        </p:nvSpPr>
        <p:spPr/>
        <p:txBody>
          <a:bodyPr/>
          <a:lstStyle/>
          <a:p>
            <a:r>
              <a:rPr lang="en-US" dirty="0" smtClean="0"/>
              <a:t>however, it may not be immediately obvious with whom an organization can partner in order to get this data.</a:t>
            </a:r>
          </a:p>
          <a:p>
            <a:pPr marL="0" indent="0">
              <a:buNone/>
            </a:pPr>
            <a:endParaRPr lang="en-US" dirty="0"/>
          </a:p>
        </p:txBody>
      </p:sp>
    </p:spTree>
    <p:extLst>
      <p:ext uri="{BB962C8B-B14F-4D97-AF65-F5344CB8AC3E}">
        <p14:creationId xmlns:p14="http://schemas.microsoft.com/office/powerpoint/2010/main" xmlns="" val="2132624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this Differ by Type of organization?</a:t>
            </a:r>
            <a:br>
              <a:rPr lang="en-US" dirty="0" smtClean="0"/>
            </a:br>
            <a:endParaRPr lang="en-US" dirty="0"/>
          </a:p>
        </p:txBody>
      </p:sp>
      <p:sp>
        <p:nvSpPr>
          <p:cNvPr id="3" name="Content Placeholder 2"/>
          <p:cNvSpPr>
            <a:spLocks noGrp="1"/>
          </p:cNvSpPr>
          <p:nvPr>
            <p:ph sz="quarter" idx="1"/>
          </p:nvPr>
        </p:nvSpPr>
        <p:spPr/>
        <p:txBody>
          <a:bodyPr/>
          <a:lstStyle/>
          <a:p>
            <a:pPr marL="0" indent="0" algn="just">
              <a:buNone/>
            </a:pPr>
            <a:r>
              <a:rPr lang="en-US" dirty="0" smtClean="0"/>
              <a:t>• </a:t>
            </a:r>
            <a:r>
              <a:rPr lang="en-US" dirty="0"/>
              <a:t>Organizations with the largest budgets are more likely to be tracking and using data for strategic purposes.</a:t>
            </a:r>
          </a:p>
          <a:p>
            <a:pPr marL="0" indent="0" algn="just">
              <a:buNone/>
            </a:pPr>
            <a:r>
              <a:rPr lang="en-US" dirty="0"/>
              <a:t>• human services and health organization are more likely to have a plan for measuring success.</a:t>
            </a:r>
          </a:p>
          <a:p>
            <a:endParaRPr lang="en-US" dirty="0"/>
          </a:p>
        </p:txBody>
      </p:sp>
    </p:spTree>
    <p:extLst>
      <p:ext uri="{BB962C8B-B14F-4D97-AF65-F5344CB8AC3E}">
        <p14:creationId xmlns:p14="http://schemas.microsoft.com/office/powerpoint/2010/main" xmlns="" val="2636566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US" dirty="0"/>
              <a:t>Among the different issue areas, human services and health organizations were more likely to have defined plans for how data would be used to measure the success of their programs. </a:t>
            </a:r>
          </a:p>
        </p:txBody>
      </p:sp>
    </p:spTree>
    <p:extLst>
      <p:ext uri="{BB962C8B-B14F-4D97-AF65-F5344CB8AC3E}">
        <p14:creationId xmlns:p14="http://schemas.microsoft.com/office/powerpoint/2010/main" xmlns="" val="1097760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smtClean="0"/>
              <a:t>Some of this is partly driven by state government reporting or data-collection requirements, but could also be related to the fact that the delivery of these programs and services is more measurement-oriented than the work of an arts and culture organization, for example.</a:t>
            </a:r>
          </a:p>
          <a:p>
            <a:pPr marL="0" indent="0">
              <a:buNone/>
            </a:pPr>
            <a:endParaRPr lang="en-US" dirty="0"/>
          </a:p>
        </p:txBody>
      </p:sp>
    </p:spTree>
    <p:extLst>
      <p:ext uri="{BB962C8B-B14F-4D97-AF65-F5344CB8AC3E}">
        <p14:creationId xmlns:p14="http://schemas.microsoft.com/office/powerpoint/2010/main" xmlns="" val="4272397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Are the Internal Factors?</a:t>
            </a:r>
            <a:br>
              <a:rPr lang="en-US" dirty="0" smtClean="0"/>
            </a:br>
            <a:endParaRPr lang="en-US" dirty="0"/>
          </a:p>
        </p:txBody>
      </p:sp>
      <p:sp>
        <p:nvSpPr>
          <p:cNvPr id="3" name="Content Placeholder 2"/>
          <p:cNvSpPr>
            <a:spLocks noGrp="1"/>
          </p:cNvSpPr>
          <p:nvPr>
            <p:ph sz="quarter" idx="1"/>
          </p:nvPr>
        </p:nvSpPr>
        <p:spPr/>
        <p:txBody>
          <a:bodyPr/>
          <a:lstStyle/>
          <a:p>
            <a:pPr marL="0" indent="0">
              <a:buNone/>
            </a:pPr>
            <a:r>
              <a:rPr lang="en-US" dirty="0" smtClean="0"/>
              <a:t>• </a:t>
            </a:r>
            <a:r>
              <a:rPr lang="en-US" dirty="0"/>
              <a:t>The ability to collect and understand data and the time it takes for these activities are the biggest internal barriers to nonprofit organizations’ use of data for strategic decision making.</a:t>
            </a:r>
          </a:p>
          <a:p>
            <a:pPr marL="0" indent="0">
              <a:buNone/>
            </a:pPr>
            <a:r>
              <a:rPr lang="en-US" dirty="0"/>
              <a:t>• money and technology were cited less often as primary barriers, but still play roles.</a:t>
            </a:r>
          </a:p>
          <a:p>
            <a:endParaRPr lang="en-US" dirty="0"/>
          </a:p>
        </p:txBody>
      </p:sp>
    </p:spTree>
    <p:extLst>
      <p:ext uri="{BB962C8B-B14F-4D97-AF65-F5344CB8AC3E}">
        <p14:creationId xmlns:p14="http://schemas.microsoft.com/office/powerpoint/2010/main" xmlns="" val="2194896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The fact remains that a lot of organizations are not tracking data or using it to make strategic decisions. in many cases, this is not because they don’t want to be data-driven, but rather because of a variety of internal barriers that make tracking and using data a challenge they find difficult to surmount.</a:t>
            </a:r>
          </a:p>
          <a:p>
            <a:pPr marL="0" indent="0">
              <a:buNone/>
            </a:pPr>
            <a:endParaRPr lang="en-US" dirty="0"/>
          </a:p>
        </p:txBody>
      </p:sp>
    </p:spTree>
    <p:extLst>
      <p:ext uri="{BB962C8B-B14F-4D97-AF65-F5344CB8AC3E}">
        <p14:creationId xmlns:p14="http://schemas.microsoft.com/office/powerpoint/2010/main" xmlns="" val="1637279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Collection</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The </a:t>
            </a:r>
            <a:r>
              <a:rPr lang="en-US" dirty="0"/>
              <a:t>ability to collect and work with data is a barrier reported by many nonprofits. in the course of </a:t>
            </a:r>
            <a:r>
              <a:rPr lang="en-US" dirty="0" smtClean="0"/>
              <a:t>the survey</a:t>
            </a:r>
            <a:r>
              <a:rPr lang="en-US" dirty="0"/>
              <a:t>, we asked specific questions about organizations’ abilities to collect data on programs and </a:t>
            </a:r>
            <a:r>
              <a:rPr lang="en-US" dirty="0" smtClean="0"/>
              <a:t>on marketing </a:t>
            </a:r>
            <a:r>
              <a:rPr lang="en-US" dirty="0"/>
              <a:t>and communications. While slightly more than half of survey respondents felt confident in </a:t>
            </a:r>
            <a:r>
              <a:rPr lang="en-US" dirty="0" smtClean="0"/>
              <a:t>their ability </a:t>
            </a:r>
            <a:r>
              <a:rPr lang="en-US" dirty="0"/>
              <a:t>to collect program data, nearly two-thirds of people surveyed find it difficult to collect data </a:t>
            </a:r>
            <a:r>
              <a:rPr lang="en-US" dirty="0" smtClean="0"/>
              <a:t>about marketing </a:t>
            </a:r>
            <a:r>
              <a:rPr lang="en-US" dirty="0"/>
              <a:t>and communications.</a:t>
            </a:r>
          </a:p>
          <a:p>
            <a:endParaRPr lang="en-US" dirty="0"/>
          </a:p>
        </p:txBody>
      </p:sp>
    </p:spTree>
    <p:extLst>
      <p:ext uri="{BB962C8B-B14F-4D97-AF65-F5344CB8AC3E}">
        <p14:creationId xmlns:p14="http://schemas.microsoft.com/office/powerpoint/2010/main" xmlns="" val="2524263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Prioritization and Time</a:t>
            </a:r>
            <a:br>
              <a:rPr lang="en-US" dirty="0" smtClean="0"/>
            </a:br>
            <a:endParaRPr lang="en-US" dirty="0"/>
          </a:p>
        </p:txBody>
      </p:sp>
      <p:sp>
        <p:nvSpPr>
          <p:cNvPr id="3" name="Content Placeholder 2"/>
          <p:cNvSpPr>
            <a:spLocks noGrp="1"/>
          </p:cNvSpPr>
          <p:nvPr>
            <p:ph sz="quarter" idx="1"/>
          </p:nvPr>
        </p:nvSpPr>
        <p:spPr/>
        <p:txBody>
          <a:bodyPr/>
          <a:lstStyle/>
          <a:p>
            <a:pPr algn="just"/>
            <a:r>
              <a:rPr lang="en-US" dirty="0" smtClean="0"/>
              <a:t>A </a:t>
            </a:r>
            <a:r>
              <a:rPr lang="en-US" dirty="0"/>
              <a:t>number of the difficulties organizations experienced </a:t>
            </a:r>
            <a:r>
              <a:rPr lang="en-US" dirty="0" smtClean="0"/>
              <a:t>in collecting </a:t>
            </a:r>
            <a:r>
              <a:rPr lang="en-US" dirty="0"/>
              <a:t>and interpreting data may be related to the ability </a:t>
            </a:r>
            <a:r>
              <a:rPr lang="en-US" dirty="0" smtClean="0"/>
              <a:t>of staff </a:t>
            </a:r>
            <a:r>
              <a:rPr lang="en-US" dirty="0"/>
              <a:t>to prioritize and make time for measurement.</a:t>
            </a:r>
          </a:p>
        </p:txBody>
      </p:sp>
    </p:spTree>
    <p:extLst>
      <p:ext uri="{BB962C8B-B14F-4D97-AF65-F5344CB8AC3E}">
        <p14:creationId xmlns:p14="http://schemas.microsoft.com/office/powerpoint/2010/main" xmlns="" val="2509366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pPr algn="just"/>
            <a:r>
              <a:rPr lang="en-US" dirty="0"/>
              <a:t>for nonprofits with fewer staff and smaller budgets, there are many priorities and only so many hours in the day. if there’s no clear delineation of measurement duties in people’s </a:t>
            </a:r>
            <a:r>
              <a:rPr lang="en-US" dirty="0" smtClean="0"/>
              <a:t>job responsibilities</a:t>
            </a:r>
            <a:r>
              <a:rPr lang="en-US" dirty="0"/>
              <a:t>, one nonprofit staffer said, figuring out who’s going to carve the time out of which job description to do this is a real challenge. </a:t>
            </a:r>
          </a:p>
        </p:txBody>
      </p:sp>
    </p:spTree>
    <p:extLst>
      <p:ext uri="{BB962C8B-B14F-4D97-AF65-F5344CB8AC3E}">
        <p14:creationId xmlns:p14="http://schemas.microsoft.com/office/powerpoint/2010/main" xmlns="" val="3150090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Some nonprofits spread the responsibilities across multiple staffers, a solution with its own set of challenges.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for some nonprofits, this is not as easy as it sounds. </a:t>
            </a:r>
            <a:endParaRPr lang="en-US" dirty="0" smtClean="0"/>
          </a:p>
          <a:p>
            <a:r>
              <a:rPr lang="en-US" dirty="0" smtClean="0"/>
              <a:t>Nonprofit </a:t>
            </a:r>
            <a:r>
              <a:rPr lang="en-US" dirty="0"/>
              <a:t>staffers tend to have a natural inclination that aligns them more toward working with people than working with numbers. During more pragmatic data planning, like a build-the-database meeting</a:t>
            </a:r>
          </a:p>
        </p:txBody>
      </p:sp>
    </p:spTree>
    <p:extLst>
      <p:ext uri="{BB962C8B-B14F-4D97-AF65-F5344CB8AC3E}">
        <p14:creationId xmlns:p14="http://schemas.microsoft.com/office/powerpoint/2010/main" xmlns="" val="2943860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Expertise</a:t>
            </a:r>
            <a:endParaRPr lang="en-US" dirty="0"/>
          </a:p>
        </p:txBody>
      </p:sp>
      <p:sp>
        <p:nvSpPr>
          <p:cNvPr id="3" name="Content Placeholder 2"/>
          <p:cNvSpPr>
            <a:spLocks noGrp="1"/>
          </p:cNvSpPr>
          <p:nvPr>
            <p:ph sz="quarter" idx="1"/>
          </p:nvPr>
        </p:nvSpPr>
        <p:spPr/>
        <p:txBody>
          <a:bodyPr>
            <a:normAutofit/>
          </a:bodyPr>
          <a:lstStyle/>
          <a:p>
            <a:r>
              <a:rPr lang="en-US" dirty="0"/>
              <a:t>There is a perception that you need specialized staff to do data analysis, but as we discussed previously, some nonprofits are distributing the duties across the organization. Staff that aren’t as comfortable with data analysis also have problems knowing where to start, and as such, get overwhelmed by the amount of data </a:t>
            </a:r>
            <a:r>
              <a:rPr lang="en-US" dirty="0" smtClean="0"/>
              <a:t>it’s possible </a:t>
            </a:r>
            <a:r>
              <a:rPr lang="en-US" dirty="0"/>
              <a:t>to collect and measure. </a:t>
            </a:r>
          </a:p>
        </p:txBody>
      </p:sp>
    </p:spTree>
    <p:extLst>
      <p:ext uri="{BB962C8B-B14F-4D97-AF65-F5344CB8AC3E}">
        <p14:creationId xmlns:p14="http://schemas.microsoft.com/office/powerpoint/2010/main" xmlns="" val="7603821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Expertise</a:t>
            </a:r>
            <a:endParaRPr lang="en-US" dirty="0"/>
          </a:p>
        </p:txBody>
      </p:sp>
      <p:sp>
        <p:nvSpPr>
          <p:cNvPr id="3" name="Content Placeholder 2"/>
          <p:cNvSpPr>
            <a:spLocks noGrp="1"/>
          </p:cNvSpPr>
          <p:nvPr>
            <p:ph sz="quarter" idx="1"/>
          </p:nvPr>
        </p:nvSpPr>
        <p:spPr/>
        <p:txBody>
          <a:bodyPr/>
          <a:lstStyle/>
          <a:p>
            <a:r>
              <a:rPr lang="en-US" dirty="0" smtClean="0"/>
              <a:t>This is not to say that everyone on staff is able to play the role of data analyst. in fact, as one consultant pointed out, your best staff members might not be the best measurers.</a:t>
            </a:r>
          </a:p>
          <a:p>
            <a:pPr marL="0" indent="0">
              <a:buNone/>
            </a:pPr>
            <a:endParaRPr lang="en-US" dirty="0"/>
          </a:p>
        </p:txBody>
      </p:sp>
    </p:spTree>
    <p:extLst>
      <p:ext uri="{BB962C8B-B14F-4D97-AF65-F5344CB8AC3E}">
        <p14:creationId xmlns:p14="http://schemas.microsoft.com/office/powerpoint/2010/main" xmlns="" val="418913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Expertise</a:t>
            </a:r>
            <a:endParaRPr lang="en-US" dirty="0"/>
          </a:p>
        </p:txBody>
      </p:sp>
      <p:sp>
        <p:nvSpPr>
          <p:cNvPr id="3" name="Content Placeholder 2"/>
          <p:cNvSpPr>
            <a:spLocks noGrp="1"/>
          </p:cNvSpPr>
          <p:nvPr>
            <p:ph sz="quarter" idx="1"/>
          </p:nvPr>
        </p:nvSpPr>
        <p:spPr/>
        <p:txBody>
          <a:bodyPr/>
          <a:lstStyle/>
          <a:p>
            <a:r>
              <a:rPr lang="en-US" dirty="0"/>
              <a:t>Organizations that lack expertise in working with data have very real concerns about the quality of data and analysis they do get, primarily around the issues of consistency in data quality among individuals with varying levels of </a:t>
            </a:r>
            <a:r>
              <a:rPr lang="en-US" dirty="0" smtClean="0"/>
              <a:t>expertise.</a:t>
            </a:r>
            <a:endParaRPr lang="en-US" dirty="0"/>
          </a:p>
        </p:txBody>
      </p:sp>
    </p:spTree>
    <p:extLst>
      <p:ext uri="{BB962C8B-B14F-4D97-AF65-F5344CB8AC3E}">
        <p14:creationId xmlns:p14="http://schemas.microsoft.com/office/powerpoint/2010/main" xmlns="" val="2253302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The fear runs a little deeper than that at some organizations—a participant working for a human services nonprofit brought up that she thinks there is resistance to what the numbers will show because people think they will get into trouble if the numbers don’t come out the way they think they should come out. As she points out, that is a barrier to getting people to dive into more difficult questions.</a:t>
            </a:r>
          </a:p>
          <a:p>
            <a:pPr marL="0" indent="0">
              <a:buNone/>
            </a:pPr>
            <a:endParaRPr lang="en-US" dirty="0"/>
          </a:p>
        </p:txBody>
      </p:sp>
    </p:spTree>
    <p:extLst>
      <p:ext uri="{BB962C8B-B14F-4D97-AF65-F5344CB8AC3E}">
        <p14:creationId xmlns:p14="http://schemas.microsoft.com/office/powerpoint/2010/main" xmlns="" val="3395711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Time i</a:t>
            </a:r>
            <a:r>
              <a:rPr lang="en-US" dirty="0" smtClean="0"/>
              <a:t>s </a:t>
            </a:r>
            <a:r>
              <a:rPr lang="en-US" dirty="0"/>
              <a:t>particularly challenging</a:t>
            </a:r>
            <a:r>
              <a:rPr lang="en-US" dirty="0" smtClean="0"/>
              <a:t>.</a:t>
            </a:r>
          </a:p>
          <a:p>
            <a:r>
              <a:rPr lang="en-US" dirty="0"/>
              <a:t>Once an organization has a dashboard, whatever those metrics are, and they start measuring whether it’s annually, or daily, or monthly…people forget about the time that needs to be dedicated toward analyzing data or interpreting the data, or toward making decisions, or toward communication</a:t>
            </a:r>
          </a:p>
        </p:txBody>
      </p:sp>
    </p:spTree>
    <p:extLst>
      <p:ext uri="{BB962C8B-B14F-4D97-AF65-F5344CB8AC3E}">
        <p14:creationId xmlns:p14="http://schemas.microsoft.com/office/powerpoint/2010/main" xmlns="" val="8180689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Expertise</a:t>
            </a:r>
            <a:endParaRPr lang="en-US" dirty="0"/>
          </a:p>
        </p:txBody>
      </p:sp>
      <p:sp>
        <p:nvSpPr>
          <p:cNvPr id="3" name="Content Placeholder 2"/>
          <p:cNvSpPr>
            <a:spLocks noGrp="1"/>
          </p:cNvSpPr>
          <p:nvPr>
            <p:ph sz="quarter" idx="1"/>
          </p:nvPr>
        </p:nvSpPr>
        <p:spPr/>
        <p:txBody>
          <a:bodyPr>
            <a:normAutofit/>
          </a:bodyPr>
          <a:lstStyle/>
          <a:p>
            <a:pPr algn="just"/>
            <a:r>
              <a:rPr lang="en-US" dirty="0"/>
              <a:t>There is a perception that you need specialized staff to do data analysis, but as we discussed previously, some nonprofits are distributing the duties across the organization. Staff that aren’t as comfortable with data analysis also have problems knowing where to start, and as such, get overwhelmed by the amount of data </a:t>
            </a:r>
            <a:r>
              <a:rPr lang="en-US" dirty="0" smtClean="0"/>
              <a:t>it’s possible </a:t>
            </a:r>
            <a:r>
              <a:rPr lang="en-US" dirty="0"/>
              <a:t>to collect and measure. </a:t>
            </a:r>
          </a:p>
        </p:txBody>
      </p:sp>
    </p:spTree>
    <p:extLst>
      <p:ext uri="{BB962C8B-B14F-4D97-AF65-F5344CB8AC3E}">
        <p14:creationId xmlns:p14="http://schemas.microsoft.com/office/powerpoint/2010/main" xmlns="" val="2717294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Technology</a:t>
            </a:r>
            <a:br>
              <a:rPr lang="en-US" dirty="0"/>
            </a:br>
            <a:endParaRPr lang="en-US" dirty="0"/>
          </a:p>
        </p:txBody>
      </p:sp>
      <p:sp>
        <p:nvSpPr>
          <p:cNvPr id="3" name="Content Placeholder 2"/>
          <p:cNvSpPr>
            <a:spLocks noGrp="1"/>
          </p:cNvSpPr>
          <p:nvPr>
            <p:ph sz="quarter" idx="1"/>
          </p:nvPr>
        </p:nvSpPr>
        <p:spPr/>
        <p:txBody>
          <a:bodyPr>
            <a:normAutofit/>
          </a:bodyPr>
          <a:lstStyle/>
          <a:p>
            <a:r>
              <a:rPr lang="en-US" dirty="0"/>
              <a:t>Often, the same organizations that under-invest in planning for the strategic metrics that could help the organization also under- invest in the technologies that could help them track them. </a:t>
            </a:r>
            <a:endParaRPr lang="en-US" dirty="0" smtClean="0"/>
          </a:p>
          <a:p>
            <a:r>
              <a:rPr lang="en-US" dirty="0" smtClean="0"/>
              <a:t>B</a:t>
            </a:r>
            <a:r>
              <a:rPr lang="en-US" dirty="0" smtClean="0"/>
              <a:t>oth </a:t>
            </a:r>
            <a:r>
              <a:rPr lang="en-US" dirty="0"/>
              <a:t>are seen, in the words of a foundation executive, “as taking away from program delivery rather than being part of it. it’s stealing the money away from the doing of the program.”</a:t>
            </a:r>
          </a:p>
          <a:p>
            <a:pPr marL="0" indent="0">
              <a:buNone/>
            </a:pPr>
            <a:endParaRPr lang="en-US" dirty="0"/>
          </a:p>
        </p:txBody>
      </p:sp>
    </p:spTree>
    <p:extLst>
      <p:ext uri="{BB962C8B-B14F-4D97-AF65-F5344CB8AC3E}">
        <p14:creationId xmlns:p14="http://schemas.microsoft.com/office/powerpoint/2010/main" xmlns="" val="2502736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a:t>
            </a:r>
            <a:endParaRPr lang="en-US" dirty="0"/>
          </a:p>
        </p:txBody>
      </p:sp>
      <p:sp>
        <p:nvSpPr>
          <p:cNvPr id="3" name="Content Placeholder 2"/>
          <p:cNvSpPr>
            <a:spLocks noGrp="1"/>
          </p:cNvSpPr>
          <p:nvPr>
            <p:ph sz="quarter" idx="1"/>
          </p:nvPr>
        </p:nvSpPr>
        <p:spPr/>
        <p:txBody>
          <a:bodyPr/>
          <a:lstStyle/>
          <a:p>
            <a:r>
              <a:rPr lang="en-US" dirty="0"/>
              <a:t>This perception is a shame, because technology can in fact be a substantial help in integrating data collection into the everyday staff process.</a:t>
            </a:r>
          </a:p>
        </p:txBody>
      </p:sp>
    </p:spTree>
    <p:extLst>
      <p:ext uri="{BB962C8B-B14F-4D97-AF65-F5344CB8AC3E}">
        <p14:creationId xmlns:p14="http://schemas.microsoft.com/office/powerpoint/2010/main" xmlns="" val="2436835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BASED DECISION MAKING </a:t>
            </a:r>
            <a:endParaRPr lang="en-US" dirty="0"/>
          </a:p>
        </p:txBody>
      </p:sp>
      <p:sp>
        <p:nvSpPr>
          <p:cNvPr id="3" name="Content Placeholder 2"/>
          <p:cNvSpPr>
            <a:spLocks noGrp="1"/>
          </p:cNvSpPr>
          <p:nvPr>
            <p:ph sz="quarter" idx="1"/>
          </p:nvPr>
        </p:nvSpPr>
        <p:spPr/>
        <p:txBody>
          <a:bodyPr/>
          <a:lstStyle/>
          <a:p>
            <a:r>
              <a:rPr lang="en-US" dirty="0" smtClean="0"/>
              <a:t>Understanding </a:t>
            </a:r>
            <a:r>
              <a:rPr lang="en-US" dirty="0"/>
              <a:t>the process of front-line staff and then designing data systems that help them gather data in a natural way that helps them with the data they need can be a critical step in creating a data-based decision making culture.</a:t>
            </a:r>
          </a:p>
          <a:p>
            <a:pPr marL="0" indent="0">
              <a:buNone/>
            </a:pPr>
            <a:endParaRPr lang="en-US" dirty="0"/>
          </a:p>
        </p:txBody>
      </p:sp>
    </p:spTree>
    <p:extLst>
      <p:ext uri="{BB962C8B-B14F-4D97-AF65-F5344CB8AC3E}">
        <p14:creationId xmlns:p14="http://schemas.microsoft.com/office/powerpoint/2010/main" xmlns="" val="19869400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money</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No </a:t>
            </a:r>
            <a:r>
              <a:rPr lang="en-US" dirty="0"/>
              <a:t>discussion of nonprofit barriers would be complete without delving into the role that money—or the </a:t>
            </a:r>
            <a:r>
              <a:rPr lang="en-US" dirty="0" smtClean="0"/>
              <a:t>lack of it—play.</a:t>
            </a:r>
          </a:p>
          <a:p>
            <a:pPr marL="0" indent="0">
              <a:buNone/>
            </a:pPr>
            <a:endParaRPr lang="en-US" dirty="0"/>
          </a:p>
        </p:txBody>
      </p:sp>
    </p:spTree>
    <p:extLst>
      <p:ext uri="{BB962C8B-B14F-4D97-AF65-F5344CB8AC3E}">
        <p14:creationId xmlns:p14="http://schemas.microsoft.com/office/powerpoint/2010/main" xmlns="" val="39409431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money</a:t>
            </a:r>
            <a:endParaRPr lang="en-US" dirty="0"/>
          </a:p>
        </p:txBody>
      </p:sp>
      <p:sp>
        <p:nvSpPr>
          <p:cNvPr id="3" name="Content Placeholder 2"/>
          <p:cNvSpPr>
            <a:spLocks noGrp="1"/>
          </p:cNvSpPr>
          <p:nvPr>
            <p:ph sz="quarter" idx="1"/>
          </p:nvPr>
        </p:nvSpPr>
        <p:spPr/>
        <p:txBody>
          <a:bodyPr/>
          <a:lstStyle/>
          <a:p>
            <a:r>
              <a:rPr lang="en-US" dirty="0"/>
              <a:t>“A big problem for me is the cost of good data systems,” explained an administrator of early childhood education programs.</a:t>
            </a:r>
          </a:p>
          <a:p>
            <a:pPr marL="0" indent="0">
              <a:buNone/>
            </a:pPr>
            <a:endParaRPr lang="en-US" dirty="0"/>
          </a:p>
        </p:txBody>
      </p:sp>
    </p:spTree>
    <p:extLst>
      <p:ext uri="{BB962C8B-B14F-4D97-AF65-F5344CB8AC3E}">
        <p14:creationId xmlns:p14="http://schemas.microsoft.com/office/powerpoint/2010/main" xmlns="" val="1649952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light of one consultant </a:t>
            </a:r>
            <a:endParaRPr lang="en-US" dirty="0"/>
          </a:p>
        </p:txBody>
      </p:sp>
      <p:sp>
        <p:nvSpPr>
          <p:cNvPr id="3" name="Content Placeholder 2"/>
          <p:cNvSpPr>
            <a:spLocks noGrp="1"/>
          </p:cNvSpPr>
          <p:nvPr>
            <p:ph sz="quarter" idx="1"/>
          </p:nvPr>
        </p:nvSpPr>
        <p:spPr/>
        <p:txBody>
          <a:bodyPr/>
          <a:lstStyle/>
          <a:p>
            <a:r>
              <a:rPr lang="en-US" dirty="0"/>
              <a:t>“Clearly, money provides time in the form of more people to do the work.”</a:t>
            </a:r>
          </a:p>
        </p:txBody>
      </p:sp>
    </p:spTree>
    <p:extLst>
      <p:ext uri="{BB962C8B-B14F-4D97-AF65-F5344CB8AC3E}">
        <p14:creationId xmlns:p14="http://schemas.microsoft.com/office/powerpoint/2010/main" xmlns="" val="24833065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money</a:t>
            </a:r>
            <a:endParaRPr lang="en-US" dirty="0"/>
          </a:p>
        </p:txBody>
      </p:sp>
      <p:sp>
        <p:nvSpPr>
          <p:cNvPr id="3" name="Content Placeholder 2"/>
          <p:cNvSpPr>
            <a:spLocks noGrp="1"/>
          </p:cNvSpPr>
          <p:nvPr>
            <p:ph sz="quarter" idx="1"/>
          </p:nvPr>
        </p:nvSpPr>
        <p:spPr/>
        <p:txBody>
          <a:bodyPr/>
          <a:lstStyle/>
          <a:p>
            <a:pPr algn="just"/>
            <a:r>
              <a:rPr lang="en-US" dirty="0" smtClean="0"/>
              <a:t>A </a:t>
            </a:r>
            <a:r>
              <a:rPr lang="en-US" dirty="0"/>
              <a:t>blast of money from a funder isn’t necessarily a help in the long run—not only is it hard to get funding for things like evaluation and technology, as they’re not always perceived as directly applicable to services, but it also needs to be sustainable over the long term to support the ongoing effort.</a:t>
            </a:r>
          </a:p>
          <a:p>
            <a:pPr marL="0" indent="0">
              <a:buNone/>
            </a:pPr>
            <a:endParaRPr lang="en-US" dirty="0"/>
          </a:p>
        </p:txBody>
      </p:sp>
    </p:spTree>
    <p:extLst>
      <p:ext uri="{BB962C8B-B14F-4D97-AF65-F5344CB8AC3E}">
        <p14:creationId xmlns:p14="http://schemas.microsoft.com/office/powerpoint/2010/main" xmlns="" val="35669709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pPr algn="just"/>
            <a:r>
              <a:rPr lang="en-US" dirty="0" smtClean="0"/>
              <a:t>Data small or large is utilized to devise information and knowledge out of it, which non profit sector organizations are well enough to do it and take sound decisions to have the outputs, outcomes. </a:t>
            </a:r>
            <a:endParaRPr lang="en-US" dirty="0"/>
          </a:p>
        </p:txBody>
      </p:sp>
    </p:spTree>
    <p:extLst>
      <p:ext uri="{BB962C8B-B14F-4D97-AF65-F5344CB8AC3E}">
        <p14:creationId xmlns:p14="http://schemas.microsoft.com/office/powerpoint/2010/main" xmlns="" val="10727835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66</TotalTime>
  <Words>2443</Words>
  <Application>Microsoft Office PowerPoint</Application>
  <PresentationFormat>On-screen Show (4:3)</PresentationFormat>
  <Paragraphs>134</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Oriel</vt:lpstr>
      <vt:lpstr>Decision Making in NPO Lecture 27</vt:lpstr>
      <vt:lpstr>Agenda</vt:lpstr>
      <vt:lpstr>WHY THERE IS A NEED OF DATA COLLECTION?</vt:lpstr>
      <vt:lpstr>What data NPO use?</vt:lpstr>
      <vt:lpstr>What data NPO Use?</vt:lpstr>
      <vt:lpstr>TRACKING FINANCIAL AND OPERATIONAL DATA</vt:lpstr>
      <vt:lpstr>DATA OFFERS </vt:lpstr>
      <vt:lpstr>What Data and How?</vt:lpstr>
      <vt:lpstr>WELL-FUNCTIONING Npo</vt:lpstr>
      <vt:lpstr>What Data Are nonprofits Using? </vt:lpstr>
      <vt:lpstr>Financial and Internal operations Data </vt:lpstr>
      <vt:lpstr>FOCUS GROUP </vt:lpstr>
      <vt:lpstr>MANAGEMENT</vt:lpstr>
      <vt:lpstr>EXAMPLE </vt:lpstr>
      <vt:lpstr>Slide 15</vt:lpstr>
      <vt:lpstr>interview</vt:lpstr>
      <vt:lpstr>marketing, Communications and Fundraising Data </vt:lpstr>
      <vt:lpstr>marketing, Communications and Fundraising Data</vt:lpstr>
      <vt:lpstr>marketing, Communications and Fundraising Data</vt:lpstr>
      <vt:lpstr>marketing, Communications and Fundraising Data</vt:lpstr>
      <vt:lpstr>Tracking Programs and outcomes </vt:lpstr>
      <vt:lpstr>Tracking Programs and outcomes</vt:lpstr>
      <vt:lpstr>Tracking Programs and outcomes</vt:lpstr>
      <vt:lpstr>Tracking Programs and outcomes</vt:lpstr>
      <vt:lpstr>Tracking Programs and outcomes</vt:lpstr>
      <vt:lpstr>ONE NPO Consultant Views</vt:lpstr>
      <vt:lpstr>NATURAL EVOLUTION </vt:lpstr>
      <vt:lpstr>External Data </vt:lpstr>
      <vt:lpstr>EXAMPLES OF EXTERNAL DATA </vt:lpstr>
      <vt:lpstr>EXTERNAL DATA </vt:lpstr>
      <vt:lpstr>EXTERNAL DATA </vt:lpstr>
      <vt:lpstr>EXTERNAL DATA </vt:lpstr>
      <vt:lpstr>QUESTION ARISES</vt:lpstr>
      <vt:lpstr>How Does this Differ by Type of organization? </vt:lpstr>
      <vt:lpstr>Slide 35</vt:lpstr>
      <vt:lpstr>Slide 36</vt:lpstr>
      <vt:lpstr>What Are the Internal Factors? </vt:lpstr>
      <vt:lpstr>Slide 38</vt:lpstr>
      <vt:lpstr>Data Collection </vt:lpstr>
      <vt:lpstr>Prioritization and Time </vt:lpstr>
      <vt:lpstr>Slide 41</vt:lpstr>
      <vt:lpstr>Slide 42</vt:lpstr>
      <vt:lpstr>Slide 43</vt:lpstr>
      <vt:lpstr>Expertise</vt:lpstr>
      <vt:lpstr>Expertise</vt:lpstr>
      <vt:lpstr>Expertise</vt:lpstr>
      <vt:lpstr>Slide 47</vt:lpstr>
      <vt:lpstr>Slide 48</vt:lpstr>
      <vt:lpstr>Expertise</vt:lpstr>
      <vt:lpstr>Technology </vt:lpstr>
      <vt:lpstr>TECHNOLOGY</vt:lpstr>
      <vt:lpstr>DATA BASED DECISION MAKING </vt:lpstr>
      <vt:lpstr>money </vt:lpstr>
      <vt:lpstr>money</vt:lpstr>
      <vt:lpstr>In the light of one consultant </vt:lpstr>
      <vt:lpstr>money</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NPO Lecture 27</dc:title>
  <dc:creator>comsats</dc:creator>
  <cp:lastModifiedBy>vcomsats</cp:lastModifiedBy>
  <cp:revision>12</cp:revision>
  <dcterms:created xsi:type="dcterms:W3CDTF">2013-12-01T04:59:47Z</dcterms:created>
  <dcterms:modified xsi:type="dcterms:W3CDTF">2013-12-01T07:37:16Z</dcterms:modified>
</cp:coreProperties>
</file>