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321"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464"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732CD650-D572-4114-ABB9-F57076FEDF95}" type="datetimeFigureOut">
              <a:rPr lang="en-US" smtClean="0"/>
              <a:pPr/>
              <a:t>24-Nov-13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CA7CE84C-628D-499E-9445-B7C0F589FF6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732CD650-D572-4114-ABB9-F57076FEDF95}" type="datetimeFigureOut">
              <a:rPr lang="en-US" smtClean="0"/>
              <a:pPr/>
              <a:t>24-Nov-13</a:t>
            </a:fld>
            <a:endParaRPr lang="en-US"/>
          </a:p>
        </p:txBody>
      </p:sp>
      <p:sp>
        <p:nvSpPr>
          <p:cNvPr id="9" name="Slide Number Placeholder 8"/>
          <p:cNvSpPr>
            <a:spLocks noGrp="1"/>
          </p:cNvSpPr>
          <p:nvPr>
            <p:ph type="sldNum" sz="quarter" idx="15"/>
          </p:nvPr>
        </p:nvSpPr>
        <p:spPr/>
        <p:txBody>
          <a:bodyPr rtlCol="0"/>
          <a:lstStyle/>
          <a:p>
            <a:fld id="{CA7CE84C-628D-499E-9445-B7C0F589FF64}"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732CD650-D572-4114-ABB9-F57076FEDF95}" type="datetimeFigureOut">
              <a:rPr lang="en-US" smtClean="0"/>
              <a:pPr/>
              <a:t>24-Nov-13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CA7CE84C-628D-499E-9445-B7C0F589FF6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732CD650-D572-4114-ABB9-F57076FEDF95}" type="datetimeFigureOut">
              <a:rPr lang="en-US" smtClean="0"/>
              <a:pPr/>
              <a:t>24-Nov-13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A7CE84C-628D-499E-9445-B7C0F589FF64}"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732CD650-D572-4114-ABB9-F57076FEDF95}" type="datetimeFigureOut">
              <a:rPr lang="en-US" smtClean="0"/>
              <a:pPr/>
              <a:t>24-Nov-13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A7CE84C-628D-499E-9445-B7C0F589FF64}"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732CD650-D572-4114-ABB9-F57076FEDF95}" type="datetimeFigureOut">
              <a:rPr lang="en-US" smtClean="0"/>
              <a:pPr/>
              <a:t>24-Nov-13</a:t>
            </a:fld>
            <a:endParaRPr lang="en-US"/>
          </a:p>
        </p:txBody>
      </p:sp>
      <p:sp>
        <p:nvSpPr>
          <p:cNvPr id="7" name="Slide Number Placeholder 6"/>
          <p:cNvSpPr>
            <a:spLocks noGrp="1"/>
          </p:cNvSpPr>
          <p:nvPr>
            <p:ph type="sldNum" sz="quarter" idx="11"/>
          </p:nvPr>
        </p:nvSpPr>
        <p:spPr/>
        <p:txBody>
          <a:bodyPr rtlCol="0"/>
          <a:lstStyle/>
          <a:p>
            <a:fld id="{CA7CE84C-628D-499E-9445-B7C0F589FF64}"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2CD650-D572-4114-ABB9-F57076FEDF95}" type="datetimeFigureOut">
              <a:rPr lang="en-US" smtClean="0"/>
              <a:pPr/>
              <a:t>24-Nov-13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A7CE84C-628D-499E-9445-B7C0F589FF6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732CD650-D572-4114-ABB9-F57076FEDF95}" type="datetimeFigureOut">
              <a:rPr lang="en-US" smtClean="0"/>
              <a:pPr/>
              <a:t>24-Nov-13</a:t>
            </a:fld>
            <a:endParaRPr lang="en-US"/>
          </a:p>
        </p:txBody>
      </p:sp>
      <p:sp>
        <p:nvSpPr>
          <p:cNvPr id="22" name="Slide Number Placeholder 21"/>
          <p:cNvSpPr>
            <a:spLocks noGrp="1"/>
          </p:cNvSpPr>
          <p:nvPr>
            <p:ph type="sldNum" sz="quarter" idx="15"/>
          </p:nvPr>
        </p:nvSpPr>
        <p:spPr/>
        <p:txBody>
          <a:bodyPr rtlCol="0"/>
          <a:lstStyle/>
          <a:p>
            <a:fld id="{CA7CE84C-628D-499E-9445-B7C0F589FF64}"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732CD650-D572-4114-ABB9-F57076FEDF95}" type="datetimeFigureOut">
              <a:rPr lang="en-US" smtClean="0"/>
              <a:pPr/>
              <a:t>24-Nov-13</a:t>
            </a:fld>
            <a:endParaRPr lang="en-US"/>
          </a:p>
        </p:txBody>
      </p:sp>
      <p:sp>
        <p:nvSpPr>
          <p:cNvPr id="18" name="Slide Number Placeholder 17"/>
          <p:cNvSpPr>
            <a:spLocks noGrp="1"/>
          </p:cNvSpPr>
          <p:nvPr>
            <p:ph type="sldNum" sz="quarter" idx="11"/>
          </p:nvPr>
        </p:nvSpPr>
        <p:spPr/>
        <p:txBody>
          <a:bodyPr rtlCol="0"/>
          <a:lstStyle/>
          <a:p>
            <a:fld id="{CA7CE84C-628D-499E-9445-B7C0F589FF64}"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32CD650-D572-4114-ABB9-F57076FEDF95}" type="datetimeFigureOut">
              <a:rPr lang="en-US" smtClean="0"/>
              <a:pPr/>
              <a:t>24-Nov-13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7CE84C-628D-499E-9445-B7C0F589FF6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32CD650-D572-4114-ABB9-F57076FEDF95}" type="datetimeFigureOut">
              <a:rPr lang="en-US" smtClean="0"/>
              <a:pPr/>
              <a:t>24-Nov-13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A7CE84C-628D-499E-9445-B7C0F589FF6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732CD650-D572-4114-ABB9-F57076FEDF95}" type="datetimeFigureOut">
              <a:rPr lang="en-US" smtClean="0"/>
              <a:pPr/>
              <a:t>24-Nov-13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CA7CE84C-628D-499E-9445-B7C0F589FF6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1371600"/>
            <a:ext cx="6172200" cy="1894362"/>
          </a:xfrm>
        </p:spPr>
        <p:txBody>
          <a:bodyPr>
            <a:noAutofit/>
          </a:bodyPr>
          <a:lstStyle/>
          <a:p>
            <a:r>
              <a:rPr lang="en-US" sz="3200" dirty="0" smtClean="0"/>
              <a:t>Decision Making in NPO Sector </a:t>
            </a:r>
            <a:br>
              <a:rPr lang="en-US" sz="3200" dirty="0" smtClean="0"/>
            </a:br>
            <a:r>
              <a:rPr lang="en-US" sz="3200" dirty="0" smtClean="0"/>
              <a:t>Lecture 24</a:t>
            </a:r>
            <a:br>
              <a:rPr lang="en-US" sz="3200" dirty="0" smtClean="0"/>
            </a:br>
            <a:endParaRPr lang="en-US" sz="3200" dirty="0"/>
          </a:p>
        </p:txBody>
      </p:sp>
      <p:sp>
        <p:nvSpPr>
          <p:cNvPr id="3" name="Subtitle 2"/>
          <p:cNvSpPr>
            <a:spLocks noGrp="1"/>
          </p:cNvSpPr>
          <p:nvPr>
            <p:ph type="subTitle" idx="1"/>
          </p:nvPr>
        </p:nvSpPr>
        <p:spPr>
          <a:xfrm>
            <a:off x="2209800" y="3429000"/>
            <a:ext cx="6172200" cy="1371600"/>
          </a:xfrm>
        </p:spPr>
        <p:txBody>
          <a:bodyPr/>
          <a:lstStyle/>
          <a:p>
            <a:r>
              <a:rPr lang="en-US" sz="2400" dirty="0" smtClean="0"/>
              <a:t>MPA</a:t>
            </a:r>
          </a:p>
          <a:p>
            <a:r>
              <a:rPr lang="en-US" sz="2400" dirty="0" smtClean="0"/>
              <a:t>MPA505</a:t>
            </a:r>
          </a:p>
          <a:p>
            <a:r>
              <a:rPr lang="en-US" sz="2400" dirty="0" smtClean="0"/>
              <a:t>Riffat Abbas Rizvi </a:t>
            </a:r>
          </a:p>
          <a:p>
            <a:endParaRPr lang="en-US" dirty="0"/>
          </a:p>
        </p:txBody>
      </p:sp>
    </p:spTree>
    <p:extLst>
      <p:ext uri="{BB962C8B-B14F-4D97-AF65-F5344CB8AC3E}">
        <p14:creationId xmlns:p14="http://schemas.microsoft.com/office/powerpoint/2010/main" xmlns="" val="3300044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sz="quarter" idx="1"/>
          </p:nvPr>
        </p:nvSpPr>
        <p:spPr/>
        <p:txBody>
          <a:bodyPr>
            <a:normAutofit/>
          </a:bodyPr>
          <a:lstStyle/>
          <a:p>
            <a:r>
              <a:rPr lang="en-US" dirty="0" smtClean="0"/>
              <a:t>Preview of Last Lecture </a:t>
            </a:r>
          </a:p>
          <a:p>
            <a:r>
              <a:rPr lang="en-US" dirty="0" smtClean="0"/>
              <a:t>Policy-SDPI</a:t>
            </a:r>
          </a:p>
          <a:p>
            <a:r>
              <a:rPr lang="en-US" dirty="0" smtClean="0"/>
              <a:t>Staff Rules </a:t>
            </a:r>
          </a:p>
          <a:p>
            <a:r>
              <a:rPr lang="en-US" dirty="0" smtClean="0"/>
              <a:t>Article 1</a:t>
            </a:r>
          </a:p>
          <a:p>
            <a:r>
              <a:rPr lang="en-US" dirty="0" smtClean="0"/>
              <a:t>Article 2</a:t>
            </a:r>
          </a:p>
          <a:p>
            <a:r>
              <a:rPr lang="en-US" dirty="0" smtClean="0"/>
              <a:t>Article 3</a:t>
            </a:r>
          </a:p>
          <a:p>
            <a:r>
              <a:rPr lang="en-US" dirty="0" smtClean="0"/>
              <a:t>Article 4</a:t>
            </a:r>
          </a:p>
          <a:p>
            <a:r>
              <a:rPr lang="en-US" dirty="0" smtClean="0"/>
              <a:t>Article 5</a:t>
            </a:r>
          </a:p>
          <a:p>
            <a:r>
              <a:rPr lang="en-US" dirty="0" smtClean="0"/>
              <a:t>CFA </a:t>
            </a:r>
          </a:p>
          <a:p>
            <a:r>
              <a:rPr lang="en-US" dirty="0" smtClean="0"/>
              <a:t>Objectives </a:t>
            </a:r>
          </a:p>
          <a:p>
            <a:endParaRPr lang="en-US" dirty="0" smtClean="0"/>
          </a:p>
          <a:p>
            <a:endParaRPr lang="en-US" dirty="0"/>
          </a:p>
        </p:txBody>
      </p:sp>
    </p:spTree>
    <p:extLst>
      <p:ext uri="{BB962C8B-B14F-4D97-AF65-F5344CB8AC3E}">
        <p14:creationId xmlns:p14="http://schemas.microsoft.com/office/powerpoint/2010/main" xmlns="" val="3030978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quarter" idx="1"/>
          </p:nvPr>
        </p:nvSpPr>
        <p:spPr/>
        <p:txBody>
          <a:bodyPr/>
          <a:lstStyle/>
          <a:p>
            <a:r>
              <a:rPr lang="en-US" dirty="0" smtClean="0"/>
              <a:t>Research Advisors</a:t>
            </a:r>
          </a:p>
          <a:p>
            <a:r>
              <a:rPr lang="en-US" dirty="0" smtClean="0"/>
              <a:t>Research Fellows </a:t>
            </a:r>
          </a:p>
          <a:p>
            <a:r>
              <a:rPr lang="en-US" dirty="0" smtClean="0"/>
              <a:t>Hours</a:t>
            </a:r>
          </a:p>
          <a:p>
            <a:r>
              <a:rPr lang="en-US" dirty="0" smtClean="0"/>
              <a:t>Performance Handling </a:t>
            </a:r>
          </a:p>
          <a:p>
            <a:r>
              <a:rPr lang="en-US" dirty="0" smtClean="0"/>
              <a:t>Group Insurance</a:t>
            </a:r>
          </a:p>
          <a:p>
            <a:r>
              <a:rPr lang="en-US" dirty="0" smtClean="0"/>
              <a:t>Conclusion </a:t>
            </a:r>
          </a:p>
          <a:p>
            <a:r>
              <a:rPr lang="en-US" dirty="0" smtClean="0"/>
              <a:t>References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Staff Rules: Scope and Purpose</a:t>
            </a:r>
            <a:br>
              <a:rPr lang="en-US" b="1" dirty="0" smtClean="0"/>
            </a:br>
            <a:endParaRPr lang="en-US" dirty="0"/>
          </a:p>
        </p:txBody>
      </p:sp>
      <p:sp>
        <p:nvSpPr>
          <p:cNvPr id="3" name="Content Placeholder 2"/>
          <p:cNvSpPr>
            <a:spLocks noGrp="1"/>
          </p:cNvSpPr>
          <p:nvPr>
            <p:ph sz="quarter" idx="1"/>
          </p:nvPr>
        </p:nvSpPr>
        <p:spPr/>
        <p:txBody>
          <a:bodyPr/>
          <a:lstStyle/>
          <a:p>
            <a:pPr algn="just"/>
            <a:r>
              <a:rPr lang="en-US" dirty="0" smtClean="0"/>
              <a:t>The </a:t>
            </a:r>
            <a:r>
              <a:rPr lang="en-US" dirty="0"/>
              <a:t>following Staff Rules embody the fundamental condition of service and the basic rights, values, duties and obligations of SDPI personnel</a:t>
            </a:r>
            <a:r>
              <a:rPr lang="en-US" dirty="0" smtClean="0"/>
              <a:t>.</a:t>
            </a:r>
          </a:p>
          <a:p>
            <a:pPr algn="just"/>
            <a:r>
              <a:rPr lang="en-US" dirty="0" smtClean="0"/>
              <a:t> </a:t>
            </a:r>
            <a:r>
              <a:rPr lang="en-US" dirty="0"/>
              <a:t>They represent the broad principles of personnel policy for staffing and administration of the Sustainable Development Policy Institute.</a:t>
            </a:r>
          </a:p>
          <a:p>
            <a:pPr algn="just"/>
            <a:endParaRPr lang="en-US" dirty="0"/>
          </a:p>
        </p:txBody>
      </p:sp>
    </p:spTree>
    <p:extLst>
      <p:ext uri="{BB962C8B-B14F-4D97-AF65-F5344CB8AC3E}">
        <p14:creationId xmlns:p14="http://schemas.microsoft.com/office/powerpoint/2010/main" xmlns="" val="3775944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Article I: Definitions</a:t>
            </a:r>
            <a:br>
              <a:rPr lang="en-US" b="1" dirty="0" smtClean="0"/>
            </a:br>
            <a:endParaRPr lang="en-US" dirty="0"/>
          </a:p>
        </p:txBody>
      </p:sp>
      <p:sp>
        <p:nvSpPr>
          <p:cNvPr id="3" name="Content Placeholder 2"/>
          <p:cNvSpPr>
            <a:spLocks noGrp="1"/>
          </p:cNvSpPr>
          <p:nvPr>
            <p:ph sz="quarter" idx="1"/>
          </p:nvPr>
        </p:nvSpPr>
        <p:spPr/>
        <p:txBody>
          <a:bodyPr>
            <a:normAutofit/>
          </a:bodyPr>
          <a:lstStyle/>
          <a:p>
            <a:pPr algn="just"/>
            <a:r>
              <a:rPr lang="en-US" dirty="0" smtClean="0"/>
              <a:t>In </a:t>
            </a:r>
            <a:r>
              <a:rPr lang="en-US" dirty="0"/>
              <a:t>these rules, unless there is something repugnant in the context, the following terms will have the definitions given below:</a:t>
            </a:r>
          </a:p>
          <a:p>
            <a:pPr marL="0" indent="0" algn="just">
              <a:buNone/>
            </a:pPr>
            <a:r>
              <a:rPr lang="en-US" dirty="0" smtClean="0"/>
              <a:t>•</a:t>
            </a:r>
            <a:r>
              <a:rPr lang="en-US" sz="2000" dirty="0" smtClean="0"/>
              <a:t>Board </a:t>
            </a:r>
            <a:r>
              <a:rPr lang="en-US" sz="2000" dirty="0"/>
              <a:t>of </a:t>
            </a:r>
            <a:r>
              <a:rPr lang="en-US" sz="2000" dirty="0" smtClean="0"/>
              <a:t>Governors: means </a:t>
            </a:r>
            <a:r>
              <a:rPr lang="en-US" sz="2000" dirty="0"/>
              <a:t>the Board of Governors </a:t>
            </a:r>
            <a:r>
              <a:rPr lang="en-US" sz="2000" dirty="0" smtClean="0"/>
              <a:t> of </a:t>
            </a:r>
            <a:r>
              <a:rPr lang="en-US" sz="2000" dirty="0"/>
              <a:t>the Sustainable </a:t>
            </a:r>
            <a:r>
              <a:rPr lang="en-US" sz="2000" dirty="0" smtClean="0"/>
              <a:t>Development </a:t>
            </a:r>
            <a:r>
              <a:rPr lang="en-US" sz="2000" dirty="0"/>
              <a:t>Policy Institute.</a:t>
            </a:r>
          </a:p>
          <a:p>
            <a:pPr marL="0" indent="0" algn="just">
              <a:buNone/>
            </a:pPr>
            <a:r>
              <a:rPr lang="en-US" sz="2000" dirty="0" smtClean="0"/>
              <a:t>•Chairperson</a:t>
            </a:r>
            <a:r>
              <a:rPr lang="en-US" sz="2000" dirty="0"/>
              <a:t>: means the Chairperson of the Board </a:t>
            </a:r>
            <a:r>
              <a:rPr lang="en-US" sz="2000" dirty="0" smtClean="0"/>
              <a:t> of </a:t>
            </a:r>
            <a:r>
              <a:rPr lang="en-US" sz="2000" dirty="0"/>
              <a:t>Governors of the Sustainable Development </a:t>
            </a:r>
            <a:r>
              <a:rPr lang="en-US" sz="2000" dirty="0" smtClean="0"/>
              <a:t>Policy </a:t>
            </a:r>
            <a:r>
              <a:rPr lang="en-US" sz="2000" dirty="0"/>
              <a:t>Institute.</a:t>
            </a:r>
          </a:p>
          <a:p>
            <a:pPr marL="0" indent="0" algn="just">
              <a:buNone/>
            </a:pPr>
            <a:r>
              <a:rPr lang="en-US" sz="2000" dirty="0" smtClean="0"/>
              <a:t>•Director</a:t>
            </a:r>
            <a:r>
              <a:rPr lang="en-US" sz="2000" dirty="0"/>
              <a:t>: refers to the head of a division of SDPI.</a:t>
            </a:r>
          </a:p>
          <a:p>
            <a:pPr marL="0" indent="0" algn="just">
              <a:buNone/>
            </a:pPr>
            <a:r>
              <a:rPr lang="en-US" sz="2000" dirty="0" smtClean="0"/>
              <a:t>•Executive </a:t>
            </a:r>
            <a:r>
              <a:rPr lang="en-US" sz="2000" dirty="0"/>
              <a:t>Director: means the Executive Director of </a:t>
            </a:r>
            <a:r>
              <a:rPr lang="en-US" sz="2000" dirty="0" smtClean="0"/>
              <a:t>	the </a:t>
            </a:r>
            <a:r>
              <a:rPr lang="en-US" sz="2000" dirty="0" smtClean="0"/>
              <a:t> </a:t>
            </a:r>
            <a:r>
              <a:rPr lang="en-US" sz="2000" dirty="0" smtClean="0"/>
              <a:t>    </a:t>
            </a:r>
            <a:r>
              <a:rPr lang="en-US" sz="2000" dirty="0" smtClean="0"/>
              <a:t>Sustainable </a:t>
            </a:r>
            <a:r>
              <a:rPr lang="en-US" sz="2000" dirty="0"/>
              <a:t>Development Policy Institute.</a:t>
            </a:r>
          </a:p>
          <a:p>
            <a:endParaRPr lang="en-US" dirty="0"/>
          </a:p>
        </p:txBody>
      </p:sp>
    </p:spTree>
    <p:extLst>
      <p:ext uri="{BB962C8B-B14F-4D97-AF65-F5344CB8AC3E}">
        <p14:creationId xmlns:p14="http://schemas.microsoft.com/office/powerpoint/2010/main" xmlns="" val="201816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Article I: Definitions</a:t>
            </a:r>
            <a:endParaRPr lang="en-US" dirty="0"/>
          </a:p>
        </p:txBody>
      </p:sp>
      <p:sp>
        <p:nvSpPr>
          <p:cNvPr id="3" name="Content Placeholder 2"/>
          <p:cNvSpPr>
            <a:spLocks noGrp="1"/>
          </p:cNvSpPr>
          <p:nvPr>
            <p:ph sz="quarter" idx="1"/>
          </p:nvPr>
        </p:nvSpPr>
        <p:spPr/>
        <p:txBody>
          <a:bodyPr>
            <a:normAutofit fontScale="92500"/>
          </a:bodyPr>
          <a:lstStyle/>
          <a:p>
            <a:pPr algn="just"/>
            <a:r>
              <a:rPr lang="en-US" dirty="0"/>
              <a:t>Council of Fellows and Advisors (CFA): means the collective body of the research fellows and advisors</a:t>
            </a:r>
            <a:r>
              <a:rPr lang="en-US" dirty="0" smtClean="0"/>
              <a:t>.</a:t>
            </a:r>
          </a:p>
          <a:p>
            <a:pPr algn="just"/>
            <a:r>
              <a:rPr lang="en-US" dirty="0" smtClean="0"/>
              <a:t> </a:t>
            </a:r>
            <a:r>
              <a:rPr lang="en-US" dirty="0"/>
              <a:t>Directors of the core activities, research coordinator, and the Director Finance or In charge Finance Unit in his/ her absence of the Sustainable Development Policy Institute will participate in the council as observers without the right to vote.</a:t>
            </a:r>
          </a:p>
          <a:p>
            <a:pPr marL="0" indent="0" algn="just">
              <a:buNone/>
            </a:pPr>
            <a:r>
              <a:rPr lang="en-US" dirty="0" smtClean="0"/>
              <a:t>•Director </a:t>
            </a:r>
            <a:r>
              <a:rPr lang="en-US" dirty="0"/>
              <a:t>Finance or In charge Finance Unit in his/ her </a:t>
            </a:r>
            <a:r>
              <a:rPr lang="en-US" dirty="0" smtClean="0"/>
              <a:t>  	absence</a:t>
            </a:r>
            <a:r>
              <a:rPr lang="en-US" dirty="0"/>
              <a:t>: means the Director Finance or In </a:t>
            </a:r>
            <a:r>
              <a:rPr lang="en-US" dirty="0" smtClean="0"/>
              <a:t>	charge Finance </a:t>
            </a:r>
            <a:r>
              <a:rPr lang="en-US" dirty="0"/>
              <a:t>Unit in his/ her absence of the </a:t>
            </a:r>
            <a:r>
              <a:rPr lang="en-US" dirty="0" smtClean="0"/>
              <a:t>	Sustainable Development </a:t>
            </a:r>
            <a:r>
              <a:rPr lang="en-US" dirty="0"/>
              <a:t>Policy Institute.</a:t>
            </a:r>
          </a:p>
          <a:p>
            <a:pPr marL="0" indent="0" algn="just">
              <a:buNone/>
            </a:pPr>
            <a:r>
              <a:rPr lang="en-US" dirty="0" smtClean="0"/>
              <a:t>•Institute</a:t>
            </a:r>
            <a:r>
              <a:rPr lang="en-US" dirty="0"/>
              <a:t>: means the Sustainable Development Policy </a:t>
            </a:r>
            <a:r>
              <a:rPr lang="en-US" dirty="0" smtClean="0"/>
              <a:t>	Institute</a:t>
            </a:r>
            <a:r>
              <a:rPr lang="en-US" dirty="0"/>
              <a:t>.</a:t>
            </a:r>
          </a:p>
          <a:p>
            <a:endParaRPr lang="en-US" dirty="0"/>
          </a:p>
        </p:txBody>
      </p:sp>
    </p:spTree>
    <p:extLst>
      <p:ext uri="{BB962C8B-B14F-4D97-AF65-F5344CB8AC3E}">
        <p14:creationId xmlns:p14="http://schemas.microsoft.com/office/powerpoint/2010/main" xmlns="" val="4260335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Article I: Definitions</a:t>
            </a:r>
            <a:endParaRPr lang="en-US" dirty="0"/>
          </a:p>
        </p:txBody>
      </p:sp>
      <p:sp>
        <p:nvSpPr>
          <p:cNvPr id="3" name="Content Placeholder 2"/>
          <p:cNvSpPr>
            <a:spLocks noGrp="1"/>
          </p:cNvSpPr>
          <p:nvPr>
            <p:ph sz="quarter" idx="1"/>
          </p:nvPr>
        </p:nvSpPr>
        <p:spPr/>
        <p:txBody>
          <a:bodyPr>
            <a:normAutofit fontScale="92500"/>
          </a:bodyPr>
          <a:lstStyle/>
          <a:p>
            <a:pPr algn="just"/>
            <a:r>
              <a:rPr lang="en-US" dirty="0"/>
              <a:t>Committees: means committees set up, from time to time, by the Executive Director and/or the Council of Fellows and Advisors. These committees would be advisory in nature and function within their prescribed mandate.</a:t>
            </a:r>
          </a:p>
          <a:p>
            <a:pPr algn="just"/>
            <a:r>
              <a:rPr lang="en-US" dirty="0" smtClean="0"/>
              <a:t>Officers</a:t>
            </a:r>
            <a:r>
              <a:rPr lang="en-US" dirty="0"/>
              <a:t>: includes all officers of G1 category of SDPI Salary Scales. These include Information and Library Officer, Communications Officer, Database officer, Accounts Officer, Administrative Officer, Publications Officer, Editors of SDPI news bulletin, Executive Secretary, Program Officer, Advocacy Officer, Human Resource Officer and any other officer such as assistant/associate manager/ assistant or associate coordinator.</a:t>
            </a:r>
          </a:p>
          <a:p>
            <a:endParaRPr lang="en-US" dirty="0"/>
          </a:p>
        </p:txBody>
      </p:sp>
    </p:spTree>
    <p:extLst>
      <p:ext uri="{BB962C8B-B14F-4D97-AF65-F5344CB8AC3E}">
        <p14:creationId xmlns:p14="http://schemas.microsoft.com/office/powerpoint/2010/main" xmlns="" val="1136961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Article I: Definitions</a:t>
            </a:r>
            <a:endParaRPr lang="en-US" dirty="0"/>
          </a:p>
        </p:txBody>
      </p:sp>
      <p:sp>
        <p:nvSpPr>
          <p:cNvPr id="3" name="Content Placeholder 2"/>
          <p:cNvSpPr>
            <a:spLocks noGrp="1"/>
          </p:cNvSpPr>
          <p:nvPr>
            <p:ph sz="quarter" idx="1"/>
          </p:nvPr>
        </p:nvSpPr>
        <p:spPr/>
        <p:txBody>
          <a:bodyPr/>
          <a:lstStyle/>
          <a:p>
            <a:pPr algn="just"/>
            <a:r>
              <a:rPr lang="en-US" dirty="0"/>
              <a:t>Observers: means observers nominated to attend meeting of Fellows and Advisors Council   without the right to vote.</a:t>
            </a:r>
          </a:p>
          <a:p>
            <a:pPr marL="0" indent="0" algn="just"/>
            <a:r>
              <a:rPr lang="en-US" dirty="0" smtClean="0"/>
              <a:t>Office </a:t>
            </a:r>
            <a:r>
              <a:rPr lang="en-US" dirty="0"/>
              <a:t>Staff: refers to all staff members providing support to research fellows and officers. The term includes secretarial and support staff.</a:t>
            </a:r>
          </a:p>
          <a:p>
            <a:pPr>
              <a:buNone/>
            </a:pPr>
            <a:endParaRPr lang="en-US" dirty="0"/>
          </a:p>
        </p:txBody>
      </p:sp>
    </p:spTree>
    <p:extLst>
      <p:ext uri="{BB962C8B-B14F-4D97-AF65-F5344CB8AC3E}">
        <p14:creationId xmlns:p14="http://schemas.microsoft.com/office/powerpoint/2010/main" xmlns="" val="2541537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Article I: Definitions</a:t>
            </a:r>
            <a:endParaRPr lang="en-US" dirty="0"/>
          </a:p>
        </p:txBody>
      </p:sp>
      <p:sp>
        <p:nvSpPr>
          <p:cNvPr id="3" name="Content Placeholder 2"/>
          <p:cNvSpPr>
            <a:spLocks noGrp="1"/>
          </p:cNvSpPr>
          <p:nvPr>
            <p:ph sz="quarter" idx="1"/>
          </p:nvPr>
        </p:nvSpPr>
        <p:spPr/>
        <p:txBody>
          <a:bodyPr>
            <a:normAutofit/>
          </a:bodyPr>
          <a:lstStyle/>
          <a:p>
            <a:pPr algn="just"/>
            <a:r>
              <a:rPr lang="en-US" dirty="0"/>
              <a:t>Part-time staff: means employees working less than 40 hours per week at SDPI. </a:t>
            </a:r>
          </a:p>
          <a:p>
            <a:pPr marL="0" indent="0" algn="just">
              <a:buNone/>
            </a:pPr>
            <a:r>
              <a:rPr lang="en-US" dirty="0" smtClean="0"/>
              <a:t>•Professional </a:t>
            </a:r>
            <a:r>
              <a:rPr lang="en-US" dirty="0"/>
              <a:t>staff: includes research staff and officers.</a:t>
            </a:r>
          </a:p>
          <a:p>
            <a:pPr marL="0" indent="0" algn="just">
              <a:buNone/>
            </a:pPr>
            <a:r>
              <a:rPr lang="en-US" dirty="0" smtClean="0"/>
              <a:t>•Project </a:t>
            </a:r>
            <a:r>
              <a:rPr lang="en-US" dirty="0"/>
              <a:t>Director: refers to a Research Fellow or Associate Research Fellow in charge of a research project at SDPI.</a:t>
            </a:r>
          </a:p>
          <a:p>
            <a:pPr marL="0" indent="0" algn="just">
              <a:buNone/>
            </a:pPr>
            <a:r>
              <a:rPr lang="en-US" dirty="0" smtClean="0"/>
              <a:t>•Research </a:t>
            </a:r>
            <a:r>
              <a:rPr lang="en-US" dirty="0"/>
              <a:t>staff: includes Research Fellows, Associate Research Fellows, and Research Advisors, Senior Research Associates, Research Associates, Research Assistants, Project Assistants/Associates and Research Coordinator.</a:t>
            </a:r>
          </a:p>
          <a:p>
            <a:endParaRPr lang="en-US" dirty="0"/>
          </a:p>
        </p:txBody>
      </p:sp>
    </p:spTree>
    <p:extLst>
      <p:ext uri="{BB962C8B-B14F-4D97-AF65-F5344CB8AC3E}">
        <p14:creationId xmlns:p14="http://schemas.microsoft.com/office/powerpoint/2010/main" xmlns="" val="222315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Article I: Definitions</a:t>
            </a:r>
            <a:endParaRPr lang="en-US" dirty="0"/>
          </a:p>
        </p:txBody>
      </p:sp>
      <p:sp>
        <p:nvSpPr>
          <p:cNvPr id="3" name="Content Placeholder 2"/>
          <p:cNvSpPr>
            <a:spLocks noGrp="1"/>
          </p:cNvSpPr>
          <p:nvPr>
            <p:ph sz="quarter" idx="1"/>
          </p:nvPr>
        </p:nvSpPr>
        <p:spPr/>
        <p:txBody>
          <a:bodyPr>
            <a:normAutofit/>
          </a:bodyPr>
          <a:lstStyle/>
          <a:p>
            <a:r>
              <a:rPr lang="en-US" dirty="0"/>
              <a:t>Resident fellows and staff: includes all those whose normal place of duty is the office of the Institute. It may include Consultants or Research Advisors.</a:t>
            </a:r>
          </a:p>
          <a:p>
            <a:pPr marL="0" indent="0">
              <a:buNone/>
            </a:pPr>
            <a:r>
              <a:rPr lang="en-US" dirty="0" smtClean="0"/>
              <a:t>•SDPI</a:t>
            </a:r>
            <a:r>
              <a:rPr lang="en-US" dirty="0"/>
              <a:t>: </a:t>
            </a:r>
            <a:r>
              <a:rPr lang="en-US" dirty="0" smtClean="0"/>
              <a:t>means </a:t>
            </a:r>
            <a:r>
              <a:rPr lang="en-US" dirty="0"/>
              <a:t>the Sustainable Development Policy </a:t>
            </a:r>
            <a:r>
              <a:rPr lang="en-US" dirty="0" smtClean="0"/>
              <a:t>	Institute</a:t>
            </a:r>
            <a:r>
              <a:rPr lang="en-US" dirty="0"/>
              <a:t>.</a:t>
            </a:r>
          </a:p>
          <a:p>
            <a:pPr marL="0" indent="0">
              <a:buNone/>
            </a:pPr>
            <a:r>
              <a:rPr lang="en-US" dirty="0" smtClean="0"/>
              <a:t>•Secretarial </a:t>
            </a:r>
            <a:r>
              <a:rPr lang="en-US" dirty="0"/>
              <a:t>staff</a:t>
            </a:r>
            <a:r>
              <a:rPr lang="en-US" dirty="0" smtClean="0"/>
              <a:t>:</a:t>
            </a:r>
          </a:p>
          <a:p>
            <a:pPr marL="0" indent="0">
              <a:buNone/>
            </a:pPr>
            <a:r>
              <a:rPr lang="en-US" dirty="0" smtClean="0"/>
              <a:t> </a:t>
            </a:r>
            <a:r>
              <a:rPr lang="en-US" dirty="0" smtClean="0"/>
              <a:t>                </a:t>
            </a:r>
            <a:r>
              <a:rPr lang="en-US" dirty="0" smtClean="0"/>
              <a:t> </a:t>
            </a:r>
            <a:r>
              <a:rPr lang="en-US" dirty="0"/>
              <a:t>includes Secretaries, Receptionist, Accounts Assistant, Library Assistant, and Information Assistants and any other assistant so appointed.</a:t>
            </a:r>
          </a:p>
          <a:p>
            <a:endParaRPr lang="en-US" dirty="0"/>
          </a:p>
        </p:txBody>
      </p:sp>
    </p:spTree>
    <p:extLst>
      <p:ext uri="{BB962C8B-B14F-4D97-AF65-F5344CB8AC3E}">
        <p14:creationId xmlns:p14="http://schemas.microsoft.com/office/powerpoint/2010/main" xmlns="" val="2146092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Article I: Definitions</a:t>
            </a:r>
            <a:endParaRPr lang="en-US" dirty="0"/>
          </a:p>
        </p:txBody>
      </p:sp>
      <p:sp>
        <p:nvSpPr>
          <p:cNvPr id="3" name="Content Placeholder 2"/>
          <p:cNvSpPr>
            <a:spLocks noGrp="1"/>
          </p:cNvSpPr>
          <p:nvPr>
            <p:ph sz="quarter" idx="1"/>
          </p:nvPr>
        </p:nvSpPr>
        <p:spPr/>
        <p:txBody>
          <a:bodyPr>
            <a:normAutofit/>
          </a:bodyPr>
          <a:lstStyle/>
          <a:p>
            <a:pPr algn="just"/>
            <a:r>
              <a:rPr lang="en-US" dirty="0"/>
              <a:t>Support staff: includes Drivers, Office Assistants, Dispatch Rider, Chowkidar, guards, janitors.</a:t>
            </a:r>
          </a:p>
          <a:p>
            <a:pPr marL="0" indent="0" algn="just">
              <a:buNone/>
            </a:pPr>
            <a:r>
              <a:rPr lang="en-US" dirty="0" smtClean="0"/>
              <a:t>•Visiting </a:t>
            </a:r>
            <a:r>
              <a:rPr lang="en-US" dirty="0"/>
              <a:t>staff: includes all those working on special assignment or associated with SDPI for any assignment.</a:t>
            </a:r>
          </a:p>
          <a:p>
            <a:pPr marL="0" indent="0" algn="just">
              <a:buNone/>
            </a:pPr>
            <a:r>
              <a:rPr lang="en-US" dirty="0" smtClean="0"/>
              <a:t>•Advisor</a:t>
            </a:r>
            <a:r>
              <a:rPr lang="en-US" dirty="0"/>
              <a:t>: means an advisor paid/unpaid specifically assigned on a project or on a core activity.</a:t>
            </a:r>
          </a:p>
          <a:p>
            <a:pPr marL="0" indent="0" algn="just">
              <a:buNone/>
            </a:pPr>
            <a:r>
              <a:rPr lang="en-US" dirty="0" smtClean="0"/>
              <a:t>•Consultant</a:t>
            </a:r>
            <a:r>
              <a:rPr lang="en-US" dirty="0"/>
              <a:t>: means a consultant paid/unpaid specifically assigned on a project or on a core activity.</a:t>
            </a:r>
          </a:p>
          <a:p>
            <a:endParaRPr lang="en-US" dirty="0"/>
          </a:p>
        </p:txBody>
      </p:sp>
    </p:spTree>
    <p:extLst>
      <p:ext uri="{BB962C8B-B14F-4D97-AF65-F5344CB8AC3E}">
        <p14:creationId xmlns:p14="http://schemas.microsoft.com/office/powerpoint/2010/main" xmlns="" val="35228537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CFA</a:t>
            </a:r>
            <a:endParaRPr lang="en-US" dirty="0"/>
          </a:p>
        </p:txBody>
      </p:sp>
      <p:sp>
        <p:nvSpPr>
          <p:cNvPr id="3" name="Content Placeholder 2"/>
          <p:cNvSpPr>
            <a:spLocks noGrp="1"/>
          </p:cNvSpPr>
          <p:nvPr>
            <p:ph sz="quarter" idx="1"/>
          </p:nvPr>
        </p:nvSpPr>
        <p:spPr/>
        <p:txBody>
          <a:bodyPr>
            <a:normAutofit/>
          </a:bodyPr>
          <a:lstStyle/>
          <a:p>
            <a:r>
              <a:rPr lang="en-US" dirty="0"/>
              <a:t>Council of Fellows and Advisors (CFA): means the council comprising fellows and advisors of the institute. </a:t>
            </a:r>
          </a:p>
          <a:p>
            <a:pPr marL="0" indent="0">
              <a:buNone/>
            </a:pPr>
            <a:r>
              <a:rPr lang="en-US" dirty="0"/>
              <a:t>•	Intern: means an intern inducted by the </a:t>
            </a:r>
            <a:r>
              <a:rPr lang="en-US" dirty="0" smtClean="0"/>
              <a:t>	Institute </a:t>
            </a:r>
            <a:r>
              <a:rPr lang="en-US" dirty="0"/>
              <a:t>temporarily.</a:t>
            </a:r>
          </a:p>
          <a:p>
            <a:pPr marL="0" indent="0">
              <a:buNone/>
            </a:pPr>
            <a:r>
              <a:rPr lang="en-US" dirty="0"/>
              <a:t>•	Manager/Coordinator: means a person </a:t>
            </a:r>
            <a:r>
              <a:rPr lang="en-US" dirty="0" smtClean="0"/>
              <a:t>	heading </a:t>
            </a:r>
            <a:r>
              <a:rPr lang="en-US" dirty="0"/>
              <a:t>or coordinating the work of a unit. </a:t>
            </a:r>
          </a:p>
          <a:p>
            <a:pPr marL="0" indent="0">
              <a:buNone/>
            </a:pPr>
            <a:r>
              <a:rPr lang="en-US" dirty="0"/>
              <a:t>•	Volunteer: means persons volunteering for </a:t>
            </a:r>
            <a:r>
              <a:rPr lang="en-US" dirty="0" smtClean="0"/>
              <a:t>	work </a:t>
            </a:r>
            <a:r>
              <a:rPr lang="en-US" dirty="0"/>
              <a:t>at SDPI, without any compensation.</a:t>
            </a:r>
          </a:p>
          <a:p>
            <a:endParaRPr lang="en-US" dirty="0"/>
          </a:p>
        </p:txBody>
      </p:sp>
    </p:spTree>
    <p:extLst>
      <p:ext uri="{BB962C8B-B14F-4D97-AF65-F5344CB8AC3E}">
        <p14:creationId xmlns:p14="http://schemas.microsoft.com/office/powerpoint/2010/main" xmlns="" val="3177152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Article II: General Provisions</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dirty="0" smtClean="0"/>
              <a:t>These </a:t>
            </a:r>
            <a:r>
              <a:rPr lang="en-US" dirty="0"/>
              <a:t>rules may be supplemented or amended by the Board of Governors, without prejudice to the acquired rights of staff members.</a:t>
            </a:r>
          </a:p>
          <a:p>
            <a:r>
              <a:rPr lang="en-US" dirty="0"/>
              <a:t>The Executive Director may from time to time, in consultation with the Council of Fellows and Advisors, and consistent with the principles set out here, issue amendments, additions, elaborations or office instructions as necessary to expand the provisions of these rules. </a:t>
            </a:r>
          </a:p>
          <a:p>
            <a:endParaRPr lang="en-US" dirty="0"/>
          </a:p>
        </p:txBody>
      </p:sp>
    </p:spTree>
    <p:extLst>
      <p:ext uri="{BB962C8B-B14F-4D97-AF65-F5344CB8AC3E}">
        <p14:creationId xmlns:p14="http://schemas.microsoft.com/office/powerpoint/2010/main" xmlns="" val="709725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Article II: General Provisions</a:t>
            </a:r>
            <a:endParaRPr lang="en-US" dirty="0"/>
          </a:p>
        </p:txBody>
      </p:sp>
      <p:sp>
        <p:nvSpPr>
          <p:cNvPr id="3" name="Content Placeholder 2"/>
          <p:cNvSpPr>
            <a:spLocks noGrp="1"/>
          </p:cNvSpPr>
          <p:nvPr>
            <p:ph sz="quarter" idx="1"/>
          </p:nvPr>
        </p:nvSpPr>
        <p:spPr/>
        <p:txBody>
          <a:bodyPr/>
          <a:lstStyle/>
          <a:p>
            <a:r>
              <a:rPr lang="en-US" dirty="0"/>
              <a:t>The full text of provisional staff rules shall be reported to the Board of Governors at its ordinary meetings held during the year. </a:t>
            </a:r>
            <a:endParaRPr lang="en-US" dirty="0" smtClean="0"/>
          </a:p>
          <a:p>
            <a:r>
              <a:rPr lang="en-US" dirty="0" smtClean="0"/>
              <a:t>Should </a:t>
            </a:r>
            <a:r>
              <a:rPr lang="en-US" dirty="0"/>
              <a:t>the Board of Governors find that a provisional rule is inconsistent with the intent and purpose of these Rules, it may direct that the rule or amendment be withdrawn or modified.</a:t>
            </a:r>
          </a:p>
          <a:p>
            <a:pPr marL="0" indent="0">
              <a:buNone/>
            </a:pPr>
            <a:endParaRPr lang="en-US" dirty="0"/>
          </a:p>
        </p:txBody>
      </p:sp>
    </p:spTree>
    <p:extLst>
      <p:ext uri="{BB962C8B-B14F-4D97-AF65-F5344CB8AC3E}">
        <p14:creationId xmlns:p14="http://schemas.microsoft.com/office/powerpoint/2010/main" xmlns="" val="3616183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Article II: General Provisions</a:t>
            </a:r>
            <a:endParaRPr lang="en-US" dirty="0"/>
          </a:p>
        </p:txBody>
      </p:sp>
      <p:sp>
        <p:nvSpPr>
          <p:cNvPr id="3" name="Content Placeholder 2"/>
          <p:cNvSpPr>
            <a:spLocks noGrp="1"/>
          </p:cNvSpPr>
          <p:nvPr>
            <p:ph sz="quarter" idx="1"/>
          </p:nvPr>
        </p:nvSpPr>
        <p:spPr/>
        <p:txBody>
          <a:bodyPr/>
          <a:lstStyle/>
          <a:p>
            <a:r>
              <a:rPr lang="en-US" dirty="0"/>
              <a:t>The provisional rules and amendments reported by the Executive Director, taking into account such modifications and/or deletions which may be directed by the Board of Governors, shall enter into full force immediately following the approval of the Board of Governors</a:t>
            </a:r>
          </a:p>
        </p:txBody>
      </p:sp>
    </p:spTree>
    <p:extLst>
      <p:ext uri="{BB962C8B-B14F-4D97-AF65-F5344CB8AC3E}">
        <p14:creationId xmlns:p14="http://schemas.microsoft.com/office/powerpoint/2010/main" xmlns="" val="1608825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Article III: Duties, Obligations and Privileges</a:t>
            </a:r>
            <a:br>
              <a:rPr lang="en-US" b="1" dirty="0" smtClean="0"/>
            </a:br>
            <a:endParaRPr lang="en-US" dirty="0"/>
          </a:p>
        </p:txBody>
      </p:sp>
      <p:sp>
        <p:nvSpPr>
          <p:cNvPr id="3" name="Content Placeholder 2"/>
          <p:cNvSpPr>
            <a:spLocks noGrp="1"/>
          </p:cNvSpPr>
          <p:nvPr>
            <p:ph sz="quarter" idx="1"/>
          </p:nvPr>
        </p:nvSpPr>
        <p:spPr/>
        <p:txBody>
          <a:bodyPr>
            <a:normAutofit/>
          </a:bodyPr>
          <a:lstStyle/>
          <a:p>
            <a:pPr algn="just"/>
            <a:r>
              <a:rPr lang="en-US" dirty="0" smtClean="0"/>
              <a:t>The </a:t>
            </a:r>
            <a:r>
              <a:rPr lang="en-US" dirty="0"/>
              <a:t>Sustainable Development Policy Institute (SDPI) has been established to provide public service in the form of independent, expert advice to the people and Government of Pakistan. </a:t>
            </a:r>
            <a:endParaRPr lang="en-US" dirty="0" smtClean="0"/>
          </a:p>
          <a:p>
            <a:pPr algn="just"/>
            <a:r>
              <a:rPr lang="en-US" dirty="0" smtClean="0"/>
              <a:t>Therefore</a:t>
            </a:r>
            <a:r>
              <a:rPr lang="en-US" dirty="0"/>
              <a:t>, members of the SDPI staff are public servants in the broad sense of the term. By accepting a position in SDPI, they pledge themselves to discharge their functions in a manner consistent with the interests of the larger society that they have agreed to serve. </a:t>
            </a:r>
          </a:p>
        </p:txBody>
      </p:sp>
    </p:spTree>
    <p:extLst>
      <p:ext uri="{BB962C8B-B14F-4D97-AF65-F5344CB8AC3E}">
        <p14:creationId xmlns:p14="http://schemas.microsoft.com/office/powerpoint/2010/main" xmlns="" val="1221967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sz="quarter" idx="1"/>
          </p:nvPr>
        </p:nvSpPr>
        <p:spPr/>
        <p:txBody>
          <a:bodyPr>
            <a:normAutofit/>
          </a:bodyPr>
          <a:lstStyle/>
          <a:p>
            <a:pPr algn="just"/>
            <a:r>
              <a:rPr lang="en-US" dirty="0"/>
              <a:t>The objective of the Institute is to provide free and independent advice on matters of national interest. </a:t>
            </a:r>
            <a:endParaRPr lang="en-US" dirty="0" smtClean="0"/>
          </a:p>
          <a:p>
            <a:pPr algn="just"/>
            <a:r>
              <a:rPr lang="en-US" dirty="0" smtClean="0"/>
              <a:t>SDPI </a:t>
            </a:r>
            <a:r>
              <a:rPr lang="en-US" dirty="0"/>
              <a:t>will seek to ensure that the right of Council of Fellows and Advisors/staff members to speak or write freely in their personal capacity as independent intellectuals on matters within their sphere of expertise is not abridged in any way.</a:t>
            </a:r>
          </a:p>
          <a:p>
            <a:endParaRPr lang="en-US" dirty="0"/>
          </a:p>
        </p:txBody>
      </p:sp>
    </p:spTree>
    <p:extLst>
      <p:ext uri="{BB962C8B-B14F-4D97-AF65-F5344CB8AC3E}">
        <p14:creationId xmlns:p14="http://schemas.microsoft.com/office/powerpoint/2010/main" xmlns="" val="2789582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CFA Ensures that:</a:t>
            </a:r>
            <a:endParaRPr lang="en-US" dirty="0"/>
          </a:p>
        </p:txBody>
      </p:sp>
      <p:sp>
        <p:nvSpPr>
          <p:cNvPr id="3" name="Content Placeholder 2"/>
          <p:cNvSpPr>
            <a:spLocks noGrp="1"/>
          </p:cNvSpPr>
          <p:nvPr>
            <p:ph sz="quarter" idx="1"/>
          </p:nvPr>
        </p:nvSpPr>
        <p:spPr/>
        <p:txBody>
          <a:bodyPr/>
          <a:lstStyle/>
          <a:p>
            <a:r>
              <a:rPr lang="en-US" dirty="0"/>
              <a:t>Council of Fellows and Advisors members are expected to ensure that their conduct or actions do not impair their integrity or their ability to speak freely</a:t>
            </a:r>
            <a:r>
              <a:rPr lang="en-US" dirty="0" smtClean="0"/>
              <a:t>.</a:t>
            </a:r>
          </a:p>
          <a:p>
            <a:r>
              <a:rPr lang="en-US" dirty="0" smtClean="0"/>
              <a:t> </a:t>
            </a:r>
            <a:r>
              <a:rPr lang="en-US" dirty="0"/>
              <a:t>In particular, they should guard their independence fiercely and not accept or seek instructions from any authority or government in the course of their work.</a:t>
            </a:r>
          </a:p>
          <a:p>
            <a:endParaRPr lang="en-US" dirty="0"/>
          </a:p>
        </p:txBody>
      </p:sp>
    </p:spTree>
    <p:extLst>
      <p:ext uri="{BB962C8B-B14F-4D97-AF65-F5344CB8AC3E}">
        <p14:creationId xmlns:p14="http://schemas.microsoft.com/office/powerpoint/2010/main" xmlns="" val="1368490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Establishing Values</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The </a:t>
            </a:r>
            <a:r>
              <a:rPr lang="en-US" dirty="0"/>
              <a:t>BOG, ED, Research Staff and Core Staff are responsible for establishing the values that guide interaction within and outside SDPI. </a:t>
            </a:r>
            <a:endParaRPr lang="en-US" dirty="0" smtClean="0"/>
          </a:p>
          <a:p>
            <a:r>
              <a:rPr lang="en-US" dirty="0" smtClean="0"/>
              <a:t>These </a:t>
            </a:r>
            <a:r>
              <a:rPr lang="en-US" dirty="0"/>
              <a:t>values have to be reflected in operational policies, work processes, performance standards, and other operational aspects of the work of SDPI. </a:t>
            </a:r>
          </a:p>
          <a:p>
            <a:endParaRPr lang="en-US" dirty="0"/>
          </a:p>
        </p:txBody>
      </p:sp>
    </p:spTree>
    <p:extLst>
      <p:ext uri="{BB962C8B-B14F-4D97-AF65-F5344CB8AC3E}">
        <p14:creationId xmlns:p14="http://schemas.microsoft.com/office/powerpoint/2010/main" xmlns="" val="683571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Values of SDPI management</a:t>
            </a:r>
            <a:endParaRPr lang="en-US" dirty="0"/>
          </a:p>
        </p:txBody>
      </p:sp>
      <p:sp>
        <p:nvSpPr>
          <p:cNvPr id="3" name="Content Placeholder 2"/>
          <p:cNvSpPr>
            <a:spLocks noGrp="1"/>
          </p:cNvSpPr>
          <p:nvPr>
            <p:ph sz="quarter" idx="1"/>
          </p:nvPr>
        </p:nvSpPr>
        <p:spPr/>
        <p:txBody>
          <a:bodyPr>
            <a:normAutofit lnSpcReduction="10000"/>
          </a:bodyPr>
          <a:lstStyle/>
          <a:p>
            <a:pPr marL="0" indent="0">
              <a:buNone/>
            </a:pPr>
            <a:r>
              <a:rPr lang="en-US" dirty="0" smtClean="0"/>
              <a:t>• Integrity</a:t>
            </a:r>
            <a:r>
              <a:rPr lang="en-US" dirty="0"/>
              <a:t>:  SDPI believes that the work in which SDPI is </a:t>
            </a:r>
            <a:r>
              <a:rPr lang="en-US" dirty="0" smtClean="0"/>
              <a:t>engaged in requires </a:t>
            </a:r>
            <a:r>
              <a:rPr lang="en-US" dirty="0"/>
              <a:t>the highest integrity. </a:t>
            </a:r>
          </a:p>
          <a:p>
            <a:pPr marL="0" indent="0">
              <a:buNone/>
            </a:pPr>
            <a:r>
              <a:rPr lang="en-US" dirty="0" smtClean="0"/>
              <a:t>• Results </a:t>
            </a:r>
            <a:r>
              <a:rPr lang="en-US" dirty="0"/>
              <a:t>orientation:  SDPI believes in that its cause and </a:t>
            </a:r>
            <a:r>
              <a:rPr lang="en-US" dirty="0" smtClean="0"/>
              <a:t>well-being will </a:t>
            </a:r>
            <a:r>
              <a:rPr lang="en-US" dirty="0"/>
              <a:t>be secured only if SDPI can deliver the results </a:t>
            </a:r>
            <a:r>
              <a:rPr lang="en-US" dirty="0" smtClean="0"/>
              <a:t>expected </a:t>
            </a:r>
            <a:r>
              <a:rPr lang="en-US" dirty="0"/>
              <a:t>by its </a:t>
            </a:r>
            <a:r>
              <a:rPr lang="en-US" dirty="0" smtClean="0"/>
              <a:t>	colleagues</a:t>
            </a:r>
            <a:r>
              <a:rPr lang="en-US" dirty="0"/>
              <a:t>, donors and supporters.</a:t>
            </a:r>
          </a:p>
          <a:p>
            <a:pPr marL="0" indent="0">
              <a:buNone/>
            </a:pPr>
            <a:r>
              <a:rPr lang="en-US" dirty="0" smtClean="0"/>
              <a:t>•Punctuality</a:t>
            </a:r>
            <a:r>
              <a:rPr lang="en-US" dirty="0"/>
              <a:t>: Project deliverables should be timely delivered to </a:t>
            </a:r>
            <a:r>
              <a:rPr lang="en-US" dirty="0" smtClean="0"/>
              <a:t>	the </a:t>
            </a:r>
            <a:r>
              <a:rPr lang="en-US" dirty="0"/>
              <a:t>donors.</a:t>
            </a:r>
          </a:p>
          <a:p>
            <a:pPr marL="0" indent="0">
              <a:buNone/>
            </a:pPr>
            <a:r>
              <a:rPr lang="en-US" dirty="0" smtClean="0"/>
              <a:t>•Openness</a:t>
            </a:r>
            <a:r>
              <a:rPr lang="en-US" dirty="0"/>
              <a:t>: SDPI is aware of the forces that drive individuals, </a:t>
            </a:r>
            <a:r>
              <a:rPr lang="en-US" dirty="0" smtClean="0"/>
              <a:t>	organizations </a:t>
            </a:r>
            <a:r>
              <a:rPr lang="en-US" dirty="0"/>
              <a:t>and partners into patterns of inter-dependence.  </a:t>
            </a:r>
          </a:p>
          <a:p>
            <a:pPr marL="0" indent="0">
              <a:buNone/>
            </a:pPr>
            <a:r>
              <a:rPr lang="en-US" dirty="0" smtClean="0"/>
              <a:t>•Mutual </a:t>
            </a:r>
            <a:r>
              <a:rPr lang="en-US" dirty="0"/>
              <a:t>Respect: SDPI believes in mutual respect between all </a:t>
            </a:r>
            <a:r>
              <a:rPr lang="en-US" dirty="0" smtClean="0"/>
              <a:t>	employees</a:t>
            </a:r>
            <a:r>
              <a:rPr lang="en-US" dirty="0"/>
              <a:t>. </a:t>
            </a:r>
          </a:p>
          <a:p>
            <a:endParaRPr lang="en-US" dirty="0"/>
          </a:p>
        </p:txBody>
      </p:sp>
    </p:spTree>
    <p:extLst>
      <p:ext uri="{BB962C8B-B14F-4D97-AF65-F5344CB8AC3E}">
        <p14:creationId xmlns:p14="http://schemas.microsoft.com/office/powerpoint/2010/main" xmlns="" val="2226455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smtClean="0"/>
              <a:t>Job Descriptions </a:t>
            </a:r>
            <a:br>
              <a:rPr lang="en-US" b="1" smtClean="0"/>
            </a:br>
            <a:endParaRPr lang="en-US"/>
          </a:p>
        </p:txBody>
      </p:sp>
      <p:sp>
        <p:nvSpPr>
          <p:cNvPr id="3" name="Content Placeholder 2"/>
          <p:cNvSpPr>
            <a:spLocks noGrp="1"/>
          </p:cNvSpPr>
          <p:nvPr>
            <p:ph sz="quarter" idx="1"/>
          </p:nvPr>
        </p:nvSpPr>
        <p:spPr/>
        <p:txBody>
          <a:bodyPr/>
          <a:lstStyle/>
          <a:p>
            <a:pPr algn="just"/>
            <a:r>
              <a:rPr lang="en-US" dirty="0" smtClean="0"/>
              <a:t>All </a:t>
            </a:r>
            <a:r>
              <a:rPr lang="en-US" dirty="0"/>
              <a:t>positions within SDPI shall carry a job description, which will consist of but not be limited to: statement of duties, qualifications, requirements, responsibilities and evaluation criteria for a position.</a:t>
            </a:r>
          </a:p>
        </p:txBody>
      </p:sp>
    </p:spTree>
    <p:extLst>
      <p:ext uri="{BB962C8B-B14F-4D97-AF65-F5344CB8AC3E}">
        <p14:creationId xmlns:p14="http://schemas.microsoft.com/office/powerpoint/2010/main" xmlns="" val="11613957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Fellows</a:t>
            </a:r>
            <a:endParaRPr lang="en-US" dirty="0"/>
          </a:p>
        </p:txBody>
      </p:sp>
      <p:sp>
        <p:nvSpPr>
          <p:cNvPr id="3" name="Content Placeholder 2"/>
          <p:cNvSpPr>
            <a:spLocks noGrp="1"/>
          </p:cNvSpPr>
          <p:nvPr>
            <p:ph sz="quarter" idx="1"/>
          </p:nvPr>
        </p:nvSpPr>
        <p:spPr/>
        <p:txBody>
          <a:bodyPr/>
          <a:lstStyle/>
          <a:p>
            <a:pPr algn="just"/>
            <a:r>
              <a:rPr lang="en-US" dirty="0"/>
              <a:t>Research Fellows are substantive researchers responsible for organizing and coordinating research projects, conducting independent research, publishing working papers, articles and books, giving seminars and lectures, participating in administrative committees, and administrating the work of the Institute generally through the Council of Fellows and Advisors. </a:t>
            </a:r>
          </a:p>
        </p:txBody>
      </p:sp>
    </p:spTree>
    <p:extLst>
      <p:ext uri="{BB962C8B-B14F-4D97-AF65-F5344CB8AC3E}">
        <p14:creationId xmlns:p14="http://schemas.microsoft.com/office/powerpoint/2010/main" xmlns="" val="3982991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advisors</a:t>
            </a:r>
            <a:endParaRPr lang="en-US" dirty="0"/>
          </a:p>
        </p:txBody>
      </p:sp>
      <p:sp>
        <p:nvSpPr>
          <p:cNvPr id="3" name="Content Placeholder 2"/>
          <p:cNvSpPr>
            <a:spLocks noGrp="1"/>
          </p:cNvSpPr>
          <p:nvPr>
            <p:ph sz="quarter" idx="1"/>
          </p:nvPr>
        </p:nvSpPr>
        <p:spPr/>
        <p:txBody>
          <a:bodyPr>
            <a:normAutofit/>
          </a:bodyPr>
          <a:lstStyle/>
          <a:p>
            <a:r>
              <a:rPr lang="en-US" dirty="0"/>
              <a:t>Research Advisors are scholars of eminent repute, invited to advise the Executive Director (and the Council of Fellows and Advisors generally) on the research programme, and to help in planning, organizing and coordinating research projects. </a:t>
            </a:r>
            <a:endParaRPr lang="en-US" dirty="0" smtClean="0"/>
          </a:p>
          <a:p>
            <a:r>
              <a:rPr lang="en-US" dirty="0" smtClean="0"/>
              <a:t>Research </a:t>
            </a:r>
            <a:r>
              <a:rPr lang="en-US" dirty="0"/>
              <a:t>Advisors will normally be appointed for one year, of which some period will be residence at SDPI.</a:t>
            </a:r>
          </a:p>
        </p:txBody>
      </p:sp>
    </p:spTree>
    <p:extLst>
      <p:ext uri="{BB962C8B-B14F-4D97-AF65-F5344CB8AC3E}">
        <p14:creationId xmlns:p14="http://schemas.microsoft.com/office/powerpoint/2010/main" xmlns="" val="183938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meetings</a:t>
            </a:r>
            <a:endParaRPr lang="en-US" dirty="0"/>
          </a:p>
        </p:txBody>
      </p:sp>
      <p:sp>
        <p:nvSpPr>
          <p:cNvPr id="3" name="Content Placeholder 2"/>
          <p:cNvSpPr>
            <a:spLocks noGrp="1"/>
          </p:cNvSpPr>
          <p:nvPr>
            <p:ph sz="quarter" idx="1"/>
          </p:nvPr>
        </p:nvSpPr>
        <p:spPr/>
        <p:txBody>
          <a:bodyPr/>
          <a:lstStyle/>
          <a:p>
            <a:pPr lvl="0"/>
            <a:r>
              <a:rPr lang="en-US" dirty="0"/>
              <a:t>During the period of residence, Advisors may be invited by the Executive Director to the meetings of the Council of Fellows and Advisors as observers or members.</a:t>
            </a:r>
          </a:p>
          <a:p>
            <a:pPr marL="0" indent="0">
              <a:buNone/>
            </a:pPr>
            <a:endParaRPr lang="en-US" dirty="0"/>
          </a:p>
        </p:txBody>
      </p:sp>
    </p:spTree>
    <p:extLst>
      <p:ext uri="{BB962C8B-B14F-4D97-AF65-F5344CB8AC3E}">
        <p14:creationId xmlns:p14="http://schemas.microsoft.com/office/powerpoint/2010/main" xmlns="" val="31036675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stakeholders</a:t>
            </a:r>
            <a:endParaRPr lang="en-US" dirty="0"/>
          </a:p>
        </p:txBody>
      </p:sp>
      <p:sp>
        <p:nvSpPr>
          <p:cNvPr id="3" name="Content Placeholder 2"/>
          <p:cNvSpPr>
            <a:spLocks noGrp="1"/>
          </p:cNvSpPr>
          <p:nvPr>
            <p:ph sz="quarter" idx="1"/>
          </p:nvPr>
        </p:nvSpPr>
        <p:spPr/>
        <p:txBody>
          <a:bodyPr>
            <a:normAutofit/>
          </a:bodyPr>
          <a:lstStyle/>
          <a:p>
            <a:pPr lvl="0"/>
            <a:r>
              <a:rPr lang="en-US" dirty="0"/>
              <a:t>Consultants are experts engaged on specific projects. </a:t>
            </a:r>
          </a:p>
          <a:p>
            <a:pPr lvl="0"/>
            <a:r>
              <a:rPr lang="en-US" dirty="0"/>
              <a:t>Visiting Research Fellows are individuals with the same qualifications as resident researchers, invited to visit SDPI and use its facilities while conducting their own research or participating in one of the Institute's research projects. </a:t>
            </a:r>
            <a:endParaRPr lang="en-US" dirty="0" smtClean="0"/>
          </a:p>
          <a:p>
            <a:pPr lvl="0"/>
            <a:r>
              <a:rPr lang="en-US" dirty="0" smtClean="0"/>
              <a:t>They </a:t>
            </a:r>
            <a:r>
              <a:rPr lang="en-US" dirty="0"/>
              <a:t>may also be invited to Council of Fellows and Advisors meetings as observers with no right to vote.</a:t>
            </a:r>
          </a:p>
          <a:p>
            <a:endParaRPr lang="en-US" dirty="0"/>
          </a:p>
        </p:txBody>
      </p:sp>
    </p:spTree>
    <p:extLst>
      <p:ext uri="{BB962C8B-B14F-4D97-AF65-F5344CB8AC3E}">
        <p14:creationId xmlns:p14="http://schemas.microsoft.com/office/powerpoint/2010/main" xmlns="" val="16440581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 skills</a:t>
            </a:r>
            <a:endParaRPr lang="en-US" dirty="0"/>
          </a:p>
        </p:txBody>
      </p:sp>
      <p:sp>
        <p:nvSpPr>
          <p:cNvPr id="3" name="Content Placeholder 2"/>
          <p:cNvSpPr>
            <a:spLocks noGrp="1"/>
          </p:cNvSpPr>
          <p:nvPr>
            <p:ph sz="quarter" idx="1"/>
          </p:nvPr>
        </p:nvSpPr>
        <p:spPr/>
        <p:txBody>
          <a:bodyPr/>
          <a:lstStyle/>
          <a:p>
            <a:pPr lvl="0" algn="just"/>
            <a:r>
              <a:rPr lang="en-US" dirty="0"/>
              <a:t>Officers are individuals with the requisite technical skills, appointed to provide and administer support services (administration, finance, human resources, library, information systems, publication, and communication) under the direction of the appropriate committee of the Council of Fellows and Advisors.</a:t>
            </a:r>
          </a:p>
          <a:p>
            <a:pPr marL="0" indent="0">
              <a:buNone/>
            </a:pPr>
            <a:endParaRPr lang="en-US" dirty="0"/>
          </a:p>
        </p:txBody>
      </p:sp>
    </p:spTree>
    <p:extLst>
      <p:ext uri="{BB962C8B-B14F-4D97-AF65-F5344CB8AC3E}">
        <p14:creationId xmlns:p14="http://schemas.microsoft.com/office/powerpoint/2010/main" xmlns="" val="2073189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advisors</a:t>
            </a:r>
            <a:endParaRPr lang="en-US" dirty="0"/>
          </a:p>
        </p:txBody>
      </p:sp>
      <p:sp>
        <p:nvSpPr>
          <p:cNvPr id="3" name="Content Placeholder 2"/>
          <p:cNvSpPr>
            <a:spLocks noGrp="1"/>
          </p:cNvSpPr>
          <p:nvPr>
            <p:ph sz="quarter" idx="1"/>
          </p:nvPr>
        </p:nvSpPr>
        <p:spPr/>
        <p:txBody>
          <a:bodyPr/>
          <a:lstStyle/>
          <a:p>
            <a:pPr lvl="0" algn="just"/>
            <a:r>
              <a:rPr lang="en-US" dirty="0"/>
              <a:t>Core Advisors are experts/specialists with appropriate qualifications who may be inducted on full time or part time basis to render advice on the core functions of SDPI. Such individuals may be attached with core units to provide advice. </a:t>
            </a:r>
          </a:p>
          <a:p>
            <a:pPr marL="0" indent="0">
              <a:buNone/>
            </a:pPr>
            <a:endParaRPr lang="en-US" dirty="0"/>
          </a:p>
        </p:txBody>
      </p:sp>
    </p:spTree>
    <p:extLst>
      <p:ext uri="{BB962C8B-B14F-4D97-AF65-F5344CB8AC3E}">
        <p14:creationId xmlns:p14="http://schemas.microsoft.com/office/powerpoint/2010/main" xmlns="" val="6536806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Financial Responsibility  </a:t>
            </a:r>
            <a:br>
              <a:rPr lang="en-US" b="1" dirty="0" smtClean="0"/>
            </a:br>
            <a:endParaRPr lang="en-US" dirty="0"/>
          </a:p>
        </p:txBody>
      </p:sp>
      <p:sp>
        <p:nvSpPr>
          <p:cNvPr id="3" name="Content Placeholder 2"/>
          <p:cNvSpPr>
            <a:spLocks noGrp="1"/>
          </p:cNvSpPr>
          <p:nvPr>
            <p:ph sz="quarter" idx="1"/>
          </p:nvPr>
        </p:nvSpPr>
        <p:spPr/>
        <p:txBody>
          <a:bodyPr/>
          <a:lstStyle/>
          <a:p>
            <a:pPr algn="just"/>
            <a:r>
              <a:rPr lang="en-US" dirty="0" smtClean="0"/>
              <a:t>All </a:t>
            </a:r>
            <a:r>
              <a:rPr lang="en-US" dirty="0"/>
              <a:t>staff members causing any loss to SDPI may be required to reimburse the Institute, provided that the staff members who are accused of negligence, inefficiency or violation of rules or instructions, shall be given full opportunity to explain their actions before recovering the dues from them. </a:t>
            </a:r>
          </a:p>
        </p:txBody>
      </p:sp>
    </p:spTree>
    <p:extLst>
      <p:ext uri="{BB962C8B-B14F-4D97-AF65-F5344CB8AC3E}">
        <p14:creationId xmlns:p14="http://schemas.microsoft.com/office/powerpoint/2010/main" xmlns="" val="18783755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Liability Insurance  </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dirty="0" smtClean="0"/>
              <a:t>Since </a:t>
            </a:r>
            <a:r>
              <a:rPr lang="en-US" dirty="0"/>
              <a:t>staff members who own or drive automobiles may have to use them on the Institute's business, they will be required to carry public liability and property damage insurance, at their own expense, in an amount adequate to insure them against claims arising from injury or death to other persons or damage to the property of others, caused by their automobiles.</a:t>
            </a:r>
          </a:p>
          <a:p>
            <a:endParaRPr lang="en-US" dirty="0"/>
          </a:p>
        </p:txBody>
      </p:sp>
    </p:spTree>
    <p:extLst>
      <p:ext uri="{BB962C8B-B14F-4D97-AF65-F5344CB8AC3E}">
        <p14:creationId xmlns:p14="http://schemas.microsoft.com/office/powerpoint/2010/main" xmlns="" val="3781361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Proprietary Rights</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All </a:t>
            </a:r>
            <a:r>
              <a:rPr lang="en-US" dirty="0"/>
              <a:t>rights, including title, copyright and patent rights, in any work performed by staff members as part of their official duties on behalf of SDPI shall be vest in the SDPI.</a:t>
            </a:r>
          </a:p>
          <a:p>
            <a:endParaRPr lang="en-US" dirty="0"/>
          </a:p>
        </p:txBody>
      </p:sp>
    </p:spTree>
    <p:extLst>
      <p:ext uri="{BB962C8B-B14F-4D97-AF65-F5344CB8AC3E}">
        <p14:creationId xmlns:p14="http://schemas.microsoft.com/office/powerpoint/2010/main" xmlns="" val="3543852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Beneficiary</a:t>
            </a:r>
            <a:endParaRPr lang="en-US" dirty="0"/>
          </a:p>
        </p:txBody>
      </p:sp>
      <p:sp>
        <p:nvSpPr>
          <p:cNvPr id="3" name="Content Placeholder 2"/>
          <p:cNvSpPr>
            <a:spLocks noGrp="1"/>
          </p:cNvSpPr>
          <p:nvPr>
            <p:ph sz="quarter" idx="1"/>
          </p:nvPr>
        </p:nvSpPr>
        <p:spPr/>
        <p:txBody>
          <a:bodyPr/>
          <a:lstStyle/>
          <a:p>
            <a:pPr algn="just"/>
            <a:r>
              <a:rPr lang="en-US" dirty="0" smtClean="0"/>
              <a:t>It </a:t>
            </a:r>
            <a:r>
              <a:rPr lang="en-US" dirty="0"/>
              <a:t>shall be the duty of the staff member to inform the Executive Director of any revocations or changes of beneficiaries. In the event of the death of the individual, all amounts standing to his/her credit will be paid to the nominated beneficiary or beneficiaries, and SDPI shall be released from all further liability in respect to any sum so paid.</a:t>
            </a:r>
            <a:r>
              <a:rPr lang="en-US" dirty="0" smtClean="0">
                <a:effectLst/>
              </a:rPr>
              <a:t> </a:t>
            </a:r>
            <a:endParaRPr lang="en-US" dirty="0"/>
          </a:p>
        </p:txBody>
      </p:sp>
    </p:spTree>
    <p:extLst>
      <p:ext uri="{BB962C8B-B14F-4D97-AF65-F5344CB8AC3E}">
        <p14:creationId xmlns:p14="http://schemas.microsoft.com/office/powerpoint/2010/main" xmlns="" val="122424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Identification Card</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Each </a:t>
            </a:r>
            <a:r>
              <a:rPr lang="en-US" dirty="0"/>
              <a:t>employee will be issued an identification card, which will be returned to SDPI upon separation.</a:t>
            </a:r>
          </a:p>
          <a:p>
            <a:pPr marL="0" indent="0">
              <a:buNone/>
            </a:pPr>
            <a:endParaRPr lang="en-US" dirty="0"/>
          </a:p>
          <a:p>
            <a:endParaRPr lang="en-US" dirty="0"/>
          </a:p>
        </p:txBody>
      </p:sp>
    </p:spTree>
    <p:extLst>
      <p:ext uri="{BB962C8B-B14F-4D97-AF65-F5344CB8AC3E}">
        <p14:creationId xmlns:p14="http://schemas.microsoft.com/office/powerpoint/2010/main" xmlns="" val="39449559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Article IV: Decision-Making</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The </a:t>
            </a:r>
            <a:r>
              <a:rPr lang="en-US" dirty="0"/>
              <a:t>ultimate decision-making body of the Institute is the Board of Governors. Under the rules, some powers have been allocated to the Executive Director, and some to the Council of Fellows and Advisors.</a:t>
            </a:r>
          </a:p>
          <a:p>
            <a:endParaRPr lang="en-US" dirty="0"/>
          </a:p>
        </p:txBody>
      </p:sp>
    </p:spTree>
    <p:extLst>
      <p:ext uri="{BB962C8B-B14F-4D97-AF65-F5344CB8AC3E}">
        <p14:creationId xmlns:p14="http://schemas.microsoft.com/office/powerpoint/2010/main" xmlns="" val="35088544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dirty="0"/>
              <a:t>The Council of Fellows and Advisors must meet at least once a month.</a:t>
            </a:r>
          </a:p>
          <a:p>
            <a:pPr marL="0" indent="0">
              <a:buNone/>
            </a:pPr>
            <a:r>
              <a:rPr lang="en-US" dirty="0" smtClean="0"/>
              <a:t>•The </a:t>
            </a:r>
            <a:r>
              <a:rPr lang="en-US" dirty="0"/>
              <a:t>Executive Director, in consultation with the </a:t>
            </a:r>
            <a:r>
              <a:rPr lang="en-US" dirty="0" smtClean="0"/>
              <a:t>  CFA will appoint committees to oversee day- 	to-day management.	</a:t>
            </a:r>
            <a:endParaRPr lang="en-US" dirty="0" smtClean="0"/>
          </a:p>
          <a:p>
            <a:r>
              <a:rPr lang="en-US" dirty="0" smtClean="0"/>
              <a:t>Areas </a:t>
            </a:r>
            <a:r>
              <a:rPr lang="en-US" dirty="0"/>
              <a:t>for which committees may be appointed, include: Management, Purchase, Exchange programme, Fund raising, Government relations, Information and Library, Media relations, NGO relations, Publications, Recruitment, Seminars, Staff welfare, Training, Grievance and ,anti-sexual harassment.</a:t>
            </a:r>
          </a:p>
          <a:p>
            <a:pPr marL="0" indent="0">
              <a:buNone/>
            </a:pPr>
            <a:endParaRPr lang="en-US" dirty="0"/>
          </a:p>
        </p:txBody>
      </p:sp>
    </p:spTree>
    <p:extLst>
      <p:ext uri="{BB962C8B-B14F-4D97-AF65-F5344CB8AC3E}">
        <p14:creationId xmlns:p14="http://schemas.microsoft.com/office/powerpoint/2010/main" xmlns="" val="12406949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dirty="0" smtClean="0"/>
              <a:t>Where no committee has been appointed, the function will be exercised by the Executive Director or by any other official so appointed, if such powers are delegated to him/her by the Executive Director or the Council of Fellows and Advisors.</a:t>
            </a:r>
          </a:p>
          <a:p>
            <a:r>
              <a:rPr lang="en-US" dirty="0" smtClean="0"/>
              <a:t>The Committees shall report on their activities to the Council of Fellows and Advisors each month. The report may be oral or in writing.</a:t>
            </a:r>
          </a:p>
          <a:p>
            <a:endParaRPr lang="en-US" dirty="0" smtClean="0"/>
          </a:p>
          <a:p>
            <a:endParaRPr lang="en-US" dirty="0"/>
          </a:p>
        </p:txBody>
      </p:sp>
    </p:spTree>
    <p:extLst>
      <p:ext uri="{BB962C8B-B14F-4D97-AF65-F5344CB8AC3E}">
        <p14:creationId xmlns:p14="http://schemas.microsoft.com/office/powerpoint/2010/main" xmlns="" val="37856369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Article V: Hours of Work and Official Holidays</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dirty="0" smtClean="0"/>
              <a:t>Since </a:t>
            </a:r>
            <a:r>
              <a:rPr lang="en-US" dirty="0"/>
              <a:t>the main objective of SDPI is to undertake, catalyze and promote research, it is not expected to function as a corporate or government organization. </a:t>
            </a:r>
            <a:endParaRPr lang="en-US" dirty="0" smtClean="0"/>
          </a:p>
          <a:p>
            <a:r>
              <a:rPr lang="en-US" dirty="0" smtClean="0"/>
              <a:t>In </a:t>
            </a:r>
            <a:r>
              <a:rPr lang="en-US" dirty="0"/>
              <a:t>particular, the Council of Fellows and Advisors members are expected to produce quality research and meet overall programmatic deadlines. In addition, they are also expected to be present for official meetings, scheduled appointments, seminars or lectures.</a:t>
            </a:r>
          </a:p>
          <a:p>
            <a:endParaRPr lang="en-US" dirty="0"/>
          </a:p>
        </p:txBody>
      </p:sp>
    </p:spTree>
    <p:extLst>
      <p:ext uri="{BB962C8B-B14F-4D97-AF65-F5344CB8AC3E}">
        <p14:creationId xmlns:p14="http://schemas.microsoft.com/office/powerpoint/2010/main" xmlns="" val="7927863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Promise</a:t>
            </a:r>
            <a:r>
              <a:rPr lang="en-US" dirty="0" smtClean="0"/>
              <a:t> fulfillment</a:t>
            </a:r>
            <a:endParaRPr lang="en-US" dirty="0"/>
          </a:p>
        </p:txBody>
      </p:sp>
      <p:sp>
        <p:nvSpPr>
          <p:cNvPr id="3" name="Content Placeholder 2"/>
          <p:cNvSpPr>
            <a:spLocks noGrp="1"/>
          </p:cNvSpPr>
          <p:nvPr>
            <p:ph sz="quarter" idx="1"/>
          </p:nvPr>
        </p:nvSpPr>
        <p:spPr/>
        <p:txBody>
          <a:bodyPr/>
          <a:lstStyle/>
          <a:p>
            <a:pPr algn="just"/>
            <a:r>
              <a:rPr lang="en-US" dirty="0"/>
              <a:t>In order for the Institute to be able to fulfill its promise, the research and Support staff must be punctual and reliable</a:t>
            </a:r>
            <a:r>
              <a:rPr lang="en-US" dirty="0" smtClean="0"/>
              <a:t>.</a:t>
            </a:r>
          </a:p>
          <a:p>
            <a:pPr algn="just"/>
            <a:r>
              <a:rPr lang="en-US" dirty="0" smtClean="0"/>
              <a:t> </a:t>
            </a:r>
            <a:r>
              <a:rPr lang="en-US" dirty="0"/>
              <a:t>Therefore, it is essential that the hours of work and holidays of the office be laid down and enforced. </a:t>
            </a:r>
          </a:p>
          <a:p>
            <a:pPr marL="0" indent="0" algn="just">
              <a:buNone/>
            </a:pPr>
            <a:endParaRPr lang="en-US" dirty="0"/>
          </a:p>
        </p:txBody>
      </p:sp>
    </p:spTree>
    <p:extLst>
      <p:ext uri="{BB962C8B-B14F-4D97-AF65-F5344CB8AC3E}">
        <p14:creationId xmlns:p14="http://schemas.microsoft.com/office/powerpoint/2010/main" xmlns="" val="36466476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timings</a:t>
            </a:r>
            <a:endParaRPr lang="en-US" dirty="0"/>
          </a:p>
        </p:txBody>
      </p:sp>
      <p:sp>
        <p:nvSpPr>
          <p:cNvPr id="3" name="Content Placeholder 2"/>
          <p:cNvSpPr>
            <a:spLocks noGrp="1"/>
          </p:cNvSpPr>
          <p:nvPr>
            <p:ph sz="quarter" idx="1"/>
          </p:nvPr>
        </p:nvSpPr>
        <p:spPr/>
        <p:txBody>
          <a:bodyPr/>
          <a:lstStyle/>
          <a:p>
            <a:r>
              <a:rPr lang="en-US" dirty="0"/>
              <a:t>SDPI office will function five days a week, Monday through Friday from 8:30 am to 5:00 pm. During </a:t>
            </a:r>
            <a:r>
              <a:rPr lang="en-US" dirty="0" err="1"/>
              <a:t>Ramzan</a:t>
            </a:r>
            <a:r>
              <a:rPr lang="en-US" dirty="0"/>
              <a:t>, office timings shall be from 8:00 am to 3:00 pm (on Fridays, break will be given for </a:t>
            </a:r>
            <a:r>
              <a:rPr lang="en-US" dirty="0" err="1"/>
              <a:t>Juma</a:t>
            </a:r>
            <a:r>
              <a:rPr lang="en-US" dirty="0"/>
              <a:t> Prayers). </a:t>
            </a:r>
            <a:endParaRPr lang="en-US" dirty="0" smtClean="0"/>
          </a:p>
          <a:p>
            <a:r>
              <a:rPr lang="en-US" dirty="0" smtClean="0"/>
              <a:t>During </a:t>
            </a:r>
            <a:r>
              <a:rPr lang="en-US" dirty="0" err="1"/>
              <a:t>Ramzan</a:t>
            </a:r>
            <a:r>
              <a:rPr lang="en-US" dirty="0"/>
              <a:t>, on Fridays, staff will have the option to work from 7:00 am to 1:00 pm without any break. </a:t>
            </a:r>
          </a:p>
          <a:p>
            <a:pPr marL="0" indent="0">
              <a:buNone/>
            </a:pPr>
            <a:endParaRPr lang="en-US" dirty="0"/>
          </a:p>
        </p:txBody>
      </p:sp>
    </p:spTree>
    <p:extLst>
      <p:ext uri="{BB962C8B-B14F-4D97-AF65-F5344CB8AC3E}">
        <p14:creationId xmlns:p14="http://schemas.microsoft.com/office/powerpoint/2010/main" xmlns="" val="41482447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Forty hours per week</a:t>
            </a:r>
            <a:endParaRPr lang="en-US" dirty="0"/>
          </a:p>
        </p:txBody>
      </p:sp>
      <p:sp>
        <p:nvSpPr>
          <p:cNvPr id="3" name="Content Placeholder 2"/>
          <p:cNvSpPr>
            <a:spLocks noGrp="1"/>
          </p:cNvSpPr>
          <p:nvPr>
            <p:ph sz="quarter" idx="1"/>
          </p:nvPr>
        </p:nvSpPr>
        <p:spPr/>
        <p:txBody>
          <a:bodyPr/>
          <a:lstStyle/>
          <a:p>
            <a:r>
              <a:rPr lang="en-US" dirty="0"/>
              <a:t>All staff members will be expected to work forty hours per week. </a:t>
            </a:r>
            <a:endParaRPr lang="en-US" dirty="0" smtClean="0"/>
          </a:p>
          <a:p>
            <a:r>
              <a:rPr lang="en-US" dirty="0" smtClean="0"/>
              <a:t>Staff </a:t>
            </a:r>
            <a:r>
              <a:rPr lang="en-US" dirty="0"/>
              <a:t>members other than secretaries can be on a flexible time schedule, either from 8:30 am to 5:00 pm, or from 9:00 am to 5:30 pm daily, with a half hour lunch break between 1:00 pm to 2:00 pm. </a:t>
            </a:r>
          </a:p>
          <a:p>
            <a:pPr marL="0" indent="0">
              <a:buNone/>
            </a:pPr>
            <a:endParaRPr lang="en-US" dirty="0"/>
          </a:p>
        </p:txBody>
      </p:sp>
    </p:spTree>
    <p:extLst>
      <p:ext uri="{BB962C8B-B14F-4D97-AF65-F5344CB8AC3E}">
        <p14:creationId xmlns:p14="http://schemas.microsoft.com/office/powerpoint/2010/main" xmlns="" val="37177228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Timing of support staff and rest of stakeholders</a:t>
            </a:r>
            <a:endParaRPr lang="en-US" dirty="0"/>
          </a:p>
        </p:txBody>
      </p:sp>
      <p:sp>
        <p:nvSpPr>
          <p:cNvPr id="3" name="Content Placeholder 2"/>
          <p:cNvSpPr>
            <a:spLocks noGrp="1"/>
          </p:cNvSpPr>
          <p:nvPr>
            <p:ph sz="quarter" idx="1"/>
          </p:nvPr>
        </p:nvSpPr>
        <p:spPr/>
        <p:txBody>
          <a:bodyPr>
            <a:normAutofit/>
          </a:bodyPr>
          <a:lstStyle/>
          <a:p>
            <a:r>
              <a:rPr lang="en-US" dirty="0"/>
              <a:t>Timings for support staff, including </a:t>
            </a:r>
            <a:r>
              <a:rPr lang="en-US" dirty="0" err="1"/>
              <a:t>mali</a:t>
            </a:r>
            <a:r>
              <a:rPr lang="en-US" dirty="0"/>
              <a:t>, janitor, or </a:t>
            </a:r>
            <a:r>
              <a:rPr lang="en-US" dirty="0" err="1"/>
              <a:t>chowkidar</a:t>
            </a:r>
            <a:r>
              <a:rPr lang="en-US" dirty="0"/>
              <a:t>/guard shall be determined by the Executive Director, and specified in their contracts.</a:t>
            </a:r>
          </a:p>
          <a:p>
            <a:r>
              <a:rPr lang="en-US" dirty="0"/>
              <a:t>Official holidays shall be in accordance with the Federal Government's policy.</a:t>
            </a:r>
          </a:p>
          <a:p>
            <a:r>
              <a:rPr lang="en-US" dirty="0"/>
              <a:t>The Council of Fellows and Advisors may approve staggered timings for support staff members if it is in the interest of the Institute.</a:t>
            </a:r>
          </a:p>
          <a:p>
            <a:endParaRPr lang="en-US" dirty="0"/>
          </a:p>
        </p:txBody>
      </p:sp>
    </p:spTree>
    <p:extLst>
      <p:ext uri="{BB962C8B-B14F-4D97-AF65-F5344CB8AC3E}">
        <p14:creationId xmlns:p14="http://schemas.microsoft.com/office/powerpoint/2010/main" xmlns="" val="1892589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Flexible working hours</a:t>
            </a:r>
            <a:endParaRPr lang="en-US" dirty="0"/>
          </a:p>
        </p:txBody>
      </p:sp>
      <p:sp>
        <p:nvSpPr>
          <p:cNvPr id="3" name="Content Placeholder 2"/>
          <p:cNvSpPr>
            <a:spLocks noGrp="1"/>
          </p:cNvSpPr>
          <p:nvPr>
            <p:ph sz="quarter" idx="1"/>
          </p:nvPr>
        </p:nvSpPr>
        <p:spPr/>
        <p:txBody>
          <a:bodyPr/>
          <a:lstStyle/>
          <a:p>
            <a:r>
              <a:rPr lang="en-US" dirty="0"/>
              <a:t>Flexible working hours will only be allowed by the Executive Director in individual cases for specific assignments and for specified duration. Supervisors’ recommendation will be necessary in such cases. </a:t>
            </a:r>
            <a:endParaRPr lang="en-US" dirty="0" smtClean="0"/>
          </a:p>
          <a:p>
            <a:r>
              <a:rPr lang="en-US" dirty="0" smtClean="0"/>
              <a:t>Such </a:t>
            </a:r>
            <a:r>
              <a:rPr lang="en-US" dirty="0"/>
              <a:t>arrangements will be made on case-to-case basis and all concerned will be informed through necessary notification</a:t>
            </a:r>
          </a:p>
        </p:txBody>
      </p:sp>
    </p:spTree>
    <p:extLst>
      <p:ext uri="{BB962C8B-B14F-4D97-AF65-F5344CB8AC3E}">
        <p14:creationId xmlns:p14="http://schemas.microsoft.com/office/powerpoint/2010/main" xmlns="" val="42924659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Article VI: Supervision and Evaluation</a:t>
            </a:r>
            <a:br>
              <a:rPr lang="en-US" b="1" dirty="0" smtClean="0"/>
            </a:br>
            <a:endParaRPr lang="en-US" dirty="0"/>
          </a:p>
        </p:txBody>
      </p:sp>
      <p:sp>
        <p:nvSpPr>
          <p:cNvPr id="3" name="Content Placeholder 2"/>
          <p:cNvSpPr>
            <a:spLocks noGrp="1"/>
          </p:cNvSpPr>
          <p:nvPr>
            <p:ph sz="quarter" idx="1"/>
          </p:nvPr>
        </p:nvSpPr>
        <p:spPr/>
        <p:txBody>
          <a:bodyPr/>
          <a:lstStyle/>
          <a:p>
            <a:pPr marL="0" indent="0">
              <a:buNone/>
            </a:pPr>
            <a:r>
              <a:rPr lang="en-US" b="1" dirty="0" smtClean="0"/>
              <a:t>Reporting </a:t>
            </a:r>
            <a:r>
              <a:rPr lang="en-US" b="1" dirty="0" smtClean="0"/>
              <a:t>Authority</a:t>
            </a:r>
          </a:p>
          <a:p>
            <a:pPr marL="0" indent="0">
              <a:buNone/>
            </a:pPr>
            <a:r>
              <a:rPr lang="en-US" dirty="0"/>
              <a:t>The responsibility for supervising the work of individual staff members will be assigned to designated reporting authorities. </a:t>
            </a:r>
            <a:endParaRPr lang="en-US" dirty="0" smtClean="0"/>
          </a:p>
          <a:p>
            <a:pPr marL="0" indent="0">
              <a:buNone/>
            </a:pPr>
            <a:r>
              <a:rPr lang="en-US" dirty="0" smtClean="0"/>
              <a:t>Where </a:t>
            </a:r>
            <a:r>
              <a:rPr lang="en-US" dirty="0"/>
              <a:t>no reporting authority has been designated by these rules, or where a position has not been filled, the Executive Director will assign the responsibility through office orders. </a:t>
            </a:r>
            <a:endParaRPr lang="en-US" b="1" dirty="0"/>
          </a:p>
        </p:txBody>
      </p:sp>
    </p:spTree>
    <p:extLst>
      <p:ext uri="{BB962C8B-B14F-4D97-AF65-F5344CB8AC3E}">
        <p14:creationId xmlns:p14="http://schemas.microsoft.com/office/powerpoint/2010/main" xmlns="" val="12898874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Supervision</a:t>
            </a:r>
            <a:br>
              <a:rPr lang="en-US" b="1" dirty="0" smtClean="0"/>
            </a:br>
            <a:endParaRPr lang="en-US" dirty="0"/>
          </a:p>
        </p:txBody>
      </p:sp>
      <p:sp>
        <p:nvSpPr>
          <p:cNvPr id="3" name="Content Placeholder 2"/>
          <p:cNvSpPr>
            <a:spLocks noGrp="1"/>
          </p:cNvSpPr>
          <p:nvPr>
            <p:ph sz="quarter" idx="1"/>
          </p:nvPr>
        </p:nvSpPr>
        <p:spPr/>
        <p:txBody>
          <a:bodyPr>
            <a:normAutofit/>
          </a:bodyPr>
          <a:lstStyle/>
          <a:p>
            <a:pPr algn="just"/>
            <a:r>
              <a:rPr lang="en-US" dirty="0" smtClean="0"/>
              <a:t>The </a:t>
            </a:r>
            <a:r>
              <a:rPr lang="en-US" dirty="0"/>
              <a:t>reporting authority is responsible for supervision and evaluation of the work performance of employees under its jurisdiction. Supervision shall include, but not be limited to, the following:</a:t>
            </a:r>
          </a:p>
          <a:p>
            <a:pPr lvl="0" algn="just"/>
            <a:r>
              <a:rPr lang="en-US" dirty="0"/>
              <a:t>Delivering clear-cut instructions to the employee on the nature of responsibilities;</a:t>
            </a:r>
          </a:p>
          <a:p>
            <a:pPr lvl="0" algn="just"/>
            <a:r>
              <a:rPr lang="en-US" dirty="0"/>
              <a:t>Establishing criteria of performance;</a:t>
            </a:r>
          </a:p>
          <a:p>
            <a:endParaRPr lang="en-US" dirty="0"/>
          </a:p>
        </p:txBody>
      </p:sp>
    </p:spTree>
    <p:extLst>
      <p:ext uri="{BB962C8B-B14F-4D97-AF65-F5344CB8AC3E}">
        <p14:creationId xmlns:p14="http://schemas.microsoft.com/office/powerpoint/2010/main" xmlns="" val="14264398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Supervision </a:t>
            </a:r>
            <a:endParaRPr lang="en-US" dirty="0"/>
          </a:p>
        </p:txBody>
      </p:sp>
      <p:sp>
        <p:nvSpPr>
          <p:cNvPr id="3" name="Content Placeholder 2"/>
          <p:cNvSpPr>
            <a:spLocks noGrp="1"/>
          </p:cNvSpPr>
          <p:nvPr>
            <p:ph sz="quarter" idx="1"/>
          </p:nvPr>
        </p:nvSpPr>
        <p:spPr/>
        <p:txBody>
          <a:bodyPr>
            <a:normAutofit/>
          </a:bodyPr>
          <a:lstStyle/>
          <a:p>
            <a:pPr lvl="0"/>
            <a:r>
              <a:rPr lang="en-US" dirty="0" smtClean="0"/>
              <a:t>Pointing out deficient areas of performance, with suggestions for improvement;</a:t>
            </a:r>
          </a:p>
          <a:p>
            <a:pPr lvl="0"/>
            <a:r>
              <a:rPr lang="en-US" dirty="0" smtClean="0"/>
              <a:t>Recommendation for training or educational programmes to improve the level of skills of staff members;</a:t>
            </a:r>
          </a:p>
          <a:p>
            <a:pPr lvl="0"/>
            <a:r>
              <a:rPr lang="en-US" dirty="0" smtClean="0"/>
              <a:t>Issuance of notices or warnings in case of consistent poor performance;</a:t>
            </a:r>
          </a:p>
          <a:p>
            <a:pPr lvl="0"/>
            <a:r>
              <a:rPr lang="en-US" dirty="0" smtClean="0"/>
              <a:t>Recommendation of termination of contract.</a:t>
            </a:r>
          </a:p>
          <a:p>
            <a:pPr lvl="0"/>
            <a:r>
              <a:rPr lang="en-US" dirty="0" smtClean="0"/>
              <a:t>During the period of probation of the staff member, to inform him/her periodically of their progress and performance level.</a:t>
            </a:r>
          </a:p>
          <a:p>
            <a:pPr marL="0" indent="0">
              <a:buNone/>
            </a:pPr>
            <a:endParaRPr lang="en-US" dirty="0"/>
          </a:p>
        </p:txBody>
      </p:sp>
    </p:spTree>
    <p:extLst>
      <p:ext uri="{BB962C8B-B14F-4D97-AF65-F5344CB8AC3E}">
        <p14:creationId xmlns:p14="http://schemas.microsoft.com/office/powerpoint/2010/main" xmlns="" val="35625968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PERFORMANCE MANAGEMENT SYSTEM</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t>A </a:t>
            </a:r>
            <a:r>
              <a:rPr lang="en-US" dirty="0"/>
              <a:t>Year-Round Collaborative </a:t>
            </a:r>
            <a:r>
              <a:rPr lang="en-US" dirty="0" smtClean="0"/>
              <a:t>Process</a:t>
            </a:r>
          </a:p>
          <a:p>
            <a:pPr marL="0" indent="0">
              <a:buNone/>
            </a:pPr>
            <a:r>
              <a:rPr lang="en-US" b="1" dirty="0" smtClean="0"/>
              <a:t>Background</a:t>
            </a:r>
            <a:endParaRPr lang="en-US" dirty="0"/>
          </a:p>
          <a:p>
            <a:pPr marL="0" indent="0">
              <a:buNone/>
            </a:pPr>
            <a:r>
              <a:rPr lang="en-US" dirty="0"/>
              <a:t>Performance Management is a process for establishing a shared understanding (two-way communication between employee and supervisor) about what is to be achieved and how it is to be achieved, and an approach to managing people that increases the probability of achieving success.</a:t>
            </a:r>
          </a:p>
          <a:p>
            <a:endParaRPr lang="en-US" dirty="0"/>
          </a:p>
        </p:txBody>
      </p:sp>
    </p:spTree>
    <p:extLst>
      <p:ext uri="{BB962C8B-B14F-4D97-AF65-F5344CB8AC3E}">
        <p14:creationId xmlns:p14="http://schemas.microsoft.com/office/powerpoint/2010/main" xmlns="" val="35356295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Improvement process</a:t>
            </a:r>
            <a:endParaRPr lang="en-US" dirty="0"/>
          </a:p>
        </p:txBody>
      </p:sp>
      <p:sp>
        <p:nvSpPr>
          <p:cNvPr id="3" name="Content Placeholder 2"/>
          <p:cNvSpPr>
            <a:spLocks noGrp="1"/>
          </p:cNvSpPr>
          <p:nvPr>
            <p:ph sz="quarter" idx="1"/>
          </p:nvPr>
        </p:nvSpPr>
        <p:spPr/>
        <p:txBody>
          <a:bodyPr/>
          <a:lstStyle/>
          <a:p>
            <a:r>
              <a:rPr lang="en-US" dirty="0"/>
              <a:t>Performance Management is a continuous improvement process, which defines, develops, reviews and recognizes performance and supports the individual, the unit, and the entire organization.</a:t>
            </a:r>
          </a:p>
          <a:p>
            <a:pPr marL="0" indent="0">
              <a:buNone/>
            </a:pPr>
            <a:endParaRPr lang="en-US" dirty="0"/>
          </a:p>
        </p:txBody>
      </p:sp>
    </p:spTree>
    <p:extLst>
      <p:ext uri="{BB962C8B-B14F-4D97-AF65-F5344CB8AC3E}">
        <p14:creationId xmlns:p14="http://schemas.microsoft.com/office/powerpoint/2010/main" xmlns="" val="32993927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a:t>
            </a:r>
            <a:endParaRPr lang="en-US" dirty="0"/>
          </a:p>
        </p:txBody>
      </p:sp>
      <p:sp>
        <p:nvSpPr>
          <p:cNvPr id="3" name="Content Placeholder 2"/>
          <p:cNvSpPr>
            <a:spLocks noGrp="1"/>
          </p:cNvSpPr>
          <p:nvPr>
            <p:ph sz="quarter" idx="1"/>
          </p:nvPr>
        </p:nvSpPr>
        <p:spPr/>
        <p:txBody>
          <a:bodyPr/>
          <a:lstStyle/>
          <a:p>
            <a:r>
              <a:rPr lang="en-US" dirty="0"/>
              <a:t>Performance Management</a:t>
            </a:r>
            <a:r>
              <a:rPr lang="en-US" i="1" dirty="0"/>
              <a:t> </a:t>
            </a:r>
            <a:r>
              <a:rPr lang="en-US" dirty="0"/>
              <a:t>is a comprehensive process </a:t>
            </a:r>
            <a:r>
              <a:rPr lang="en-US" dirty="0" smtClean="0"/>
              <a:t>which aligns </a:t>
            </a:r>
            <a:r>
              <a:rPr lang="en-US" dirty="0"/>
              <a:t>individual, team and organizational objectives</a:t>
            </a:r>
          </a:p>
          <a:p>
            <a:pPr lvl="0"/>
            <a:r>
              <a:rPr lang="en-US" dirty="0"/>
              <a:t>stretches performance</a:t>
            </a:r>
          </a:p>
          <a:p>
            <a:pPr lvl="0"/>
            <a:r>
              <a:rPr lang="en-US" dirty="0"/>
              <a:t>informs compensation</a:t>
            </a:r>
          </a:p>
          <a:p>
            <a:pPr lvl="0"/>
            <a:r>
              <a:rPr lang="en-US" dirty="0"/>
              <a:t>supports individual and career development</a:t>
            </a:r>
          </a:p>
          <a:p>
            <a:endParaRPr lang="en-US" dirty="0"/>
          </a:p>
        </p:txBody>
      </p:sp>
    </p:spTree>
    <p:extLst>
      <p:ext uri="{BB962C8B-B14F-4D97-AF65-F5344CB8AC3E}">
        <p14:creationId xmlns:p14="http://schemas.microsoft.com/office/powerpoint/2010/main" xmlns="" val="20708183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Assessment</a:t>
            </a:r>
            <a:endParaRPr lang="en-US" dirty="0"/>
          </a:p>
        </p:txBody>
      </p:sp>
      <p:sp>
        <p:nvSpPr>
          <p:cNvPr id="3" name="Content Placeholder 2"/>
          <p:cNvSpPr>
            <a:spLocks noGrp="1"/>
          </p:cNvSpPr>
          <p:nvPr>
            <p:ph sz="quarter" idx="1"/>
          </p:nvPr>
        </p:nvSpPr>
        <p:spPr/>
        <p:txBody>
          <a:bodyPr>
            <a:normAutofit/>
          </a:bodyPr>
          <a:lstStyle/>
          <a:p>
            <a:r>
              <a:rPr lang="en-US" dirty="0"/>
              <a:t>Performance assessment is based on the individual’s total contribution throughout the performance year:</a:t>
            </a:r>
          </a:p>
          <a:p>
            <a:pPr lvl="0"/>
            <a:r>
              <a:rPr lang="en-US" i="1" dirty="0"/>
              <a:t>WHAT </a:t>
            </a:r>
            <a:r>
              <a:rPr lang="en-US" dirty="0"/>
              <a:t>- progress against individual objectives, overall role performance</a:t>
            </a:r>
          </a:p>
          <a:p>
            <a:pPr lvl="0"/>
            <a:r>
              <a:rPr lang="en-US" i="1" dirty="0"/>
              <a:t>HOW </a:t>
            </a:r>
            <a:r>
              <a:rPr lang="en-US" dirty="0"/>
              <a:t>– display of competencies aligned with SDPI’s Key Behaviors critical for success.</a:t>
            </a:r>
          </a:p>
          <a:p>
            <a:pPr marL="0" indent="0">
              <a:buNone/>
            </a:pPr>
            <a:r>
              <a:rPr lang="en-US" dirty="0"/>
              <a:t>• Goals and objectives, as laid out at the beginning of the appraisal process, should be SMART:</a:t>
            </a:r>
          </a:p>
          <a:p>
            <a:pPr marL="0" indent="0">
              <a:buNone/>
            </a:pPr>
            <a:r>
              <a:rPr lang="en-US" dirty="0"/>
              <a:t>Specific, Measurable, Attainable, Relevant, and Timed.</a:t>
            </a:r>
          </a:p>
          <a:p>
            <a:endParaRPr lang="en-US" dirty="0"/>
          </a:p>
        </p:txBody>
      </p:sp>
    </p:spTree>
    <p:extLst>
      <p:ext uri="{BB962C8B-B14F-4D97-AF65-F5344CB8AC3E}">
        <p14:creationId xmlns:p14="http://schemas.microsoft.com/office/powerpoint/2010/main" xmlns="" val="28670680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Performance Rating</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r>
              <a:rPr lang="en-US" b="1" dirty="0" smtClean="0"/>
              <a:t>2.60 </a:t>
            </a:r>
            <a:r>
              <a:rPr lang="en-US" b="1" dirty="0"/>
              <a:t>– 3.00 Excelling </a:t>
            </a:r>
            <a:r>
              <a:rPr lang="en-US" dirty="0"/>
              <a:t>Consistently exceeded expectations</a:t>
            </a:r>
          </a:p>
          <a:p>
            <a:r>
              <a:rPr lang="en-US" b="1" dirty="0"/>
              <a:t>2.00 – 2.59 Performing (Very Good) </a:t>
            </a:r>
            <a:r>
              <a:rPr lang="en-US" dirty="0"/>
              <a:t>Consistently met expectations, occasionally exceeded</a:t>
            </a:r>
          </a:p>
          <a:p>
            <a:r>
              <a:rPr lang="en-US" b="1" dirty="0"/>
              <a:t>1.50 – 1.99 Performing (Good) </a:t>
            </a:r>
            <a:r>
              <a:rPr lang="en-US" dirty="0"/>
              <a:t>Consistently met expectations</a:t>
            </a:r>
          </a:p>
          <a:p>
            <a:r>
              <a:rPr lang="en-US" b="1" dirty="0"/>
              <a:t>Up to 1.49 Partially Performing </a:t>
            </a:r>
            <a:r>
              <a:rPr lang="en-US" dirty="0"/>
              <a:t>Did not consistently meet expectations</a:t>
            </a:r>
          </a:p>
          <a:p>
            <a:endParaRPr lang="en-US" dirty="0"/>
          </a:p>
        </p:txBody>
      </p:sp>
    </p:spTree>
    <p:extLst>
      <p:ext uri="{BB962C8B-B14F-4D97-AF65-F5344CB8AC3E}">
        <p14:creationId xmlns:p14="http://schemas.microsoft.com/office/powerpoint/2010/main" xmlns="" val="23047734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Performance Lead to:</a:t>
            </a:r>
            <a:endParaRPr lang="en-US" dirty="0"/>
          </a:p>
        </p:txBody>
      </p:sp>
      <p:sp>
        <p:nvSpPr>
          <p:cNvPr id="3" name="Content Placeholder 2"/>
          <p:cNvSpPr>
            <a:spLocks noGrp="1"/>
          </p:cNvSpPr>
          <p:nvPr>
            <p:ph sz="quarter" idx="1"/>
          </p:nvPr>
        </p:nvSpPr>
        <p:spPr/>
        <p:txBody>
          <a:bodyPr/>
          <a:lstStyle/>
          <a:p>
            <a:r>
              <a:rPr lang="en-US" dirty="0" smtClean="0"/>
              <a:t>Link to Compensation </a:t>
            </a:r>
          </a:p>
          <a:p>
            <a:r>
              <a:rPr lang="en-US" dirty="0" smtClean="0"/>
              <a:t>Link to Development </a:t>
            </a:r>
            <a:endParaRPr lang="en-US" dirty="0"/>
          </a:p>
        </p:txBody>
      </p:sp>
    </p:spTree>
    <p:extLst>
      <p:ext uri="{BB962C8B-B14F-4D97-AF65-F5344CB8AC3E}">
        <p14:creationId xmlns:p14="http://schemas.microsoft.com/office/powerpoint/2010/main" xmlns="" val="8719531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Core Behavioral Competency Performance Weighting</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t>1</a:t>
            </a:r>
            <a:r>
              <a:rPr lang="en-US" dirty="0"/>
              <a:t>. Communication (C) 20%</a:t>
            </a:r>
          </a:p>
          <a:p>
            <a:pPr marL="0" indent="0">
              <a:buNone/>
            </a:pPr>
            <a:r>
              <a:rPr lang="en-US" dirty="0"/>
              <a:t>2. Drive/Motivation (DM) 10%</a:t>
            </a:r>
          </a:p>
          <a:p>
            <a:pPr marL="0" indent="0">
              <a:buNone/>
            </a:pPr>
            <a:r>
              <a:rPr lang="en-US" dirty="0"/>
              <a:t>3. Planning/Organizing and Punctuality (POP) 10%</a:t>
            </a:r>
          </a:p>
          <a:p>
            <a:pPr marL="0" indent="0">
              <a:buNone/>
            </a:pPr>
            <a:r>
              <a:rPr lang="en-US" dirty="0"/>
              <a:t>4. Results Focus (RF) 20%</a:t>
            </a:r>
          </a:p>
          <a:p>
            <a:pPr marL="0" indent="0">
              <a:buNone/>
            </a:pPr>
            <a:r>
              <a:rPr lang="en-US" dirty="0"/>
              <a:t>5. Taking Initiative/Responsibility (TIR) 20%</a:t>
            </a:r>
          </a:p>
          <a:p>
            <a:pPr marL="0" indent="0">
              <a:buNone/>
            </a:pPr>
            <a:r>
              <a:rPr lang="en-US" dirty="0"/>
              <a:t>6. Teamwork Ability (TA) 20%</a:t>
            </a:r>
          </a:p>
          <a:p>
            <a:pPr marL="0" indent="0">
              <a:buNone/>
            </a:pPr>
            <a:r>
              <a:rPr lang="en-US" b="1" dirty="0" smtClean="0"/>
              <a:t>Total </a:t>
            </a:r>
            <a:r>
              <a:rPr lang="en-US" b="1" dirty="0"/>
              <a:t>100%</a:t>
            </a:r>
            <a:endParaRPr lang="en-US" dirty="0"/>
          </a:p>
          <a:p>
            <a:endParaRPr lang="en-US" dirty="0"/>
          </a:p>
        </p:txBody>
      </p:sp>
    </p:spTree>
    <p:extLst>
      <p:ext uri="{BB962C8B-B14F-4D97-AF65-F5344CB8AC3E}">
        <p14:creationId xmlns:p14="http://schemas.microsoft.com/office/powerpoint/2010/main" xmlns="" val="41729532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Smart objectives</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a:t>a) </a:t>
            </a:r>
            <a:r>
              <a:rPr lang="en-US" b="1" dirty="0"/>
              <a:t>Specific: </a:t>
            </a:r>
            <a:r>
              <a:rPr lang="en-US" dirty="0"/>
              <a:t>Think Micro, Not Macro. Make </a:t>
            </a:r>
            <a:r>
              <a:rPr lang="en-US" dirty="0" smtClean="0"/>
              <a:t>	performance </a:t>
            </a:r>
            <a:r>
              <a:rPr lang="en-US" dirty="0"/>
              <a:t>expectations very clear.</a:t>
            </a:r>
          </a:p>
          <a:p>
            <a:pPr marL="0" indent="0">
              <a:buNone/>
            </a:pPr>
            <a:endParaRPr lang="en-US" dirty="0"/>
          </a:p>
          <a:p>
            <a:endParaRPr lang="en-US" dirty="0"/>
          </a:p>
        </p:txBody>
      </p:sp>
    </p:spTree>
    <p:extLst>
      <p:ext uri="{BB962C8B-B14F-4D97-AF65-F5344CB8AC3E}">
        <p14:creationId xmlns:p14="http://schemas.microsoft.com/office/powerpoint/2010/main" xmlns="" val="24634438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Measurable</a:t>
            </a:r>
            <a:endParaRPr lang="en-US" dirty="0"/>
          </a:p>
        </p:txBody>
      </p:sp>
      <p:sp>
        <p:nvSpPr>
          <p:cNvPr id="3" name="Content Placeholder 2"/>
          <p:cNvSpPr>
            <a:spLocks noGrp="1"/>
          </p:cNvSpPr>
          <p:nvPr>
            <p:ph sz="quarter" idx="1"/>
          </p:nvPr>
        </p:nvSpPr>
        <p:spPr/>
        <p:txBody>
          <a:bodyPr>
            <a:normAutofit/>
          </a:bodyPr>
          <a:lstStyle/>
          <a:p>
            <a:pPr algn="just">
              <a:buNone/>
            </a:pPr>
            <a:endParaRPr lang="en-US" b="1" dirty="0" smtClean="0"/>
          </a:p>
          <a:p>
            <a:pPr algn="just"/>
            <a:r>
              <a:rPr lang="en-US" dirty="0" smtClean="0"/>
              <a:t>You </a:t>
            </a:r>
            <a:r>
              <a:rPr lang="en-US" dirty="0" smtClean="0"/>
              <a:t>should be able to monitor and 	evaluate progress in objective terms</a:t>
            </a:r>
            <a:r>
              <a:rPr lang="en-US" dirty="0" smtClean="0"/>
              <a:t>.</a:t>
            </a:r>
          </a:p>
          <a:p>
            <a:pPr algn="just"/>
            <a:r>
              <a:rPr lang="en-US" dirty="0" smtClean="0"/>
              <a:t> </a:t>
            </a:r>
            <a:r>
              <a:rPr lang="en-US" dirty="0" smtClean="0"/>
              <a:t>In order </a:t>
            </a:r>
            <a:r>
              <a:rPr lang="en-US" dirty="0" smtClean="0"/>
              <a:t>for </a:t>
            </a:r>
            <a:r>
              <a:rPr lang="en-US" dirty="0" smtClean="0"/>
              <a:t>the goal to be measurable, expectations </a:t>
            </a:r>
            <a:r>
              <a:rPr lang="en-US" dirty="0" smtClean="0"/>
              <a:t>must </a:t>
            </a:r>
            <a:r>
              <a:rPr lang="en-US" dirty="0" smtClean="0"/>
              <a:t>be quantified as it is essential that </a:t>
            </a:r>
            <a:r>
              <a:rPr lang="en-US" dirty="0" smtClean="0"/>
              <a:t>you are </a:t>
            </a:r>
            <a:r>
              <a:rPr lang="en-US" dirty="0" smtClean="0"/>
              <a:t>able to keep track of the progress of the 	goal throughout the year (this can be done by </a:t>
            </a:r>
            <a:r>
              <a:rPr lang="en-US" dirty="0" smtClean="0"/>
              <a:t>breaking </a:t>
            </a:r>
            <a:r>
              <a:rPr lang="en-US" dirty="0" smtClean="0"/>
              <a:t>the goal into steps/timelines). </a:t>
            </a:r>
            <a:r>
              <a:rPr lang="en-US" dirty="0" smtClean="0"/>
              <a:t>(Quality</a:t>
            </a:r>
            <a:r>
              <a:rPr lang="en-US" dirty="0" smtClean="0"/>
              <a:t>, Quantity, Cost &amp; Timeliness) For e.g. ‘error free timely submission of reports with no reminder</a:t>
            </a:r>
            <a:endParaRPr lang="en-US" b="1" dirty="0"/>
          </a:p>
        </p:txBody>
      </p:sp>
    </p:spTree>
    <p:extLst>
      <p:ext uri="{BB962C8B-B14F-4D97-AF65-F5344CB8AC3E}">
        <p14:creationId xmlns:p14="http://schemas.microsoft.com/office/powerpoint/2010/main" xmlns="" val="22091865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Attainable, relevant, </a:t>
            </a:r>
            <a:r>
              <a:rPr lang="en-US" dirty="0" err="1" smtClean="0"/>
              <a:t>timebound</a:t>
            </a:r>
            <a:endParaRPr lang="en-US" dirty="0"/>
          </a:p>
        </p:txBody>
      </p:sp>
      <p:sp>
        <p:nvSpPr>
          <p:cNvPr id="3" name="Content Placeholder 2"/>
          <p:cNvSpPr>
            <a:spLocks noGrp="1"/>
          </p:cNvSpPr>
          <p:nvPr>
            <p:ph sz="quarter" idx="1"/>
          </p:nvPr>
        </p:nvSpPr>
        <p:spPr/>
        <p:txBody>
          <a:bodyPr>
            <a:normAutofit/>
          </a:bodyPr>
          <a:lstStyle/>
          <a:p>
            <a:pPr marL="0" indent="0" algn="just">
              <a:buNone/>
            </a:pPr>
            <a:r>
              <a:rPr lang="en-US" dirty="0" smtClean="0"/>
              <a:t>c) </a:t>
            </a:r>
            <a:r>
              <a:rPr lang="en-US" b="1" dirty="0"/>
              <a:t>Attainable: </a:t>
            </a:r>
            <a:r>
              <a:rPr lang="en-US" dirty="0"/>
              <a:t>Goals must be achievable and stretched, however not lie within the comfort or panic zone, and are realistic with the given resources.</a:t>
            </a:r>
          </a:p>
          <a:p>
            <a:pPr marL="0" indent="0" algn="just">
              <a:buNone/>
            </a:pPr>
            <a:r>
              <a:rPr lang="en-US" dirty="0"/>
              <a:t>d) </a:t>
            </a:r>
            <a:r>
              <a:rPr lang="en-US" b="1" dirty="0"/>
              <a:t>Relevant: </a:t>
            </a:r>
            <a:r>
              <a:rPr lang="en-US" dirty="0"/>
              <a:t>The objective should relate directly to individual, department / organizational objectives. The goal must pertain somewhat to the individuals Job Description and assigned responsibilities with KPIs.</a:t>
            </a:r>
          </a:p>
          <a:p>
            <a:pPr marL="0" indent="0" algn="just">
              <a:buNone/>
            </a:pPr>
            <a:r>
              <a:rPr lang="en-US" dirty="0"/>
              <a:t>e) </a:t>
            </a:r>
            <a:r>
              <a:rPr lang="en-US" b="1" dirty="0"/>
              <a:t>Time bound: </a:t>
            </a:r>
            <a:r>
              <a:rPr lang="en-US" dirty="0"/>
              <a:t>You should be able to track progress against specified timeframes and specify a deadline for the task to be completed.</a:t>
            </a:r>
          </a:p>
          <a:p>
            <a:endParaRPr lang="en-US" dirty="0"/>
          </a:p>
        </p:txBody>
      </p:sp>
    </p:spTree>
    <p:extLst>
      <p:ext uri="{BB962C8B-B14F-4D97-AF65-F5344CB8AC3E}">
        <p14:creationId xmlns:p14="http://schemas.microsoft.com/office/powerpoint/2010/main" xmlns="" val="42431996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Renewal of Employee’s Contract</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After </a:t>
            </a:r>
            <a:r>
              <a:rPr lang="en-US" dirty="0"/>
              <a:t>the Annual Performance Evaluation, contracts of all the regular and long term staff will be renewed on the basis of their performance during the year</a:t>
            </a:r>
            <a:r>
              <a:rPr lang="en-US" dirty="0" smtClean="0"/>
              <a:t>.</a:t>
            </a:r>
          </a:p>
          <a:p>
            <a:r>
              <a:rPr lang="en-US" dirty="0" smtClean="0"/>
              <a:t> </a:t>
            </a:r>
            <a:r>
              <a:rPr lang="en-US" dirty="0"/>
              <a:t>For this purpose the Manager Human Resources will keep a track record of all contracts of staff members</a:t>
            </a:r>
          </a:p>
        </p:txBody>
      </p:sp>
    </p:spTree>
    <p:extLst>
      <p:ext uri="{BB962C8B-B14F-4D97-AF65-F5344CB8AC3E}">
        <p14:creationId xmlns:p14="http://schemas.microsoft.com/office/powerpoint/2010/main" xmlns="" val="22951732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Article VII: Salaries and Related Benefits</a:t>
            </a:r>
            <a:br>
              <a:rPr lang="en-US" b="1" dirty="0" smtClean="0"/>
            </a:br>
            <a:endParaRPr lang="en-US" dirty="0"/>
          </a:p>
        </p:txBody>
      </p:sp>
      <p:sp>
        <p:nvSpPr>
          <p:cNvPr id="3" name="Content Placeholder 2"/>
          <p:cNvSpPr>
            <a:spLocks noGrp="1"/>
          </p:cNvSpPr>
          <p:nvPr>
            <p:ph sz="quarter" idx="1"/>
          </p:nvPr>
        </p:nvSpPr>
        <p:spPr/>
        <p:txBody>
          <a:bodyPr>
            <a:normAutofit/>
          </a:bodyPr>
          <a:lstStyle/>
          <a:p>
            <a:pPr marL="0" indent="0">
              <a:buNone/>
            </a:pPr>
            <a:r>
              <a:rPr lang="en-US" b="1" dirty="0" smtClean="0"/>
              <a:t>7.1.Salaries</a:t>
            </a:r>
            <a:endParaRPr lang="en-US" b="1" dirty="0"/>
          </a:p>
          <a:p>
            <a:r>
              <a:rPr lang="en-US" dirty="0"/>
              <a:t>Salaries of each staff member will be as per SDPI's Salary Scales</a:t>
            </a:r>
            <a:r>
              <a:rPr lang="en-US" dirty="0" smtClean="0"/>
              <a:t>.</a:t>
            </a:r>
          </a:p>
          <a:p>
            <a:r>
              <a:rPr lang="en-US" dirty="0" smtClean="0"/>
              <a:t> </a:t>
            </a:r>
            <a:r>
              <a:rPr lang="en-US" dirty="0"/>
              <a:t>The contract signed by the individual with SDPI at the time of appointment shall specify the salary amount. </a:t>
            </a:r>
            <a:endParaRPr lang="en-US" dirty="0" smtClean="0"/>
          </a:p>
          <a:p>
            <a:r>
              <a:rPr lang="en-US" dirty="0" smtClean="0"/>
              <a:t>The </a:t>
            </a:r>
            <a:r>
              <a:rPr lang="en-US" dirty="0"/>
              <a:t>term salary includes basic salary, house rent allowance, conveyance allowance, and utilities allowance, however, such allowances are allowed subject to the availability of the funds. </a:t>
            </a:r>
          </a:p>
          <a:p>
            <a:endParaRPr lang="en-US" dirty="0"/>
          </a:p>
        </p:txBody>
      </p:sp>
    </p:spTree>
    <p:extLst>
      <p:ext uri="{BB962C8B-B14F-4D97-AF65-F5344CB8AC3E}">
        <p14:creationId xmlns:p14="http://schemas.microsoft.com/office/powerpoint/2010/main" xmlns="" val="41999771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Vertical and Horizontal Levels </a:t>
            </a:r>
            <a:endParaRPr lang="en-US" dirty="0"/>
          </a:p>
        </p:txBody>
      </p:sp>
      <p:sp>
        <p:nvSpPr>
          <p:cNvPr id="3" name="Content Placeholder 2"/>
          <p:cNvSpPr>
            <a:spLocks noGrp="1"/>
          </p:cNvSpPr>
          <p:nvPr>
            <p:ph sz="quarter" idx="1"/>
          </p:nvPr>
        </p:nvSpPr>
        <p:spPr/>
        <p:txBody>
          <a:bodyPr>
            <a:normAutofit fontScale="77500" lnSpcReduction="20000"/>
          </a:bodyPr>
          <a:lstStyle/>
          <a:p>
            <a:r>
              <a:rPr lang="en-US" b="1" dirty="0"/>
              <a:t>Level		Position				</a:t>
            </a:r>
            <a:endParaRPr lang="en-US" dirty="0"/>
          </a:p>
          <a:p>
            <a:r>
              <a:rPr lang="en-US" dirty="0"/>
              <a:t>R1		Executive Director/Senior Fellow</a:t>
            </a:r>
          </a:p>
          <a:p>
            <a:r>
              <a:rPr lang="en-US" dirty="0"/>
              <a:t>R2		Associate Research Fellow/ Deputy Executive Director</a:t>
            </a:r>
          </a:p>
          <a:p>
            <a:r>
              <a:rPr lang="en-US" dirty="0"/>
              <a:t>R3		Senior Research Associate</a:t>
            </a:r>
          </a:p>
          <a:p>
            <a:r>
              <a:rPr lang="en-US" dirty="0"/>
              <a:t>R4		Research Associate</a:t>
            </a:r>
          </a:p>
          <a:p>
            <a:r>
              <a:rPr lang="en-US" dirty="0"/>
              <a:t>R5		Research Assistants</a:t>
            </a:r>
          </a:p>
          <a:p>
            <a:r>
              <a:rPr lang="en-US" dirty="0"/>
              <a:t>The vertical levels for the management staff shall be as follows:</a:t>
            </a:r>
          </a:p>
          <a:p>
            <a:r>
              <a:rPr lang="en-US" b="1" dirty="0"/>
              <a:t>Level		Position</a:t>
            </a:r>
            <a:endParaRPr lang="en-US" dirty="0"/>
          </a:p>
          <a:p>
            <a:r>
              <a:rPr lang="en-US" dirty="0"/>
              <a:t>D1		Directors/ Senior Managers</a:t>
            </a:r>
          </a:p>
          <a:p>
            <a:r>
              <a:rPr lang="en-US" dirty="0"/>
              <a:t>D2		Managers/Coordinators</a:t>
            </a:r>
          </a:p>
          <a:p>
            <a:r>
              <a:rPr lang="en-US" dirty="0"/>
              <a:t>G1		Officers/Asst. Managers/Asst. Coordinators</a:t>
            </a:r>
          </a:p>
          <a:p>
            <a:r>
              <a:rPr lang="en-US" dirty="0"/>
              <a:t>G2		Management Assistants/ Secretaries</a:t>
            </a:r>
          </a:p>
          <a:p>
            <a:r>
              <a:rPr lang="en-US" dirty="0"/>
              <a:t>G3	            Drivers/ Supervisors/General Support Staff </a:t>
            </a:r>
          </a:p>
          <a:p>
            <a:endParaRPr lang="en-US" dirty="0"/>
          </a:p>
        </p:txBody>
      </p:sp>
    </p:spTree>
    <p:extLst>
      <p:ext uri="{BB962C8B-B14F-4D97-AF65-F5344CB8AC3E}">
        <p14:creationId xmlns:p14="http://schemas.microsoft.com/office/powerpoint/2010/main" xmlns="" val="26487235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Increments</a:t>
            </a:r>
            <a:br>
              <a:rPr lang="en-US" b="1" dirty="0" smtClean="0"/>
            </a:br>
            <a:endParaRPr lang="en-US" dirty="0"/>
          </a:p>
        </p:txBody>
      </p:sp>
      <p:sp>
        <p:nvSpPr>
          <p:cNvPr id="3" name="Content Placeholder 2"/>
          <p:cNvSpPr>
            <a:spLocks noGrp="1"/>
          </p:cNvSpPr>
          <p:nvPr>
            <p:ph sz="quarter" idx="1"/>
          </p:nvPr>
        </p:nvSpPr>
        <p:spPr/>
        <p:txBody>
          <a:bodyPr>
            <a:normAutofit/>
          </a:bodyPr>
          <a:lstStyle/>
          <a:p>
            <a:pPr lvl="0"/>
            <a:r>
              <a:rPr lang="en-US" dirty="0" smtClean="0"/>
              <a:t>The </a:t>
            </a:r>
            <a:r>
              <a:rPr lang="en-US" dirty="0"/>
              <a:t>annual increment shall accrue as a step increase on the 1st of October every year. However, this shall strictly base on the assessment of the individual's performance by the reporting authority of the individual/ Executive Director and approved by CFA</a:t>
            </a:r>
            <a:r>
              <a:rPr lang="en-US" dirty="0" smtClean="0"/>
              <a:t>.</a:t>
            </a:r>
          </a:p>
          <a:p>
            <a:pPr lvl="0"/>
            <a:r>
              <a:rPr lang="en-US" dirty="0" smtClean="0"/>
              <a:t>Cost of Living </a:t>
            </a:r>
            <a:endParaRPr lang="en-US" dirty="0"/>
          </a:p>
          <a:p>
            <a:endParaRPr lang="en-US" dirty="0"/>
          </a:p>
        </p:txBody>
      </p:sp>
    </p:spTree>
    <p:extLst>
      <p:ext uri="{BB962C8B-B14F-4D97-AF65-F5344CB8AC3E}">
        <p14:creationId xmlns:p14="http://schemas.microsoft.com/office/powerpoint/2010/main" xmlns="" val="27094963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Performance awards </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In </a:t>
            </a:r>
            <a:r>
              <a:rPr lang="en-US" dirty="0"/>
              <a:t>addition to the monetary incentive, office and support staff showing excellent performance may be honored with an Outstanding Performance Award as approved by Executive Director/CFA. </a:t>
            </a:r>
          </a:p>
          <a:p>
            <a:endParaRPr lang="en-US" dirty="0"/>
          </a:p>
        </p:txBody>
      </p:sp>
    </p:spTree>
    <p:extLst>
      <p:ext uri="{BB962C8B-B14F-4D97-AF65-F5344CB8AC3E}">
        <p14:creationId xmlns:p14="http://schemas.microsoft.com/office/powerpoint/2010/main" xmlns="" val="18264862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Performance Bonus </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dirty="0" smtClean="0"/>
              <a:t>The </a:t>
            </a:r>
            <a:r>
              <a:rPr lang="en-US" dirty="0"/>
              <a:t>CFA may choose to award a performance bonus of ten percent to a staff member who has conceptualized and successfully executed the research project/consultancy/training. </a:t>
            </a:r>
            <a:endParaRPr lang="en-US" dirty="0" smtClean="0"/>
          </a:p>
          <a:p>
            <a:r>
              <a:rPr lang="en-US" dirty="0" smtClean="0"/>
              <a:t>The </a:t>
            </a:r>
            <a:r>
              <a:rPr lang="en-US" dirty="0"/>
              <a:t>ten percent bonus will be calculated after deducting staff time spent on the activity and twenty percent overheads and other expenses incurred in executing the activity.</a:t>
            </a:r>
          </a:p>
          <a:p>
            <a:endParaRPr lang="en-US" dirty="0"/>
          </a:p>
        </p:txBody>
      </p:sp>
    </p:spTree>
    <p:extLst>
      <p:ext uri="{BB962C8B-B14F-4D97-AF65-F5344CB8AC3E}">
        <p14:creationId xmlns:p14="http://schemas.microsoft.com/office/powerpoint/2010/main" xmlns="" val="196583234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Overtime (Time beyond Regular Office Time)</a:t>
            </a:r>
            <a:br>
              <a:rPr lang="en-US" b="1" dirty="0" smtClean="0"/>
            </a:b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smtClean="0"/>
              <a:t>Overtime </a:t>
            </a:r>
            <a:r>
              <a:rPr lang="en-US" dirty="0"/>
              <a:t>rules shall be as follows:</a:t>
            </a:r>
          </a:p>
          <a:p>
            <a:r>
              <a:rPr lang="en-US" dirty="0" smtClean="0"/>
              <a:t>For </a:t>
            </a:r>
            <a:r>
              <a:rPr lang="en-US" dirty="0"/>
              <a:t>Research staff and Officers the commitment to work is the prime ethic, and there will be no extra remuneration for any time spent beyond normal office hours.</a:t>
            </a:r>
          </a:p>
          <a:p>
            <a:r>
              <a:rPr lang="en-US" dirty="0" smtClean="0"/>
              <a:t>Secretarial </a:t>
            </a:r>
            <a:r>
              <a:rPr lang="en-US" dirty="0"/>
              <a:t>and support staff will be entitled for overtime after a minimum of one hour of additional work. The compensation rate for overtime will be one and a half times the gross salary.</a:t>
            </a:r>
          </a:p>
          <a:p>
            <a:r>
              <a:rPr lang="en-US" dirty="0" smtClean="0"/>
              <a:t>Staff </a:t>
            </a:r>
            <a:r>
              <a:rPr lang="en-US" dirty="0"/>
              <a:t>members following regular office hours, required to work beyond working hours or on weekends or holidays, will be eligible for official vehicle for pick up and drop. If an official vehicle is not available, the staff member concerned will be entitled to claim conveyance charges. Official vehicle will be made available for women. </a:t>
            </a:r>
          </a:p>
          <a:p>
            <a:r>
              <a:rPr lang="en-US" dirty="0" smtClean="0"/>
              <a:t>The </a:t>
            </a:r>
            <a:r>
              <a:rPr lang="en-US" dirty="0"/>
              <a:t>ceiling of maximum overtime will be fixed at 40 hours per month except in exceptional situations as decided by the Executive Director.</a:t>
            </a:r>
          </a:p>
          <a:p>
            <a:endParaRPr lang="en-US" dirty="0"/>
          </a:p>
        </p:txBody>
      </p:sp>
    </p:spTree>
    <p:extLst>
      <p:ext uri="{BB962C8B-B14F-4D97-AF65-F5344CB8AC3E}">
        <p14:creationId xmlns:p14="http://schemas.microsoft.com/office/powerpoint/2010/main" xmlns="" val="16831687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Medical Coverage</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Subject </a:t>
            </a:r>
            <a:r>
              <a:rPr lang="en-US" dirty="0"/>
              <a:t>to availability of funds, all professional and non-professional resident staff, appointed for a term of one year or longer, will be covered by health insurance with effect from the date of confirmation.</a:t>
            </a:r>
          </a:p>
        </p:txBody>
      </p:sp>
    </p:spTree>
    <p:extLst>
      <p:ext uri="{BB962C8B-B14F-4D97-AF65-F5344CB8AC3E}">
        <p14:creationId xmlns:p14="http://schemas.microsoft.com/office/powerpoint/2010/main" xmlns="" val="3505434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Liability Insurance</a:t>
            </a:r>
            <a:br>
              <a:rPr lang="en-US" b="1" dirty="0" smtClean="0"/>
            </a:br>
            <a:endParaRPr lang="en-US" dirty="0"/>
          </a:p>
        </p:txBody>
      </p:sp>
      <p:sp>
        <p:nvSpPr>
          <p:cNvPr id="3" name="Content Placeholder 2"/>
          <p:cNvSpPr>
            <a:spLocks noGrp="1"/>
          </p:cNvSpPr>
          <p:nvPr>
            <p:ph sz="quarter" idx="1"/>
          </p:nvPr>
        </p:nvSpPr>
        <p:spPr/>
        <p:txBody>
          <a:bodyPr/>
          <a:lstStyle/>
          <a:p>
            <a:r>
              <a:rPr lang="en-US" dirty="0" smtClean="0"/>
              <a:t>All </a:t>
            </a:r>
            <a:r>
              <a:rPr lang="en-US" dirty="0"/>
              <a:t>staff members who own or drive automobiles shall be required to carry insurance to cover their medical costs in case of accident, at their own expense.</a:t>
            </a:r>
          </a:p>
          <a:p>
            <a:endParaRPr lang="en-US" dirty="0"/>
          </a:p>
        </p:txBody>
      </p:sp>
    </p:spTree>
    <p:extLst>
      <p:ext uri="{BB962C8B-B14F-4D97-AF65-F5344CB8AC3E}">
        <p14:creationId xmlns:p14="http://schemas.microsoft.com/office/powerpoint/2010/main" xmlns="" val="2171758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Group Insurance</a:t>
            </a:r>
            <a:br>
              <a:rPr lang="en-US" b="1" dirty="0" smtClean="0"/>
            </a:br>
            <a:endParaRPr lang="en-US" dirty="0"/>
          </a:p>
        </p:txBody>
      </p:sp>
      <p:sp>
        <p:nvSpPr>
          <p:cNvPr id="3" name="Content Placeholder 2"/>
          <p:cNvSpPr>
            <a:spLocks noGrp="1"/>
          </p:cNvSpPr>
          <p:nvPr>
            <p:ph sz="quarter" idx="1"/>
          </p:nvPr>
        </p:nvSpPr>
        <p:spPr/>
        <p:txBody>
          <a:bodyPr>
            <a:normAutofit/>
          </a:bodyPr>
          <a:lstStyle/>
          <a:p>
            <a:r>
              <a:rPr lang="en-US" dirty="0" smtClean="0"/>
              <a:t>All </a:t>
            </a:r>
            <a:r>
              <a:rPr lang="en-US" dirty="0"/>
              <a:t>professional and non-professional resident staff appointed for one year or more will be required to participate in SDPI's group insurance scheme upon the completion of their period of probation. </a:t>
            </a:r>
            <a:endParaRPr lang="en-US" dirty="0" smtClean="0"/>
          </a:p>
          <a:p>
            <a:r>
              <a:rPr lang="en-US" dirty="0" smtClean="0"/>
              <a:t>The </a:t>
            </a:r>
            <a:r>
              <a:rPr lang="en-US" dirty="0"/>
              <a:t>insurance coverage will include protection in case of death, accidental death, or on-the-job accident or injury. </a:t>
            </a:r>
            <a:endParaRPr lang="en-US" dirty="0" smtClean="0"/>
          </a:p>
          <a:p>
            <a:r>
              <a:rPr lang="en-US" dirty="0" smtClean="0"/>
              <a:t>SDPI </a:t>
            </a:r>
            <a:r>
              <a:rPr lang="en-US" dirty="0"/>
              <a:t>will recommend appropriate rates of coverage for staff members on the basis of their salary levels, subject to the availability of funds.</a:t>
            </a:r>
          </a:p>
        </p:txBody>
      </p:sp>
    </p:spTree>
    <p:extLst>
      <p:ext uri="{BB962C8B-B14F-4D97-AF65-F5344CB8AC3E}">
        <p14:creationId xmlns:p14="http://schemas.microsoft.com/office/powerpoint/2010/main" xmlns="" val="27684194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sz="quarter" idx="1"/>
          </p:nvPr>
        </p:nvSpPr>
        <p:spPr/>
        <p:txBody>
          <a:bodyPr/>
          <a:lstStyle/>
          <a:p>
            <a:r>
              <a:rPr lang="en-US" dirty="0" smtClean="0"/>
              <a:t>Without sound policies a human working in non profit sector is just like a blind man sitting in a dark room finding a black cat which is not there. </a:t>
            </a:r>
            <a:endParaRPr lang="en-US" dirty="0"/>
          </a:p>
        </p:txBody>
      </p:sp>
    </p:spTree>
    <p:extLst>
      <p:ext uri="{BB962C8B-B14F-4D97-AF65-F5344CB8AC3E}">
        <p14:creationId xmlns:p14="http://schemas.microsoft.com/office/powerpoint/2010/main" xmlns="" val="9801540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sz="quarter" idx="1"/>
          </p:nvPr>
        </p:nvSpPr>
        <p:spPr/>
        <p:txBody>
          <a:bodyPr/>
          <a:lstStyle/>
          <a:p>
            <a:r>
              <a:rPr lang="en-US" dirty="0" smtClean="0"/>
              <a:t>SDPI Staff-Special thanks </a:t>
            </a:r>
            <a:r>
              <a:rPr lang="en-US" smtClean="0"/>
              <a:t>to </a:t>
            </a:r>
            <a:r>
              <a:rPr lang="en-US" smtClean="0"/>
              <a:t>SDPI </a:t>
            </a:r>
            <a:r>
              <a:rPr lang="en-US" dirty="0" smtClean="0"/>
              <a:t>for sharing such valuable information. </a:t>
            </a:r>
            <a:endParaRPr lang="en-US" dirty="0"/>
          </a:p>
        </p:txBody>
      </p:sp>
    </p:spTree>
    <p:extLst>
      <p:ext uri="{BB962C8B-B14F-4D97-AF65-F5344CB8AC3E}">
        <p14:creationId xmlns:p14="http://schemas.microsoft.com/office/powerpoint/2010/main" xmlns="" val="26815673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58</TotalTime>
  <Words>3434</Words>
  <Application>Microsoft Office PowerPoint</Application>
  <PresentationFormat>On-screen Show (4:3)</PresentationFormat>
  <Paragraphs>247</Paragraphs>
  <Slides>66</Slides>
  <Notes>0</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Oriel</vt:lpstr>
      <vt:lpstr>Decision Making in NPO Sector  Lecture 24 </vt:lpstr>
      <vt:lpstr>Agenda </vt:lpstr>
      <vt:lpstr>agenda</vt:lpstr>
      <vt:lpstr>Staff Rules: Scope and Purpose </vt:lpstr>
      <vt:lpstr>Article I: Definitions </vt:lpstr>
      <vt:lpstr>Article I: Definitions</vt:lpstr>
      <vt:lpstr>Article I: Definitions</vt:lpstr>
      <vt:lpstr>Article I: Definitions</vt:lpstr>
      <vt:lpstr>Article I: Definitions</vt:lpstr>
      <vt:lpstr>Article I: Definitions</vt:lpstr>
      <vt:lpstr>Article I: Definitions</vt:lpstr>
      <vt:lpstr>CFA</vt:lpstr>
      <vt:lpstr>Article II: General Provisions </vt:lpstr>
      <vt:lpstr>Article II: General Provisions</vt:lpstr>
      <vt:lpstr>Article II: General Provisions</vt:lpstr>
      <vt:lpstr>Article III: Duties, Obligations and Privileges </vt:lpstr>
      <vt:lpstr>objectives</vt:lpstr>
      <vt:lpstr>CFA Ensures that:</vt:lpstr>
      <vt:lpstr>Establishing Values </vt:lpstr>
      <vt:lpstr>Values of SDPI management</vt:lpstr>
      <vt:lpstr>Job Descriptions  </vt:lpstr>
      <vt:lpstr>Research Fellows</vt:lpstr>
      <vt:lpstr>Research advisors</vt:lpstr>
      <vt:lpstr>meetings</vt:lpstr>
      <vt:lpstr>Other stakeholders</vt:lpstr>
      <vt:lpstr>Technical skills</vt:lpstr>
      <vt:lpstr>Core advisors</vt:lpstr>
      <vt:lpstr>Financial Responsibility   </vt:lpstr>
      <vt:lpstr>Liability Insurance   </vt:lpstr>
      <vt:lpstr>Proprietary Rights </vt:lpstr>
      <vt:lpstr> Beneficiary</vt:lpstr>
      <vt:lpstr>Identification Card </vt:lpstr>
      <vt:lpstr>Article IV: Decision-Making </vt:lpstr>
      <vt:lpstr>Slide 34</vt:lpstr>
      <vt:lpstr>Slide 35</vt:lpstr>
      <vt:lpstr>Article V: Hours of Work and Official Holidays </vt:lpstr>
      <vt:lpstr>Promise fulfillment</vt:lpstr>
      <vt:lpstr>timings</vt:lpstr>
      <vt:lpstr>Forty hours per week</vt:lpstr>
      <vt:lpstr>Timing of support staff and rest of stakeholders</vt:lpstr>
      <vt:lpstr>Flexible working hours</vt:lpstr>
      <vt:lpstr>Article VI: Supervision and Evaluation </vt:lpstr>
      <vt:lpstr>Supervision </vt:lpstr>
      <vt:lpstr>Supervision </vt:lpstr>
      <vt:lpstr>PERFORMANCE MANAGEMENT SYSTEM </vt:lpstr>
      <vt:lpstr>Improvement process</vt:lpstr>
      <vt:lpstr>Principles</vt:lpstr>
      <vt:lpstr>Performance Assessment</vt:lpstr>
      <vt:lpstr>Performance Rating </vt:lpstr>
      <vt:lpstr>Good Performance Lead to:</vt:lpstr>
      <vt:lpstr>Core Behavioral Competency Performance Weighting </vt:lpstr>
      <vt:lpstr>Smart objectives</vt:lpstr>
      <vt:lpstr>Measurable</vt:lpstr>
      <vt:lpstr>Attainable, relevant, timebound</vt:lpstr>
      <vt:lpstr>Renewal of Employee’s Contract </vt:lpstr>
      <vt:lpstr>Article VII: Salaries and Related Benefits </vt:lpstr>
      <vt:lpstr>Vertical and Horizontal Levels </vt:lpstr>
      <vt:lpstr>Increments </vt:lpstr>
      <vt:lpstr>Performance awards  </vt:lpstr>
      <vt:lpstr>Performance Bonus  </vt:lpstr>
      <vt:lpstr>Overtime (Time beyond Regular Office Time) </vt:lpstr>
      <vt:lpstr>Medical Coverage </vt:lpstr>
      <vt:lpstr>Liability Insurance </vt:lpstr>
      <vt:lpstr>Group Insurance </vt:lpstr>
      <vt:lpstr>Conclusion </vt:lpstr>
      <vt:lpstr>Reference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in NPO Sector  Lecture 24</dc:title>
  <dc:creator>comsats</dc:creator>
  <cp:lastModifiedBy>vcomsats</cp:lastModifiedBy>
  <cp:revision>19</cp:revision>
  <dcterms:created xsi:type="dcterms:W3CDTF">2013-11-24T05:57:37Z</dcterms:created>
  <dcterms:modified xsi:type="dcterms:W3CDTF">2013-11-24T09:21:29Z</dcterms:modified>
</cp:coreProperties>
</file>