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320" r:id="rId4"/>
    <p:sldId id="321"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4" r:id="rId62"/>
    <p:sldId id="315" r:id="rId63"/>
    <p:sldId id="316" r:id="rId64"/>
    <p:sldId id="317" r:id="rId65"/>
    <p:sldId id="318" r:id="rId66"/>
    <p:sldId id="319" r:id="rId6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2" d="100"/>
          <a:sy n="62" d="100"/>
        </p:scale>
        <p:origin x="-1464"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3C426758-F42A-429E-8CF6-6B6344E71826}" type="datetimeFigureOut">
              <a:rPr lang="en-US" smtClean="0"/>
              <a:pPr/>
              <a:t>24-Nov-13</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6309A477-5326-4852-87FA-ABD55C9EB1F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3C426758-F42A-429E-8CF6-6B6344E71826}" type="datetimeFigureOut">
              <a:rPr lang="en-US" smtClean="0"/>
              <a:pPr/>
              <a:t>24-Nov-13</a:t>
            </a:fld>
            <a:endParaRPr lang="en-US"/>
          </a:p>
        </p:txBody>
      </p:sp>
      <p:sp>
        <p:nvSpPr>
          <p:cNvPr id="9" name="Slide Number Placeholder 8"/>
          <p:cNvSpPr>
            <a:spLocks noGrp="1"/>
          </p:cNvSpPr>
          <p:nvPr>
            <p:ph type="sldNum" sz="quarter" idx="15"/>
          </p:nvPr>
        </p:nvSpPr>
        <p:spPr/>
        <p:txBody>
          <a:bodyPr rtlCol="0"/>
          <a:lstStyle/>
          <a:p>
            <a:fld id="{6309A477-5326-4852-87FA-ABD55C9EB1FB}"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3C426758-F42A-429E-8CF6-6B6344E71826}" type="datetimeFigureOut">
              <a:rPr lang="en-US" smtClean="0"/>
              <a:pPr/>
              <a:t>24-Nov-13</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6309A477-5326-4852-87FA-ABD55C9EB1F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3C426758-F42A-429E-8CF6-6B6344E71826}" type="datetimeFigureOut">
              <a:rPr lang="en-US" smtClean="0"/>
              <a:pPr/>
              <a:t>24-Nov-13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09A477-5326-4852-87FA-ABD55C9EB1FB}"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3C426758-F42A-429E-8CF6-6B6344E71826}" type="datetimeFigureOut">
              <a:rPr lang="en-US" smtClean="0"/>
              <a:pPr/>
              <a:t>24-Nov-13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09A477-5326-4852-87FA-ABD55C9EB1FB}"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3C426758-F42A-429E-8CF6-6B6344E71826}" type="datetimeFigureOut">
              <a:rPr lang="en-US" smtClean="0"/>
              <a:pPr/>
              <a:t>24-Nov-13</a:t>
            </a:fld>
            <a:endParaRPr lang="en-US"/>
          </a:p>
        </p:txBody>
      </p:sp>
      <p:sp>
        <p:nvSpPr>
          <p:cNvPr id="7" name="Slide Number Placeholder 6"/>
          <p:cNvSpPr>
            <a:spLocks noGrp="1"/>
          </p:cNvSpPr>
          <p:nvPr>
            <p:ph type="sldNum" sz="quarter" idx="11"/>
          </p:nvPr>
        </p:nvSpPr>
        <p:spPr/>
        <p:txBody>
          <a:bodyPr rtlCol="0"/>
          <a:lstStyle/>
          <a:p>
            <a:fld id="{6309A477-5326-4852-87FA-ABD55C9EB1FB}"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426758-F42A-429E-8CF6-6B6344E71826}" type="datetimeFigureOut">
              <a:rPr lang="en-US" smtClean="0"/>
              <a:pPr/>
              <a:t>24-Nov-13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09A477-5326-4852-87FA-ABD55C9EB1F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3C426758-F42A-429E-8CF6-6B6344E71826}" type="datetimeFigureOut">
              <a:rPr lang="en-US" smtClean="0"/>
              <a:pPr/>
              <a:t>24-Nov-13</a:t>
            </a:fld>
            <a:endParaRPr lang="en-US"/>
          </a:p>
        </p:txBody>
      </p:sp>
      <p:sp>
        <p:nvSpPr>
          <p:cNvPr id="22" name="Slide Number Placeholder 21"/>
          <p:cNvSpPr>
            <a:spLocks noGrp="1"/>
          </p:cNvSpPr>
          <p:nvPr>
            <p:ph type="sldNum" sz="quarter" idx="15"/>
          </p:nvPr>
        </p:nvSpPr>
        <p:spPr/>
        <p:txBody>
          <a:bodyPr rtlCol="0"/>
          <a:lstStyle/>
          <a:p>
            <a:fld id="{6309A477-5326-4852-87FA-ABD55C9EB1FB}"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3C426758-F42A-429E-8CF6-6B6344E71826}" type="datetimeFigureOut">
              <a:rPr lang="en-US" smtClean="0"/>
              <a:pPr/>
              <a:t>24-Nov-13</a:t>
            </a:fld>
            <a:endParaRPr lang="en-US"/>
          </a:p>
        </p:txBody>
      </p:sp>
      <p:sp>
        <p:nvSpPr>
          <p:cNvPr id="18" name="Slide Number Placeholder 17"/>
          <p:cNvSpPr>
            <a:spLocks noGrp="1"/>
          </p:cNvSpPr>
          <p:nvPr>
            <p:ph type="sldNum" sz="quarter" idx="11"/>
          </p:nvPr>
        </p:nvSpPr>
        <p:spPr/>
        <p:txBody>
          <a:bodyPr rtlCol="0"/>
          <a:lstStyle/>
          <a:p>
            <a:fld id="{6309A477-5326-4852-87FA-ABD55C9EB1FB}"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C426758-F42A-429E-8CF6-6B6344E71826}" type="datetimeFigureOut">
              <a:rPr lang="en-US" smtClean="0"/>
              <a:pPr/>
              <a:t>24-Nov-13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09A477-5326-4852-87FA-ABD55C9EB1F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C426758-F42A-429E-8CF6-6B6344E71826}" type="datetimeFigureOut">
              <a:rPr lang="en-US" smtClean="0"/>
              <a:pPr/>
              <a:t>24-Nov-13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09A477-5326-4852-87FA-ABD55C9EB1F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3C426758-F42A-429E-8CF6-6B6344E71826}" type="datetimeFigureOut">
              <a:rPr lang="en-US" smtClean="0"/>
              <a:pPr/>
              <a:t>24-Nov-13</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6309A477-5326-4852-87FA-ABD55C9EB1F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33600" y="1981200"/>
            <a:ext cx="6172200" cy="1894362"/>
          </a:xfrm>
        </p:spPr>
        <p:txBody>
          <a:bodyPr/>
          <a:lstStyle/>
          <a:p>
            <a:r>
              <a:rPr lang="en-US" dirty="0" smtClean="0"/>
              <a:t>Decision Making in NPO Sector </a:t>
            </a:r>
            <a:r>
              <a:rPr lang="en-US" dirty="0" smtClean="0"/>
              <a:t/>
            </a:r>
            <a:br>
              <a:rPr lang="en-US" dirty="0" smtClean="0"/>
            </a:br>
            <a:r>
              <a:rPr lang="en-US" dirty="0" smtClean="0"/>
              <a:t>Lecture </a:t>
            </a:r>
            <a:r>
              <a:rPr lang="en-US" dirty="0" smtClean="0"/>
              <a:t>23	</a:t>
            </a:r>
            <a:endParaRPr lang="en-US" dirty="0"/>
          </a:p>
        </p:txBody>
      </p:sp>
      <p:sp>
        <p:nvSpPr>
          <p:cNvPr id="3" name="Subtitle 2"/>
          <p:cNvSpPr>
            <a:spLocks noGrp="1"/>
          </p:cNvSpPr>
          <p:nvPr>
            <p:ph type="subTitle" idx="1"/>
          </p:nvPr>
        </p:nvSpPr>
        <p:spPr>
          <a:xfrm>
            <a:off x="2133600" y="3886200"/>
            <a:ext cx="6172200" cy="1371600"/>
          </a:xfrm>
        </p:spPr>
        <p:txBody>
          <a:bodyPr/>
          <a:lstStyle/>
          <a:p>
            <a:pPr lvl="1"/>
            <a:r>
              <a:rPr lang="en-US" dirty="0" smtClean="0"/>
              <a:t>MPA 505</a:t>
            </a:r>
          </a:p>
          <a:p>
            <a:pPr lvl="1"/>
            <a:r>
              <a:rPr lang="en-US" dirty="0" smtClean="0"/>
              <a:t>MPA Program </a:t>
            </a:r>
          </a:p>
          <a:p>
            <a:pPr lvl="1"/>
            <a:r>
              <a:rPr lang="en-US" dirty="0" smtClean="0"/>
              <a:t>Riffat </a:t>
            </a:r>
            <a:r>
              <a:rPr lang="en-US" dirty="0"/>
              <a:t>A</a:t>
            </a:r>
            <a:r>
              <a:rPr lang="en-US" dirty="0" smtClean="0"/>
              <a:t>bbas Rizvi</a:t>
            </a:r>
            <a:endParaRPr lang="en-US" dirty="0"/>
          </a:p>
        </p:txBody>
      </p:sp>
    </p:spTree>
    <p:extLst>
      <p:ext uri="{BB962C8B-B14F-4D97-AF65-F5344CB8AC3E}">
        <p14:creationId xmlns:p14="http://schemas.microsoft.com/office/powerpoint/2010/main" xmlns="" val="9790588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a:t>
            </a:r>
            <a:endParaRPr lang="en-US" dirty="0"/>
          </a:p>
        </p:txBody>
      </p:sp>
      <p:sp>
        <p:nvSpPr>
          <p:cNvPr id="3" name="Content Placeholder 2"/>
          <p:cNvSpPr>
            <a:spLocks noGrp="1"/>
          </p:cNvSpPr>
          <p:nvPr>
            <p:ph sz="quarter" idx="1"/>
          </p:nvPr>
        </p:nvSpPr>
        <p:spPr/>
        <p:txBody>
          <a:bodyPr>
            <a:normAutofit/>
          </a:bodyPr>
          <a:lstStyle/>
          <a:p>
            <a:r>
              <a:rPr lang="en-US" dirty="0" smtClean="0"/>
              <a:t>Preview of Last Lecture </a:t>
            </a:r>
          </a:p>
          <a:p>
            <a:r>
              <a:rPr lang="en-US" dirty="0" smtClean="0"/>
              <a:t>Mission, Vision of SDPI</a:t>
            </a:r>
            <a:endParaRPr lang="en-US" dirty="0" smtClean="0"/>
          </a:p>
          <a:p>
            <a:r>
              <a:rPr lang="en-US" dirty="0" smtClean="0"/>
              <a:t>Management Procedures</a:t>
            </a:r>
          </a:p>
          <a:p>
            <a:r>
              <a:rPr lang="en-US" dirty="0" smtClean="0"/>
              <a:t>Efficiency and </a:t>
            </a:r>
            <a:r>
              <a:rPr lang="en-US" dirty="0" smtClean="0"/>
              <a:t>Effectiveness</a:t>
            </a:r>
          </a:p>
          <a:p>
            <a:r>
              <a:rPr lang="en-US" dirty="0" smtClean="0"/>
              <a:t>CFA-Council</a:t>
            </a:r>
          </a:p>
          <a:p>
            <a:r>
              <a:rPr lang="en-US" dirty="0" smtClean="0"/>
              <a:t>Powers </a:t>
            </a:r>
          </a:p>
          <a:p>
            <a:r>
              <a:rPr lang="en-US" dirty="0" smtClean="0"/>
              <a:t>Dynamic Procedures </a:t>
            </a:r>
          </a:p>
          <a:p>
            <a:r>
              <a:rPr lang="en-US" dirty="0" smtClean="0"/>
              <a:t>Structures </a:t>
            </a:r>
          </a:p>
          <a:p>
            <a:r>
              <a:rPr lang="en-US" dirty="0" smtClean="0"/>
              <a:t>Core Activities</a:t>
            </a:r>
          </a:p>
          <a:p>
            <a:r>
              <a:rPr lang="en-US" dirty="0" smtClean="0"/>
              <a:t>Support Program </a:t>
            </a:r>
          </a:p>
          <a:p>
            <a:pPr>
              <a:buNone/>
            </a:pPr>
            <a:endParaRPr lang="en-US" dirty="0" smtClean="0"/>
          </a:p>
          <a:p>
            <a:endParaRPr lang="en-US" dirty="0" smtClean="0"/>
          </a:p>
          <a:p>
            <a:endParaRPr lang="en-US" dirty="0" smtClean="0"/>
          </a:p>
        </p:txBody>
      </p:sp>
    </p:spTree>
    <p:extLst>
      <p:ext uri="{BB962C8B-B14F-4D97-AF65-F5344CB8AC3E}">
        <p14:creationId xmlns:p14="http://schemas.microsoft.com/office/powerpoint/2010/main" xmlns="" val="29183700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sz="quarter" idx="1"/>
          </p:nvPr>
        </p:nvSpPr>
        <p:spPr/>
        <p:txBody>
          <a:bodyPr/>
          <a:lstStyle/>
          <a:p>
            <a:r>
              <a:rPr lang="en-US" dirty="0" smtClean="0"/>
              <a:t>Research </a:t>
            </a:r>
          </a:p>
          <a:p>
            <a:r>
              <a:rPr lang="en-US" dirty="0" smtClean="0"/>
              <a:t>Main themes in Research </a:t>
            </a:r>
          </a:p>
          <a:p>
            <a:r>
              <a:rPr lang="en-US" dirty="0" smtClean="0"/>
              <a:t>Monitoring and Survey Unit</a:t>
            </a:r>
          </a:p>
          <a:p>
            <a:r>
              <a:rPr lang="en-US" dirty="0" smtClean="0"/>
              <a:t>Project Acquisition and contracting </a:t>
            </a:r>
          </a:p>
          <a:p>
            <a:r>
              <a:rPr lang="en-US" dirty="0" smtClean="0"/>
              <a:t> Committees</a:t>
            </a:r>
          </a:p>
          <a:p>
            <a:r>
              <a:rPr lang="en-US" dirty="0" smtClean="0"/>
              <a:t>Data Bases</a:t>
            </a:r>
          </a:p>
          <a:p>
            <a:r>
              <a:rPr lang="en-US" dirty="0" smtClean="0"/>
              <a:t>Archives</a:t>
            </a:r>
          </a:p>
          <a:p>
            <a:r>
              <a:rPr lang="en-US" dirty="0" smtClean="0"/>
              <a:t>Transport </a:t>
            </a:r>
          </a:p>
          <a:p>
            <a:r>
              <a:rPr lang="en-US" dirty="0" smtClean="0"/>
              <a:t>Conclusion</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685800"/>
            <a:ext cx="8001000" cy="5788152"/>
          </a:xfrm>
        </p:spPr>
        <p:txBody>
          <a:bodyPr>
            <a:normAutofit/>
          </a:bodyPr>
          <a:lstStyle/>
          <a:p>
            <a:pPr>
              <a:buNone/>
            </a:pPr>
            <a:r>
              <a:rPr lang="en-US" b="1" dirty="0" smtClean="0"/>
              <a:t>Mission Statement</a:t>
            </a:r>
          </a:p>
          <a:p>
            <a:pPr algn="just">
              <a:buNone/>
            </a:pPr>
            <a:r>
              <a:rPr lang="en-US" dirty="0" smtClean="0"/>
              <a:t>    The Sustainable Development Policy Institute provides the global sustainable development community with representation from Pakistan as well as South Asia as a whole. The Institute's mission is:</a:t>
            </a:r>
          </a:p>
          <a:p>
            <a:pPr algn="just">
              <a:buNone/>
            </a:pPr>
            <a:r>
              <a:rPr lang="en-US" dirty="0" smtClean="0"/>
              <a:t>	To </a:t>
            </a:r>
            <a:r>
              <a:rPr lang="en-US" dirty="0" smtClean="0"/>
              <a:t>catalyse the transition towards sustainable development, defined as the enhancement of peace, social justice and well-being, within and across generations.</a:t>
            </a:r>
          </a:p>
          <a:p>
            <a:pPr>
              <a:buNone/>
            </a:pPr>
            <a:r>
              <a:rPr lang="en-US" b="1" dirty="0" smtClean="0"/>
              <a:t>Vision</a:t>
            </a:r>
          </a:p>
          <a:p>
            <a:pPr algn="just">
              <a:buNone/>
            </a:pPr>
            <a:r>
              <a:rPr lang="en-US" dirty="0" smtClean="0"/>
              <a:t>    To </a:t>
            </a:r>
            <a:r>
              <a:rPr lang="en-US" dirty="0" smtClean="0"/>
              <a:t>be a center of excellence on sustainable development policy research, capacity development and advocacy in Pakistan.</a:t>
            </a:r>
          </a:p>
          <a:p>
            <a:pPr>
              <a:buNone/>
            </a:pP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 procedures</a:t>
            </a:r>
            <a:endParaRPr lang="en-US" dirty="0"/>
          </a:p>
        </p:txBody>
      </p:sp>
      <p:sp>
        <p:nvSpPr>
          <p:cNvPr id="3" name="Content Placeholder 2"/>
          <p:cNvSpPr>
            <a:spLocks noGrp="1"/>
          </p:cNvSpPr>
          <p:nvPr>
            <p:ph sz="quarter" idx="1"/>
          </p:nvPr>
        </p:nvSpPr>
        <p:spPr/>
        <p:txBody>
          <a:bodyPr/>
          <a:lstStyle/>
          <a:p>
            <a:r>
              <a:rPr lang="en-US" dirty="0"/>
              <a:t>These management procedures have been developed to streamline the functions and provide guidelines for smooth operations of all organizational activities of the Sustainable Development Policy Institute (SDPI). </a:t>
            </a:r>
          </a:p>
        </p:txBody>
      </p:sp>
    </p:spTree>
    <p:extLst>
      <p:ext uri="{BB962C8B-B14F-4D97-AF65-F5344CB8AC3E}">
        <p14:creationId xmlns:p14="http://schemas.microsoft.com/office/powerpoint/2010/main" xmlns="" val="20264437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Efficiency and effectiveness</a:t>
            </a:r>
            <a:endParaRPr lang="en-US" dirty="0"/>
          </a:p>
        </p:txBody>
      </p:sp>
      <p:sp>
        <p:nvSpPr>
          <p:cNvPr id="3" name="Content Placeholder 2"/>
          <p:cNvSpPr>
            <a:spLocks noGrp="1"/>
          </p:cNvSpPr>
          <p:nvPr>
            <p:ph sz="quarter" idx="1"/>
          </p:nvPr>
        </p:nvSpPr>
        <p:spPr/>
        <p:txBody>
          <a:bodyPr/>
          <a:lstStyle/>
          <a:p>
            <a:r>
              <a:rPr lang="en-US" dirty="0" smtClean="0"/>
              <a:t>These aim at bringing efficiency in operations and an increase in productivity, through developing a set of "staff rules", and "financial procedures". </a:t>
            </a:r>
          </a:p>
          <a:p>
            <a:pPr marL="0" indent="0">
              <a:buNone/>
            </a:pPr>
            <a:endParaRPr lang="en-US" dirty="0" smtClean="0"/>
          </a:p>
          <a:p>
            <a:endParaRPr lang="en-US" dirty="0"/>
          </a:p>
        </p:txBody>
      </p:sp>
    </p:spTree>
    <p:extLst>
      <p:ext uri="{BB962C8B-B14F-4D97-AF65-F5344CB8AC3E}">
        <p14:creationId xmlns:p14="http://schemas.microsoft.com/office/powerpoint/2010/main" xmlns="" val="15575851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CFA</a:t>
            </a:r>
            <a:endParaRPr lang="en-US" dirty="0"/>
          </a:p>
        </p:txBody>
      </p:sp>
      <p:sp>
        <p:nvSpPr>
          <p:cNvPr id="3" name="Content Placeholder 2"/>
          <p:cNvSpPr>
            <a:spLocks noGrp="1"/>
          </p:cNvSpPr>
          <p:nvPr>
            <p:ph sz="quarter" idx="1"/>
          </p:nvPr>
        </p:nvSpPr>
        <p:spPr/>
        <p:txBody>
          <a:bodyPr/>
          <a:lstStyle/>
          <a:p>
            <a:r>
              <a:rPr lang="en-US" dirty="0"/>
              <a:t>In circumstances where these procedures are silent or if there is a lack of clarity or dispute in any of their provision, guidance may be sought from the Council of Fellows and Advisors (CFA).</a:t>
            </a:r>
          </a:p>
          <a:p>
            <a:pPr marL="0" indent="0">
              <a:buNone/>
            </a:pPr>
            <a:endParaRPr lang="en-US" dirty="0"/>
          </a:p>
        </p:txBody>
      </p:sp>
    </p:spTree>
    <p:extLst>
      <p:ext uri="{BB962C8B-B14F-4D97-AF65-F5344CB8AC3E}">
        <p14:creationId xmlns:p14="http://schemas.microsoft.com/office/powerpoint/2010/main" xmlns="" val="27285370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powers</a:t>
            </a:r>
            <a:endParaRPr lang="en-US" dirty="0"/>
          </a:p>
        </p:txBody>
      </p:sp>
      <p:sp>
        <p:nvSpPr>
          <p:cNvPr id="3" name="Content Placeholder 2"/>
          <p:cNvSpPr>
            <a:spLocks noGrp="1"/>
          </p:cNvSpPr>
          <p:nvPr>
            <p:ph sz="quarter" idx="1"/>
          </p:nvPr>
        </p:nvSpPr>
        <p:spPr/>
        <p:txBody>
          <a:bodyPr/>
          <a:lstStyle/>
          <a:p>
            <a:r>
              <a:rPr lang="en-US" dirty="0"/>
              <a:t>The Executive Director (ED) or any other official of SDPI to whom such powers have been delegated by the competent authority may issue instructions/ memorandums to explain/interpret various provisions of the procedures for specific needs. </a:t>
            </a:r>
          </a:p>
        </p:txBody>
      </p:sp>
    </p:spTree>
    <p:extLst>
      <p:ext uri="{BB962C8B-B14F-4D97-AF65-F5344CB8AC3E}">
        <p14:creationId xmlns:p14="http://schemas.microsoft.com/office/powerpoint/2010/main" xmlns="" val="4077867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Dynamic procedures</a:t>
            </a:r>
            <a:endParaRPr lang="en-US" dirty="0"/>
          </a:p>
        </p:txBody>
      </p:sp>
      <p:sp>
        <p:nvSpPr>
          <p:cNvPr id="3" name="Content Placeholder 2"/>
          <p:cNvSpPr>
            <a:spLocks noGrp="1"/>
          </p:cNvSpPr>
          <p:nvPr>
            <p:ph sz="quarter" idx="1"/>
          </p:nvPr>
        </p:nvSpPr>
        <p:spPr/>
        <p:txBody>
          <a:bodyPr/>
          <a:lstStyle/>
          <a:p>
            <a:r>
              <a:rPr lang="en-US" dirty="0" smtClean="0"/>
              <a:t>Hence these procedures shall be dynamic and shall be subject to change, to cater for any future requirements of SDPI. </a:t>
            </a:r>
          </a:p>
          <a:p>
            <a:endParaRPr lang="en-US" dirty="0"/>
          </a:p>
        </p:txBody>
      </p:sp>
    </p:spTree>
    <p:extLst>
      <p:ext uri="{BB962C8B-B14F-4D97-AF65-F5344CB8AC3E}">
        <p14:creationId xmlns:p14="http://schemas.microsoft.com/office/powerpoint/2010/main" xmlns="" val="37724218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Changes in procedures</a:t>
            </a:r>
            <a:endParaRPr lang="en-US" dirty="0"/>
          </a:p>
        </p:txBody>
      </p:sp>
      <p:sp>
        <p:nvSpPr>
          <p:cNvPr id="3" name="Content Placeholder 2"/>
          <p:cNvSpPr>
            <a:spLocks noGrp="1"/>
          </p:cNvSpPr>
          <p:nvPr>
            <p:ph sz="quarter" idx="1"/>
          </p:nvPr>
        </p:nvSpPr>
        <p:spPr/>
        <p:txBody>
          <a:bodyPr/>
          <a:lstStyle/>
          <a:p>
            <a:r>
              <a:rPr lang="en-US" dirty="0" smtClean="0"/>
              <a:t>Any </a:t>
            </a:r>
            <a:r>
              <a:rPr lang="en-US" dirty="0"/>
              <a:t>such changes in the procedures shall only be made through the recommendations of the Council of Fellows and Advisors and decisions of the Board of Governors (</a:t>
            </a:r>
            <a:r>
              <a:rPr lang="en-US" dirty="0" err="1"/>
              <a:t>BoG</a:t>
            </a:r>
            <a:r>
              <a:rPr lang="en-US" dirty="0"/>
              <a:t>) of SDPI.</a:t>
            </a:r>
          </a:p>
          <a:p>
            <a:pPr marL="0" indent="0">
              <a:buNone/>
            </a:pPr>
            <a:endParaRPr lang="en-US" dirty="0"/>
          </a:p>
        </p:txBody>
      </p:sp>
    </p:spTree>
    <p:extLst>
      <p:ext uri="{BB962C8B-B14F-4D97-AF65-F5344CB8AC3E}">
        <p14:creationId xmlns:p14="http://schemas.microsoft.com/office/powerpoint/2010/main" xmlns="" val="29708015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Management Structure</a:t>
            </a:r>
            <a:br>
              <a:rPr lang="en-US" b="1" dirty="0" smtClean="0"/>
            </a:br>
            <a:endParaRPr lang="en-US" dirty="0"/>
          </a:p>
        </p:txBody>
      </p:sp>
      <p:sp>
        <p:nvSpPr>
          <p:cNvPr id="3" name="Content Placeholder 2"/>
          <p:cNvSpPr>
            <a:spLocks noGrp="1"/>
          </p:cNvSpPr>
          <p:nvPr>
            <p:ph sz="quarter" idx="1"/>
          </p:nvPr>
        </p:nvSpPr>
        <p:spPr/>
        <p:txBody>
          <a:bodyPr/>
          <a:lstStyle/>
          <a:p>
            <a:r>
              <a:rPr lang="en-US" dirty="0" smtClean="0"/>
              <a:t>SDPI </a:t>
            </a:r>
            <a:r>
              <a:rPr lang="en-US" dirty="0"/>
              <a:t>has five streams of operations i.e., Support Activities, Research Programmes, Advocacy, Centre for Capacity Building and Internal Audit.</a:t>
            </a:r>
          </a:p>
          <a:p>
            <a:endParaRPr lang="en-US" dirty="0"/>
          </a:p>
        </p:txBody>
      </p:sp>
    </p:spTree>
    <p:extLst>
      <p:ext uri="{BB962C8B-B14F-4D97-AF65-F5344CB8AC3E}">
        <p14:creationId xmlns:p14="http://schemas.microsoft.com/office/powerpoint/2010/main" xmlns="" val="1129781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Core Activities</a:t>
            </a:r>
            <a:br>
              <a:rPr lang="en-US" b="1" dirty="0" smtClean="0"/>
            </a:br>
            <a:endParaRPr lang="en-US" dirty="0"/>
          </a:p>
        </p:txBody>
      </p:sp>
      <p:sp>
        <p:nvSpPr>
          <p:cNvPr id="3" name="Content Placeholder 2"/>
          <p:cNvSpPr>
            <a:spLocks noGrp="1"/>
          </p:cNvSpPr>
          <p:nvPr>
            <p:ph sz="quarter" idx="1"/>
          </p:nvPr>
        </p:nvSpPr>
        <p:spPr/>
        <p:txBody>
          <a:bodyPr/>
          <a:lstStyle/>
          <a:p>
            <a:r>
              <a:rPr lang="en-US" dirty="0" smtClean="0"/>
              <a:t>Core </a:t>
            </a:r>
            <a:r>
              <a:rPr lang="en-US" dirty="0"/>
              <a:t>activities consist of infrastructure staff assigned the charge to provide support to researchers or policy makers, primarily but not exclusively, linked to SDPI. </a:t>
            </a:r>
          </a:p>
        </p:txBody>
      </p:sp>
    </p:spTree>
    <p:extLst>
      <p:ext uri="{BB962C8B-B14F-4D97-AF65-F5344CB8AC3E}">
        <p14:creationId xmlns:p14="http://schemas.microsoft.com/office/powerpoint/2010/main" xmlns="" val="177058002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Support system</a:t>
            </a:r>
            <a:endParaRPr lang="en-US" dirty="0"/>
          </a:p>
        </p:txBody>
      </p:sp>
      <p:sp>
        <p:nvSpPr>
          <p:cNvPr id="3" name="Content Placeholder 2"/>
          <p:cNvSpPr>
            <a:spLocks noGrp="1"/>
          </p:cNvSpPr>
          <p:nvPr>
            <p:ph sz="quarter" idx="1"/>
          </p:nvPr>
        </p:nvSpPr>
        <p:spPr/>
        <p:txBody>
          <a:bodyPr/>
          <a:lstStyle/>
          <a:p>
            <a:pPr algn="just"/>
            <a:r>
              <a:rPr lang="en-US" dirty="0"/>
              <a:t>The support comprises information management and retrieval, library systems, database management and analysis, electronic/audio-visual communications, advocacy, and basic support in the form of administration and financial services.</a:t>
            </a:r>
          </a:p>
        </p:txBody>
      </p:sp>
    </p:spTree>
    <p:extLst>
      <p:ext uri="{BB962C8B-B14F-4D97-AF65-F5344CB8AC3E}">
        <p14:creationId xmlns:p14="http://schemas.microsoft.com/office/powerpoint/2010/main" xmlns="" val="333016203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Units in SDPI</a:t>
            </a:r>
            <a:endParaRPr lang="en-US" dirty="0"/>
          </a:p>
        </p:txBody>
      </p:sp>
      <p:sp>
        <p:nvSpPr>
          <p:cNvPr id="3" name="Content Placeholder 2"/>
          <p:cNvSpPr>
            <a:spLocks noGrp="1"/>
          </p:cNvSpPr>
          <p:nvPr>
            <p:ph sz="quarter" idx="1"/>
          </p:nvPr>
        </p:nvSpPr>
        <p:spPr/>
        <p:txBody>
          <a:bodyPr>
            <a:normAutofit/>
          </a:bodyPr>
          <a:lstStyle/>
          <a:p>
            <a:endParaRPr lang="en-US" dirty="0"/>
          </a:p>
          <a:p>
            <a:r>
              <a:rPr lang="en-US" dirty="0" smtClean="0"/>
              <a:t>Core </a:t>
            </a:r>
            <a:r>
              <a:rPr lang="en-US" dirty="0"/>
              <a:t>programme has the following units:</a:t>
            </a:r>
          </a:p>
          <a:p>
            <a:pPr marL="0" indent="0">
              <a:buNone/>
            </a:pPr>
            <a:r>
              <a:rPr lang="en-US" dirty="0"/>
              <a:t>•	Finance and Administration</a:t>
            </a:r>
          </a:p>
          <a:p>
            <a:pPr marL="0" indent="0">
              <a:buNone/>
            </a:pPr>
            <a:r>
              <a:rPr lang="en-US" dirty="0"/>
              <a:t>•	Human Resource</a:t>
            </a:r>
          </a:p>
          <a:p>
            <a:pPr marL="0" indent="0">
              <a:buNone/>
            </a:pPr>
            <a:r>
              <a:rPr lang="en-US" dirty="0"/>
              <a:t>•	Management Information System</a:t>
            </a:r>
          </a:p>
          <a:p>
            <a:pPr marL="0" indent="0">
              <a:buNone/>
            </a:pPr>
            <a:r>
              <a:rPr lang="en-US" dirty="0"/>
              <a:t>•	Information and Library Management </a:t>
            </a:r>
          </a:p>
          <a:p>
            <a:pPr marL="0" indent="0">
              <a:buNone/>
            </a:pPr>
            <a:r>
              <a:rPr lang="en-US" dirty="0"/>
              <a:t>•	Center for Capacity Building</a:t>
            </a:r>
          </a:p>
          <a:p>
            <a:pPr marL="0" indent="0">
              <a:buNone/>
            </a:pPr>
            <a:r>
              <a:rPr lang="en-US" dirty="0"/>
              <a:t>•	Data Base Management</a:t>
            </a:r>
          </a:p>
          <a:p>
            <a:r>
              <a:rPr lang="en-US" dirty="0"/>
              <a:t>Each of the units is staffed with relevant professional and support personnel.</a:t>
            </a:r>
          </a:p>
          <a:p>
            <a:endParaRPr lang="en-US" dirty="0"/>
          </a:p>
        </p:txBody>
      </p:sp>
    </p:spTree>
    <p:extLst>
      <p:ext uri="{BB962C8B-B14F-4D97-AF65-F5344CB8AC3E}">
        <p14:creationId xmlns:p14="http://schemas.microsoft.com/office/powerpoint/2010/main" xmlns="" val="40945036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Research Programmes</a:t>
            </a:r>
            <a:br>
              <a:rPr lang="en-US" b="1" dirty="0" smtClean="0"/>
            </a:br>
            <a:endParaRPr lang="en-US" dirty="0"/>
          </a:p>
        </p:txBody>
      </p:sp>
      <p:sp>
        <p:nvSpPr>
          <p:cNvPr id="3" name="Content Placeholder 2"/>
          <p:cNvSpPr>
            <a:spLocks noGrp="1"/>
          </p:cNvSpPr>
          <p:nvPr>
            <p:ph sz="quarter" idx="1"/>
          </p:nvPr>
        </p:nvSpPr>
        <p:spPr/>
        <p:txBody>
          <a:bodyPr/>
          <a:lstStyle/>
          <a:p>
            <a:r>
              <a:rPr lang="en-US" dirty="0" smtClean="0"/>
              <a:t>The </a:t>
            </a:r>
            <a:r>
              <a:rPr lang="en-US" dirty="0"/>
              <a:t>research programme is undertaken by a flexible group of distinguished, inter-disciplinary scholars, who conduct original research on policy issues of sustainable development. </a:t>
            </a:r>
          </a:p>
        </p:txBody>
      </p:sp>
    </p:spTree>
    <p:extLst>
      <p:ext uri="{BB962C8B-B14F-4D97-AF65-F5344CB8AC3E}">
        <p14:creationId xmlns:p14="http://schemas.microsoft.com/office/powerpoint/2010/main" xmlns="" val="6648885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Goals of research</a:t>
            </a:r>
            <a:endParaRPr lang="en-US" dirty="0"/>
          </a:p>
        </p:txBody>
      </p:sp>
      <p:sp>
        <p:nvSpPr>
          <p:cNvPr id="3" name="Content Placeholder 2"/>
          <p:cNvSpPr>
            <a:spLocks noGrp="1"/>
          </p:cNvSpPr>
          <p:nvPr>
            <p:ph sz="quarter" idx="1"/>
          </p:nvPr>
        </p:nvSpPr>
        <p:spPr/>
        <p:txBody>
          <a:bodyPr/>
          <a:lstStyle/>
          <a:p>
            <a:r>
              <a:rPr lang="en-US" dirty="0"/>
              <a:t>The goals of the research programme are twofold:  to produce high quality, evidence based research output and to enhance the research capacity of the Institute.</a:t>
            </a:r>
          </a:p>
        </p:txBody>
      </p:sp>
    </p:spTree>
    <p:extLst>
      <p:ext uri="{BB962C8B-B14F-4D97-AF65-F5344CB8AC3E}">
        <p14:creationId xmlns:p14="http://schemas.microsoft.com/office/powerpoint/2010/main" xmlns="" val="13204881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Main spheres in Research Programme</a:t>
            </a:r>
            <a:endParaRPr lang="en-US" dirty="0"/>
          </a:p>
        </p:txBody>
      </p:sp>
      <p:sp>
        <p:nvSpPr>
          <p:cNvPr id="3" name="Content Placeholder 2"/>
          <p:cNvSpPr>
            <a:spLocks noGrp="1"/>
          </p:cNvSpPr>
          <p:nvPr>
            <p:ph sz="quarter" idx="1"/>
          </p:nvPr>
        </p:nvSpPr>
        <p:spPr/>
        <p:txBody>
          <a:bodyPr>
            <a:normAutofit fontScale="92500" lnSpcReduction="20000"/>
          </a:bodyPr>
          <a:lstStyle/>
          <a:p>
            <a:r>
              <a:rPr lang="en-US" dirty="0"/>
              <a:t>T</a:t>
            </a:r>
            <a:r>
              <a:rPr lang="en-US" dirty="0" smtClean="0"/>
              <a:t>he </a:t>
            </a:r>
            <a:r>
              <a:rPr lang="en-US" dirty="0"/>
              <a:t>main spheres of the research programme:</a:t>
            </a:r>
          </a:p>
          <a:p>
            <a:r>
              <a:rPr lang="en-US" dirty="0" smtClean="0"/>
              <a:t>Governance</a:t>
            </a:r>
            <a:endParaRPr lang="en-US" dirty="0"/>
          </a:p>
          <a:p>
            <a:r>
              <a:rPr lang="en-US" dirty="0" smtClean="0"/>
              <a:t>Lower </a:t>
            </a:r>
            <a:r>
              <a:rPr lang="en-US" dirty="0"/>
              <a:t>Judicial Reforms</a:t>
            </a:r>
          </a:p>
          <a:p>
            <a:r>
              <a:rPr lang="en-US" dirty="0" smtClean="0"/>
              <a:t>Devolution/Democratic </a:t>
            </a:r>
            <a:r>
              <a:rPr lang="en-US" dirty="0"/>
              <a:t>Decentralization	</a:t>
            </a:r>
          </a:p>
          <a:p>
            <a:r>
              <a:rPr lang="en-US" dirty="0" smtClean="0"/>
              <a:t>Environment</a:t>
            </a:r>
            <a:endParaRPr lang="en-US" dirty="0"/>
          </a:p>
          <a:p>
            <a:r>
              <a:rPr lang="en-US" dirty="0" smtClean="0"/>
              <a:t>Sustainable </a:t>
            </a:r>
            <a:r>
              <a:rPr lang="en-US" dirty="0"/>
              <a:t>Industrial Development</a:t>
            </a:r>
          </a:p>
          <a:p>
            <a:r>
              <a:rPr lang="en-US" dirty="0" smtClean="0"/>
              <a:t>Environmental </a:t>
            </a:r>
            <a:r>
              <a:rPr lang="en-US" dirty="0"/>
              <a:t>Conservation</a:t>
            </a:r>
          </a:p>
          <a:p>
            <a:r>
              <a:rPr lang="en-US" dirty="0" smtClean="0"/>
              <a:t>Sustainable </a:t>
            </a:r>
            <a:r>
              <a:rPr lang="en-US" dirty="0"/>
              <a:t>Agriculture and Forestry</a:t>
            </a:r>
          </a:p>
          <a:p>
            <a:r>
              <a:rPr lang="en-US" dirty="0" smtClean="0"/>
              <a:t>Climate </a:t>
            </a:r>
            <a:r>
              <a:rPr lang="en-US" dirty="0"/>
              <a:t>Change</a:t>
            </a:r>
          </a:p>
          <a:p>
            <a:r>
              <a:rPr lang="en-US" dirty="0" smtClean="0"/>
              <a:t>Renewable </a:t>
            </a:r>
            <a:r>
              <a:rPr lang="en-US" dirty="0"/>
              <a:t>Energy/Clean Fuels</a:t>
            </a:r>
          </a:p>
          <a:p>
            <a:r>
              <a:rPr lang="en-US" dirty="0" smtClean="0"/>
              <a:t>Hazardous </a:t>
            </a:r>
            <a:r>
              <a:rPr lang="en-US" dirty="0"/>
              <a:t>Waste Management</a:t>
            </a:r>
          </a:p>
          <a:p>
            <a:r>
              <a:rPr lang="en-US" dirty="0" smtClean="0"/>
              <a:t>Water</a:t>
            </a:r>
            <a:endParaRPr lang="en-US" dirty="0"/>
          </a:p>
          <a:p>
            <a:r>
              <a:rPr lang="en-US" dirty="0"/>
              <a:t>Reducing Emissions from Deforestation and Forest Degradation (REDD)</a:t>
            </a:r>
          </a:p>
          <a:p>
            <a:pPr marL="0" indent="0">
              <a:buNone/>
            </a:pPr>
            <a:endParaRPr lang="en-US" dirty="0"/>
          </a:p>
        </p:txBody>
      </p:sp>
    </p:spTree>
    <p:extLst>
      <p:ext uri="{BB962C8B-B14F-4D97-AF65-F5344CB8AC3E}">
        <p14:creationId xmlns:p14="http://schemas.microsoft.com/office/powerpoint/2010/main" xmlns="" val="237494931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Social Policy and Political Economy</a:t>
            </a:r>
            <a:br>
              <a:rPr lang="en-US" dirty="0" smtClean="0"/>
            </a:br>
            <a:endParaRPr lang="en-US" dirty="0"/>
          </a:p>
        </p:txBody>
      </p:sp>
      <p:sp>
        <p:nvSpPr>
          <p:cNvPr id="3" name="Content Placeholder 2"/>
          <p:cNvSpPr>
            <a:spLocks noGrp="1"/>
          </p:cNvSpPr>
          <p:nvPr>
            <p:ph sz="quarter" idx="1"/>
          </p:nvPr>
        </p:nvSpPr>
        <p:spPr/>
        <p:txBody>
          <a:bodyPr>
            <a:normAutofit/>
          </a:bodyPr>
          <a:lstStyle/>
          <a:p>
            <a:r>
              <a:rPr lang="en-US" dirty="0"/>
              <a:t>	</a:t>
            </a:r>
            <a:r>
              <a:rPr lang="en-US" dirty="0" smtClean="0"/>
              <a:t>Gender</a:t>
            </a:r>
            <a:endParaRPr lang="en-US" dirty="0"/>
          </a:p>
          <a:p>
            <a:r>
              <a:rPr lang="en-US" dirty="0"/>
              <a:t>	</a:t>
            </a:r>
            <a:r>
              <a:rPr lang="en-US" dirty="0" smtClean="0"/>
              <a:t>Education</a:t>
            </a:r>
            <a:endParaRPr lang="en-US" dirty="0"/>
          </a:p>
          <a:p>
            <a:r>
              <a:rPr lang="en-US" dirty="0"/>
              <a:t>       </a:t>
            </a:r>
            <a:r>
              <a:rPr lang="en-US" dirty="0" smtClean="0"/>
              <a:t> Population </a:t>
            </a:r>
            <a:r>
              <a:rPr lang="en-US" dirty="0"/>
              <a:t>and Development</a:t>
            </a:r>
          </a:p>
          <a:p>
            <a:r>
              <a:rPr lang="en-US" dirty="0"/>
              <a:t>         </a:t>
            </a:r>
            <a:r>
              <a:rPr lang="en-US" dirty="0" smtClean="0"/>
              <a:t>Community </a:t>
            </a:r>
            <a:r>
              <a:rPr lang="en-US" dirty="0"/>
              <a:t>Development</a:t>
            </a:r>
          </a:p>
          <a:p>
            <a:r>
              <a:rPr lang="en-US" dirty="0"/>
              <a:t>         </a:t>
            </a:r>
            <a:r>
              <a:rPr lang="en-US" dirty="0" err="1" smtClean="0"/>
              <a:t>Labour</a:t>
            </a:r>
            <a:endParaRPr lang="en-US" dirty="0"/>
          </a:p>
          <a:p>
            <a:r>
              <a:rPr lang="en-US" dirty="0"/>
              <a:t>        </a:t>
            </a:r>
            <a:r>
              <a:rPr lang="en-US" dirty="0" smtClean="0"/>
              <a:t>Poverty</a:t>
            </a:r>
            <a:endParaRPr lang="en-US" dirty="0"/>
          </a:p>
          <a:p>
            <a:r>
              <a:rPr lang="en-US" dirty="0"/>
              <a:t>         </a:t>
            </a:r>
            <a:r>
              <a:rPr lang="en-US" dirty="0" smtClean="0"/>
              <a:t>Peace </a:t>
            </a:r>
            <a:r>
              <a:rPr lang="en-US" dirty="0"/>
              <a:t>and Security</a:t>
            </a:r>
          </a:p>
          <a:p>
            <a:r>
              <a:rPr lang="en-US" dirty="0"/>
              <a:t>        </a:t>
            </a:r>
            <a:r>
              <a:rPr lang="en-US" dirty="0" smtClean="0"/>
              <a:t>Health</a:t>
            </a:r>
            <a:endParaRPr lang="en-US" dirty="0"/>
          </a:p>
          <a:p>
            <a:r>
              <a:rPr lang="en-US" dirty="0"/>
              <a:t>        </a:t>
            </a:r>
            <a:r>
              <a:rPr lang="en-US" dirty="0" smtClean="0"/>
              <a:t>Food </a:t>
            </a:r>
            <a:r>
              <a:rPr lang="en-US" dirty="0"/>
              <a:t>Security</a:t>
            </a:r>
          </a:p>
          <a:p>
            <a:r>
              <a:rPr lang="en-US" dirty="0"/>
              <a:t>      	Access to clean drinking water</a:t>
            </a:r>
          </a:p>
          <a:p>
            <a:endParaRPr lang="en-US" dirty="0"/>
          </a:p>
        </p:txBody>
      </p:sp>
    </p:spTree>
    <p:extLst>
      <p:ext uri="{BB962C8B-B14F-4D97-AF65-F5344CB8AC3E}">
        <p14:creationId xmlns:p14="http://schemas.microsoft.com/office/powerpoint/2010/main" xmlns="" val="185434013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Economy</a:t>
            </a:r>
            <a:br>
              <a:rPr lang="en-US" dirty="0" smtClean="0"/>
            </a:br>
            <a:endParaRPr lang="en-US" dirty="0"/>
          </a:p>
        </p:txBody>
      </p:sp>
      <p:sp>
        <p:nvSpPr>
          <p:cNvPr id="3" name="Content Placeholder 2"/>
          <p:cNvSpPr>
            <a:spLocks noGrp="1"/>
          </p:cNvSpPr>
          <p:nvPr>
            <p:ph sz="quarter" idx="1"/>
          </p:nvPr>
        </p:nvSpPr>
        <p:spPr/>
        <p:txBody>
          <a:bodyPr/>
          <a:lstStyle/>
          <a:p>
            <a:r>
              <a:rPr lang="en-US" dirty="0" smtClean="0"/>
              <a:t>Macro-Economic </a:t>
            </a:r>
            <a:r>
              <a:rPr lang="en-US" dirty="0"/>
              <a:t>Policies and Structural Adjustment</a:t>
            </a:r>
          </a:p>
          <a:p>
            <a:r>
              <a:rPr lang="en-US" dirty="0" smtClean="0"/>
              <a:t>Emerging </a:t>
            </a:r>
            <a:r>
              <a:rPr lang="en-US" dirty="0"/>
              <a:t>Technologies and Pakistan’s economy</a:t>
            </a:r>
          </a:p>
          <a:p>
            <a:r>
              <a:rPr lang="en-US" dirty="0" smtClean="0"/>
              <a:t>Trade </a:t>
            </a:r>
            <a:r>
              <a:rPr lang="en-US" dirty="0"/>
              <a:t>and environment</a:t>
            </a:r>
          </a:p>
          <a:p>
            <a:r>
              <a:rPr lang="en-US" dirty="0" smtClean="0"/>
              <a:t>Micro-Finance/Credit</a:t>
            </a:r>
            <a:endParaRPr lang="en-US" dirty="0"/>
          </a:p>
          <a:p>
            <a:r>
              <a:rPr lang="en-US" dirty="0" smtClean="0"/>
              <a:t>Process </a:t>
            </a:r>
            <a:r>
              <a:rPr lang="en-US" dirty="0"/>
              <a:t>Review and Surveys</a:t>
            </a:r>
          </a:p>
          <a:p>
            <a:endParaRPr lang="en-US" dirty="0"/>
          </a:p>
        </p:txBody>
      </p:sp>
    </p:spTree>
    <p:extLst>
      <p:ext uri="{BB962C8B-B14F-4D97-AF65-F5344CB8AC3E}">
        <p14:creationId xmlns:p14="http://schemas.microsoft.com/office/powerpoint/2010/main" xmlns="" val="382495144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Monitoring and Survey Unit</a:t>
            </a:r>
            <a:br>
              <a:rPr lang="en-US" b="1" dirty="0" smtClean="0"/>
            </a:br>
            <a:endParaRPr lang="en-US" dirty="0"/>
          </a:p>
        </p:txBody>
      </p:sp>
      <p:sp>
        <p:nvSpPr>
          <p:cNvPr id="3" name="Content Placeholder 2"/>
          <p:cNvSpPr>
            <a:spLocks noGrp="1"/>
          </p:cNvSpPr>
          <p:nvPr>
            <p:ph sz="quarter" idx="1"/>
          </p:nvPr>
        </p:nvSpPr>
        <p:spPr/>
        <p:txBody>
          <a:bodyPr/>
          <a:lstStyle/>
          <a:p>
            <a:r>
              <a:rPr lang="en-US" dirty="0" smtClean="0"/>
              <a:t>Each </a:t>
            </a:r>
            <a:r>
              <a:rPr lang="en-US" dirty="0"/>
              <a:t>of these research programmes is lead by a research fellow supported by research associates and/or research assistants. </a:t>
            </a:r>
            <a:endParaRPr lang="en-US" dirty="0" smtClean="0"/>
          </a:p>
          <a:p>
            <a:r>
              <a:rPr lang="en-US" dirty="0" smtClean="0"/>
              <a:t>In </a:t>
            </a:r>
            <a:r>
              <a:rPr lang="en-US" dirty="0"/>
              <a:t>addition to the mainstream research programmes, SDPI also undertakes research projects.</a:t>
            </a:r>
          </a:p>
        </p:txBody>
      </p:sp>
    </p:spTree>
    <p:extLst>
      <p:ext uri="{BB962C8B-B14F-4D97-AF65-F5344CB8AC3E}">
        <p14:creationId xmlns:p14="http://schemas.microsoft.com/office/powerpoint/2010/main" xmlns="" val="4895476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Project Acquisition and Contracting</a:t>
            </a:r>
            <a:br>
              <a:rPr lang="en-US" b="1" dirty="0" smtClean="0"/>
            </a:br>
            <a:endParaRPr lang="en-US" dirty="0"/>
          </a:p>
        </p:txBody>
      </p:sp>
      <p:sp>
        <p:nvSpPr>
          <p:cNvPr id="3" name="Content Placeholder 2"/>
          <p:cNvSpPr>
            <a:spLocks noGrp="1"/>
          </p:cNvSpPr>
          <p:nvPr>
            <p:ph sz="quarter" idx="1"/>
          </p:nvPr>
        </p:nvSpPr>
        <p:spPr/>
        <p:txBody>
          <a:bodyPr>
            <a:normAutofit/>
          </a:bodyPr>
          <a:lstStyle/>
          <a:p>
            <a:r>
              <a:rPr lang="en-US" dirty="0" smtClean="0"/>
              <a:t>Project </a:t>
            </a:r>
            <a:r>
              <a:rPr lang="en-US" dirty="0"/>
              <a:t>identification </a:t>
            </a:r>
          </a:p>
          <a:p>
            <a:r>
              <a:rPr lang="en-US" dirty="0"/>
              <a:t>New projects may be identified through the following and other legal means: </a:t>
            </a:r>
          </a:p>
          <a:p>
            <a:r>
              <a:rPr lang="en-US" dirty="0" smtClean="0"/>
              <a:t>Newspapers</a:t>
            </a:r>
            <a:endParaRPr lang="en-US" dirty="0"/>
          </a:p>
          <a:p>
            <a:r>
              <a:rPr lang="en-US" dirty="0" smtClean="0"/>
              <a:t>Letter </a:t>
            </a:r>
            <a:r>
              <a:rPr lang="en-US" dirty="0"/>
              <a:t>of Invitation (LOI)</a:t>
            </a:r>
          </a:p>
          <a:p>
            <a:r>
              <a:rPr lang="en-US" dirty="0" smtClean="0"/>
              <a:t>Visits </a:t>
            </a:r>
            <a:r>
              <a:rPr lang="en-US" dirty="0"/>
              <a:t>to prospective clients</a:t>
            </a:r>
          </a:p>
          <a:p>
            <a:r>
              <a:rPr lang="en-US" dirty="0" smtClean="0"/>
              <a:t>Donor </a:t>
            </a:r>
            <a:r>
              <a:rPr lang="en-US" dirty="0"/>
              <a:t>Websites</a:t>
            </a:r>
          </a:p>
          <a:p>
            <a:endParaRPr lang="en-US" dirty="0"/>
          </a:p>
        </p:txBody>
      </p:sp>
    </p:spTree>
    <p:extLst>
      <p:ext uri="{BB962C8B-B14F-4D97-AF65-F5344CB8AC3E}">
        <p14:creationId xmlns:p14="http://schemas.microsoft.com/office/powerpoint/2010/main" xmlns="" val="54762795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r>
              <a:rPr lang="en-US" dirty="0"/>
              <a:t>The Researchers, ED and </a:t>
            </a:r>
            <a:r>
              <a:rPr lang="en-US" dirty="0" err="1"/>
              <a:t>BoG</a:t>
            </a:r>
            <a:r>
              <a:rPr lang="en-US" dirty="0"/>
              <a:t> should take a proactive approach to identify potential opportunities and define new methods of opening up new dimensions in sustainable development.</a:t>
            </a:r>
          </a:p>
          <a:p>
            <a:pPr marL="0" indent="0">
              <a:buNone/>
            </a:pPr>
            <a:endParaRPr lang="en-US" dirty="0"/>
          </a:p>
        </p:txBody>
      </p:sp>
    </p:spTree>
    <p:extLst>
      <p:ext uri="{BB962C8B-B14F-4D97-AF65-F5344CB8AC3E}">
        <p14:creationId xmlns:p14="http://schemas.microsoft.com/office/powerpoint/2010/main" xmlns="" val="141585969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Project Selection/ Submission</a:t>
            </a:r>
            <a:br>
              <a:rPr lang="en-US" b="1" dirty="0" smtClean="0"/>
            </a:br>
            <a:endParaRPr lang="en-US" dirty="0"/>
          </a:p>
        </p:txBody>
      </p:sp>
      <p:sp>
        <p:nvSpPr>
          <p:cNvPr id="3" name="Content Placeholder 2"/>
          <p:cNvSpPr>
            <a:spLocks noGrp="1"/>
          </p:cNvSpPr>
          <p:nvPr>
            <p:ph sz="quarter" idx="1"/>
          </p:nvPr>
        </p:nvSpPr>
        <p:spPr/>
        <p:txBody>
          <a:bodyPr>
            <a:normAutofit/>
          </a:bodyPr>
          <a:lstStyle/>
          <a:p>
            <a:r>
              <a:rPr lang="en-US" dirty="0" smtClean="0"/>
              <a:t>Application </a:t>
            </a:r>
            <a:r>
              <a:rPr lang="en-US" dirty="0"/>
              <a:t>for a new project shall be made in consultation with/written approval of ED/CFA with the following selection criteria: </a:t>
            </a:r>
          </a:p>
          <a:p>
            <a:r>
              <a:rPr lang="en-US" dirty="0" smtClean="0"/>
              <a:t>SDPI </a:t>
            </a:r>
            <a:r>
              <a:rPr lang="en-US" dirty="0"/>
              <a:t>expertise</a:t>
            </a:r>
          </a:p>
          <a:p>
            <a:r>
              <a:rPr lang="en-US" dirty="0" smtClean="0"/>
              <a:t>Probability </a:t>
            </a:r>
            <a:r>
              <a:rPr lang="en-US" dirty="0"/>
              <a:t>of success</a:t>
            </a:r>
          </a:p>
          <a:p>
            <a:r>
              <a:rPr lang="en-US" dirty="0" smtClean="0"/>
              <a:t>HR</a:t>
            </a:r>
            <a:r>
              <a:rPr lang="en-US" dirty="0"/>
              <a:t>/ Consultants availability</a:t>
            </a:r>
          </a:p>
          <a:p>
            <a:r>
              <a:rPr lang="en-US" dirty="0" smtClean="0"/>
              <a:t>Stake </a:t>
            </a:r>
            <a:r>
              <a:rPr lang="en-US" dirty="0"/>
              <a:t>of community </a:t>
            </a:r>
          </a:p>
          <a:p>
            <a:r>
              <a:rPr lang="en-US" dirty="0" smtClean="0"/>
              <a:t>Size </a:t>
            </a:r>
            <a:r>
              <a:rPr lang="en-US" dirty="0"/>
              <a:t>of funding</a:t>
            </a:r>
          </a:p>
          <a:p>
            <a:endParaRPr lang="en-US" dirty="0"/>
          </a:p>
        </p:txBody>
      </p:sp>
    </p:spTree>
    <p:extLst>
      <p:ext uri="{BB962C8B-B14F-4D97-AF65-F5344CB8AC3E}">
        <p14:creationId xmlns:p14="http://schemas.microsoft.com/office/powerpoint/2010/main" xmlns="" val="221353437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a:t>The following documents must be sought before preparation of Expression of Interest (EOI) or any proposal:</a:t>
            </a:r>
          </a:p>
          <a:p>
            <a:pPr marL="0" indent="0">
              <a:buNone/>
            </a:pPr>
            <a:r>
              <a:rPr lang="en-US" dirty="0"/>
              <a:t>•	Written Terms of Reference (</a:t>
            </a:r>
            <a:r>
              <a:rPr lang="en-US" dirty="0" err="1"/>
              <a:t>ToR</a:t>
            </a:r>
            <a:r>
              <a:rPr lang="en-US" dirty="0"/>
              <a:t>)</a:t>
            </a:r>
          </a:p>
          <a:p>
            <a:pPr marL="0" indent="0">
              <a:buNone/>
            </a:pPr>
            <a:r>
              <a:rPr lang="en-US" dirty="0"/>
              <a:t>•	Evaluation Criteria of </a:t>
            </a:r>
            <a:r>
              <a:rPr lang="en-US" dirty="0" smtClean="0"/>
              <a:t>donors</a:t>
            </a:r>
          </a:p>
          <a:p>
            <a:pPr marL="0" indent="0">
              <a:buNone/>
            </a:pPr>
            <a:r>
              <a:rPr lang="en-US" dirty="0" smtClean="0"/>
              <a:t>•</a:t>
            </a:r>
            <a:r>
              <a:rPr lang="en-US" dirty="0"/>
              <a:t>	Proposal template (where available)</a:t>
            </a:r>
          </a:p>
          <a:p>
            <a:endParaRPr lang="en-US" dirty="0"/>
          </a:p>
        </p:txBody>
      </p:sp>
    </p:spTree>
    <p:extLst>
      <p:ext uri="{BB962C8B-B14F-4D97-AF65-F5344CB8AC3E}">
        <p14:creationId xmlns:p14="http://schemas.microsoft.com/office/powerpoint/2010/main" xmlns="" val="289812919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a:t>The ED will assign a senior management team (SMT) headed by a research fellow /project director to formulate methodology, deliverables and cost estimates, strictly in line  with the </a:t>
            </a:r>
            <a:r>
              <a:rPr lang="en-US" dirty="0" err="1"/>
              <a:t>ToRs</a:t>
            </a:r>
            <a:r>
              <a:rPr lang="en-US" dirty="0"/>
              <a:t>.</a:t>
            </a:r>
          </a:p>
        </p:txBody>
      </p:sp>
    </p:spTree>
    <p:extLst>
      <p:ext uri="{BB962C8B-B14F-4D97-AF65-F5344CB8AC3E}">
        <p14:creationId xmlns:p14="http://schemas.microsoft.com/office/powerpoint/2010/main" xmlns="" val="35623607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Senior management team </a:t>
            </a:r>
            <a:endParaRPr lang="en-US" dirty="0"/>
          </a:p>
        </p:txBody>
      </p:sp>
      <p:sp>
        <p:nvSpPr>
          <p:cNvPr id="3" name="Content Placeholder 2"/>
          <p:cNvSpPr>
            <a:spLocks noGrp="1"/>
          </p:cNvSpPr>
          <p:nvPr>
            <p:ph sz="quarter" idx="1"/>
          </p:nvPr>
        </p:nvSpPr>
        <p:spPr/>
        <p:txBody>
          <a:bodyPr>
            <a:normAutofit/>
          </a:bodyPr>
          <a:lstStyle/>
          <a:p>
            <a:r>
              <a:rPr lang="en-US" dirty="0"/>
              <a:t>SMT will comprise of the following members:</a:t>
            </a:r>
          </a:p>
          <a:p>
            <a:pPr marL="0" indent="0">
              <a:buNone/>
            </a:pPr>
            <a:r>
              <a:rPr lang="en-US" dirty="0"/>
              <a:t>•	Research Fellow/Project Director designated (chair)</a:t>
            </a:r>
          </a:p>
          <a:p>
            <a:pPr marL="0" indent="0">
              <a:buNone/>
            </a:pPr>
            <a:r>
              <a:rPr lang="en-US" dirty="0"/>
              <a:t>•	Director Finance or In charge Finance Unit in his/ her absence</a:t>
            </a:r>
          </a:p>
          <a:p>
            <a:pPr marL="0" indent="0">
              <a:buNone/>
            </a:pPr>
            <a:r>
              <a:rPr lang="en-US" dirty="0"/>
              <a:t>•	Proposal writer </a:t>
            </a:r>
          </a:p>
          <a:p>
            <a:pPr marL="0" indent="0">
              <a:buNone/>
            </a:pPr>
            <a:r>
              <a:rPr lang="en-US" dirty="0"/>
              <a:t>•	M&amp;E </a:t>
            </a:r>
            <a:r>
              <a:rPr lang="en-US" dirty="0" smtClean="0"/>
              <a:t>Manager</a:t>
            </a:r>
          </a:p>
          <a:p>
            <a:pPr marL="0" indent="0">
              <a:buNone/>
            </a:pPr>
            <a:r>
              <a:rPr lang="en-US" dirty="0" smtClean="0"/>
              <a:t>•</a:t>
            </a:r>
            <a:r>
              <a:rPr lang="en-US" dirty="0"/>
              <a:t>	Relevant unit heads as per </a:t>
            </a:r>
            <a:r>
              <a:rPr lang="en-US" dirty="0" err="1"/>
              <a:t>ToRs</a:t>
            </a:r>
            <a:r>
              <a:rPr lang="en-US" dirty="0"/>
              <a:t> requirements </a:t>
            </a:r>
          </a:p>
          <a:p>
            <a:endParaRPr lang="en-US" dirty="0"/>
          </a:p>
        </p:txBody>
      </p:sp>
    </p:spTree>
    <p:extLst>
      <p:ext uri="{BB962C8B-B14F-4D97-AF65-F5344CB8AC3E}">
        <p14:creationId xmlns:p14="http://schemas.microsoft.com/office/powerpoint/2010/main" xmlns="" val="66122641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a:t>Every donor/organization has its own EOI format or criteria; review of this format is the responsibility of the Research Fellow/Project Director. </a:t>
            </a:r>
          </a:p>
          <a:p>
            <a:pPr marL="0" indent="0">
              <a:buNone/>
            </a:pPr>
            <a:endParaRPr lang="en-US" dirty="0"/>
          </a:p>
        </p:txBody>
      </p:sp>
    </p:spTree>
    <p:extLst>
      <p:ext uri="{BB962C8B-B14F-4D97-AF65-F5344CB8AC3E}">
        <p14:creationId xmlns:p14="http://schemas.microsoft.com/office/powerpoint/2010/main" xmlns="" val="392530427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Technical Proposal (TP)</a:t>
            </a:r>
            <a:r>
              <a:rPr lang="en-US" dirty="0" smtClean="0"/>
              <a:t> </a:t>
            </a:r>
            <a:endParaRPr lang="en-US" dirty="0"/>
          </a:p>
        </p:txBody>
      </p:sp>
      <p:sp>
        <p:nvSpPr>
          <p:cNvPr id="3" name="Content Placeholder 2"/>
          <p:cNvSpPr>
            <a:spLocks noGrp="1"/>
          </p:cNvSpPr>
          <p:nvPr>
            <p:ph sz="quarter" idx="1"/>
          </p:nvPr>
        </p:nvSpPr>
        <p:spPr/>
        <p:txBody>
          <a:bodyPr/>
          <a:lstStyle/>
          <a:p>
            <a:r>
              <a:rPr lang="en-US" dirty="0" smtClean="0"/>
              <a:t>The </a:t>
            </a:r>
            <a:r>
              <a:rPr lang="en-US" dirty="0" err="1"/>
              <a:t>ToR</a:t>
            </a:r>
            <a:r>
              <a:rPr lang="en-US" dirty="0"/>
              <a:t> is the basic information provider for TP and the methodology should be developed as per </a:t>
            </a:r>
            <a:r>
              <a:rPr lang="en-US" dirty="0" err="1"/>
              <a:t>ToRs</a:t>
            </a:r>
            <a:r>
              <a:rPr lang="en-US" dirty="0"/>
              <a:t>. This will be the responsibility of the SMT </a:t>
            </a:r>
            <a:r>
              <a:rPr lang="en-US" dirty="0" smtClean="0"/>
              <a:t>Chair.</a:t>
            </a:r>
          </a:p>
          <a:p>
            <a:r>
              <a:rPr lang="en-US" dirty="0"/>
              <a:t>Researcher/Project Leader to provide HR the requirements and the in charge HR unit will identify the human resources required within SDPI.</a:t>
            </a:r>
            <a:endParaRPr lang="en-US" dirty="0" smtClean="0"/>
          </a:p>
          <a:p>
            <a:endParaRPr lang="en-US" dirty="0"/>
          </a:p>
        </p:txBody>
      </p:sp>
    </p:spTree>
    <p:extLst>
      <p:ext uri="{BB962C8B-B14F-4D97-AF65-F5344CB8AC3E}">
        <p14:creationId xmlns:p14="http://schemas.microsoft.com/office/powerpoint/2010/main" xmlns="" val="410912028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Technical Proposal </a:t>
            </a:r>
            <a:endParaRPr lang="en-US" dirty="0"/>
          </a:p>
        </p:txBody>
      </p:sp>
      <p:sp>
        <p:nvSpPr>
          <p:cNvPr id="3" name="Content Placeholder 2"/>
          <p:cNvSpPr>
            <a:spLocks noGrp="1"/>
          </p:cNvSpPr>
          <p:nvPr>
            <p:ph sz="quarter" idx="1"/>
          </p:nvPr>
        </p:nvSpPr>
        <p:spPr/>
        <p:txBody>
          <a:bodyPr/>
          <a:lstStyle/>
          <a:p>
            <a:r>
              <a:rPr lang="en-US" dirty="0"/>
              <a:t>The designated researcher will negotiate rates with short-term consultants and these rates will be finalized by the ED in line with the parameters provided in MPs. </a:t>
            </a:r>
            <a:endParaRPr lang="en-US" dirty="0" smtClean="0"/>
          </a:p>
          <a:p>
            <a:pPr marL="0" indent="0">
              <a:buNone/>
            </a:pPr>
            <a:endParaRPr lang="en-US" dirty="0"/>
          </a:p>
        </p:txBody>
      </p:sp>
    </p:spTree>
    <p:extLst>
      <p:ext uri="{BB962C8B-B14F-4D97-AF65-F5344CB8AC3E}">
        <p14:creationId xmlns:p14="http://schemas.microsoft.com/office/powerpoint/2010/main" xmlns="" val="175573141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r>
              <a:rPr lang="en-US" dirty="0"/>
              <a:t>While negotiating, it is mandatory to acquire salary history of each consultant. Salary history will be provided by the consultant with documentary proof. </a:t>
            </a:r>
          </a:p>
        </p:txBody>
      </p:sp>
    </p:spTree>
    <p:extLst>
      <p:ext uri="{BB962C8B-B14F-4D97-AF65-F5344CB8AC3E}">
        <p14:creationId xmlns:p14="http://schemas.microsoft.com/office/powerpoint/2010/main" xmlns="" val="38881048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Technical Proposal </a:t>
            </a:r>
            <a:endParaRPr lang="en-US" dirty="0"/>
          </a:p>
        </p:txBody>
      </p:sp>
      <p:sp>
        <p:nvSpPr>
          <p:cNvPr id="3" name="Content Placeholder 2"/>
          <p:cNvSpPr>
            <a:spLocks noGrp="1"/>
          </p:cNvSpPr>
          <p:nvPr>
            <p:ph sz="quarter" idx="1"/>
          </p:nvPr>
        </p:nvSpPr>
        <p:spPr/>
        <p:txBody>
          <a:bodyPr/>
          <a:lstStyle/>
          <a:p>
            <a:r>
              <a:rPr lang="en-US" dirty="0" smtClean="0"/>
              <a:t>The researcher /project director will formulate per diem policy (if requirements differ from MPs) and this will be approved by ED. Director Finance or In charge Finance Unit in his/ her absence will prepare an internal budget in consultation with Research Director for each project.</a:t>
            </a:r>
          </a:p>
          <a:p>
            <a:pPr marL="0" indent="0">
              <a:buNone/>
            </a:pPr>
            <a:endParaRPr lang="en-US" dirty="0"/>
          </a:p>
        </p:txBody>
      </p:sp>
    </p:spTree>
    <p:extLst>
      <p:ext uri="{BB962C8B-B14F-4D97-AF65-F5344CB8AC3E}">
        <p14:creationId xmlns:p14="http://schemas.microsoft.com/office/powerpoint/2010/main" xmlns="" val="342920650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Financial Proposal </a:t>
            </a:r>
            <a:endParaRPr lang="en-US" dirty="0"/>
          </a:p>
        </p:txBody>
      </p:sp>
      <p:sp>
        <p:nvSpPr>
          <p:cNvPr id="3" name="Content Placeholder 2"/>
          <p:cNvSpPr>
            <a:spLocks noGrp="1"/>
          </p:cNvSpPr>
          <p:nvPr>
            <p:ph sz="quarter" idx="1"/>
          </p:nvPr>
        </p:nvSpPr>
        <p:spPr>
          <a:ln>
            <a:solidFill>
              <a:schemeClr val="accent1"/>
            </a:solidFill>
          </a:ln>
        </p:spPr>
        <p:txBody>
          <a:bodyPr>
            <a:normAutofit/>
          </a:bodyPr>
          <a:lstStyle/>
          <a:p>
            <a:r>
              <a:rPr lang="en-US" b="1" dirty="0"/>
              <a:t>Financial Proposal (FP):</a:t>
            </a:r>
            <a:r>
              <a:rPr lang="en-US" dirty="0"/>
              <a:t> For FP the /In charge Finance Unit in his absence will ensure that the current overhead rates are applied and the research fellow/project director will prepare the proposal as per the evaluation criteria</a:t>
            </a:r>
            <a:r>
              <a:rPr lang="en-US" dirty="0" smtClean="0"/>
              <a:t>.</a:t>
            </a:r>
          </a:p>
          <a:p>
            <a:r>
              <a:rPr lang="en-US" dirty="0" smtClean="0"/>
              <a:t> </a:t>
            </a:r>
            <a:r>
              <a:rPr lang="en-US" dirty="0"/>
              <a:t>In the FP, inflation and increase in cost will be catered if the project cuts across more than one year.</a:t>
            </a:r>
          </a:p>
          <a:p>
            <a:pPr marL="0" indent="0">
              <a:buNone/>
            </a:pPr>
            <a:endParaRPr lang="en-US" dirty="0"/>
          </a:p>
        </p:txBody>
      </p:sp>
    </p:spTree>
    <p:extLst>
      <p:ext uri="{BB962C8B-B14F-4D97-AF65-F5344CB8AC3E}">
        <p14:creationId xmlns:p14="http://schemas.microsoft.com/office/powerpoint/2010/main" xmlns="" val="65023594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a:t>The FP should be either on the basis of:</a:t>
            </a:r>
          </a:p>
          <a:p>
            <a:pPr marL="0" indent="0">
              <a:buNone/>
            </a:pPr>
            <a:r>
              <a:rPr lang="en-US" dirty="0"/>
              <a:t>•	Fixed fee, or </a:t>
            </a:r>
          </a:p>
          <a:p>
            <a:pPr marL="0" indent="0">
              <a:buNone/>
            </a:pPr>
            <a:r>
              <a:rPr lang="en-US" dirty="0"/>
              <a:t>•	Reimbursable cost contract based on the </a:t>
            </a:r>
            <a:r>
              <a:rPr lang="en-US" dirty="0" smtClean="0"/>
              <a:t>  	actual </a:t>
            </a:r>
            <a:r>
              <a:rPr lang="en-US" dirty="0"/>
              <a:t>expenditure. (Reimbursable cost </a:t>
            </a:r>
            <a:r>
              <a:rPr lang="en-US" dirty="0" smtClean="0"/>
              <a:t>	should </a:t>
            </a:r>
            <a:r>
              <a:rPr lang="en-US" dirty="0"/>
              <a:t>be subject to a ceiling or budget </a:t>
            </a:r>
            <a:r>
              <a:rPr lang="en-US" dirty="0" smtClean="0"/>
              <a:t>	provided </a:t>
            </a:r>
            <a:r>
              <a:rPr lang="en-US" dirty="0"/>
              <a:t>in the </a:t>
            </a:r>
            <a:r>
              <a:rPr lang="en-US" dirty="0" err="1"/>
              <a:t>ToR</a:t>
            </a:r>
            <a:r>
              <a:rPr lang="en-US" dirty="0"/>
              <a:t>). </a:t>
            </a:r>
          </a:p>
          <a:p>
            <a:pPr marL="0" indent="0">
              <a:buNone/>
            </a:pPr>
            <a:r>
              <a:rPr lang="en-US" dirty="0"/>
              <a:t>•	Grants</a:t>
            </a:r>
          </a:p>
          <a:p>
            <a:pPr marL="0" indent="0">
              <a:buNone/>
            </a:pPr>
            <a:endParaRPr lang="en-US" dirty="0"/>
          </a:p>
        </p:txBody>
      </p:sp>
    </p:spTree>
    <p:extLst>
      <p:ext uri="{BB962C8B-B14F-4D97-AF65-F5344CB8AC3E}">
        <p14:creationId xmlns:p14="http://schemas.microsoft.com/office/powerpoint/2010/main" xmlns="" val="23379382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
            </a:r>
            <a:br>
              <a:rPr lang="en-US" b="1" dirty="0" smtClean="0"/>
            </a:br>
            <a:endParaRPr lang="en-US" dirty="0"/>
          </a:p>
        </p:txBody>
      </p:sp>
      <p:sp>
        <p:nvSpPr>
          <p:cNvPr id="3" name="Content Placeholder 2"/>
          <p:cNvSpPr>
            <a:spLocks noGrp="1"/>
          </p:cNvSpPr>
          <p:nvPr>
            <p:ph sz="quarter" idx="1"/>
          </p:nvPr>
        </p:nvSpPr>
        <p:spPr/>
        <p:txBody>
          <a:bodyPr/>
          <a:lstStyle/>
          <a:p>
            <a:r>
              <a:rPr lang="en-US" b="1" dirty="0"/>
              <a:t>Signing the </a:t>
            </a:r>
            <a:r>
              <a:rPr lang="en-US" b="1" dirty="0" smtClean="0"/>
              <a:t>Contract</a:t>
            </a:r>
            <a:endParaRPr lang="en-US" b="1" dirty="0"/>
          </a:p>
          <a:p>
            <a:r>
              <a:rPr lang="en-US" dirty="0"/>
              <a:t>Each contract document should be carefully read by the same team, which was formulated for proposal development and endorsed accordingly in writing to the ED.</a:t>
            </a:r>
          </a:p>
          <a:p>
            <a:endParaRPr lang="en-US" dirty="0"/>
          </a:p>
        </p:txBody>
      </p:sp>
    </p:spTree>
    <p:extLst>
      <p:ext uri="{BB962C8B-B14F-4D97-AF65-F5344CB8AC3E}">
        <p14:creationId xmlns:p14="http://schemas.microsoft.com/office/powerpoint/2010/main" xmlns="" val="52025888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Terms of Reference (</a:t>
            </a:r>
            <a:r>
              <a:rPr lang="en-US" b="1" dirty="0" err="1" smtClean="0"/>
              <a:t>ToRs</a:t>
            </a:r>
            <a:r>
              <a:rPr lang="en-US" b="1" dirty="0" smtClean="0"/>
              <a:t>)</a:t>
            </a:r>
            <a:endParaRPr lang="en-US" dirty="0"/>
          </a:p>
        </p:txBody>
      </p:sp>
      <p:sp>
        <p:nvSpPr>
          <p:cNvPr id="3" name="Content Placeholder 2"/>
          <p:cNvSpPr>
            <a:spLocks noGrp="1"/>
          </p:cNvSpPr>
          <p:nvPr>
            <p:ph sz="quarter" idx="1"/>
          </p:nvPr>
        </p:nvSpPr>
        <p:spPr/>
        <p:txBody>
          <a:bodyPr/>
          <a:lstStyle/>
          <a:p>
            <a:pPr marL="0" indent="0">
              <a:buNone/>
            </a:pPr>
            <a:endParaRPr lang="en-US" b="1" dirty="0"/>
          </a:p>
          <a:p>
            <a:r>
              <a:rPr lang="en-US" dirty="0"/>
              <a:t>The agreed upon </a:t>
            </a:r>
            <a:r>
              <a:rPr lang="en-US" dirty="0" err="1"/>
              <a:t>ToRs</a:t>
            </a:r>
            <a:r>
              <a:rPr lang="en-US" dirty="0"/>
              <a:t> must be an integral part of the contract and this shall be strictly followed, for the purpose of all work undertaken, as a part of the project activity.</a:t>
            </a:r>
          </a:p>
          <a:p>
            <a:pPr marL="0" indent="0">
              <a:buNone/>
            </a:pPr>
            <a:endParaRPr lang="en-US" dirty="0"/>
          </a:p>
        </p:txBody>
      </p:sp>
    </p:spTree>
    <p:extLst>
      <p:ext uri="{BB962C8B-B14F-4D97-AF65-F5344CB8AC3E}">
        <p14:creationId xmlns:p14="http://schemas.microsoft.com/office/powerpoint/2010/main" xmlns="" val="89689846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Deliverables</a:t>
            </a:r>
            <a:br>
              <a:rPr lang="en-US" b="1" dirty="0" smtClean="0"/>
            </a:br>
            <a:endParaRPr lang="en-US" dirty="0"/>
          </a:p>
        </p:txBody>
      </p:sp>
      <p:sp>
        <p:nvSpPr>
          <p:cNvPr id="3" name="Content Placeholder 2"/>
          <p:cNvSpPr>
            <a:spLocks noGrp="1"/>
          </p:cNvSpPr>
          <p:nvPr>
            <p:ph sz="quarter" idx="1"/>
          </p:nvPr>
        </p:nvSpPr>
        <p:spPr/>
        <p:txBody>
          <a:bodyPr/>
          <a:lstStyle/>
          <a:p>
            <a:r>
              <a:rPr lang="en-US" dirty="0" smtClean="0"/>
              <a:t>The </a:t>
            </a:r>
            <a:r>
              <a:rPr lang="en-US" dirty="0"/>
              <a:t>researcher/project director is responsible to ensure time lines for the deliverables agreed in the contract and ensure that each team member submits her contribution in accordance with the timeline.</a:t>
            </a:r>
          </a:p>
          <a:p>
            <a:endParaRPr lang="en-US" dirty="0"/>
          </a:p>
        </p:txBody>
      </p:sp>
    </p:spTree>
    <p:extLst>
      <p:ext uri="{BB962C8B-B14F-4D97-AF65-F5344CB8AC3E}">
        <p14:creationId xmlns:p14="http://schemas.microsoft.com/office/powerpoint/2010/main" xmlns="" val="393786496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Invoicing </a:t>
            </a:r>
            <a:br>
              <a:rPr lang="en-US" b="1" dirty="0" smtClean="0"/>
            </a:br>
            <a:endParaRPr lang="en-US" dirty="0"/>
          </a:p>
        </p:txBody>
      </p:sp>
      <p:sp>
        <p:nvSpPr>
          <p:cNvPr id="3" name="Content Placeholder 2"/>
          <p:cNvSpPr>
            <a:spLocks noGrp="1"/>
          </p:cNvSpPr>
          <p:nvPr>
            <p:ph sz="quarter" idx="1"/>
          </p:nvPr>
        </p:nvSpPr>
        <p:spPr/>
        <p:txBody>
          <a:bodyPr/>
          <a:lstStyle/>
          <a:p>
            <a:r>
              <a:rPr lang="en-US" dirty="0" smtClean="0"/>
              <a:t>Director </a:t>
            </a:r>
            <a:r>
              <a:rPr lang="en-US" dirty="0"/>
              <a:t>Finance or In charge Finance Unit in his/her absence is responsible to prepare and deliver the agreed contractual invoice in timely fashion with all requirements as per the nature of the payment clauses in the contract.</a:t>
            </a:r>
          </a:p>
          <a:p>
            <a:endParaRPr lang="en-US" dirty="0"/>
          </a:p>
        </p:txBody>
      </p:sp>
    </p:spTree>
    <p:extLst>
      <p:ext uri="{BB962C8B-B14F-4D97-AF65-F5344CB8AC3E}">
        <p14:creationId xmlns:p14="http://schemas.microsoft.com/office/powerpoint/2010/main" xmlns="" val="24850107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Research Proposal Depository </a:t>
            </a:r>
            <a:br>
              <a:rPr lang="en-US" b="1" dirty="0" smtClean="0"/>
            </a:br>
            <a:endParaRPr lang="en-US" dirty="0"/>
          </a:p>
        </p:txBody>
      </p:sp>
      <p:sp>
        <p:nvSpPr>
          <p:cNvPr id="3" name="Content Placeholder 2"/>
          <p:cNvSpPr>
            <a:spLocks noGrp="1"/>
          </p:cNvSpPr>
          <p:nvPr>
            <p:ph sz="quarter" idx="1"/>
          </p:nvPr>
        </p:nvSpPr>
        <p:spPr/>
        <p:txBody>
          <a:bodyPr/>
          <a:lstStyle/>
          <a:p>
            <a:r>
              <a:rPr lang="en-US" dirty="0" smtClean="0"/>
              <a:t>A </a:t>
            </a:r>
            <a:r>
              <a:rPr lang="en-US" dirty="0"/>
              <a:t>copy of each research proposal would be sent to the research coordinator and executive program officer for record purposes</a:t>
            </a:r>
          </a:p>
        </p:txBody>
      </p:sp>
    </p:spTree>
    <p:extLst>
      <p:ext uri="{BB962C8B-B14F-4D97-AF65-F5344CB8AC3E}">
        <p14:creationId xmlns:p14="http://schemas.microsoft.com/office/powerpoint/2010/main" xmlns="" val="8017649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Advocacy Policy Outreach</a:t>
            </a:r>
            <a:br>
              <a:rPr lang="en-US" b="1" dirty="0" smtClean="0"/>
            </a:br>
            <a:endParaRPr lang="en-US" dirty="0"/>
          </a:p>
        </p:txBody>
      </p:sp>
      <p:sp>
        <p:nvSpPr>
          <p:cNvPr id="3" name="Content Placeholder 2"/>
          <p:cNvSpPr>
            <a:spLocks noGrp="1"/>
          </p:cNvSpPr>
          <p:nvPr>
            <p:ph sz="quarter" idx="1"/>
          </p:nvPr>
        </p:nvSpPr>
        <p:spPr/>
        <p:txBody>
          <a:bodyPr>
            <a:normAutofit/>
          </a:bodyPr>
          <a:lstStyle/>
          <a:p>
            <a:r>
              <a:rPr lang="en-US" dirty="0" smtClean="0"/>
              <a:t>These </a:t>
            </a:r>
            <a:r>
              <a:rPr lang="en-US" dirty="0"/>
              <a:t>units establish SDPI’s link with the external world. They help in getting knowledge translated into policies and include </a:t>
            </a:r>
          </a:p>
          <a:p>
            <a:pPr marL="0" indent="0">
              <a:buNone/>
            </a:pPr>
            <a:r>
              <a:rPr lang="en-US" dirty="0"/>
              <a:t>•	Policy Outreach &amp; Advocacy</a:t>
            </a:r>
          </a:p>
          <a:p>
            <a:pPr marL="0" indent="0">
              <a:buNone/>
            </a:pPr>
            <a:r>
              <a:rPr lang="en-US" dirty="0"/>
              <a:t>•	Annual Sustainable Development Conference</a:t>
            </a:r>
          </a:p>
          <a:p>
            <a:pPr marL="0" indent="0">
              <a:buNone/>
            </a:pPr>
            <a:r>
              <a:rPr lang="en-US" dirty="0"/>
              <a:t>•	Publications</a:t>
            </a:r>
          </a:p>
          <a:p>
            <a:pPr marL="0" indent="0">
              <a:buNone/>
            </a:pPr>
            <a:r>
              <a:rPr lang="en-US" dirty="0"/>
              <a:t>•	Web </a:t>
            </a:r>
            <a:r>
              <a:rPr lang="en-US" dirty="0" smtClean="0"/>
              <a:t>Development</a:t>
            </a:r>
            <a:r>
              <a:rPr lang="en-US" dirty="0"/>
              <a:t/>
            </a:r>
            <a:br>
              <a:rPr lang="en-US" dirty="0"/>
            </a:br>
            <a:endParaRPr lang="en-US" dirty="0"/>
          </a:p>
        </p:txBody>
      </p:sp>
    </p:spTree>
    <p:extLst>
      <p:ext uri="{BB962C8B-B14F-4D97-AF65-F5344CB8AC3E}">
        <p14:creationId xmlns:p14="http://schemas.microsoft.com/office/powerpoint/2010/main" xmlns="" val="147203985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Management Committees</a:t>
            </a:r>
            <a:br>
              <a:rPr lang="en-US" b="1" dirty="0" smtClean="0"/>
            </a:br>
            <a:endParaRPr lang="en-US" dirty="0"/>
          </a:p>
        </p:txBody>
      </p:sp>
      <p:sp>
        <p:nvSpPr>
          <p:cNvPr id="3" name="Content Placeholder 2"/>
          <p:cNvSpPr>
            <a:spLocks noGrp="1"/>
          </p:cNvSpPr>
          <p:nvPr>
            <p:ph sz="quarter" idx="1"/>
          </p:nvPr>
        </p:nvSpPr>
        <p:spPr/>
        <p:txBody>
          <a:bodyPr/>
          <a:lstStyle/>
          <a:p>
            <a:r>
              <a:rPr lang="en-US" dirty="0" smtClean="0"/>
              <a:t>In </a:t>
            </a:r>
            <a:r>
              <a:rPr lang="en-US" dirty="0"/>
              <a:t>accordance with the powers conferred upon him/her under section 8, sub section (x) of the Memorandum of Association and Rules and Regulations of SDPI, the Executive Director may constitute committees to assist him/her for smooth and efficient functioning of the Institute</a:t>
            </a:r>
          </a:p>
        </p:txBody>
      </p:sp>
    </p:spTree>
    <p:extLst>
      <p:ext uri="{BB962C8B-B14F-4D97-AF65-F5344CB8AC3E}">
        <p14:creationId xmlns:p14="http://schemas.microsoft.com/office/powerpoint/2010/main" xmlns="" val="412394949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 Committees</a:t>
            </a:r>
            <a:endParaRPr lang="en-US" dirty="0"/>
          </a:p>
        </p:txBody>
      </p:sp>
      <p:sp>
        <p:nvSpPr>
          <p:cNvPr id="3" name="Content Placeholder 2"/>
          <p:cNvSpPr>
            <a:spLocks noGrp="1"/>
          </p:cNvSpPr>
          <p:nvPr>
            <p:ph sz="quarter" idx="1"/>
          </p:nvPr>
        </p:nvSpPr>
        <p:spPr/>
        <p:txBody>
          <a:bodyPr/>
          <a:lstStyle/>
          <a:p>
            <a:r>
              <a:rPr lang="en-US" dirty="0"/>
              <a:t>The main objective of setting up these committees is to make the management system more participatory and democratic. </a:t>
            </a:r>
            <a:endParaRPr lang="en-US" dirty="0" smtClean="0"/>
          </a:p>
          <a:p>
            <a:r>
              <a:rPr lang="en-US" dirty="0" smtClean="0"/>
              <a:t>As </a:t>
            </a:r>
            <a:r>
              <a:rPr lang="en-US" dirty="0"/>
              <a:t>such, each committee is headed by a fellow/nominee of the Executive Director and the membership has a cross-section of staff ranging from support staff to the junior and senior research staff. </a:t>
            </a:r>
          </a:p>
        </p:txBody>
      </p:sp>
    </p:spTree>
    <p:extLst>
      <p:ext uri="{BB962C8B-B14F-4D97-AF65-F5344CB8AC3E}">
        <p14:creationId xmlns:p14="http://schemas.microsoft.com/office/powerpoint/2010/main" xmlns="" val="228720291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Purchase Committee (PC)</a:t>
            </a:r>
            <a:br>
              <a:rPr lang="en-US" b="1" dirty="0" smtClean="0"/>
            </a:br>
            <a:endParaRPr lang="en-US" dirty="0"/>
          </a:p>
        </p:txBody>
      </p:sp>
      <p:sp>
        <p:nvSpPr>
          <p:cNvPr id="3" name="Content Placeholder 2"/>
          <p:cNvSpPr>
            <a:spLocks noGrp="1"/>
          </p:cNvSpPr>
          <p:nvPr>
            <p:ph sz="quarter" idx="1"/>
          </p:nvPr>
        </p:nvSpPr>
        <p:spPr/>
        <p:txBody>
          <a:bodyPr>
            <a:normAutofit/>
          </a:bodyPr>
          <a:lstStyle/>
          <a:p>
            <a:r>
              <a:rPr lang="en-US" dirty="0" smtClean="0"/>
              <a:t>This </a:t>
            </a:r>
            <a:r>
              <a:rPr lang="en-US" dirty="0"/>
              <a:t>committee is responsible to oversee the general purchases made by the Administration for SDPI to make sure that the system is transparent and that the goods purchased are cost effective and are of good quality</a:t>
            </a:r>
            <a:r>
              <a:rPr lang="en-US" dirty="0" smtClean="0"/>
              <a:t>.</a:t>
            </a:r>
          </a:p>
          <a:p>
            <a:r>
              <a:rPr lang="en-US" dirty="0" smtClean="0"/>
              <a:t> </a:t>
            </a:r>
            <a:r>
              <a:rPr lang="en-US" dirty="0"/>
              <a:t>The Purchase Committee approves the vendors for various purchases and approves quotations. </a:t>
            </a:r>
          </a:p>
        </p:txBody>
      </p:sp>
    </p:spTree>
    <p:extLst>
      <p:ext uri="{BB962C8B-B14F-4D97-AF65-F5344CB8AC3E}">
        <p14:creationId xmlns:p14="http://schemas.microsoft.com/office/powerpoint/2010/main" xmlns="" val="224847698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Recruitment Committees (RCs)</a:t>
            </a:r>
            <a:br>
              <a:rPr lang="en-US" b="1" dirty="0" smtClean="0"/>
            </a:br>
            <a:endParaRPr lang="en-US" dirty="0"/>
          </a:p>
        </p:txBody>
      </p:sp>
      <p:sp>
        <p:nvSpPr>
          <p:cNvPr id="3" name="Content Placeholder 2"/>
          <p:cNvSpPr>
            <a:spLocks noGrp="1"/>
          </p:cNvSpPr>
          <p:nvPr>
            <p:ph sz="quarter" idx="1"/>
          </p:nvPr>
        </p:nvSpPr>
        <p:spPr/>
        <p:txBody>
          <a:bodyPr>
            <a:normAutofit/>
          </a:bodyPr>
          <a:lstStyle/>
          <a:p>
            <a:r>
              <a:rPr lang="en-US" dirty="0" smtClean="0"/>
              <a:t>The </a:t>
            </a:r>
            <a:r>
              <a:rPr lang="en-US" dirty="0"/>
              <a:t>Recruitment Committees (RCs) act as advisory bodies to the Executive Director and the Council of Fellows and Advisors for facilitating the recruitment of staff for SDPI. </a:t>
            </a:r>
            <a:endParaRPr lang="en-US" dirty="0" smtClean="0"/>
          </a:p>
          <a:p>
            <a:pPr algn="just"/>
            <a:r>
              <a:rPr lang="en-US" dirty="0" smtClean="0"/>
              <a:t>The </a:t>
            </a:r>
            <a:r>
              <a:rPr lang="en-US" dirty="0"/>
              <a:t>Research Recruitment Committee facilitates recruitment of research and research related staff and the Admin Recruitment Committee facilitates recruitment of administrative staff. </a:t>
            </a:r>
          </a:p>
        </p:txBody>
      </p:sp>
    </p:spTree>
    <p:extLst>
      <p:ext uri="{BB962C8B-B14F-4D97-AF65-F5344CB8AC3E}">
        <p14:creationId xmlns:p14="http://schemas.microsoft.com/office/powerpoint/2010/main" xmlns="" val="142580601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Civil Behavior Committee/Staff Welfare Committee (CBC/ SWC)</a:t>
            </a:r>
            <a:br>
              <a:rPr lang="en-US" b="1" dirty="0" smtClean="0"/>
            </a:br>
            <a:endParaRPr lang="en-US" dirty="0"/>
          </a:p>
        </p:txBody>
      </p:sp>
      <p:sp>
        <p:nvSpPr>
          <p:cNvPr id="3" name="Content Placeholder 2"/>
          <p:cNvSpPr>
            <a:spLocks noGrp="1"/>
          </p:cNvSpPr>
          <p:nvPr>
            <p:ph sz="quarter" idx="1"/>
          </p:nvPr>
        </p:nvSpPr>
        <p:spPr/>
        <p:txBody>
          <a:bodyPr>
            <a:normAutofit/>
          </a:bodyPr>
          <a:lstStyle/>
          <a:p>
            <a:r>
              <a:rPr lang="en-US" dirty="0" smtClean="0"/>
              <a:t>It </a:t>
            </a:r>
            <a:r>
              <a:rPr lang="en-US" dirty="0"/>
              <a:t>will deal with the issues of grievances, discipline, civil behavior and staff welfare</a:t>
            </a:r>
            <a:r>
              <a:rPr lang="en-US" dirty="0" smtClean="0"/>
              <a:t>.</a:t>
            </a:r>
          </a:p>
          <a:p>
            <a:pPr marL="0" indent="0">
              <a:buNone/>
            </a:pPr>
            <a:r>
              <a:rPr lang="en-US" dirty="0" smtClean="0"/>
              <a:t> </a:t>
            </a:r>
            <a:r>
              <a:rPr lang="en-US" dirty="0"/>
              <a:t>The major functions of this committee are as follows: </a:t>
            </a:r>
          </a:p>
          <a:p>
            <a:pPr marL="0" indent="0">
              <a:buNone/>
            </a:pPr>
            <a:r>
              <a:rPr lang="en-US" dirty="0" smtClean="0"/>
              <a:t>•To </a:t>
            </a:r>
            <a:r>
              <a:rPr lang="en-US" dirty="0"/>
              <a:t>make sure that the norms and values of the Institute as well as the rules and procedures are respected by every staff member</a:t>
            </a:r>
          </a:p>
          <a:p>
            <a:pPr marL="0" indent="0">
              <a:buNone/>
            </a:pPr>
            <a:r>
              <a:rPr lang="en-US" dirty="0" smtClean="0"/>
              <a:t>•To </a:t>
            </a:r>
            <a:r>
              <a:rPr lang="en-US" dirty="0"/>
              <a:t>conduct enquiries and recommend appropriate actions within the provisions of staff rules for any misconduct, unwanted behavior, etc. </a:t>
            </a:r>
          </a:p>
          <a:p>
            <a:pPr marL="0" indent="0">
              <a:buNone/>
            </a:pPr>
            <a:r>
              <a:rPr lang="en-US" dirty="0" smtClean="0"/>
              <a:t>•To </a:t>
            </a:r>
            <a:r>
              <a:rPr lang="en-US" dirty="0"/>
              <a:t>handle the grievance issues and recommend redressal. </a:t>
            </a:r>
          </a:p>
          <a:p>
            <a:endParaRPr lang="en-US" dirty="0"/>
          </a:p>
        </p:txBody>
      </p:sp>
    </p:spTree>
    <p:extLst>
      <p:ext uri="{BB962C8B-B14F-4D97-AF65-F5344CB8AC3E}">
        <p14:creationId xmlns:p14="http://schemas.microsoft.com/office/powerpoint/2010/main" xmlns="" val="379912667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Web Committee</a:t>
            </a:r>
            <a:br>
              <a:rPr lang="en-US" b="1" dirty="0" smtClean="0"/>
            </a:br>
            <a:endParaRPr lang="en-US" dirty="0"/>
          </a:p>
        </p:txBody>
      </p:sp>
      <p:sp>
        <p:nvSpPr>
          <p:cNvPr id="3" name="Content Placeholder 2"/>
          <p:cNvSpPr>
            <a:spLocks noGrp="1"/>
          </p:cNvSpPr>
          <p:nvPr>
            <p:ph sz="quarter" idx="1"/>
          </p:nvPr>
        </p:nvSpPr>
        <p:spPr/>
        <p:txBody>
          <a:bodyPr/>
          <a:lstStyle/>
          <a:p>
            <a:r>
              <a:rPr lang="en-US" dirty="0" smtClean="0"/>
              <a:t>The </a:t>
            </a:r>
            <a:r>
              <a:rPr lang="en-US" dirty="0"/>
              <a:t>Web Committee will be an advisory committee to the Executive Director and the Fellows and Advisors Council on matters relating to SDPI website management. </a:t>
            </a:r>
          </a:p>
        </p:txBody>
      </p:sp>
    </p:spTree>
    <p:extLst>
      <p:ext uri="{BB962C8B-B14F-4D97-AF65-F5344CB8AC3E}">
        <p14:creationId xmlns:p14="http://schemas.microsoft.com/office/powerpoint/2010/main" xmlns="" val="414846030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Media Relations Committee</a:t>
            </a:r>
            <a:br>
              <a:rPr lang="en-US" b="1" dirty="0" smtClean="0"/>
            </a:br>
            <a:endParaRPr lang="en-US" dirty="0"/>
          </a:p>
        </p:txBody>
      </p:sp>
      <p:sp>
        <p:nvSpPr>
          <p:cNvPr id="3" name="Content Placeholder 2"/>
          <p:cNvSpPr>
            <a:spLocks noGrp="1"/>
          </p:cNvSpPr>
          <p:nvPr>
            <p:ph sz="quarter" idx="1"/>
          </p:nvPr>
        </p:nvSpPr>
        <p:spPr/>
        <p:txBody>
          <a:bodyPr>
            <a:normAutofit fontScale="85000" lnSpcReduction="10000"/>
          </a:bodyPr>
          <a:lstStyle/>
          <a:p>
            <a:r>
              <a:rPr lang="en-US" dirty="0" smtClean="0"/>
              <a:t>The </a:t>
            </a:r>
            <a:r>
              <a:rPr lang="en-US" dirty="0"/>
              <a:t>terms of reference for the Media Relations Committee are as follows: </a:t>
            </a:r>
          </a:p>
          <a:p>
            <a:pPr marL="0" indent="0">
              <a:buNone/>
            </a:pPr>
            <a:r>
              <a:rPr lang="en-US" dirty="0" smtClean="0"/>
              <a:t>•To </a:t>
            </a:r>
            <a:r>
              <a:rPr lang="en-US" dirty="0"/>
              <a:t>promote SDPI’s agenda/program through media and </a:t>
            </a:r>
            <a:r>
              <a:rPr lang="en-US" dirty="0" smtClean="0"/>
              <a:t>publications</a:t>
            </a:r>
            <a:r>
              <a:rPr lang="en-US" dirty="0"/>
              <a:t>, and to remove misunderstandings, if any.</a:t>
            </a:r>
          </a:p>
          <a:p>
            <a:pPr marL="0" indent="0">
              <a:buNone/>
            </a:pPr>
            <a:r>
              <a:rPr lang="en-US" dirty="0" smtClean="0"/>
              <a:t>•To </a:t>
            </a:r>
            <a:r>
              <a:rPr lang="en-US" dirty="0"/>
              <a:t>cultivate SDPI friendly media.</a:t>
            </a:r>
          </a:p>
          <a:p>
            <a:pPr marL="0" indent="0">
              <a:buNone/>
            </a:pPr>
            <a:r>
              <a:rPr lang="en-US" dirty="0" smtClean="0"/>
              <a:t>•To </a:t>
            </a:r>
            <a:r>
              <a:rPr lang="en-US" dirty="0"/>
              <a:t>review criticism from media and clarify SDPI’s position.</a:t>
            </a:r>
          </a:p>
          <a:p>
            <a:pPr marL="0" indent="0">
              <a:buNone/>
            </a:pPr>
            <a:r>
              <a:rPr lang="en-US" dirty="0" smtClean="0"/>
              <a:t>•To </a:t>
            </a:r>
            <a:r>
              <a:rPr lang="en-US" dirty="0"/>
              <a:t>create space for progressive ideas in the media with a </a:t>
            </a:r>
            <a:r>
              <a:rPr lang="en-US" dirty="0" smtClean="0"/>
              <a:t>special </a:t>
            </a:r>
            <a:r>
              <a:rPr lang="en-US" dirty="0"/>
              <a:t>emphasis on SDPI’s themes.</a:t>
            </a:r>
          </a:p>
          <a:p>
            <a:pPr marL="0" indent="0">
              <a:buNone/>
            </a:pPr>
            <a:r>
              <a:rPr lang="en-US" dirty="0" smtClean="0"/>
              <a:t>•To </a:t>
            </a:r>
            <a:r>
              <a:rPr lang="en-US" dirty="0"/>
              <a:t>manage adequate coverage in local/national Urdu and </a:t>
            </a:r>
            <a:r>
              <a:rPr lang="en-US" dirty="0" smtClean="0"/>
              <a:t>English </a:t>
            </a:r>
            <a:r>
              <a:rPr lang="en-US" dirty="0"/>
              <a:t>press.</a:t>
            </a:r>
          </a:p>
          <a:p>
            <a:pPr marL="0" indent="0">
              <a:buNone/>
            </a:pPr>
            <a:r>
              <a:rPr lang="en-US" dirty="0" smtClean="0"/>
              <a:t>•Periodical </a:t>
            </a:r>
            <a:r>
              <a:rPr lang="en-US" dirty="0"/>
              <a:t>review of SDPI-Media interaction should be carried </a:t>
            </a:r>
            <a:r>
              <a:rPr lang="en-US" dirty="0" smtClean="0"/>
              <a:t>	out</a:t>
            </a:r>
            <a:r>
              <a:rPr lang="en-US" dirty="0"/>
              <a:t>.</a:t>
            </a:r>
          </a:p>
          <a:p>
            <a:pPr marL="0" indent="0">
              <a:buNone/>
            </a:pPr>
            <a:r>
              <a:rPr lang="en-US" dirty="0" smtClean="0"/>
              <a:t>•Any </a:t>
            </a:r>
            <a:r>
              <a:rPr lang="en-US" dirty="0"/>
              <a:t>other area where the committee decides to intervene in </a:t>
            </a:r>
            <a:r>
              <a:rPr lang="en-US" dirty="0" smtClean="0"/>
              <a:t> 	accordance </a:t>
            </a:r>
            <a:r>
              <a:rPr lang="en-US" dirty="0"/>
              <a:t>with the situation.</a:t>
            </a:r>
          </a:p>
          <a:p>
            <a:endParaRPr lang="en-US" dirty="0"/>
          </a:p>
        </p:txBody>
      </p:sp>
    </p:spTree>
    <p:extLst>
      <p:ext uri="{BB962C8B-B14F-4D97-AF65-F5344CB8AC3E}">
        <p14:creationId xmlns:p14="http://schemas.microsoft.com/office/powerpoint/2010/main" xmlns="" val="323856700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Anti-Gender Harassment Committee</a:t>
            </a:r>
            <a:br>
              <a:rPr lang="en-US" b="1" dirty="0" smtClean="0"/>
            </a:br>
            <a:endParaRPr lang="en-US" dirty="0"/>
          </a:p>
        </p:txBody>
      </p:sp>
      <p:sp>
        <p:nvSpPr>
          <p:cNvPr id="3" name="Content Placeholder 2"/>
          <p:cNvSpPr>
            <a:spLocks noGrp="1"/>
          </p:cNvSpPr>
          <p:nvPr>
            <p:ph sz="quarter" idx="1"/>
          </p:nvPr>
        </p:nvSpPr>
        <p:spPr/>
        <p:txBody>
          <a:bodyPr>
            <a:normAutofit/>
          </a:bodyPr>
          <a:lstStyle/>
          <a:p>
            <a:r>
              <a:rPr lang="en-US" dirty="0" smtClean="0"/>
              <a:t>This </a:t>
            </a:r>
            <a:r>
              <a:rPr lang="en-US" dirty="0"/>
              <a:t>committee shall be set up to look into the issues of misconduct which could be termed as gender harassment. </a:t>
            </a:r>
            <a:endParaRPr lang="en-US" dirty="0" smtClean="0"/>
          </a:p>
          <a:p>
            <a:r>
              <a:rPr lang="en-US" dirty="0" smtClean="0"/>
              <a:t>The </a:t>
            </a:r>
            <a:r>
              <a:rPr lang="en-US" dirty="0"/>
              <a:t>objective of this committee is to protect the rights of both sexes at the Institute in terms of gender-based violence and any kind of discrimination of either sex</a:t>
            </a:r>
            <a:r>
              <a:rPr lang="en-US" dirty="0" smtClean="0"/>
              <a:t>.</a:t>
            </a:r>
          </a:p>
          <a:p>
            <a:r>
              <a:rPr lang="en-US" dirty="0" smtClean="0"/>
              <a:t> </a:t>
            </a:r>
            <a:r>
              <a:rPr lang="en-US" dirty="0"/>
              <a:t>The committee shall have equal membership of both the sexes, and preferably the chairperson shall be a female. </a:t>
            </a:r>
          </a:p>
          <a:p>
            <a:endParaRPr lang="en-US" dirty="0"/>
          </a:p>
        </p:txBody>
      </p:sp>
    </p:spTree>
    <p:extLst>
      <p:ext uri="{BB962C8B-B14F-4D97-AF65-F5344CB8AC3E}">
        <p14:creationId xmlns:p14="http://schemas.microsoft.com/office/powerpoint/2010/main" xmlns="" val="414544401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Appeal Committee</a:t>
            </a:r>
            <a:br>
              <a:rPr lang="en-US" b="1" dirty="0" smtClean="0"/>
            </a:br>
            <a:endParaRPr lang="en-US" dirty="0"/>
          </a:p>
        </p:txBody>
      </p:sp>
      <p:sp>
        <p:nvSpPr>
          <p:cNvPr id="3" name="Content Placeholder 2"/>
          <p:cNvSpPr>
            <a:spLocks noGrp="1"/>
          </p:cNvSpPr>
          <p:nvPr>
            <p:ph sz="quarter" idx="1"/>
          </p:nvPr>
        </p:nvSpPr>
        <p:spPr/>
        <p:txBody>
          <a:bodyPr/>
          <a:lstStyle/>
          <a:p>
            <a:r>
              <a:rPr lang="en-US" dirty="0" smtClean="0"/>
              <a:t>In </a:t>
            </a:r>
            <a:r>
              <a:rPr lang="en-US" dirty="0"/>
              <a:t>case of any grievance, an Appeal Committee (AC) will be formed by the ED and or Council of Fellows and Advisors (CFA) to review the appeal and make </a:t>
            </a:r>
            <a:r>
              <a:rPr lang="en-US" dirty="0" smtClean="0"/>
              <a:t>recommendations </a:t>
            </a:r>
            <a:r>
              <a:rPr lang="en-US" dirty="0"/>
              <a:t>to the ED and or CFA.</a:t>
            </a:r>
          </a:p>
        </p:txBody>
      </p:sp>
    </p:spTree>
    <p:extLst>
      <p:ext uri="{BB962C8B-B14F-4D97-AF65-F5344CB8AC3E}">
        <p14:creationId xmlns:p14="http://schemas.microsoft.com/office/powerpoint/2010/main" xmlns="" val="380152120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Office Management</a:t>
            </a:r>
            <a:br>
              <a:rPr lang="en-US" b="1" dirty="0" smtClean="0"/>
            </a:br>
            <a:endParaRPr lang="en-US" dirty="0"/>
          </a:p>
        </p:txBody>
      </p:sp>
      <p:sp>
        <p:nvSpPr>
          <p:cNvPr id="3" name="Content Placeholder 2"/>
          <p:cNvSpPr>
            <a:spLocks noGrp="1"/>
          </p:cNvSpPr>
          <p:nvPr>
            <p:ph sz="quarter" idx="1"/>
          </p:nvPr>
        </p:nvSpPr>
        <p:spPr/>
        <p:txBody>
          <a:bodyPr/>
          <a:lstStyle/>
          <a:p>
            <a:pPr marL="0" indent="0">
              <a:buNone/>
            </a:pPr>
            <a:r>
              <a:rPr lang="en-US" b="1" dirty="0" smtClean="0"/>
              <a:t>1</a:t>
            </a:r>
            <a:r>
              <a:rPr lang="en-US" b="1" dirty="0"/>
              <a:t>.	General</a:t>
            </a:r>
          </a:p>
          <a:p>
            <a:r>
              <a:rPr lang="en-US" dirty="0"/>
              <a:t>This section describes procedures to be followed in the provision of administrative services e.g. incoming and outgoing mailing, filing system and use of office facilities</a:t>
            </a:r>
          </a:p>
        </p:txBody>
      </p:sp>
    </p:spTree>
    <p:extLst>
      <p:ext uri="{BB962C8B-B14F-4D97-AF65-F5344CB8AC3E}">
        <p14:creationId xmlns:p14="http://schemas.microsoft.com/office/powerpoint/2010/main" xmlns="" val="117749930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Incoming and Outgoing Mailing Procedures</a:t>
            </a:r>
            <a:br>
              <a:rPr lang="en-US" b="1" dirty="0" smtClean="0"/>
            </a:br>
            <a:endParaRPr lang="en-US" dirty="0"/>
          </a:p>
        </p:txBody>
      </p:sp>
      <p:sp>
        <p:nvSpPr>
          <p:cNvPr id="3" name="Content Placeholder 2"/>
          <p:cNvSpPr>
            <a:spLocks noGrp="1"/>
          </p:cNvSpPr>
          <p:nvPr>
            <p:ph sz="quarter" idx="1"/>
          </p:nvPr>
        </p:nvSpPr>
        <p:spPr/>
        <p:txBody>
          <a:bodyPr/>
          <a:lstStyle/>
          <a:p>
            <a:pPr marL="0" indent="0">
              <a:buNone/>
            </a:pPr>
            <a:r>
              <a:rPr lang="en-US" b="1" dirty="0" smtClean="0"/>
              <a:t>2.1</a:t>
            </a:r>
            <a:r>
              <a:rPr lang="en-US" b="1" dirty="0"/>
              <a:t>.	Incoming Mail </a:t>
            </a:r>
          </a:p>
          <a:p>
            <a:r>
              <a:rPr lang="en-US" dirty="0"/>
              <a:t>Incoming mail is received by the Reception where it is entered in an "incoming mail register", sorted out and either put in the pigeon hole of respective addressees or sent to their offices.</a:t>
            </a:r>
          </a:p>
          <a:p>
            <a:pPr marL="0" indent="0">
              <a:buNone/>
            </a:pPr>
            <a:endParaRPr lang="en-US" dirty="0"/>
          </a:p>
        </p:txBody>
      </p:sp>
    </p:spTree>
    <p:extLst>
      <p:ext uri="{BB962C8B-B14F-4D97-AF65-F5344CB8AC3E}">
        <p14:creationId xmlns:p14="http://schemas.microsoft.com/office/powerpoint/2010/main" xmlns="" val="210953958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Outgoing Mail </a:t>
            </a:r>
            <a:br>
              <a:rPr lang="en-US" b="1" dirty="0" smtClean="0"/>
            </a:br>
            <a:endParaRPr lang="en-US" dirty="0"/>
          </a:p>
        </p:txBody>
      </p:sp>
      <p:sp>
        <p:nvSpPr>
          <p:cNvPr id="3" name="Content Placeholder 2"/>
          <p:cNvSpPr>
            <a:spLocks noGrp="1"/>
          </p:cNvSpPr>
          <p:nvPr>
            <p:ph sz="quarter" idx="1"/>
          </p:nvPr>
        </p:nvSpPr>
        <p:spPr/>
        <p:txBody>
          <a:bodyPr>
            <a:normAutofit/>
          </a:bodyPr>
          <a:lstStyle/>
          <a:p>
            <a:r>
              <a:rPr lang="en-US" dirty="0" smtClean="0"/>
              <a:t>Outgoing </a:t>
            </a:r>
            <a:r>
              <a:rPr lang="en-US" dirty="0"/>
              <a:t>mail originated by the various programme/project people at SDPI is centrally managed by the Admin department. </a:t>
            </a:r>
            <a:endParaRPr lang="en-US" dirty="0" smtClean="0"/>
          </a:p>
          <a:p>
            <a:r>
              <a:rPr lang="en-US" dirty="0" smtClean="0"/>
              <a:t>The </a:t>
            </a:r>
            <a:r>
              <a:rPr lang="en-US" dirty="0"/>
              <a:t>ordinary outgoing mail is either put at a place in front of the Reception desk earmarked as outgoing mail or put at the dispatcher’s desk</a:t>
            </a:r>
            <a:r>
              <a:rPr lang="en-US" dirty="0" smtClean="0"/>
              <a:t>.</a:t>
            </a:r>
          </a:p>
          <a:p>
            <a:r>
              <a:rPr lang="en-US" dirty="0" smtClean="0"/>
              <a:t> </a:t>
            </a:r>
            <a:r>
              <a:rPr lang="en-US" dirty="0"/>
              <a:t>If no dispatcher is employed, the Admin Department will make arrangements to clear the mail after entering it in a mailing register. </a:t>
            </a:r>
          </a:p>
          <a:p>
            <a:endParaRPr lang="en-US" dirty="0"/>
          </a:p>
        </p:txBody>
      </p:sp>
    </p:spTree>
    <p:extLst>
      <p:ext uri="{BB962C8B-B14F-4D97-AF65-F5344CB8AC3E}">
        <p14:creationId xmlns:p14="http://schemas.microsoft.com/office/powerpoint/2010/main" xmlns="" val="325823027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smtClean="0"/>
              <a:t>In-city Mail</a:t>
            </a:r>
            <a:br>
              <a:rPr lang="en-US" b="1" smtClean="0"/>
            </a:br>
            <a:endParaRPr lang="en-US"/>
          </a:p>
        </p:txBody>
      </p:sp>
      <p:sp>
        <p:nvSpPr>
          <p:cNvPr id="3" name="Content Placeholder 2"/>
          <p:cNvSpPr>
            <a:spLocks noGrp="1"/>
          </p:cNvSpPr>
          <p:nvPr>
            <p:ph sz="quarter" idx="1"/>
          </p:nvPr>
        </p:nvSpPr>
        <p:spPr/>
        <p:txBody>
          <a:bodyPr/>
          <a:lstStyle/>
          <a:p>
            <a:r>
              <a:rPr lang="en-US" dirty="0" smtClean="0"/>
              <a:t>In-city </a:t>
            </a:r>
            <a:r>
              <a:rPr lang="en-US" dirty="0"/>
              <a:t>mail is hand delivered by the dispatch rider twice a day. Such mail is entered in the register and signatures are taken from the receiver of the mail.</a:t>
            </a:r>
          </a:p>
          <a:p>
            <a:endParaRPr lang="en-US" dirty="0"/>
          </a:p>
        </p:txBody>
      </p:sp>
    </p:spTree>
    <p:extLst>
      <p:ext uri="{BB962C8B-B14F-4D97-AF65-F5344CB8AC3E}">
        <p14:creationId xmlns:p14="http://schemas.microsoft.com/office/powerpoint/2010/main" xmlns="" val="169880169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In-house Circulation</a:t>
            </a:r>
            <a:br>
              <a:rPr lang="en-US" b="1" dirty="0" smtClean="0"/>
            </a:br>
            <a:endParaRPr lang="en-US" dirty="0"/>
          </a:p>
        </p:txBody>
      </p:sp>
      <p:sp>
        <p:nvSpPr>
          <p:cNvPr id="3" name="Content Placeholder 2"/>
          <p:cNvSpPr>
            <a:spLocks noGrp="1"/>
          </p:cNvSpPr>
          <p:nvPr>
            <p:ph sz="quarter" idx="1"/>
          </p:nvPr>
        </p:nvSpPr>
        <p:spPr/>
        <p:txBody>
          <a:bodyPr/>
          <a:lstStyle/>
          <a:p>
            <a:r>
              <a:rPr lang="en-US" dirty="0" smtClean="0"/>
              <a:t>For </a:t>
            </a:r>
            <a:r>
              <a:rPr lang="en-US" dirty="0"/>
              <a:t>in-house circulation of mail/information, either it is placed in the pigeon holes of individuals or circulated, attaching a circulation slip, through the office assistant. In-house circulation of information can also be done through electronic mail system</a:t>
            </a:r>
          </a:p>
        </p:txBody>
      </p:sp>
    </p:spTree>
    <p:extLst>
      <p:ext uri="{BB962C8B-B14F-4D97-AF65-F5344CB8AC3E}">
        <p14:creationId xmlns:p14="http://schemas.microsoft.com/office/powerpoint/2010/main" xmlns="" val="67947519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a:t>It is recommended that staff deal with papers required for </a:t>
            </a:r>
            <a:r>
              <a:rPr lang="en-US" dirty="0" smtClean="0"/>
              <a:t>desk </a:t>
            </a:r>
            <a:r>
              <a:rPr lang="en-US" dirty="0"/>
              <a:t>circulation (which is in general considered a priority) as rapidly as possible and passed on to the next person quickly to enable a quick and efficient circulation or give feedback to originator, when required.  </a:t>
            </a:r>
          </a:p>
          <a:p>
            <a:endParaRPr lang="en-US" dirty="0"/>
          </a:p>
        </p:txBody>
      </p:sp>
    </p:spTree>
    <p:extLst>
      <p:ext uri="{BB962C8B-B14F-4D97-AF65-F5344CB8AC3E}">
        <p14:creationId xmlns:p14="http://schemas.microsoft.com/office/powerpoint/2010/main" xmlns="" val="408834168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Electronic Mail (E-Mail)</a:t>
            </a:r>
            <a:br>
              <a:rPr lang="en-US" b="1" dirty="0" smtClean="0"/>
            </a:br>
            <a:endParaRPr lang="en-US" dirty="0"/>
          </a:p>
        </p:txBody>
      </p:sp>
      <p:sp>
        <p:nvSpPr>
          <p:cNvPr id="3" name="Content Placeholder 2"/>
          <p:cNvSpPr>
            <a:spLocks noGrp="1"/>
          </p:cNvSpPr>
          <p:nvPr>
            <p:ph sz="quarter" idx="1"/>
          </p:nvPr>
        </p:nvSpPr>
        <p:spPr/>
        <p:txBody>
          <a:bodyPr/>
          <a:lstStyle/>
          <a:p>
            <a:r>
              <a:rPr lang="en-US" dirty="0" smtClean="0"/>
              <a:t>Internal/external </a:t>
            </a:r>
            <a:r>
              <a:rPr lang="en-US" dirty="0"/>
              <a:t>mail can be originated /processed via Email. If necessary, the sender/receiver will maintain a soft and/or hard copy record of such mail.	</a:t>
            </a:r>
          </a:p>
          <a:p>
            <a:pPr marL="0" indent="0">
              <a:buNone/>
            </a:pPr>
            <a:endParaRPr lang="en-US" dirty="0"/>
          </a:p>
        </p:txBody>
      </p:sp>
    </p:spTree>
    <p:extLst>
      <p:ext uri="{BB962C8B-B14F-4D97-AF65-F5344CB8AC3E}">
        <p14:creationId xmlns:p14="http://schemas.microsoft.com/office/powerpoint/2010/main" xmlns="" val="17521894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Filing System</a:t>
            </a:r>
            <a:br>
              <a:rPr lang="en-US" b="1" dirty="0" smtClean="0"/>
            </a:br>
            <a:endParaRPr lang="en-US" dirty="0"/>
          </a:p>
        </p:txBody>
      </p:sp>
      <p:sp>
        <p:nvSpPr>
          <p:cNvPr id="3" name="Content Placeholder 2"/>
          <p:cNvSpPr>
            <a:spLocks noGrp="1"/>
          </p:cNvSpPr>
          <p:nvPr>
            <p:ph sz="quarter" idx="1"/>
          </p:nvPr>
        </p:nvSpPr>
        <p:spPr/>
        <p:txBody>
          <a:bodyPr/>
          <a:lstStyle/>
          <a:p>
            <a:r>
              <a:rPr lang="en-US" dirty="0" smtClean="0"/>
              <a:t>In </a:t>
            </a:r>
            <a:r>
              <a:rPr lang="en-US" dirty="0"/>
              <a:t>order to ensure the continuity of the Institute's work, all files should be viewed as property of SDPI and should be easily accessible, with the exception of confidential files.</a:t>
            </a:r>
          </a:p>
          <a:p>
            <a:endParaRPr lang="en-US" dirty="0"/>
          </a:p>
        </p:txBody>
      </p:sp>
    </p:spTree>
    <p:extLst>
      <p:ext uri="{BB962C8B-B14F-4D97-AF65-F5344CB8AC3E}">
        <p14:creationId xmlns:p14="http://schemas.microsoft.com/office/powerpoint/2010/main" xmlns="" val="191994897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a:t>Files should be maintained at each programme/project level and each programme/project should designate one staff member as focal point for coordinating filing. </a:t>
            </a:r>
          </a:p>
          <a:p>
            <a:pPr marL="0" indent="0">
              <a:buNone/>
            </a:pPr>
            <a:endParaRPr lang="en-US" dirty="0"/>
          </a:p>
        </p:txBody>
      </p:sp>
    </p:spTree>
    <p:extLst>
      <p:ext uri="{BB962C8B-B14F-4D97-AF65-F5344CB8AC3E}">
        <p14:creationId xmlns:p14="http://schemas.microsoft.com/office/powerpoint/2010/main" xmlns="" val="352866087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Confidential Documents</a:t>
            </a:r>
            <a:br>
              <a:rPr lang="en-US" b="1" dirty="0" smtClean="0"/>
            </a:br>
            <a:endParaRPr lang="en-US" dirty="0"/>
          </a:p>
        </p:txBody>
      </p:sp>
      <p:sp>
        <p:nvSpPr>
          <p:cNvPr id="3" name="Content Placeholder 2"/>
          <p:cNvSpPr>
            <a:spLocks noGrp="1"/>
          </p:cNvSpPr>
          <p:nvPr>
            <p:ph sz="quarter" idx="1"/>
          </p:nvPr>
        </p:nvSpPr>
        <p:spPr/>
        <p:txBody>
          <a:bodyPr/>
          <a:lstStyle/>
          <a:p>
            <a:r>
              <a:rPr lang="en-US" dirty="0" smtClean="0"/>
              <a:t>In </a:t>
            </a:r>
            <a:r>
              <a:rPr lang="en-US" dirty="0"/>
              <a:t>general, there is open access to all files. However, files related to personnel matters, BOG decisions, and finance are considered confidential and not of direct access to staff. They are kept in the respective offices.     </a:t>
            </a:r>
          </a:p>
          <a:p>
            <a:pPr marL="0" indent="0">
              <a:buNone/>
            </a:pPr>
            <a:endParaRPr lang="en-US" dirty="0"/>
          </a:p>
        </p:txBody>
      </p:sp>
    </p:spTree>
    <p:extLst>
      <p:ext uri="{BB962C8B-B14F-4D97-AF65-F5344CB8AC3E}">
        <p14:creationId xmlns:p14="http://schemas.microsoft.com/office/powerpoint/2010/main" xmlns="" val="408463944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Archive 	</a:t>
            </a:r>
            <a:br>
              <a:rPr lang="en-US" b="1" dirty="0" smtClean="0"/>
            </a:br>
            <a:endParaRPr lang="en-US" dirty="0"/>
          </a:p>
        </p:txBody>
      </p:sp>
      <p:sp>
        <p:nvSpPr>
          <p:cNvPr id="3" name="Content Placeholder 2"/>
          <p:cNvSpPr>
            <a:spLocks noGrp="1"/>
          </p:cNvSpPr>
          <p:nvPr>
            <p:ph sz="quarter" idx="1"/>
          </p:nvPr>
        </p:nvSpPr>
        <p:spPr/>
        <p:txBody>
          <a:bodyPr/>
          <a:lstStyle/>
          <a:p>
            <a:r>
              <a:rPr lang="en-US" dirty="0" smtClean="0"/>
              <a:t>An </a:t>
            </a:r>
            <a:r>
              <a:rPr lang="en-US" dirty="0"/>
              <a:t>archiving system shall be developed and records older than 3 years should be transferred to the archive or discarded.</a:t>
            </a:r>
          </a:p>
          <a:p>
            <a:endParaRPr lang="en-US" dirty="0"/>
          </a:p>
        </p:txBody>
      </p:sp>
    </p:spTree>
    <p:extLst>
      <p:ext uri="{BB962C8B-B14F-4D97-AF65-F5344CB8AC3E}">
        <p14:creationId xmlns:p14="http://schemas.microsoft.com/office/powerpoint/2010/main" xmlns="" val="237561921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Databases</a:t>
            </a:r>
            <a:br>
              <a:rPr lang="en-US" b="1" dirty="0" smtClean="0"/>
            </a:br>
            <a:endParaRPr lang="en-US" dirty="0"/>
          </a:p>
        </p:txBody>
      </p:sp>
      <p:sp>
        <p:nvSpPr>
          <p:cNvPr id="3" name="Content Placeholder 2"/>
          <p:cNvSpPr>
            <a:spLocks noGrp="1"/>
          </p:cNvSpPr>
          <p:nvPr>
            <p:ph sz="quarter" idx="1"/>
          </p:nvPr>
        </p:nvSpPr>
        <p:spPr/>
        <p:txBody>
          <a:bodyPr/>
          <a:lstStyle/>
          <a:p>
            <a:r>
              <a:rPr lang="en-US" dirty="0" smtClean="0"/>
              <a:t>All </a:t>
            </a:r>
            <a:r>
              <a:rPr lang="en-US" dirty="0"/>
              <a:t>units, programmes/projects and departments/committees shall develop and maintain databases with the facility of “word searching” information.</a:t>
            </a:r>
          </a:p>
          <a:p>
            <a:endParaRPr lang="en-US" dirty="0"/>
          </a:p>
        </p:txBody>
      </p:sp>
    </p:spTree>
    <p:extLst>
      <p:ext uri="{BB962C8B-B14F-4D97-AF65-F5344CB8AC3E}">
        <p14:creationId xmlns:p14="http://schemas.microsoft.com/office/powerpoint/2010/main" xmlns="" val="332699581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Use of Office Facilities</a:t>
            </a:r>
            <a:br>
              <a:rPr lang="en-US" b="1" dirty="0" smtClean="0"/>
            </a:br>
            <a:endParaRPr lang="en-US" dirty="0"/>
          </a:p>
        </p:txBody>
      </p:sp>
      <p:sp>
        <p:nvSpPr>
          <p:cNvPr id="3" name="Content Placeholder 2"/>
          <p:cNvSpPr>
            <a:spLocks noGrp="1"/>
          </p:cNvSpPr>
          <p:nvPr>
            <p:ph sz="quarter" idx="1"/>
          </p:nvPr>
        </p:nvSpPr>
        <p:spPr/>
        <p:txBody>
          <a:bodyPr/>
          <a:lstStyle/>
          <a:p>
            <a:pPr marL="0" indent="0">
              <a:buNone/>
            </a:pPr>
            <a:r>
              <a:rPr lang="en-US" b="1" dirty="0" smtClean="0"/>
              <a:t>4.1</a:t>
            </a:r>
            <a:r>
              <a:rPr lang="en-US" b="1" dirty="0"/>
              <a:t>.	Telephone </a:t>
            </a:r>
          </a:p>
          <a:p>
            <a:r>
              <a:rPr lang="en-US" dirty="0"/>
              <a:t>In the SDPI, external lines and internal lines are available. Staff has its own extensions and to call somebody within the office, just dials the extension number.</a:t>
            </a:r>
          </a:p>
          <a:p>
            <a:endParaRPr lang="en-US" dirty="0"/>
          </a:p>
        </p:txBody>
      </p:sp>
    </p:spTree>
    <p:extLst>
      <p:ext uri="{BB962C8B-B14F-4D97-AF65-F5344CB8AC3E}">
        <p14:creationId xmlns:p14="http://schemas.microsoft.com/office/powerpoint/2010/main" xmlns="" val="380669136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Faxes</a:t>
            </a:r>
            <a:br>
              <a:rPr lang="en-US" b="1" dirty="0" smtClean="0"/>
            </a:br>
            <a:endParaRPr lang="en-US" dirty="0"/>
          </a:p>
        </p:txBody>
      </p:sp>
      <p:sp>
        <p:nvSpPr>
          <p:cNvPr id="3" name="Content Placeholder 2"/>
          <p:cNvSpPr>
            <a:spLocks noGrp="1"/>
          </p:cNvSpPr>
          <p:nvPr>
            <p:ph sz="quarter" idx="1"/>
          </p:nvPr>
        </p:nvSpPr>
        <p:spPr/>
        <p:txBody>
          <a:bodyPr>
            <a:normAutofit/>
          </a:bodyPr>
          <a:lstStyle/>
          <a:p>
            <a:r>
              <a:rPr lang="en-US" dirty="0" smtClean="0"/>
              <a:t>Incoming </a:t>
            </a:r>
            <a:r>
              <a:rPr lang="en-US" dirty="0"/>
              <a:t>faxes in the SDPI office are copied to the addressee, and the original faxes are kept in a Master file at the reception.</a:t>
            </a:r>
          </a:p>
          <a:p>
            <a:r>
              <a:rPr lang="en-US" dirty="0"/>
              <a:t>Outgoing faxes are recorded in a </a:t>
            </a:r>
            <a:r>
              <a:rPr lang="en-US" dirty="0" err="1"/>
              <a:t>Proforma</a:t>
            </a:r>
            <a:r>
              <a:rPr lang="en-US" dirty="0"/>
              <a:t> devised for the purpose and personal faxes are charged to the individuals concerned. Copies of all outgoing faxes along with the confirmation messages (fax printouts) are kept by the receptionist.</a:t>
            </a:r>
          </a:p>
          <a:p>
            <a:endParaRPr lang="en-US" dirty="0"/>
          </a:p>
        </p:txBody>
      </p:sp>
    </p:spTree>
    <p:extLst>
      <p:ext uri="{BB962C8B-B14F-4D97-AF65-F5344CB8AC3E}">
        <p14:creationId xmlns:p14="http://schemas.microsoft.com/office/powerpoint/2010/main" xmlns="" val="14602603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Transport</a:t>
            </a:r>
            <a:br>
              <a:rPr lang="en-US" b="1" dirty="0" smtClean="0"/>
            </a:br>
            <a:endParaRPr lang="en-US" dirty="0"/>
          </a:p>
        </p:txBody>
      </p:sp>
      <p:sp>
        <p:nvSpPr>
          <p:cNvPr id="3" name="Content Placeholder 2"/>
          <p:cNvSpPr>
            <a:spLocks noGrp="1"/>
          </p:cNvSpPr>
          <p:nvPr>
            <p:ph sz="quarter" idx="1"/>
          </p:nvPr>
        </p:nvSpPr>
        <p:spPr/>
        <p:txBody>
          <a:bodyPr>
            <a:normAutofit/>
          </a:bodyPr>
          <a:lstStyle/>
          <a:p>
            <a:r>
              <a:rPr lang="en-US" dirty="0" smtClean="0"/>
              <a:t>Transport </a:t>
            </a:r>
            <a:r>
              <a:rPr lang="en-US" dirty="0"/>
              <a:t>services will be administered by the Admin Department.</a:t>
            </a:r>
          </a:p>
          <a:p>
            <a:r>
              <a:rPr lang="en-US" dirty="0"/>
              <a:t>Officers requiring the use of vehicles will complete a Transport Requisition Form/Register. Depending on availability of a vehicle, the Admin. Officer will confirm the availability of official transport. </a:t>
            </a:r>
            <a:endParaRPr lang="en-US" dirty="0" smtClean="0"/>
          </a:p>
          <a:p>
            <a:r>
              <a:rPr lang="en-US" dirty="0" smtClean="0"/>
              <a:t>In </a:t>
            </a:r>
            <a:r>
              <a:rPr lang="en-US" dirty="0"/>
              <a:t>case of non-availability of office transport for an official work, the individual can claim taxi charges at the prescribed rate.</a:t>
            </a:r>
          </a:p>
          <a:p>
            <a:endParaRPr lang="en-US" dirty="0"/>
          </a:p>
        </p:txBody>
      </p:sp>
    </p:spTree>
    <p:extLst>
      <p:ext uri="{BB962C8B-B14F-4D97-AF65-F5344CB8AC3E}">
        <p14:creationId xmlns:p14="http://schemas.microsoft.com/office/powerpoint/2010/main" xmlns="" val="229157974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Renting out Facilities</a:t>
            </a:r>
            <a:br>
              <a:rPr lang="en-US" b="1" dirty="0" smtClean="0"/>
            </a:br>
            <a:endParaRPr lang="en-US" dirty="0"/>
          </a:p>
        </p:txBody>
      </p:sp>
      <p:sp>
        <p:nvSpPr>
          <p:cNvPr id="3" name="Content Placeholder 2"/>
          <p:cNvSpPr>
            <a:spLocks noGrp="1"/>
          </p:cNvSpPr>
          <p:nvPr>
            <p:ph sz="quarter" idx="1"/>
          </p:nvPr>
        </p:nvSpPr>
        <p:spPr/>
        <p:txBody>
          <a:bodyPr/>
          <a:lstStyle/>
          <a:p>
            <a:r>
              <a:rPr lang="en-US" dirty="0" smtClean="0"/>
              <a:t>The </a:t>
            </a:r>
            <a:r>
              <a:rPr lang="en-US" dirty="0"/>
              <a:t>conference room and its facilities may be rented to other NGOs/similar organizations on payment at the rates determined by the Council of Fellows and Advisors from time to time.</a:t>
            </a:r>
          </a:p>
        </p:txBody>
      </p:sp>
    </p:spTree>
    <p:extLst>
      <p:ext uri="{BB962C8B-B14F-4D97-AF65-F5344CB8AC3E}">
        <p14:creationId xmlns:p14="http://schemas.microsoft.com/office/powerpoint/2010/main" xmlns="" val="397087561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Content Placeholder 2"/>
          <p:cNvSpPr>
            <a:spLocks noGrp="1"/>
          </p:cNvSpPr>
          <p:nvPr>
            <p:ph sz="quarter" idx="1"/>
          </p:nvPr>
        </p:nvSpPr>
        <p:spPr/>
        <p:txBody>
          <a:bodyPr/>
          <a:lstStyle/>
          <a:p>
            <a:pPr algn="just"/>
            <a:r>
              <a:rPr lang="en-US" dirty="0" smtClean="0"/>
              <a:t>In this current lecture, we have studied about certain policies applied by sustainable development policy institute regarding their management structure, committee, office handling etc. In the coming lecture we are going to have a review of rest of the policies applied by SDPI. </a:t>
            </a:r>
            <a:endParaRPr lang="en-US" dirty="0"/>
          </a:p>
        </p:txBody>
      </p:sp>
    </p:spTree>
    <p:extLst>
      <p:ext uri="{BB962C8B-B14F-4D97-AF65-F5344CB8AC3E}">
        <p14:creationId xmlns:p14="http://schemas.microsoft.com/office/powerpoint/2010/main" xmlns="" val="108001163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 </a:t>
            </a:r>
            <a:endParaRPr lang="en-US" dirty="0"/>
          </a:p>
        </p:txBody>
      </p:sp>
      <p:sp>
        <p:nvSpPr>
          <p:cNvPr id="3" name="Content Placeholder 2"/>
          <p:cNvSpPr>
            <a:spLocks noGrp="1"/>
          </p:cNvSpPr>
          <p:nvPr>
            <p:ph sz="quarter" idx="1"/>
          </p:nvPr>
        </p:nvSpPr>
        <p:spPr/>
        <p:txBody>
          <a:bodyPr/>
          <a:lstStyle/>
          <a:p>
            <a:r>
              <a:rPr lang="en-US" dirty="0" smtClean="0"/>
              <a:t>SDPI Official document.</a:t>
            </a:r>
            <a:endParaRPr lang="en-US" dirty="0"/>
          </a:p>
        </p:txBody>
      </p:sp>
    </p:spTree>
    <p:extLst>
      <p:ext uri="{BB962C8B-B14F-4D97-AF65-F5344CB8AC3E}">
        <p14:creationId xmlns:p14="http://schemas.microsoft.com/office/powerpoint/2010/main" xmlns="" val="144786018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117</TotalTime>
  <Words>2312</Words>
  <Application>Microsoft Office PowerPoint</Application>
  <PresentationFormat>On-screen Show (4:3)</PresentationFormat>
  <Paragraphs>234</Paragraphs>
  <Slides>66</Slides>
  <Notes>0</Notes>
  <HiddenSlides>0</HiddenSlides>
  <MMClips>0</MMClips>
  <ScaleCrop>false</ScaleCrop>
  <HeadingPairs>
    <vt:vector size="4" baseType="variant">
      <vt:variant>
        <vt:lpstr>Theme</vt:lpstr>
      </vt:variant>
      <vt:variant>
        <vt:i4>1</vt:i4>
      </vt:variant>
      <vt:variant>
        <vt:lpstr>Slide Titles</vt:lpstr>
      </vt:variant>
      <vt:variant>
        <vt:i4>66</vt:i4>
      </vt:variant>
    </vt:vector>
  </HeadingPairs>
  <TitlesOfParts>
    <vt:vector size="67" baseType="lpstr">
      <vt:lpstr>Oriel</vt:lpstr>
      <vt:lpstr>Decision Making in NPO Sector  Lecture 23 </vt:lpstr>
      <vt:lpstr>Agenda </vt:lpstr>
      <vt:lpstr>Agenda</vt:lpstr>
      <vt:lpstr>Slide 4</vt:lpstr>
      <vt:lpstr>Management procedures</vt:lpstr>
      <vt:lpstr>Efficiency and effectiveness</vt:lpstr>
      <vt:lpstr>CFA</vt:lpstr>
      <vt:lpstr>powers</vt:lpstr>
      <vt:lpstr>Dynamic procedures</vt:lpstr>
      <vt:lpstr>Changes in procedures</vt:lpstr>
      <vt:lpstr>Management Structure </vt:lpstr>
      <vt:lpstr>Core Activities </vt:lpstr>
      <vt:lpstr>Support system</vt:lpstr>
      <vt:lpstr>Units in SDPI</vt:lpstr>
      <vt:lpstr>Research Programmes </vt:lpstr>
      <vt:lpstr>Goals of research</vt:lpstr>
      <vt:lpstr>Main spheres in Research Programme</vt:lpstr>
      <vt:lpstr>Social Policy and Political Economy </vt:lpstr>
      <vt:lpstr>Economy </vt:lpstr>
      <vt:lpstr>Monitoring and Survey Unit </vt:lpstr>
      <vt:lpstr>Project Acquisition and Contracting </vt:lpstr>
      <vt:lpstr>Slide 22</vt:lpstr>
      <vt:lpstr>Project Selection/ Submission </vt:lpstr>
      <vt:lpstr>Slide 24</vt:lpstr>
      <vt:lpstr>Slide 25</vt:lpstr>
      <vt:lpstr>Senior management team </vt:lpstr>
      <vt:lpstr>Slide 27</vt:lpstr>
      <vt:lpstr>Technical Proposal (TP) </vt:lpstr>
      <vt:lpstr>Technical Proposal </vt:lpstr>
      <vt:lpstr>Slide 30</vt:lpstr>
      <vt:lpstr>Technical Proposal </vt:lpstr>
      <vt:lpstr>Financial Proposal </vt:lpstr>
      <vt:lpstr>Slide 33</vt:lpstr>
      <vt:lpstr> </vt:lpstr>
      <vt:lpstr>Terms of Reference (ToRs)</vt:lpstr>
      <vt:lpstr>Deliverables </vt:lpstr>
      <vt:lpstr>Invoicing  </vt:lpstr>
      <vt:lpstr>Research Proposal Depository  </vt:lpstr>
      <vt:lpstr>Advocacy Policy Outreach </vt:lpstr>
      <vt:lpstr>Management Committees </vt:lpstr>
      <vt:lpstr>Management Committees</vt:lpstr>
      <vt:lpstr>Purchase Committee (PC) </vt:lpstr>
      <vt:lpstr>Recruitment Committees (RCs) </vt:lpstr>
      <vt:lpstr>Civil Behavior Committee/Staff Welfare Committee (CBC/ SWC) </vt:lpstr>
      <vt:lpstr>Web Committee </vt:lpstr>
      <vt:lpstr>Media Relations Committee </vt:lpstr>
      <vt:lpstr>Anti-Gender Harassment Committee </vt:lpstr>
      <vt:lpstr>Appeal Committee </vt:lpstr>
      <vt:lpstr>Office Management </vt:lpstr>
      <vt:lpstr>Incoming and Outgoing Mailing Procedures </vt:lpstr>
      <vt:lpstr>Outgoing Mail  </vt:lpstr>
      <vt:lpstr>In-city Mail </vt:lpstr>
      <vt:lpstr>In-house Circulation </vt:lpstr>
      <vt:lpstr>Slide 54</vt:lpstr>
      <vt:lpstr>Electronic Mail (E-Mail) </vt:lpstr>
      <vt:lpstr>Filing System </vt:lpstr>
      <vt:lpstr>Slide 57</vt:lpstr>
      <vt:lpstr>Confidential Documents </vt:lpstr>
      <vt:lpstr>Archive   </vt:lpstr>
      <vt:lpstr>Databases </vt:lpstr>
      <vt:lpstr>Use of Office Facilities </vt:lpstr>
      <vt:lpstr>Faxes </vt:lpstr>
      <vt:lpstr>Transport </vt:lpstr>
      <vt:lpstr>Renting out Facilities </vt:lpstr>
      <vt:lpstr>Conclusion </vt:lpstr>
      <vt:lpstr>Reference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Decision Making in NPO Sector  Lecture 23</dc:title>
  <dc:creator>comsats</dc:creator>
  <cp:lastModifiedBy>vcomsats</cp:lastModifiedBy>
  <cp:revision>14</cp:revision>
  <dcterms:created xsi:type="dcterms:W3CDTF">2013-11-24T05:15:52Z</dcterms:created>
  <dcterms:modified xsi:type="dcterms:W3CDTF">2013-11-24T08:52:37Z</dcterms:modified>
</cp:coreProperties>
</file>