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70" r:id="rId7"/>
    <p:sldId id="261" r:id="rId8"/>
    <p:sldId id="262" r:id="rId9"/>
    <p:sldId id="263" r:id="rId10"/>
    <p:sldId id="264" r:id="rId11"/>
    <p:sldId id="306" r:id="rId12"/>
    <p:sldId id="265" r:id="rId13"/>
    <p:sldId id="307" r:id="rId14"/>
    <p:sldId id="266" r:id="rId15"/>
    <p:sldId id="267" r:id="rId16"/>
    <p:sldId id="268" r:id="rId17"/>
    <p:sldId id="269"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7" d="100"/>
          <a:sy n="37" d="100"/>
        </p:scale>
        <p:origin x="-1574" y="-8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FB368875-3EE8-43BF-B3E8-864B6DDBC857}" type="datetimeFigureOut">
              <a:rPr lang="en-US" smtClean="0"/>
              <a:pPr/>
              <a:t>11/20/2013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8562B8CB-48BC-4040-B82E-79BE0413E29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FB368875-3EE8-43BF-B3E8-864B6DDBC857}" type="datetimeFigureOut">
              <a:rPr lang="en-US" smtClean="0"/>
              <a:pPr/>
              <a:t>11/20/2013</a:t>
            </a:fld>
            <a:endParaRPr lang="en-US"/>
          </a:p>
        </p:txBody>
      </p:sp>
      <p:sp>
        <p:nvSpPr>
          <p:cNvPr id="9" name="Slide Number Placeholder 8"/>
          <p:cNvSpPr>
            <a:spLocks noGrp="1"/>
          </p:cNvSpPr>
          <p:nvPr>
            <p:ph type="sldNum" sz="quarter" idx="15"/>
          </p:nvPr>
        </p:nvSpPr>
        <p:spPr/>
        <p:txBody>
          <a:bodyPr rtlCol="0"/>
          <a:lstStyle/>
          <a:p>
            <a:fld id="{8562B8CB-48BC-4040-B82E-79BE0413E296}"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FB368875-3EE8-43BF-B3E8-864B6DDBC857}" type="datetimeFigureOut">
              <a:rPr lang="en-US" smtClean="0"/>
              <a:pPr/>
              <a:t>11/20/2013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8562B8CB-48BC-4040-B82E-79BE0413E29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B368875-3EE8-43BF-B3E8-864B6DDBC857}" type="datetimeFigureOut">
              <a:rPr lang="en-US" smtClean="0"/>
              <a:pPr/>
              <a:t>11/20/2013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62B8CB-48BC-4040-B82E-79BE0413E296}"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B368875-3EE8-43BF-B3E8-864B6DDBC857}" type="datetimeFigureOut">
              <a:rPr lang="en-US" smtClean="0"/>
              <a:pPr/>
              <a:t>11/20/2013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62B8CB-48BC-4040-B82E-79BE0413E296}"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FB368875-3EE8-43BF-B3E8-864B6DDBC857}" type="datetimeFigureOut">
              <a:rPr lang="en-US" smtClean="0"/>
              <a:pPr/>
              <a:t>11/20/2013</a:t>
            </a:fld>
            <a:endParaRPr lang="en-US"/>
          </a:p>
        </p:txBody>
      </p:sp>
      <p:sp>
        <p:nvSpPr>
          <p:cNvPr id="7" name="Slide Number Placeholder 6"/>
          <p:cNvSpPr>
            <a:spLocks noGrp="1"/>
          </p:cNvSpPr>
          <p:nvPr>
            <p:ph type="sldNum" sz="quarter" idx="11"/>
          </p:nvPr>
        </p:nvSpPr>
        <p:spPr/>
        <p:txBody>
          <a:bodyPr rtlCol="0"/>
          <a:lstStyle/>
          <a:p>
            <a:fld id="{8562B8CB-48BC-4040-B82E-79BE0413E296}"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368875-3EE8-43BF-B3E8-864B6DDBC857}" type="datetimeFigureOut">
              <a:rPr lang="en-US" smtClean="0"/>
              <a:pPr/>
              <a:t>11/20/2013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62B8CB-48BC-4040-B82E-79BE0413E2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FB368875-3EE8-43BF-B3E8-864B6DDBC857}" type="datetimeFigureOut">
              <a:rPr lang="en-US" smtClean="0"/>
              <a:pPr/>
              <a:t>11/20/2013</a:t>
            </a:fld>
            <a:endParaRPr lang="en-US"/>
          </a:p>
        </p:txBody>
      </p:sp>
      <p:sp>
        <p:nvSpPr>
          <p:cNvPr id="22" name="Slide Number Placeholder 21"/>
          <p:cNvSpPr>
            <a:spLocks noGrp="1"/>
          </p:cNvSpPr>
          <p:nvPr>
            <p:ph type="sldNum" sz="quarter" idx="15"/>
          </p:nvPr>
        </p:nvSpPr>
        <p:spPr/>
        <p:txBody>
          <a:bodyPr rtlCol="0"/>
          <a:lstStyle/>
          <a:p>
            <a:fld id="{8562B8CB-48BC-4040-B82E-79BE0413E296}"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FB368875-3EE8-43BF-B3E8-864B6DDBC857}" type="datetimeFigureOut">
              <a:rPr lang="en-US" smtClean="0"/>
              <a:pPr/>
              <a:t>11/20/2013</a:t>
            </a:fld>
            <a:endParaRPr lang="en-US"/>
          </a:p>
        </p:txBody>
      </p:sp>
      <p:sp>
        <p:nvSpPr>
          <p:cNvPr id="18" name="Slide Number Placeholder 17"/>
          <p:cNvSpPr>
            <a:spLocks noGrp="1"/>
          </p:cNvSpPr>
          <p:nvPr>
            <p:ph type="sldNum" sz="quarter" idx="11"/>
          </p:nvPr>
        </p:nvSpPr>
        <p:spPr/>
        <p:txBody>
          <a:bodyPr rtlCol="0"/>
          <a:lstStyle/>
          <a:p>
            <a:fld id="{8562B8CB-48BC-4040-B82E-79BE0413E296}"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368875-3EE8-43BF-B3E8-864B6DDBC857}" type="datetimeFigureOut">
              <a:rPr lang="en-US" smtClean="0"/>
              <a:pPr/>
              <a:t>11/20/2013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62B8CB-48BC-4040-B82E-79BE0413E2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368875-3EE8-43BF-B3E8-864B6DDBC857}" type="datetimeFigureOut">
              <a:rPr lang="en-US" smtClean="0"/>
              <a:pPr/>
              <a:t>11/20/2013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62B8CB-48BC-4040-B82E-79BE0413E2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B368875-3EE8-43BF-B3E8-864B6DDBC857}" type="datetimeFigureOut">
              <a:rPr lang="en-US" smtClean="0"/>
              <a:pPr/>
              <a:t>11/20/2013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8562B8CB-48BC-4040-B82E-79BE0413E29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524000"/>
            <a:ext cx="6172200" cy="1894362"/>
          </a:xfrm>
        </p:spPr>
        <p:txBody>
          <a:bodyPr>
            <a:normAutofit/>
          </a:bodyPr>
          <a:lstStyle/>
          <a:p>
            <a:r>
              <a:rPr lang="en-US" dirty="0" smtClean="0"/>
              <a:t>Decision Making in Non Profit Sector (NPO)</a:t>
            </a:r>
            <a:br>
              <a:rPr lang="en-US" dirty="0" smtClean="0"/>
            </a:br>
            <a:r>
              <a:rPr lang="en-US" dirty="0" smtClean="0"/>
              <a:t>Lecture-22</a:t>
            </a:r>
            <a:endParaRPr lang="en-US" dirty="0"/>
          </a:p>
        </p:txBody>
      </p:sp>
      <p:sp>
        <p:nvSpPr>
          <p:cNvPr id="3" name="Subtitle 2"/>
          <p:cNvSpPr>
            <a:spLocks noGrp="1"/>
          </p:cNvSpPr>
          <p:nvPr>
            <p:ph type="subTitle" idx="1"/>
          </p:nvPr>
        </p:nvSpPr>
        <p:spPr/>
        <p:txBody>
          <a:bodyPr/>
          <a:lstStyle/>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endParaRPr lang="en-US" dirty="0" smtClean="0"/>
          </a:p>
          <a:p>
            <a:endParaRPr lang="en-US" dirty="0"/>
          </a:p>
        </p:txBody>
      </p:sp>
    </p:spTree>
    <p:extLst>
      <p:ext uri="{BB962C8B-B14F-4D97-AF65-F5344CB8AC3E}">
        <p14:creationId xmlns:p14="http://schemas.microsoft.com/office/powerpoint/2010/main" xmlns="" val="4684347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Preview of Last Lecture </a:t>
            </a:r>
          </a:p>
          <a:p>
            <a:r>
              <a:rPr lang="en-US" dirty="0" smtClean="0"/>
              <a:t>Policy Formulation-Lecture </a:t>
            </a:r>
            <a:r>
              <a:rPr lang="en-US" dirty="0" smtClean="0"/>
              <a:t>2</a:t>
            </a:r>
          </a:p>
          <a:p>
            <a:r>
              <a:rPr lang="en-US" dirty="0" smtClean="0"/>
              <a:t>Harassment Policy</a:t>
            </a:r>
          </a:p>
          <a:p>
            <a:r>
              <a:rPr lang="en-US" dirty="0" smtClean="0"/>
              <a:t>What is Harassment?</a:t>
            </a:r>
          </a:p>
          <a:p>
            <a:r>
              <a:rPr lang="en-US" dirty="0" smtClean="0"/>
              <a:t>Harassment Includes</a:t>
            </a:r>
          </a:p>
          <a:p>
            <a:r>
              <a:rPr lang="en-US" dirty="0" smtClean="0"/>
              <a:t>Procedures for Handling Harassment </a:t>
            </a:r>
          </a:p>
          <a:p>
            <a:r>
              <a:rPr lang="en-US" dirty="0" smtClean="0"/>
              <a:t>Procurement Policy</a:t>
            </a:r>
          </a:p>
          <a:p>
            <a:r>
              <a:rPr lang="en-US" dirty="0" smtClean="0"/>
              <a:t>Methods of Procurement </a:t>
            </a:r>
          </a:p>
          <a:p>
            <a:r>
              <a:rPr lang="en-US" dirty="0" smtClean="0"/>
              <a:t>Social Welfare Policy</a:t>
            </a:r>
          </a:p>
          <a:p>
            <a:r>
              <a:rPr lang="en-US" dirty="0" smtClean="0"/>
              <a:t>Travel Policy  </a:t>
            </a:r>
          </a:p>
          <a:p>
            <a:r>
              <a:rPr lang="en-US" dirty="0" smtClean="0"/>
              <a:t>Conclusion </a:t>
            </a:r>
          </a:p>
          <a:p>
            <a:endParaRPr lang="en-US" dirty="0" smtClean="0"/>
          </a:p>
          <a:p>
            <a:endParaRPr lang="en-US" dirty="0"/>
          </a:p>
        </p:txBody>
      </p:sp>
    </p:spTree>
    <p:extLst>
      <p:ext uri="{BB962C8B-B14F-4D97-AF65-F5344CB8AC3E}">
        <p14:creationId xmlns:p14="http://schemas.microsoft.com/office/powerpoint/2010/main" xmlns="" val="25041983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HARASSMENT POLICY</a:t>
            </a:r>
            <a:r>
              <a:rPr lang="en-US" b="1" dirty="0" smtClean="0"/>
              <a:t/>
            </a:r>
            <a:br>
              <a:rPr lang="en-US" b="1" dirty="0" smtClean="0"/>
            </a:br>
            <a:endParaRPr lang="en-US" dirty="0"/>
          </a:p>
        </p:txBody>
      </p:sp>
      <p:sp>
        <p:nvSpPr>
          <p:cNvPr id="3" name="Content Placeholder 2"/>
          <p:cNvSpPr>
            <a:spLocks noGrp="1"/>
          </p:cNvSpPr>
          <p:nvPr>
            <p:ph sz="quarter" idx="1"/>
          </p:nvPr>
        </p:nvSpPr>
        <p:spPr/>
        <p:txBody>
          <a:bodyPr>
            <a:normAutofit/>
          </a:bodyPr>
          <a:lstStyle/>
          <a:p>
            <a:pPr marL="0" indent="0" algn="just">
              <a:buNone/>
            </a:pPr>
            <a:endParaRPr lang="en-US" dirty="0"/>
          </a:p>
          <a:p>
            <a:pPr algn="just"/>
            <a:r>
              <a:rPr lang="en-GB" dirty="0"/>
              <a:t>[ABC] Policy on Harassment recognises that harassment is unacceptable behaviour. The policy seeks to enhance access, participation and positive outcomes for its members consistent with equal opportunity and affirmative action principles. </a:t>
            </a:r>
            <a:endParaRPr lang="en-US" dirty="0"/>
          </a:p>
        </p:txBody>
      </p:sp>
    </p:spTree>
    <p:extLst>
      <p:ext uri="{BB962C8B-B14F-4D97-AF65-F5344CB8AC3E}">
        <p14:creationId xmlns:p14="http://schemas.microsoft.com/office/powerpoint/2010/main" xmlns="" val="3398709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GB" dirty="0" smtClean="0"/>
              <a:t>The policy accepts its legal obligations to ensure that staff is not subjected to harassment, which may include vicarious liability for harassment of others by its employees.</a:t>
            </a: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22533140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WHAT IS HARASSMENT </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GB" dirty="0"/>
              <a:t>Harassment is verbal or physical conduct, which because of its severity and/or persistence, is likely to create a hostile or intimidating environment and detrimentally affect an individual's employment. </a:t>
            </a:r>
            <a:endParaRPr lang="en-US" dirty="0"/>
          </a:p>
          <a:p>
            <a:endParaRPr lang="en-US" dirty="0"/>
          </a:p>
        </p:txBody>
      </p:sp>
    </p:spTree>
    <p:extLst>
      <p:ext uri="{BB962C8B-B14F-4D97-AF65-F5344CB8AC3E}">
        <p14:creationId xmlns:p14="http://schemas.microsoft.com/office/powerpoint/2010/main" xmlns="" val="23443709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GB" dirty="0" smtClean="0"/>
              <a:t>Harassment is defined by reference to the nature and consequences of the behaviour, not the intent of the initiator.</a:t>
            </a:r>
            <a:endParaRPr lang="en-US" dirty="0" smtClean="0"/>
          </a:p>
          <a:p>
            <a:pPr marL="0" indent="0">
              <a:buNone/>
            </a:pPr>
            <a:endParaRPr lang="en-US" dirty="0"/>
          </a:p>
        </p:txBody>
      </p:sp>
    </p:spTree>
    <p:extLst>
      <p:ext uri="{BB962C8B-B14F-4D97-AF65-F5344CB8AC3E}">
        <p14:creationId xmlns:p14="http://schemas.microsoft.com/office/powerpoint/2010/main" xmlns="" val="9282538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Harassing conduct specifically includes the following;</a:t>
            </a:r>
            <a:r>
              <a:rPr lang="en-US" sz="6000" dirty="0" smtClean="0"/>
              <a:t/>
            </a:r>
            <a:br>
              <a:rPr lang="en-US" sz="6000" dirty="0" smtClean="0"/>
            </a:br>
            <a:endParaRPr lang="en-US" dirty="0"/>
          </a:p>
        </p:txBody>
      </p:sp>
      <p:sp>
        <p:nvSpPr>
          <p:cNvPr id="3" name="Content Placeholder 2"/>
          <p:cNvSpPr>
            <a:spLocks noGrp="1"/>
          </p:cNvSpPr>
          <p:nvPr>
            <p:ph sz="quarter" idx="1"/>
          </p:nvPr>
        </p:nvSpPr>
        <p:spPr/>
        <p:txBody>
          <a:bodyPr>
            <a:normAutofit/>
          </a:bodyPr>
          <a:lstStyle/>
          <a:p>
            <a:pPr lvl="1" algn="just"/>
            <a:r>
              <a:rPr lang="en-GB" dirty="0" smtClean="0"/>
              <a:t>Communication </a:t>
            </a:r>
            <a:r>
              <a:rPr lang="en-GB" dirty="0"/>
              <a:t>of spoken, written, graphic and computer mediated material that denigrates or shows hostility or aversion to individuals or groups on the grounds of actual or perceived race, nationality, gender, transgender status, marital status, disability, homosexuality, age, family responsibilities, carers' responsibilities, political conviction or religious belief;</a:t>
            </a:r>
            <a:endParaRPr lang="en-US" sz="4000" dirty="0"/>
          </a:p>
          <a:p>
            <a:pPr lvl="1" algn="just"/>
            <a:r>
              <a:rPr lang="en-GB" dirty="0"/>
              <a:t>threatening, intimidating or demeaning behaviour directed at individuals or groups outlined above;</a:t>
            </a:r>
            <a:endParaRPr lang="en-US" sz="4000" dirty="0"/>
          </a:p>
          <a:p>
            <a:endParaRPr lang="en-US" dirty="0"/>
          </a:p>
        </p:txBody>
      </p:sp>
    </p:spTree>
    <p:extLst>
      <p:ext uri="{BB962C8B-B14F-4D97-AF65-F5344CB8AC3E}">
        <p14:creationId xmlns:p14="http://schemas.microsoft.com/office/powerpoint/2010/main" xmlns="" val="39169012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lvl="1" algn="just"/>
            <a:r>
              <a:rPr lang="en-GB" dirty="0"/>
              <a:t>acts of vilification, i.e. public acts which may have the effect of inciting others to hate, have serious contempt for, or seriously ridicule a person or group of people, on the grounds of actual or perceived race, AIDS or HIV-positive status, homosexuality, or transgender status;</a:t>
            </a:r>
            <a:endParaRPr lang="en-US" sz="4000" dirty="0"/>
          </a:p>
          <a:p>
            <a:pPr marL="0" indent="0">
              <a:buNone/>
            </a:pPr>
            <a:endParaRPr lang="en-US" sz="4400" dirty="0"/>
          </a:p>
        </p:txBody>
      </p:sp>
    </p:spTree>
    <p:extLst>
      <p:ext uri="{BB962C8B-B14F-4D97-AF65-F5344CB8AC3E}">
        <p14:creationId xmlns:p14="http://schemas.microsoft.com/office/powerpoint/2010/main" xmlns="" val="29829536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342900" lvl="1" indent="-342900" algn="just">
              <a:buFont typeface="Arial" pitchFamily="34" charset="0"/>
              <a:buChar char="•"/>
            </a:pPr>
            <a:r>
              <a:rPr lang="en-GB" dirty="0" smtClean="0"/>
              <a:t>sexual harassment, which is defined as unwelcome sexual advances, requests for sexual contact and verbal or physical conduct of a sexual nature, when submission to or rejection of such advances, requests or conduct is explicitly or implicitly a term or condition affecting employment decisions; and/or when such advances, requests or conduct have a detrimental effect on an individual's work environment</a:t>
            </a:r>
            <a:r>
              <a:rPr lang="en-GB" sz="4000" dirty="0" smtClean="0"/>
              <a:t>.</a:t>
            </a:r>
            <a:endParaRPr lang="en-US" sz="4000" dirty="0" smtClean="0"/>
          </a:p>
        </p:txBody>
      </p:sp>
    </p:spTree>
    <p:extLst>
      <p:ext uri="{BB962C8B-B14F-4D97-AF65-F5344CB8AC3E}">
        <p14:creationId xmlns:p14="http://schemas.microsoft.com/office/powerpoint/2010/main" xmlns="" val="38138378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GB" dirty="0"/>
              <a:t>[ABC] has already established Grievance Procedure for dealing with complaints of harassment from staff</a:t>
            </a:r>
            <a:r>
              <a:rPr lang="en-GB" dirty="0" smtClean="0"/>
              <a:t>.. </a:t>
            </a:r>
            <a:endParaRPr lang="en-US" dirty="0"/>
          </a:p>
        </p:txBody>
      </p:sp>
    </p:spTree>
    <p:extLst>
      <p:ext uri="{BB962C8B-B14F-4D97-AF65-F5344CB8AC3E}">
        <p14:creationId xmlns:p14="http://schemas.microsoft.com/office/powerpoint/2010/main" xmlns="" val="37437399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GB" dirty="0" smtClean="0"/>
              <a:t>Where it is determined that harassment has occurred, [ABC] will act promptly to eliminate the harassing conduct, and will deal with the matter in accordance with Grievance Procedure for Staff as </a:t>
            </a:r>
            <a:r>
              <a:rPr lang="en-GB" dirty="0" smtClean="0"/>
              <a:t>follows.</a:t>
            </a:r>
            <a:endParaRPr lang="en-US" dirty="0"/>
          </a:p>
        </p:txBody>
      </p:sp>
    </p:spTree>
    <p:extLst>
      <p:ext uri="{BB962C8B-B14F-4D97-AF65-F5344CB8AC3E}">
        <p14:creationId xmlns:p14="http://schemas.microsoft.com/office/powerpoint/2010/main" xmlns="" val="33647125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2. PROCEDURE FOR HANDLING HARASSMENT</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lgn="just">
              <a:buNone/>
            </a:pPr>
            <a:endParaRPr lang="en-US" dirty="0"/>
          </a:p>
          <a:p>
            <a:pPr algn="just"/>
            <a:r>
              <a:rPr lang="en-GB" dirty="0"/>
              <a:t>An employee filing harassment shall have at every “step” the right to present witnesses and evidence to support his/her harassment. </a:t>
            </a:r>
            <a:endParaRPr lang="en-US" dirty="0"/>
          </a:p>
        </p:txBody>
      </p:sp>
    </p:spTree>
    <p:extLst>
      <p:ext uri="{BB962C8B-B14F-4D97-AF65-F5344CB8AC3E}">
        <p14:creationId xmlns:p14="http://schemas.microsoft.com/office/powerpoint/2010/main" xmlns="" val="5421390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GB" dirty="0" smtClean="0"/>
              <a:t>Employees are not to be penalized in any way for proper use of the Harassment Procedure. Time spent in harassment discussions with the administration would be considered time worked with pay. </a:t>
            </a:r>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xmlns="" val="2786868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Step 1</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GB" dirty="0" smtClean="0"/>
              <a:t>Any </a:t>
            </a:r>
            <a:r>
              <a:rPr lang="en-GB" dirty="0"/>
              <a:t>employee who wishes to file harassment shall first discuss this with his/her immediate supervisor. After the aforementioned discussion with the employee, the supervisor shall have five (5) working days in which to reply to the employee’s grievance. If the supervisor fails to reply to the harassment or if his/her answer is not satisfactory to the employee, the employee may present his/her harassment at Step 2. </a:t>
            </a:r>
            <a:endParaRPr lang="en-US" dirty="0"/>
          </a:p>
          <a:p>
            <a:pPr marL="0" indent="0">
              <a:buNone/>
            </a:pPr>
            <a:endParaRPr lang="en-US" dirty="0"/>
          </a:p>
        </p:txBody>
      </p:sp>
    </p:spTree>
    <p:extLst>
      <p:ext uri="{BB962C8B-B14F-4D97-AF65-F5344CB8AC3E}">
        <p14:creationId xmlns:p14="http://schemas.microsoft.com/office/powerpoint/2010/main" xmlns="" val="30708907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Step 2</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92500"/>
          </a:bodyPr>
          <a:lstStyle/>
          <a:p>
            <a:pPr algn="just"/>
            <a:r>
              <a:rPr lang="en-GB" dirty="0" smtClean="0"/>
              <a:t>If </a:t>
            </a:r>
            <a:r>
              <a:rPr lang="en-GB" dirty="0"/>
              <a:t>the disposition of the harassment in Step 1 is not acceptable, the employee shall, within five (5) working days, prepare a written statement stating the basis for the harassment and a requested settlement. He/she shall then discuss his/her problem with the Section Head or Finance &amp; Administration Head (in cases where the section head is the direct supervisor), who shall have five working days in which to present a written reply to the employee’s complaint. If a mutually acceptable settlement cannot be reached, the employee will have five working days in which to present his/her harassment in Step 3. The grievant should process his/her harassment to Step 3 through the office of Head of  </a:t>
            </a:r>
            <a:r>
              <a:rPr lang="en-US" dirty="0"/>
              <a:t>[ABC]</a:t>
            </a:r>
            <a:r>
              <a:rPr lang="en-GB" dirty="0"/>
              <a:t>.</a:t>
            </a:r>
            <a:endParaRPr lang="en-US" dirty="0"/>
          </a:p>
          <a:p>
            <a:endParaRPr lang="en-US" dirty="0"/>
          </a:p>
        </p:txBody>
      </p:sp>
    </p:spTree>
    <p:extLst>
      <p:ext uri="{BB962C8B-B14F-4D97-AF65-F5344CB8AC3E}">
        <p14:creationId xmlns:p14="http://schemas.microsoft.com/office/powerpoint/2010/main" xmlns="" val="30797711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Step 3</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GB" dirty="0" smtClean="0"/>
              <a:t>If </a:t>
            </a:r>
            <a:r>
              <a:rPr lang="en-GB" dirty="0"/>
              <a:t>the disposition of the harassment in Step 2 is not acceptable and the employee wishes to have it considered further, he/she shall notify a representative appointed by the Head of [ABC]. The incumbent representative will investigate the allegations and make arrangements to hear the employee’s complaint and the departmental charges if any. He/she shall provide a written response to the employee within five working days of the receipt of the harassment. If the response is not acceptable to the employee the harassment may be processed to Step 4 through the head of  </a:t>
            </a:r>
            <a:r>
              <a:rPr lang="en-US" dirty="0"/>
              <a:t>[ABC]</a:t>
            </a:r>
            <a:r>
              <a:rPr lang="en-GB" dirty="0"/>
              <a:t>.</a:t>
            </a:r>
            <a:endParaRPr lang="en-US" dirty="0"/>
          </a:p>
          <a:p>
            <a:endParaRPr lang="en-US" dirty="0"/>
          </a:p>
        </p:txBody>
      </p:sp>
    </p:spTree>
    <p:extLst>
      <p:ext uri="{BB962C8B-B14F-4D97-AF65-F5344CB8AC3E}">
        <p14:creationId xmlns:p14="http://schemas.microsoft.com/office/powerpoint/2010/main" xmlns="" val="35175847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GB" b="1" u="sng" dirty="0"/>
              <a:t>Step 4</a:t>
            </a:r>
            <a:endParaRPr lang="en-US" dirty="0"/>
          </a:p>
          <a:p>
            <a:r>
              <a:rPr lang="en-GB" dirty="0"/>
              <a:t>If the disposition of the harassment in Step 3 is not acceptable to the employee and he/she wishes to have the harassment given further consideration, he/she shall notify the Head of  [ABC] in writing to that effect. It is up to the discretion of the Head of </a:t>
            </a:r>
            <a:r>
              <a:rPr lang="en-US" dirty="0"/>
              <a:t>[ABC] </a:t>
            </a:r>
            <a:r>
              <a:rPr lang="en-GB" dirty="0"/>
              <a:t>to either investigate the allegation on his/her own or constitute a panel to hear out the grievant.   Harassment processed to Step 4 shall be reviewed and a response shall be provided to the grievant within thirty days.</a:t>
            </a:r>
            <a:endParaRPr lang="en-US" dirty="0"/>
          </a:p>
          <a:p>
            <a:pPr marL="0" indent="0">
              <a:buNone/>
            </a:pPr>
            <a:endParaRPr lang="en-US" dirty="0"/>
          </a:p>
        </p:txBody>
      </p:sp>
    </p:spTree>
    <p:extLst>
      <p:ext uri="{BB962C8B-B14F-4D97-AF65-F5344CB8AC3E}">
        <p14:creationId xmlns:p14="http://schemas.microsoft.com/office/powerpoint/2010/main" xmlns="" val="9631144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3. EXCEPTIONAL CASES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lnSpcReduction="10000"/>
          </a:bodyPr>
          <a:lstStyle/>
          <a:p>
            <a:pPr marL="0" indent="0">
              <a:buNone/>
            </a:pPr>
            <a:endParaRPr lang="en-US" dirty="0"/>
          </a:p>
          <a:p>
            <a:r>
              <a:rPr lang="en-GB" dirty="0"/>
              <a:t>In exceptional cases where the Head of Section or Senior Level Officials reporting directly to the Head of [ABC], wishes to file a harassment shall first discuss his/her harassment with the Organisational Head. If [ABC] Head fails to reply to the harassment or if his/her answer is not satisfactory to the employee, the officer may present his/her harassment to the Board member nominated by the Chairperson of the Board. Harassments processed under such circumstances shall be reviewed and a response shall be provided within thirty (30) days</a:t>
            </a:r>
            <a:r>
              <a:rPr lang="en-GB" dirty="0" smtClean="0"/>
              <a:t>.</a:t>
            </a:r>
            <a:r>
              <a:rPr lang="en-GB" dirty="0"/>
              <a:t/>
            </a:r>
            <a:br>
              <a:rPr lang="en-GB" dirty="0"/>
            </a:br>
            <a:endParaRPr lang="en-US" dirty="0"/>
          </a:p>
        </p:txBody>
      </p:sp>
    </p:spTree>
    <p:extLst>
      <p:ext uri="{BB962C8B-B14F-4D97-AF65-F5344CB8AC3E}">
        <p14:creationId xmlns:p14="http://schemas.microsoft.com/office/powerpoint/2010/main" xmlns="" val="38315445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PROCUREMENT POLICY</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92500" lnSpcReduction="20000"/>
          </a:bodyPr>
          <a:lstStyle/>
          <a:p>
            <a:pPr marL="0" indent="0" algn="just" hangingPunct="0">
              <a:buNone/>
            </a:pPr>
            <a:endParaRPr lang="en-US" dirty="0"/>
          </a:p>
          <a:p>
            <a:pPr algn="just" hangingPunct="0"/>
            <a:r>
              <a:rPr lang="en-US" dirty="0"/>
              <a:t>Procurement policy deals with the procedures for procurement of office essentials and equipment. The purpose of this policy is to ensure that financial honesty is assured by prescribing a range of appropriate methods for purchasing and procurement, including, where appropriate, a competitive tendering and contracting process</a:t>
            </a:r>
            <a:r>
              <a:rPr lang="en-US" dirty="0" smtClean="0"/>
              <a:t>.</a:t>
            </a:r>
          </a:p>
          <a:p>
            <a:pPr marL="0" indent="0" hangingPunct="0">
              <a:buNone/>
            </a:pPr>
            <a:r>
              <a:rPr lang="en-US" dirty="0" smtClean="0"/>
              <a:t> </a:t>
            </a:r>
            <a:r>
              <a:rPr lang="en-US" dirty="0"/>
              <a:t>Two main principles that apply are: </a:t>
            </a:r>
          </a:p>
          <a:p>
            <a:pPr marL="0" indent="0" hangingPunct="0">
              <a:buNone/>
            </a:pPr>
            <a:r>
              <a:rPr lang="en-US" dirty="0"/>
              <a:t> </a:t>
            </a:r>
          </a:p>
          <a:p>
            <a:pPr lvl="0" hangingPunct="0"/>
            <a:r>
              <a:rPr lang="en-US" dirty="0"/>
              <a:t>the requirement for impartiality and fairness across all stages of the tendering and purchasing process, and;</a:t>
            </a:r>
          </a:p>
          <a:p>
            <a:pPr lvl="0" hangingPunct="0"/>
            <a:r>
              <a:rPr lang="en-US" dirty="0"/>
              <a:t>the necessity for obtaining the best possible value for money</a:t>
            </a:r>
            <a:r>
              <a:rPr lang="en-US" dirty="0" smtClean="0"/>
              <a:t>.</a:t>
            </a:r>
            <a:r>
              <a:rPr lang="en-GB" b="1" dirty="0"/>
              <a:t> </a:t>
            </a:r>
            <a:endParaRPr lang="en-US" dirty="0"/>
          </a:p>
          <a:p>
            <a:endParaRPr lang="en-US" dirty="0"/>
          </a:p>
        </p:txBody>
      </p:sp>
    </p:spTree>
    <p:extLst>
      <p:ext uri="{BB962C8B-B14F-4D97-AF65-F5344CB8AC3E}">
        <p14:creationId xmlns:p14="http://schemas.microsoft.com/office/powerpoint/2010/main" xmlns="" val="2170046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METHODS OF PROCUREMENT </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GB" dirty="0"/>
              <a:t>Goods or services may be acquired through one of the following options</a:t>
            </a:r>
            <a:r>
              <a:rPr lang="en-GB" dirty="0" smtClean="0"/>
              <a:t>:</a:t>
            </a:r>
            <a:r>
              <a:rPr lang="en-GB" dirty="0"/>
              <a:t> </a:t>
            </a:r>
            <a:endParaRPr lang="en-US" dirty="0"/>
          </a:p>
          <a:p>
            <a:pPr lvl="0"/>
            <a:r>
              <a:rPr lang="en-GB" dirty="0"/>
              <a:t>Direct Purchase from a company/supplier. This includes cash transactions, credit card purchases, quick orders and cheque payments. </a:t>
            </a:r>
            <a:endParaRPr lang="en-US" dirty="0"/>
          </a:p>
          <a:p>
            <a:pPr lvl="0"/>
            <a:r>
              <a:rPr lang="en-GB" dirty="0"/>
              <a:t>Written quotation. </a:t>
            </a:r>
            <a:endParaRPr lang="en-US" dirty="0"/>
          </a:p>
          <a:p>
            <a:pPr lvl="0"/>
            <a:r>
              <a:rPr lang="en-GB" dirty="0"/>
              <a:t>Call for Expressions of Interest </a:t>
            </a:r>
            <a:endParaRPr lang="en-US" dirty="0"/>
          </a:p>
          <a:p>
            <a:endParaRPr lang="en-US" dirty="0"/>
          </a:p>
        </p:txBody>
      </p:sp>
    </p:spTree>
    <p:extLst>
      <p:ext uri="{BB962C8B-B14F-4D97-AF65-F5344CB8AC3E}">
        <p14:creationId xmlns:p14="http://schemas.microsoft.com/office/powerpoint/2010/main" xmlns="" val="8382867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0">
              <a:spcBef>
                <a:spcPct val="0"/>
              </a:spcBef>
            </a:pPr>
            <a:r>
              <a:rPr lang="en-GB" sz="4400" b="1" dirty="0" smtClean="0"/>
              <a:t>Direct Purchase</a:t>
            </a:r>
            <a:r>
              <a:rPr lang="en-US" sz="8000" dirty="0" smtClean="0"/>
              <a:t/>
            </a:r>
            <a:br>
              <a:rPr lang="en-US" sz="8000" dirty="0" smtClean="0"/>
            </a:b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endParaRPr lang="en-US" sz="4400" dirty="0"/>
          </a:p>
          <a:p>
            <a:r>
              <a:rPr lang="en-GB" dirty="0"/>
              <a:t>Purchases less than </a:t>
            </a:r>
            <a:r>
              <a:rPr lang="en-GB" dirty="0" err="1"/>
              <a:t>Rs</a:t>
            </a:r>
            <a:r>
              <a:rPr lang="en-GB" dirty="0"/>
              <a:t>. 10,000 may be purchased to best advantage without quotations subject to the following conditions:</a:t>
            </a:r>
            <a:endParaRPr lang="en-US" sz="4400" dirty="0"/>
          </a:p>
          <a:p>
            <a:pPr marL="0" indent="0">
              <a:buNone/>
            </a:pPr>
            <a:r>
              <a:rPr lang="en-GB" dirty="0"/>
              <a:t> </a:t>
            </a:r>
            <a:endParaRPr lang="en-US" sz="4400" dirty="0"/>
          </a:p>
          <a:p>
            <a:pPr lvl="0"/>
            <a:r>
              <a:rPr lang="en-GB" dirty="0"/>
              <a:t>rates should be reasonable and consistent with normal market rates for items of a like nature</a:t>
            </a:r>
            <a:endParaRPr lang="en-US" sz="4400" dirty="0"/>
          </a:p>
          <a:p>
            <a:pPr lvl="0"/>
            <a:r>
              <a:rPr lang="en-GB" dirty="0"/>
              <a:t>requirements should not be split into components or succession of orders for the same goods or service for the purpose of enabling the goods or service to be obtained under the </a:t>
            </a:r>
            <a:r>
              <a:rPr lang="en-GB" dirty="0" err="1"/>
              <a:t>Rs</a:t>
            </a:r>
            <a:r>
              <a:rPr lang="en-GB" dirty="0"/>
              <a:t>. 10,000 limit</a:t>
            </a:r>
            <a:endParaRPr lang="en-US" sz="4400" dirty="0"/>
          </a:p>
          <a:p>
            <a:pPr lvl="0"/>
            <a:r>
              <a:rPr lang="en-GB" dirty="0"/>
              <a:t>procurement should be approved by Manager Finance </a:t>
            </a:r>
            <a:endParaRPr lang="en-US" sz="4400" dirty="0"/>
          </a:p>
          <a:p>
            <a:pPr marL="0" indent="0">
              <a:buNone/>
            </a:pPr>
            <a:r>
              <a:rPr lang="en-GB" dirty="0"/>
              <a:t> </a:t>
            </a:r>
            <a:endParaRPr lang="en-US" sz="4400" dirty="0"/>
          </a:p>
          <a:p>
            <a:endParaRPr lang="en-US" dirty="0"/>
          </a:p>
        </p:txBody>
      </p:sp>
    </p:spTree>
    <p:extLst>
      <p:ext uri="{BB962C8B-B14F-4D97-AF65-F5344CB8AC3E}">
        <p14:creationId xmlns:p14="http://schemas.microsoft.com/office/powerpoint/2010/main" xmlns="" val="29026868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0">
              <a:spcBef>
                <a:spcPct val="0"/>
              </a:spcBef>
            </a:pPr>
            <a:r>
              <a:rPr lang="en-GB" b="1" dirty="0" smtClean="0"/>
              <a:t>Written quotation</a:t>
            </a:r>
            <a:r>
              <a:rPr lang="en-US" sz="4000" dirty="0" smtClean="0"/>
              <a:t/>
            </a:r>
            <a:br>
              <a:rPr lang="en-US" sz="4000" dirty="0" smtClean="0"/>
            </a:br>
            <a:endParaRPr lang="en-US" dirty="0"/>
          </a:p>
        </p:txBody>
      </p:sp>
      <p:sp>
        <p:nvSpPr>
          <p:cNvPr id="3" name="Content Placeholder 2"/>
          <p:cNvSpPr>
            <a:spLocks noGrp="1"/>
          </p:cNvSpPr>
          <p:nvPr>
            <p:ph sz="quarter" idx="1"/>
          </p:nvPr>
        </p:nvSpPr>
        <p:spPr/>
        <p:txBody>
          <a:bodyPr>
            <a:normAutofit fontScale="70000" lnSpcReduction="20000"/>
          </a:bodyPr>
          <a:lstStyle/>
          <a:p>
            <a:pPr marL="0" indent="0">
              <a:buNone/>
            </a:pPr>
            <a:endParaRPr lang="en-US" sz="4400" dirty="0"/>
          </a:p>
          <a:p>
            <a:pPr algn="just"/>
            <a:r>
              <a:rPr lang="en-GB" dirty="0"/>
              <a:t>For purchases greater than </a:t>
            </a:r>
            <a:r>
              <a:rPr lang="en-GB" dirty="0" err="1"/>
              <a:t>Rs</a:t>
            </a:r>
            <a:r>
              <a:rPr lang="en-GB" dirty="0"/>
              <a:t>. 10,000 but less than </a:t>
            </a:r>
            <a:r>
              <a:rPr lang="en-GB" dirty="0" err="1"/>
              <a:t>Rs</a:t>
            </a:r>
            <a:r>
              <a:rPr lang="en-GB" dirty="0"/>
              <a:t>. 50,000 at least one written quotation should be obtained subject to the following conditions:</a:t>
            </a:r>
            <a:endParaRPr lang="en-US" sz="4400" dirty="0"/>
          </a:p>
          <a:p>
            <a:pPr lvl="0" algn="just"/>
            <a:r>
              <a:rPr lang="en-GB" dirty="0"/>
              <a:t>Rates should be reasonable and consistent with normal market rates for items of similar nature.</a:t>
            </a:r>
            <a:endParaRPr lang="en-US" sz="4400" dirty="0"/>
          </a:p>
          <a:p>
            <a:pPr lvl="0" algn="just"/>
            <a:r>
              <a:rPr lang="en-GB" dirty="0"/>
              <a:t>Requirements should not be split into components or succession of orders for the same goods or services for the purpose of enabling the goods/service to be obtained under the </a:t>
            </a:r>
            <a:r>
              <a:rPr lang="en-GB" dirty="0" err="1"/>
              <a:t>Rs</a:t>
            </a:r>
            <a:r>
              <a:rPr lang="en-GB" dirty="0"/>
              <a:t>. 50,000 limit.</a:t>
            </a:r>
            <a:endParaRPr lang="en-US" sz="4400" dirty="0"/>
          </a:p>
          <a:p>
            <a:pPr lvl="0" algn="just"/>
            <a:r>
              <a:rPr lang="en-GB" dirty="0"/>
              <a:t>For purchases greater than </a:t>
            </a:r>
            <a:r>
              <a:rPr lang="en-GB" dirty="0" err="1"/>
              <a:t>Rs</a:t>
            </a:r>
            <a:r>
              <a:rPr lang="en-GB" dirty="0"/>
              <a:t>. 50,000 but less than </a:t>
            </a:r>
            <a:r>
              <a:rPr lang="en-GB" dirty="0" err="1"/>
              <a:t>Rs</a:t>
            </a:r>
            <a:r>
              <a:rPr lang="en-GB" dirty="0"/>
              <a:t>. 100,000, a minimum of three written quotes must be obtained and must be based on a written outline of specifications which has been provided </a:t>
            </a:r>
            <a:r>
              <a:rPr lang="en-GB" sz="2900" dirty="0"/>
              <a:t>Three written quotations do not have to be obtained where the goods or services are proprietary (held under patent, trademark or copyright), or are only obtainable from fewer than three </a:t>
            </a:r>
            <a:r>
              <a:rPr lang="en-GB" sz="2900" dirty="0" smtClean="0"/>
              <a:t>suppliers</a:t>
            </a:r>
            <a:r>
              <a:rPr lang="en-GB" sz="2800" dirty="0" smtClean="0"/>
              <a:t>. </a:t>
            </a:r>
            <a:r>
              <a:rPr lang="en-GB" sz="2800" dirty="0"/>
              <a:t>The head of  </a:t>
            </a:r>
            <a:r>
              <a:rPr lang="en-US" sz="2800" dirty="0"/>
              <a:t>[ABC] </a:t>
            </a:r>
            <a:r>
              <a:rPr lang="en-GB" sz="2800" dirty="0"/>
              <a:t>should approve purchase of this size.</a:t>
            </a:r>
            <a:endParaRPr lang="en-US" sz="2800" dirty="0"/>
          </a:p>
          <a:p>
            <a:pPr marL="0" indent="0" algn="just">
              <a:buNone/>
            </a:pPr>
            <a:endParaRPr lang="en-US" sz="4000" dirty="0"/>
          </a:p>
          <a:p>
            <a:pPr algn="just"/>
            <a:endParaRPr lang="en-US" dirty="0"/>
          </a:p>
        </p:txBody>
      </p:sp>
    </p:spTree>
    <p:extLst>
      <p:ext uri="{BB962C8B-B14F-4D97-AF65-F5344CB8AC3E}">
        <p14:creationId xmlns:p14="http://schemas.microsoft.com/office/powerpoint/2010/main" xmlns="" val="36616406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lvl="0"/>
            <a:r>
              <a:rPr lang="en-GB" dirty="0"/>
              <a:t>For purchases that are considered high risk and over </a:t>
            </a:r>
            <a:r>
              <a:rPr lang="en-GB" dirty="0" err="1"/>
              <a:t>Rs</a:t>
            </a:r>
            <a:r>
              <a:rPr lang="en-GB" dirty="0"/>
              <a:t>. 100,000, consideration should be given to undertaking a Competitive Tendering and Contracting (CTC) process. This should include documentation of a written brief or outline of specifications for the purchase. The Chairman of the Board should approve such purchases. </a:t>
            </a:r>
            <a:endParaRPr lang="en-US" dirty="0"/>
          </a:p>
        </p:txBody>
      </p:sp>
    </p:spTree>
    <p:extLst>
      <p:ext uri="{BB962C8B-B14F-4D97-AF65-F5344CB8AC3E}">
        <p14:creationId xmlns:p14="http://schemas.microsoft.com/office/powerpoint/2010/main" xmlns="" val="22345308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0">
              <a:spcBef>
                <a:spcPct val="0"/>
              </a:spcBef>
            </a:pPr>
            <a:r>
              <a:rPr lang="en-GB" sz="3200" b="1" dirty="0" smtClean="0"/>
              <a:t>Call for Expressions of Interest </a:t>
            </a:r>
            <a:r>
              <a:rPr lang="en-US" sz="4000" dirty="0" smtClean="0"/>
              <a:t/>
            </a:r>
            <a:br>
              <a:rPr lang="en-US" sz="4000"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sz="4400" dirty="0"/>
          </a:p>
          <a:p>
            <a:r>
              <a:rPr lang="en-GB" dirty="0"/>
              <a:t>Expressions of Interest/ Request for Proposals (Competitive Tendering and Contracting) Procedures. Expressions of Interest (EOI) and Requests for Proposals (RFP) consist of procedures that are intermediate between obtaining written quotations and seeking tenders. </a:t>
            </a:r>
            <a:endParaRPr lang="en-US" dirty="0"/>
          </a:p>
        </p:txBody>
      </p:sp>
    </p:spTree>
    <p:extLst>
      <p:ext uri="{BB962C8B-B14F-4D97-AF65-F5344CB8AC3E}">
        <p14:creationId xmlns:p14="http://schemas.microsoft.com/office/powerpoint/2010/main" xmlns="" val="39930171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GB" dirty="0" smtClean="0"/>
              <a:t>It </a:t>
            </a:r>
            <a:r>
              <a:rPr lang="en-GB" dirty="0"/>
              <a:t>is generally used to cull an initial field of probable competitors who can provide innovative solutions to leading edge, or emerging issues within a given industry (e.g. a creative, or technological solution). Generally such purchases fall in the </a:t>
            </a:r>
            <a:r>
              <a:rPr lang="en-GB" dirty="0" err="1"/>
              <a:t>Rs</a:t>
            </a:r>
            <a:r>
              <a:rPr lang="en-GB" dirty="0"/>
              <a:t>. 50,000 and above categories.  </a:t>
            </a:r>
            <a:endParaRPr lang="en-US" dirty="0"/>
          </a:p>
          <a:p>
            <a:pPr marL="0" indent="0">
              <a:buNone/>
            </a:pPr>
            <a:endParaRPr lang="en-US" dirty="0"/>
          </a:p>
        </p:txBody>
      </p:sp>
    </p:spTree>
    <p:extLst>
      <p:ext uri="{BB962C8B-B14F-4D97-AF65-F5344CB8AC3E}">
        <p14:creationId xmlns:p14="http://schemas.microsoft.com/office/powerpoint/2010/main" xmlns="" val="4507178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lvl="0"/>
            <a:r>
              <a:rPr lang="en-GB" dirty="0"/>
              <a:t>In the case of requests for Proposals or Expressions of Interest, a detailed overview of the product or service concept that is required is prepared and forwarded, usually with a covering letter, to a number of identified suppliers who are invited to submit written proposals. </a:t>
            </a:r>
            <a:endParaRPr lang="en-US" dirty="0"/>
          </a:p>
        </p:txBody>
      </p:sp>
    </p:spTree>
    <p:extLst>
      <p:ext uri="{BB962C8B-B14F-4D97-AF65-F5344CB8AC3E}">
        <p14:creationId xmlns:p14="http://schemas.microsoft.com/office/powerpoint/2010/main" xmlns="" val="19342825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lvl="0"/>
            <a:r>
              <a:rPr lang="en-GB" dirty="0"/>
              <a:t>Similarly, requests For Proposals/Expressions Of Interest can be announced in a variety of advertising mediums to achieve greatest exposure to potential contractors and tenderers</a:t>
            </a:r>
            <a:r>
              <a:rPr lang="en-GB" dirty="0" smtClean="0"/>
              <a:t>.</a:t>
            </a:r>
          </a:p>
          <a:p>
            <a:r>
              <a:rPr lang="en-GB" dirty="0"/>
              <a:t>Under this arrangement, </a:t>
            </a:r>
            <a:r>
              <a:rPr lang="en-US" dirty="0"/>
              <a:t>[ABC] </a:t>
            </a:r>
            <a:r>
              <a:rPr lang="en-GB" dirty="0"/>
              <a:t>is subsequently able to negotiate variations to the specification with a preferred supplier.</a:t>
            </a:r>
            <a:endParaRPr lang="en-US" dirty="0"/>
          </a:p>
          <a:p>
            <a:pPr marL="0" lvl="0" indent="0">
              <a:buNone/>
            </a:pPr>
            <a:endParaRPr lang="en-US" dirty="0"/>
          </a:p>
          <a:p>
            <a:pPr marL="0" indent="0">
              <a:buNone/>
            </a:pPr>
            <a:endParaRPr lang="en-US" dirty="0"/>
          </a:p>
        </p:txBody>
      </p:sp>
    </p:spTree>
    <p:extLst>
      <p:ext uri="{BB962C8B-B14F-4D97-AF65-F5344CB8AC3E}">
        <p14:creationId xmlns:p14="http://schemas.microsoft.com/office/powerpoint/2010/main" xmlns="" val="42646693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BENEFITS OF A PROCUREMENT POLICY</a:t>
            </a:r>
            <a:r>
              <a:rPr lang="en-US" sz="4800" dirty="0" smtClean="0"/>
              <a:t/>
            </a:r>
            <a:br>
              <a:rPr lang="en-US" sz="4800" dirty="0" smtClean="0"/>
            </a:b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endParaRPr lang="en-US" sz="3600" dirty="0"/>
          </a:p>
          <a:p>
            <a:r>
              <a:rPr lang="en-GB" dirty="0"/>
              <a:t>As a consequence of adhering to this policy, [ABC] will:</a:t>
            </a:r>
            <a:endParaRPr lang="en-US" sz="4400" dirty="0"/>
          </a:p>
          <a:p>
            <a:pPr marL="0" indent="0">
              <a:buNone/>
            </a:pPr>
            <a:r>
              <a:rPr lang="en-GB" dirty="0"/>
              <a:t> </a:t>
            </a:r>
            <a:endParaRPr lang="en-US" sz="4400" dirty="0"/>
          </a:p>
          <a:p>
            <a:pPr lvl="1"/>
            <a:r>
              <a:rPr lang="en-GB" dirty="0"/>
              <a:t>Obtain the best value for its purchases, in both cost and quality terms.</a:t>
            </a:r>
            <a:endParaRPr lang="en-US" sz="4000" dirty="0"/>
          </a:p>
          <a:p>
            <a:pPr lvl="1"/>
            <a:r>
              <a:rPr lang="en-GB" dirty="0"/>
              <a:t>Have a fast and efficient purchasing process; demonstrate financial probity and accountability to its clients, stakeholders and the public interest.</a:t>
            </a:r>
            <a:endParaRPr lang="en-US" sz="4000" dirty="0"/>
          </a:p>
          <a:p>
            <a:pPr lvl="1"/>
            <a:r>
              <a:rPr lang="en-US" dirty="0"/>
              <a:t>Successfully manage and prevent the potential for conflicts of interest.</a:t>
            </a:r>
            <a:endParaRPr lang="en-US" sz="4000" dirty="0"/>
          </a:p>
          <a:p>
            <a:pPr lvl="1"/>
            <a:r>
              <a:rPr lang="en-US" dirty="0"/>
              <a:t>Monitor and evaluate performance in purchasing and procurement. Be protected from complaints and legal actions mounted by potential suppliers who believe they have not received fair treatment. </a:t>
            </a:r>
            <a:r>
              <a:rPr lang="en-GB" dirty="0"/>
              <a:t> </a:t>
            </a:r>
            <a:endParaRPr lang="en-US" sz="4400" dirty="0"/>
          </a:p>
          <a:p>
            <a:endParaRPr lang="en-US" dirty="0"/>
          </a:p>
        </p:txBody>
      </p:sp>
    </p:spTree>
    <p:extLst>
      <p:ext uri="{BB962C8B-B14F-4D97-AF65-F5344CB8AC3E}">
        <p14:creationId xmlns:p14="http://schemas.microsoft.com/office/powerpoint/2010/main" xmlns="" val="30343234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ETHICAL GUIDELINES </a:t>
            </a:r>
            <a:r>
              <a:rPr lang="en-US" dirty="0" smtClean="0"/>
              <a:t/>
            </a:r>
            <a:br>
              <a:rPr lang="en-US" dirty="0" smtClean="0"/>
            </a:br>
            <a:endParaRPr lang="en-US" dirty="0"/>
          </a:p>
        </p:txBody>
      </p:sp>
      <p:sp>
        <p:nvSpPr>
          <p:cNvPr id="3" name="Content Placeholder 2"/>
          <p:cNvSpPr>
            <a:spLocks noGrp="1"/>
          </p:cNvSpPr>
          <p:nvPr>
            <p:ph sz="quarter" idx="1"/>
          </p:nvPr>
        </p:nvSpPr>
        <p:spPr/>
        <p:txBody>
          <a:bodyPr/>
          <a:lstStyle/>
          <a:p>
            <a:r>
              <a:rPr lang="en-GB" dirty="0" smtClean="0"/>
              <a:t>No </a:t>
            </a:r>
            <a:r>
              <a:rPr lang="en-GB" dirty="0"/>
              <a:t>matter how transparent or fool proof an arrangement may be its success lies in the behaviour of the officer(s) in-charge and his or her intention in following the laid down procedures and regulations. The set of rules laid below can serve as a guideline for any purchasing officer.  </a:t>
            </a:r>
            <a:endParaRPr lang="en-US" dirty="0"/>
          </a:p>
          <a:p>
            <a:endParaRPr lang="en-US" dirty="0"/>
          </a:p>
        </p:txBody>
      </p:sp>
    </p:spTree>
    <p:extLst>
      <p:ext uri="{BB962C8B-B14F-4D97-AF65-F5344CB8AC3E}">
        <p14:creationId xmlns:p14="http://schemas.microsoft.com/office/powerpoint/2010/main" xmlns="" val="15280773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lvl="1"/>
            <a:r>
              <a:rPr lang="en-GB" dirty="0"/>
              <a:t>The best value for the organisation’s goods and services must be sought. </a:t>
            </a:r>
            <a:endParaRPr lang="en-US" sz="4000" dirty="0"/>
          </a:p>
          <a:p>
            <a:pPr lvl="1"/>
            <a:r>
              <a:rPr lang="en-GB" dirty="0"/>
              <a:t>There will be a documented process for all purchases, which allows for transparency of decisions and review of purchases. </a:t>
            </a:r>
            <a:endParaRPr lang="en-US" sz="4000" dirty="0"/>
          </a:p>
          <a:p>
            <a:pPr lvl="1"/>
            <a:r>
              <a:rPr lang="en-GB" dirty="0"/>
              <a:t>The conduct of procurement is subject to continuous auditing by the organisation and by external bodies such as the Board, Audit Officer and Stakeholders. </a:t>
            </a:r>
            <a:endParaRPr lang="en-US" sz="4000" dirty="0"/>
          </a:p>
        </p:txBody>
      </p:sp>
    </p:spTree>
    <p:extLst>
      <p:ext uri="{BB962C8B-B14F-4D97-AF65-F5344CB8AC3E}">
        <p14:creationId xmlns:p14="http://schemas.microsoft.com/office/powerpoint/2010/main" xmlns="" val="38799235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lvl="1"/>
            <a:r>
              <a:rPr lang="en-GB" dirty="0" smtClean="0"/>
              <a:t>Staff will ensure that they are not, or are not perceived to be in a conflict of interest with any supplier. </a:t>
            </a:r>
            <a:endParaRPr lang="en-US" sz="4000" dirty="0" smtClean="0"/>
          </a:p>
          <a:p>
            <a:pPr lvl="1"/>
            <a:r>
              <a:rPr lang="en-GB" dirty="0" smtClean="0"/>
              <a:t>Those staff who have, or may be perceived to have, a vested interest in the outcome of a purchase should disclose any conflict to their supervisor and discuss whether they should exclude themselves from any role in the purchase. </a:t>
            </a:r>
            <a:endParaRPr lang="en-US" sz="4000" dirty="0" smtClean="0"/>
          </a:p>
          <a:p>
            <a:pPr lvl="1"/>
            <a:r>
              <a:rPr lang="en-US" dirty="0" smtClean="0"/>
              <a:t>Staff will be suitably skilled and qualified to attend to the completion of their purchasing and contracting role(s). </a:t>
            </a:r>
            <a:endParaRPr lang="en-US" sz="4000" dirty="0" smtClean="0"/>
          </a:p>
          <a:p>
            <a:pPr marL="0" indent="0">
              <a:buNone/>
            </a:pPr>
            <a:endParaRPr lang="en-US" sz="4400" dirty="0" smtClean="0"/>
          </a:p>
        </p:txBody>
      </p:sp>
    </p:spTree>
    <p:extLst>
      <p:ext uri="{BB962C8B-B14F-4D97-AF65-F5344CB8AC3E}">
        <p14:creationId xmlns:p14="http://schemas.microsoft.com/office/powerpoint/2010/main" xmlns="" val="10154891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SOCIAL WELFARE POLICY</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GB" u="sng" dirty="0"/>
              <a:t/>
            </a:r>
            <a:br>
              <a:rPr lang="en-GB" u="sng" dirty="0"/>
            </a:br>
            <a:r>
              <a:rPr lang="en-GB" b="1" dirty="0"/>
              <a:t>1. INTRODUCTION</a:t>
            </a:r>
            <a:endParaRPr lang="en-US" dirty="0"/>
          </a:p>
          <a:p>
            <a:pPr marL="0" indent="0" algn="just">
              <a:buNone/>
            </a:pPr>
            <a:r>
              <a:rPr lang="en-GB" dirty="0"/>
              <a:t/>
            </a:r>
            <a:br>
              <a:rPr lang="en-GB" dirty="0"/>
            </a:br>
            <a:r>
              <a:rPr lang="en-GB" dirty="0"/>
              <a:t>[ABC] commitment to work to improve the situation of the most vulnerable people offers solid basis for its involvement in social welfare issues. Social welfare is a state of human well being that exists when social problems are managed, when human needs are met and when social opportunities are maximised. </a:t>
            </a:r>
            <a:br>
              <a:rPr lang="en-GB" dirty="0"/>
            </a:br>
            <a:r>
              <a:rPr lang="en-GB" dirty="0"/>
              <a:t/>
            </a:r>
            <a:br>
              <a:rPr lang="en-GB" dirty="0"/>
            </a:br>
            <a:endParaRPr lang="en-US" dirty="0"/>
          </a:p>
        </p:txBody>
      </p:sp>
    </p:spTree>
    <p:extLst>
      <p:ext uri="{BB962C8B-B14F-4D97-AF65-F5344CB8AC3E}">
        <p14:creationId xmlns:p14="http://schemas.microsoft.com/office/powerpoint/2010/main" xmlns="" val="16457649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GB" dirty="0"/>
              <a:t>[ABC] involvement in social welfare varies from one place to another and from one period to another, depending on needs, circumstances and capacities. In essence social welfare must be seen and treated as a continuous and dynamic process, subject to variation in time and place. It should be accordingly continuously adapted to the changes in the socio-political, cultural and economic characteristics of a particular society at any given time.</a:t>
            </a:r>
            <a:endParaRPr lang="en-US" dirty="0"/>
          </a:p>
        </p:txBody>
      </p:sp>
    </p:spTree>
    <p:extLst>
      <p:ext uri="{BB962C8B-B14F-4D97-AF65-F5344CB8AC3E}">
        <p14:creationId xmlns:p14="http://schemas.microsoft.com/office/powerpoint/2010/main" xmlns="" val="10816056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GB" dirty="0"/>
              <a:t>Addressing this challenge is one of the aims of [ABC]. Social life and problems in social relationships are not static; they are ever changing. As such the knowledge and the practice of social work, for what it contributes to the promotion of social welfare should also be a continuously evolving core of ideas, which are translated into practice by flexible, competent and reflective professionals</a:t>
            </a:r>
            <a:endParaRPr lang="en-US" dirty="0"/>
          </a:p>
        </p:txBody>
      </p:sp>
    </p:spTree>
    <p:extLst>
      <p:ext uri="{BB962C8B-B14F-4D97-AF65-F5344CB8AC3E}">
        <p14:creationId xmlns:p14="http://schemas.microsoft.com/office/powerpoint/2010/main" xmlns="" val="9598077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SCOPE</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GB" dirty="0"/>
              <a:t/>
            </a:r>
            <a:br>
              <a:rPr lang="en-GB" dirty="0"/>
            </a:br>
            <a:r>
              <a:rPr lang="en-GB" dirty="0"/>
              <a:t>The Social Welfare policy establishes the basis of [ABC] implementation of long-term developmental social programmes as well as with respect to advocacy issues in the social development and social action field.</a:t>
            </a:r>
            <a:br>
              <a:rPr lang="en-GB" dirty="0"/>
            </a:br>
            <a:r>
              <a:rPr lang="en-GB" dirty="0"/>
              <a:t>It applies to any type of social welfare activity carried out by [ABC], staff or volunteers. </a:t>
            </a:r>
            <a:br>
              <a:rPr lang="en-GB" dirty="0"/>
            </a:br>
            <a:endParaRPr lang="en-US" dirty="0"/>
          </a:p>
          <a:p>
            <a:endParaRPr lang="en-US" dirty="0"/>
          </a:p>
        </p:txBody>
      </p:sp>
    </p:spTree>
    <p:extLst>
      <p:ext uri="{BB962C8B-B14F-4D97-AF65-F5344CB8AC3E}">
        <p14:creationId xmlns:p14="http://schemas.microsoft.com/office/powerpoint/2010/main" xmlns="" val="37339799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t/>
            </a:r>
            <a:br>
              <a:rPr lang="en-GB" sz="3600" dirty="0" smtClean="0"/>
            </a:br>
            <a:r>
              <a:rPr lang="en-GB" b="1" dirty="0" smtClean="0"/>
              <a:t>3. STATEMENT</a:t>
            </a:r>
            <a:r>
              <a:rPr lang="en-US" sz="4800" dirty="0" smtClean="0"/>
              <a:t/>
            </a:r>
            <a:br>
              <a:rPr lang="en-US" sz="4800"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GB" dirty="0" smtClean="0"/>
              <a:t> </a:t>
            </a:r>
            <a:r>
              <a:rPr lang="en-GB" dirty="0"/>
              <a:t>[ABC] shall:</a:t>
            </a:r>
            <a:endParaRPr lang="en-US" sz="4400" dirty="0"/>
          </a:p>
          <a:p>
            <a:pPr lvl="1" algn="just"/>
            <a:r>
              <a:rPr lang="en-GB" dirty="0"/>
              <a:t>Recognise that the general objective of social welfare is to manage social problems, meet the human needs and maximise social opportunities in order to improve the physical, psychological and social well-being of the individual, her/his family and community;</a:t>
            </a:r>
            <a:endParaRPr lang="en-US" sz="4000" dirty="0"/>
          </a:p>
          <a:p>
            <a:pPr lvl="1" algn="just"/>
            <a:r>
              <a:rPr lang="en-GB" dirty="0"/>
              <a:t>Safeguard the individual rights of every person in view of the principle that every human being has the right to live and enjoy the basic necessities of life;</a:t>
            </a:r>
            <a:endParaRPr lang="en-US" sz="4000" dirty="0"/>
          </a:p>
          <a:p>
            <a:endParaRPr lang="en-US" dirty="0"/>
          </a:p>
        </p:txBody>
      </p:sp>
    </p:spTree>
    <p:extLst>
      <p:ext uri="{BB962C8B-B14F-4D97-AF65-F5344CB8AC3E}">
        <p14:creationId xmlns:p14="http://schemas.microsoft.com/office/powerpoint/2010/main" xmlns="" val="40069412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342900" lvl="1" indent="-342900">
              <a:buFont typeface="Arial" pitchFamily="34" charset="0"/>
              <a:buChar char="•"/>
            </a:pPr>
            <a:r>
              <a:rPr lang="en-GB" dirty="0"/>
              <a:t>Be proactive, by engaging in planning and preparedness activities to prevent or mitigate the effects of problems encountered by vulnerable populations served by [ABC]. This means working with the most vulnerable addressing the social situation working on development through advocacy and/or direct action and taking preventive measures against various forms of social exclusion and vulnerability;</a:t>
            </a:r>
            <a:endParaRPr lang="en-US" sz="4000" dirty="0"/>
          </a:p>
          <a:p>
            <a:pPr marL="0" indent="0">
              <a:buNone/>
            </a:pPr>
            <a:endParaRPr lang="en-US" dirty="0"/>
          </a:p>
        </p:txBody>
      </p:sp>
    </p:spTree>
    <p:extLst>
      <p:ext uri="{BB962C8B-B14F-4D97-AF65-F5344CB8AC3E}">
        <p14:creationId xmlns:p14="http://schemas.microsoft.com/office/powerpoint/2010/main" xmlns="" val="20810403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342900" lvl="1" indent="-342900">
              <a:buFont typeface="Arial" pitchFamily="34" charset="0"/>
              <a:buChar char="•"/>
            </a:pPr>
            <a:r>
              <a:rPr lang="en-GB" dirty="0"/>
              <a:t>Develop, at different levels, the appropriate specific social policies and strategies to monitor the economic, socio-cultural, political and technological interests of the population, paying special attention to the needs and rights of minorities. Indicators and quality standards need to be developed in order to measure and evaluate the impact of programmes;</a:t>
            </a:r>
            <a:endParaRPr lang="en-US" sz="4000" dirty="0"/>
          </a:p>
          <a:p>
            <a:pPr marL="0" indent="0">
              <a:buNone/>
            </a:pPr>
            <a:endParaRPr lang="en-US" dirty="0"/>
          </a:p>
        </p:txBody>
      </p:sp>
    </p:spTree>
    <p:extLst>
      <p:ext uri="{BB962C8B-B14F-4D97-AF65-F5344CB8AC3E}">
        <p14:creationId xmlns:p14="http://schemas.microsoft.com/office/powerpoint/2010/main" xmlns="" val="8398834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342900" lvl="1" indent="-342900">
              <a:buFont typeface="Arial" pitchFamily="34" charset="0"/>
              <a:buChar char="•"/>
            </a:pPr>
            <a:r>
              <a:rPr lang="en-GB" dirty="0"/>
              <a:t>Reaffirms that social services and social welfare activities are a very important part of the non profit organisation and need to be created, reinforced, developed and adjusted to changes in the society;</a:t>
            </a:r>
            <a:endParaRPr lang="en-US" sz="4000" dirty="0"/>
          </a:p>
          <a:p>
            <a:pPr marL="0" indent="0">
              <a:buNone/>
            </a:pPr>
            <a:endParaRPr lang="en-US" dirty="0"/>
          </a:p>
        </p:txBody>
      </p:sp>
    </p:spTree>
    <p:extLst>
      <p:ext uri="{BB962C8B-B14F-4D97-AF65-F5344CB8AC3E}">
        <p14:creationId xmlns:p14="http://schemas.microsoft.com/office/powerpoint/2010/main" xmlns="" val="17742319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lvl="1"/>
            <a:r>
              <a:rPr lang="en-GB" dirty="0"/>
              <a:t>Define their own priorities in terms of target groups;</a:t>
            </a:r>
            <a:endParaRPr lang="en-US" sz="4000" dirty="0"/>
          </a:p>
          <a:p>
            <a:pPr lvl="1"/>
            <a:r>
              <a:rPr lang="en-GB" dirty="0"/>
              <a:t>Ensure the social perspective in every area of intervention of [ABC].</a:t>
            </a:r>
            <a:endParaRPr lang="en-US" sz="4000" dirty="0"/>
          </a:p>
          <a:p>
            <a:pPr lvl="1"/>
            <a:r>
              <a:rPr lang="en-GB" dirty="0"/>
              <a:t>Recognise the role of [ABC] in providing social services.</a:t>
            </a:r>
            <a:endParaRPr lang="en-US" sz="4000" dirty="0"/>
          </a:p>
          <a:p>
            <a:pPr marL="0" indent="0">
              <a:buNone/>
            </a:pPr>
            <a:endParaRPr lang="en-US" dirty="0"/>
          </a:p>
        </p:txBody>
      </p:sp>
    </p:spTree>
    <p:extLst>
      <p:ext uri="{BB962C8B-B14F-4D97-AF65-F5344CB8AC3E}">
        <p14:creationId xmlns:p14="http://schemas.microsoft.com/office/powerpoint/2010/main" xmlns="" val="2228553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lvl="1"/>
            <a:r>
              <a:rPr lang="en-GB" dirty="0"/>
              <a:t>Promote the self-reliance of 'beneficiaries' by working with the most vulnerable people in the society. The involvement of the beneficiaries, with the aim of empowering them and increasing their coping mechanisms, includes their participation, to the extent possible, in the identification of needs and in planning, implementing, monitoring and evaluating the relevant social welfare programmes</a:t>
            </a:r>
            <a:r>
              <a:rPr lang="en-GB" dirty="0" smtClean="0"/>
              <a:t>;</a:t>
            </a:r>
            <a:endParaRPr lang="en-US" sz="4000" dirty="0"/>
          </a:p>
        </p:txBody>
      </p:sp>
    </p:spTree>
    <p:extLst>
      <p:ext uri="{BB962C8B-B14F-4D97-AF65-F5344CB8AC3E}">
        <p14:creationId xmlns:p14="http://schemas.microsoft.com/office/powerpoint/2010/main" xmlns="" val="7137724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lvl="1"/>
            <a:r>
              <a:rPr lang="en-GB" dirty="0" smtClean="0"/>
              <a:t>Ensure that the social welfare programmes promote the participation of volunteers of all ages and both genders;</a:t>
            </a:r>
            <a:endParaRPr lang="en-US" sz="4000"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15571571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lvl="1"/>
            <a:r>
              <a:rPr lang="en-GB" dirty="0"/>
              <a:t>Ensure the necessary recognition of the role and value of volunteers in social programmes. Volunteers must have an opportunity for guidance by experienced professionals;</a:t>
            </a:r>
            <a:endParaRPr lang="en-US" sz="4000" dirty="0"/>
          </a:p>
          <a:p>
            <a:pPr lvl="1"/>
            <a:r>
              <a:rPr lang="en-GB" dirty="0"/>
              <a:t>Ensure that all social welfare interventions are determined by the needs of beneficiaries and that programmes thus developed are solely needs driven and not determined by any other factor or consideration.</a:t>
            </a:r>
            <a:endParaRPr lang="en-US" sz="4000" dirty="0"/>
          </a:p>
          <a:p>
            <a:pPr marL="0" indent="0">
              <a:buNone/>
            </a:pPr>
            <a:endParaRPr lang="en-US" sz="4400" dirty="0"/>
          </a:p>
        </p:txBody>
      </p:sp>
    </p:spTree>
    <p:extLst>
      <p:ext uri="{BB962C8B-B14F-4D97-AF65-F5344CB8AC3E}">
        <p14:creationId xmlns:p14="http://schemas.microsoft.com/office/powerpoint/2010/main" xmlns="" val="17514587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RESPONSIBILITIES</a:t>
            </a:r>
            <a:r>
              <a:rPr lang="en-US" sz="4800" dirty="0" smtClean="0"/>
              <a:t/>
            </a:r>
            <a:br>
              <a:rPr lang="en-US" sz="4800"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GB" sz="4000" dirty="0"/>
              <a:t/>
            </a:r>
            <a:br>
              <a:rPr lang="en-GB" sz="4000" dirty="0"/>
            </a:br>
            <a:r>
              <a:rPr lang="en-GB" dirty="0"/>
              <a:t>[ABC] should:</a:t>
            </a:r>
            <a:endParaRPr lang="en-US" sz="4400" dirty="0"/>
          </a:p>
          <a:p>
            <a:pPr lvl="1"/>
            <a:r>
              <a:rPr lang="en-GB" dirty="0"/>
              <a:t>Integrate a social welfare perspective in the overall programme and its various components;</a:t>
            </a:r>
            <a:endParaRPr lang="en-US" sz="4000" dirty="0"/>
          </a:p>
          <a:p>
            <a:pPr lvl="1"/>
            <a:r>
              <a:rPr lang="en-GB" dirty="0"/>
              <a:t>Strive to ensure quality and accountability in the organisation’s services;</a:t>
            </a:r>
            <a:endParaRPr lang="en-US" sz="4000" dirty="0"/>
          </a:p>
          <a:p>
            <a:pPr lvl="1"/>
            <a:r>
              <a:rPr lang="en-GB" dirty="0"/>
              <a:t>Ensure that the relevant employed staff and volunteers are given appropriate training so that they are able to identify social needs and initiate the necessary response;</a:t>
            </a:r>
            <a:endParaRPr lang="en-US" sz="4000" dirty="0"/>
          </a:p>
          <a:p>
            <a:endParaRPr lang="en-US" dirty="0"/>
          </a:p>
        </p:txBody>
      </p:sp>
    </p:spTree>
    <p:extLst>
      <p:ext uri="{BB962C8B-B14F-4D97-AF65-F5344CB8AC3E}">
        <p14:creationId xmlns:p14="http://schemas.microsoft.com/office/powerpoint/2010/main" xmlns="" val="28739201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TRAVEL POLICY</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GB" dirty="0"/>
              <a:t>The objective of having a clearly laid down travel policy is to minimise the programme expenditure incurred on travel and to have an effective system in place so as to prevent misuse of funds and official transport. </a:t>
            </a:r>
            <a:endParaRPr lang="en-US" dirty="0"/>
          </a:p>
          <a:p>
            <a:pPr marL="0" indent="0">
              <a:buNone/>
            </a:pPr>
            <a:endParaRPr lang="en-US" dirty="0"/>
          </a:p>
          <a:p>
            <a:endParaRPr lang="en-US" dirty="0"/>
          </a:p>
        </p:txBody>
      </p:sp>
    </p:spTree>
    <p:extLst>
      <p:ext uri="{BB962C8B-B14F-4D97-AF65-F5344CB8AC3E}">
        <p14:creationId xmlns:p14="http://schemas.microsoft.com/office/powerpoint/2010/main" xmlns="" val="25685845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Domestic Travel</a:t>
            </a:r>
            <a:r>
              <a:rPr lang="en-US" sz="4800" dirty="0" smtClean="0"/>
              <a:t/>
            </a:r>
            <a:br>
              <a:rPr lang="en-US" sz="4800" dirty="0" smtClean="0"/>
            </a:br>
            <a:endParaRPr lang="en-US" dirty="0"/>
          </a:p>
        </p:txBody>
      </p:sp>
      <p:sp>
        <p:nvSpPr>
          <p:cNvPr id="3" name="Content Placeholder 2"/>
          <p:cNvSpPr>
            <a:spLocks noGrp="1"/>
          </p:cNvSpPr>
          <p:nvPr>
            <p:ph sz="quarter" idx="1"/>
          </p:nvPr>
        </p:nvSpPr>
        <p:spPr/>
        <p:txBody>
          <a:bodyPr>
            <a:normAutofit/>
          </a:bodyPr>
          <a:lstStyle/>
          <a:p>
            <a:pPr marL="0" indent="0" algn="just">
              <a:buNone/>
            </a:pPr>
            <a:endParaRPr lang="en-US" sz="4400" dirty="0"/>
          </a:p>
          <a:p>
            <a:pPr lvl="1" algn="just"/>
            <a:r>
              <a:rPr lang="en-GB" dirty="0"/>
              <a:t>Air travel should be on economy class only.</a:t>
            </a:r>
            <a:endParaRPr lang="en-US" sz="4000" dirty="0"/>
          </a:p>
          <a:p>
            <a:pPr lvl="1" algn="just"/>
            <a:r>
              <a:rPr lang="en-GB" dirty="0"/>
              <a:t>Prior approval of Manager Finance &amp; Administration or Head of the organisation should be obtained for all travel/tour schedules on the prescribed form before the commencement of the tour.</a:t>
            </a:r>
            <a:endParaRPr lang="en-US" sz="4000" dirty="0"/>
          </a:p>
          <a:p>
            <a:pPr lvl="1" algn="just"/>
            <a:r>
              <a:rPr lang="en-GB" dirty="0"/>
              <a:t>All travel requests should be through the Travel Authorisation Form.</a:t>
            </a:r>
            <a:endParaRPr lang="en-US" sz="4000" dirty="0"/>
          </a:p>
          <a:p>
            <a:pPr lvl="1" algn="just"/>
            <a:r>
              <a:rPr lang="en-GB" dirty="0"/>
              <a:t> Availability of funds within the appropriate budget line must be ensured before approving the travel authorisation.</a:t>
            </a:r>
            <a:endParaRPr lang="en-US" sz="4000" dirty="0"/>
          </a:p>
          <a:p>
            <a:endParaRPr lang="en-US" dirty="0"/>
          </a:p>
        </p:txBody>
      </p:sp>
    </p:spTree>
    <p:extLst>
      <p:ext uri="{BB962C8B-B14F-4D97-AF65-F5344CB8AC3E}">
        <p14:creationId xmlns:p14="http://schemas.microsoft.com/office/powerpoint/2010/main" xmlns="" val="25266744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lvl="1"/>
            <a:r>
              <a:rPr lang="en-GB" dirty="0"/>
              <a:t>Travel advance should be taken from the office up to three days before commencement of travel.</a:t>
            </a:r>
            <a:endParaRPr lang="en-US" sz="4000" dirty="0"/>
          </a:p>
          <a:p>
            <a:pPr lvl="1"/>
            <a:r>
              <a:rPr lang="en-US" dirty="0"/>
              <a:t>All travel expense claims should be made through a memo and addressed to Finance Department and shall be supported by original receipts. Used tickets and boarding card stubs should be handed over to Administration Department within five working days of returning to the office.</a:t>
            </a:r>
            <a:endParaRPr lang="en-US" sz="4000" dirty="0"/>
          </a:p>
          <a:p>
            <a:pPr lvl="1"/>
            <a:r>
              <a:rPr lang="en-US" dirty="0"/>
              <a:t>Account should be settled within five working days of returning to the office. In case the accounts are not settled within the stipulated time then the advance will be settled against the salary of the employee for that month.</a:t>
            </a:r>
            <a:endParaRPr lang="en-US" sz="4000" dirty="0"/>
          </a:p>
          <a:p>
            <a:pPr marL="0" indent="0">
              <a:buNone/>
            </a:pPr>
            <a:endParaRPr lang="en-US" sz="4400" dirty="0"/>
          </a:p>
        </p:txBody>
      </p:sp>
    </p:spTree>
    <p:extLst>
      <p:ext uri="{BB962C8B-B14F-4D97-AF65-F5344CB8AC3E}">
        <p14:creationId xmlns:p14="http://schemas.microsoft.com/office/powerpoint/2010/main" xmlns="" val="31772120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INTERNATIONAL TRAVEL</a:t>
            </a:r>
            <a:r>
              <a:rPr lang="en-US" sz="4800" dirty="0" smtClean="0"/>
              <a:t/>
            </a:r>
            <a:br>
              <a:rPr lang="en-US" sz="4800" dirty="0" smtClean="0"/>
            </a:br>
            <a:endParaRPr lang="en-US" dirty="0"/>
          </a:p>
        </p:txBody>
      </p:sp>
      <p:sp>
        <p:nvSpPr>
          <p:cNvPr id="3" name="Content Placeholder 2"/>
          <p:cNvSpPr>
            <a:spLocks noGrp="1"/>
          </p:cNvSpPr>
          <p:nvPr>
            <p:ph sz="quarter" idx="1"/>
          </p:nvPr>
        </p:nvSpPr>
        <p:spPr/>
        <p:txBody>
          <a:bodyPr/>
          <a:lstStyle/>
          <a:p>
            <a:pPr marL="0" indent="0">
              <a:buNone/>
            </a:pPr>
            <a:endParaRPr lang="en-US" sz="3600" dirty="0"/>
          </a:p>
          <a:p>
            <a:pPr lvl="1" algn="just"/>
            <a:r>
              <a:rPr lang="en-GB" dirty="0"/>
              <a:t>Travel authorisation should be submitted to the Administration &amp; Finance Section at least 14 days before actual travel dates, after obtaining approval of the Chairperson of the Board.</a:t>
            </a:r>
            <a:endParaRPr lang="en-US" sz="4000" dirty="0"/>
          </a:p>
          <a:p>
            <a:pPr lvl="1" algn="just"/>
            <a:r>
              <a:rPr lang="en-GB" dirty="0"/>
              <a:t>Travel mode should be Economy Class.</a:t>
            </a:r>
            <a:endParaRPr lang="en-US" sz="4000" dirty="0"/>
          </a:p>
          <a:p>
            <a:pPr lvl="1" algn="just"/>
            <a:r>
              <a:rPr lang="en-GB" dirty="0"/>
              <a:t>The Section should explore for all possible routes available from destination to  </a:t>
            </a:r>
            <a:r>
              <a:rPr lang="en-GB" dirty="0" smtClean="0"/>
              <a:t>destination</a:t>
            </a:r>
            <a:r>
              <a:rPr lang="en-GB" dirty="0"/>
              <a:t>.</a:t>
            </a:r>
            <a:endParaRPr lang="en-US" sz="4000" dirty="0"/>
          </a:p>
          <a:p>
            <a:endParaRPr lang="en-US" dirty="0"/>
          </a:p>
        </p:txBody>
      </p:sp>
    </p:spTree>
    <p:extLst>
      <p:ext uri="{BB962C8B-B14F-4D97-AF65-F5344CB8AC3E}">
        <p14:creationId xmlns:p14="http://schemas.microsoft.com/office/powerpoint/2010/main" xmlns="" val="23369536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lvl="1"/>
            <a:r>
              <a:rPr lang="en-GB" dirty="0"/>
              <a:t>All travel expense claims should be made through a memo and addressed to Administration &amp; Finance Section and shall be supported by original receipts. Used tickets and boarding card stubs should be handed over to the section within five working days of returning to the office.</a:t>
            </a:r>
            <a:endParaRPr lang="en-US" sz="4000" dirty="0"/>
          </a:p>
          <a:p>
            <a:pPr lvl="1"/>
            <a:r>
              <a:rPr lang="en-GB" dirty="0"/>
              <a:t> Account should be settled within ten working days of returning to the office. In case the accounts are not settled within the stipulated time then the advance would be settled against the salary of the employee for that month.</a:t>
            </a:r>
            <a:endParaRPr lang="en-US" sz="4000" dirty="0"/>
          </a:p>
          <a:p>
            <a:pPr lvl="1"/>
            <a:r>
              <a:rPr lang="en-GB" dirty="0"/>
              <a:t>All donor requirements relating to international travel should be adhered to. </a:t>
            </a:r>
            <a:endParaRPr lang="en-US" sz="4000" dirty="0"/>
          </a:p>
          <a:p>
            <a:pPr marL="0" indent="0">
              <a:buNone/>
            </a:pPr>
            <a:endParaRPr lang="en-US" sz="4400" dirty="0"/>
          </a:p>
        </p:txBody>
      </p:sp>
    </p:spTree>
    <p:extLst>
      <p:ext uri="{BB962C8B-B14F-4D97-AF65-F5344CB8AC3E}">
        <p14:creationId xmlns:p14="http://schemas.microsoft.com/office/powerpoint/2010/main" xmlns="" val="33801847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OFFICE TRANSPORTATION &amp; VEHICLE MAINTENANCE </a:t>
            </a:r>
            <a:r>
              <a:rPr lang="en-US" sz="4800" dirty="0" smtClean="0"/>
              <a:t/>
            </a:r>
            <a:br>
              <a:rPr lang="en-US" sz="4800"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GB" b="1" dirty="0" smtClean="0"/>
              <a:t> </a:t>
            </a:r>
            <a:r>
              <a:rPr lang="en-GB" dirty="0" smtClean="0"/>
              <a:t>Office </a:t>
            </a:r>
            <a:r>
              <a:rPr lang="en-GB" dirty="0"/>
              <a:t>transportation should be used for official purposes only.</a:t>
            </a:r>
            <a:endParaRPr lang="en-US" sz="4000" dirty="0"/>
          </a:p>
          <a:p>
            <a:pPr lvl="1"/>
            <a:r>
              <a:rPr lang="en-GB" dirty="0"/>
              <a:t> Private/unauthorised use should be strictly prohibited and any staff member found guilty need to be warned/penalised.</a:t>
            </a:r>
            <a:endParaRPr lang="en-US" sz="4000" dirty="0"/>
          </a:p>
          <a:p>
            <a:pPr lvl="1"/>
            <a:r>
              <a:rPr lang="en-US" dirty="0"/>
              <a:t>All vehicles should maintain separate log books in which travel details and distance should be logged by the driver and verified by the requester. The logbook should be closed daily, signed by the driver and verified by the Administration Department.</a:t>
            </a:r>
            <a:endParaRPr lang="en-US" sz="4000" dirty="0"/>
          </a:p>
          <a:p>
            <a:pPr lvl="1"/>
            <a:r>
              <a:rPr lang="en-US" dirty="0"/>
              <a:t>Administration department should also prepare monthly consumption report indicating average monthly consumption and charging to the respective projects at a specified rate. </a:t>
            </a:r>
            <a:endParaRPr lang="en-US" sz="4000" dirty="0"/>
          </a:p>
          <a:p>
            <a:pPr marL="0" indent="0">
              <a:buNone/>
            </a:pPr>
            <a:endParaRPr lang="en-US" sz="4400" dirty="0"/>
          </a:p>
        </p:txBody>
      </p:sp>
    </p:spTree>
    <p:extLst>
      <p:ext uri="{BB962C8B-B14F-4D97-AF65-F5344CB8AC3E}">
        <p14:creationId xmlns:p14="http://schemas.microsoft.com/office/powerpoint/2010/main" xmlns="" val="28966135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Vehicle Inspection and Maintenance Procedure </a:t>
            </a:r>
            <a:r>
              <a:rPr lang="en-US" sz="4800" dirty="0" smtClean="0"/>
              <a:t/>
            </a:r>
            <a:br>
              <a:rPr lang="en-US" sz="4800"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sz="3600" dirty="0"/>
          </a:p>
          <a:p>
            <a:pPr lvl="1"/>
            <a:r>
              <a:rPr lang="en-GB" dirty="0"/>
              <a:t>The primary responsibility of maintaining the office vehicle would be of the assigned driver.</a:t>
            </a:r>
            <a:endParaRPr lang="en-US" sz="4000" dirty="0"/>
          </a:p>
          <a:p>
            <a:pPr lvl="1"/>
            <a:r>
              <a:rPr lang="en-GB" dirty="0"/>
              <a:t> All office vehicles should be checked on weekly basis.</a:t>
            </a:r>
            <a:endParaRPr lang="en-US" sz="4000" dirty="0"/>
          </a:p>
          <a:p>
            <a:pPr lvl="1"/>
            <a:r>
              <a:rPr lang="en-US" dirty="0"/>
              <a:t>Details along with receipts of all repairs and maintenance of each vehicle should be duly entered in the Vehicle Maintenance Record Sheet.    </a:t>
            </a:r>
            <a:endParaRPr lang="en-US" sz="4000" dirty="0"/>
          </a:p>
          <a:p>
            <a:pPr marL="0" indent="0">
              <a:buNone/>
            </a:pPr>
            <a:r>
              <a:rPr lang="en-GB" dirty="0"/>
              <a:t> </a:t>
            </a:r>
            <a:endParaRPr lang="en-US" dirty="0"/>
          </a:p>
          <a:p>
            <a:endParaRPr lang="en-US" dirty="0"/>
          </a:p>
        </p:txBody>
      </p:sp>
    </p:spTree>
    <p:extLst>
      <p:ext uri="{BB962C8B-B14F-4D97-AF65-F5344CB8AC3E}">
        <p14:creationId xmlns:p14="http://schemas.microsoft.com/office/powerpoint/2010/main" xmlns="" val="32516951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r>
              <a:rPr lang="en-US" dirty="0"/>
              <a:t>A policy is a temporary creed liable to be changed, but while it holds good it has got to be pursued with apostolic zeal.</a:t>
            </a:r>
            <a:br>
              <a:rPr lang="en-US" dirty="0"/>
            </a:br>
            <a:r>
              <a:rPr lang="en-US" dirty="0"/>
              <a:t>Mahatma Gandhi </a:t>
            </a:r>
            <a:br>
              <a:rPr lang="en-US" dirty="0"/>
            </a:br>
            <a:r>
              <a:rPr lang="en-US" dirty="0"/>
              <a:t/>
            </a:r>
            <a:br>
              <a:rPr lang="en-US" dirty="0"/>
            </a:br>
            <a:endParaRPr lang="en-US" dirty="0"/>
          </a:p>
        </p:txBody>
      </p:sp>
    </p:spTree>
    <p:extLst>
      <p:ext uri="{BB962C8B-B14F-4D97-AF65-F5344CB8AC3E}">
        <p14:creationId xmlns:p14="http://schemas.microsoft.com/office/powerpoint/2010/main" xmlns="" val="2104709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sz="quarter" idx="1"/>
          </p:nvPr>
        </p:nvSpPr>
        <p:spPr/>
        <p:txBody>
          <a:bodyPr/>
          <a:lstStyle/>
          <a:p>
            <a:r>
              <a:rPr lang="en-US" dirty="0" smtClean="0"/>
              <a:t>Pakistan </a:t>
            </a:r>
            <a:r>
              <a:rPr lang="en-US" dirty="0" smtClean="0"/>
              <a:t>Centre of Philanthropy Sample </a:t>
            </a:r>
            <a:r>
              <a:rPr lang="en-US" dirty="0" smtClean="0"/>
              <a:t>Manual</a:t>
            </a:r>
          </a:p>
          <a:p>
            <a:r>
              <a:rPr lang="en-US" dirty="0" smtClean="0"/>
              <a:t>http://www.brainyquote.com/quotes/keywords/policy.html#3OablU0uGB1SkpuD.99</a:t>
            </a:r>
          </a:p>
          <a:p>
            <a:pPr>
              <a:buNone/>
            </a:pPr>
            <a:r>
              <a:rPr lang="en-US" dirty="0" smtClean="0"/>
              <a:t> </a:t>
            </a:r>
            <a:endParaRPr lang="en-US" dirty="0"/>
          </a:p>
          <a:p>
            <a:endParaRPr lang="en-US" dirty="0"/>
          </a:p>
        </p:txBody>
      </p:sp>
    </p:spTree>
    <p:extLst>
      <p:ext uri="{BB962C8B-B14F-4D97-AF65-F5344CB8AC3E}">
        <p14:creationId xmlns:p14="http://schemas.microsoft.com/office/powerpoint/2010/main" xmlns="" val="17845618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129</TotalTime>
  <Words>2845</Words>
  <Application>Microsoft Office PowerPoint</Application>
  <PresentationFormat>On-screen Show (4:3)</PresentationFormat>
  <Paragraphs>160</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Oriel</vt:lpstr>
      <vt:lpstr>Decision Making in Non Profit Sector (NPO) Lecture-22</vt:lpstr>
      <vt:lpstr>Agenda </vt:lpstr>
      <vt:lpstr>HARASSMENT POLICY </vt:lpstr>
      <vt:lpstr>Slide 4</vt:lpstr>
      <vt:lpstr>WHAT IS HARASSMENT  </vt:lpstr>
      <vt:lpstr>Slide 6</vt:lpstr>
      <vt:lpstr>Harassing conduct specifically includes the following; </vt:lpstr>
      <vt:lpstr>Slide 8</vt:lpstr>
      <vt:lpstr>Slide 9</vt:lpstr>
      <vt:lpstr>Slide 10</vt:lpstr>
      <vt:lpstr>Slide 11</vt:lpstr>
      <vt:lpstr>2. PROCEDURE FOR HANDLING HARASSMENT </vt:lpstr>
      <vt:lpstr>Slide 13</vt:lpstr>
      <vt:lpstr>Step 1 </vt:lpstr>
      <vt:lpstr>Step 2 </vt:lpstr>
      <vt:lpstr>Step 3 </vt:lpstr>
      <vt:lpstr>Slide 17</vt:lpstr>
      <vt:lpstr>3. EXCEPTIONAL CASES </vt:lpstr>
      <vt:lpstr>PROCUREMENT POLICY </vt:lpstr>
      <vt:lpstr>METHODS OF PROCUREMENT  </vt:lpstr>
      <vt:lpstr>Direct Purchase </vt:lpstr>
      <vt:lpstr>Written quotation </vt:lpstr>
      <vt:lpstr>Slide 23</vt:lpstr>
      <vt:lpstr>Call for Expressions of Interest  </vt:lpstr>
      <vt:lpstr>Slide 25</vt:lpstr>
      <vt:lpstr>Slide 26</vt:lpstr>
      <vt:lpstr>Slide 27</vt:lpstr>
      <vt:lpstr>BENEFITS OF A PROCUREMENT POLICY </vt:lpstr>
      <vt:lpstr>ETHICAL GUIDELINES  </vt:lpstr>
      <vt:lpstr>Slide 30</vt:lpstr>
      <vt:lpstr>Slide 31</vt:lpstr>
      <vt:lpstr>SOCIAL WELFARE POLICY </vt:lpstr>
      <vt:lpstr>Slide 33</vt:lpstr>
      <vt:lpstr>Slide 34</vt:lpstr>
      <vt:lpstr>SCOPE </vt:lpstr>
      <vt:lpstr> 3. STATEMENT </vt:lpstr>
      <vt:lpstr>Slide 37</vt:lpstr>
      <vt:lpstr>Slide 38</vt:lpstr>
      <vt:lpstr>Slide 39</vt:lpstr>
      <vt:lpstr>Slide 40</vt:lpstr>
      <vt:lpstr>Slide 41</vt:lpstr>
      <vt:lpstr>Slide 42</vt:lpstr>
      <vt:lpstr>Slide 43</vt:lpstr>
      <vt:lpstr>RESPONSIBILITIES </vt:lpstr>
      <vt:lpstr>TRAVEL POLICY </vt:lpstr>
      <vt:lpstr>Domestic Travel </vt:lpstr>
      <vt:lpstr>Slide 47</vt:lpstr>
      <vt:lpstr>INTERNATIONAL TRAVEL </vt:lpstr>
      <vt:lpstr>Slide 49</vt:lpstr>
      <vt:lpstr>OFFICE TRANSPORTATION &amp; VEHICLE MAINTENANCE  </vt:lpstr>
      <vt:lpstr>Vehicle Inspection and Maintenance Procedure  </vt:lpstr>
      <vt:lpstr>Conclusion </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Lecture-22</dc:title>
  <dc:creator>comsats</dc:creator>
  <cp:lastModifiedBy>NTS</cp:lastModifiedBy>
  <cp:revision>17</cp:revision>
  <dcterms:created xsi:type="dcterms:W3CDTF">2013-11-20T05:44:12Z</dcterms:created>
  <dcterms:modified xsi:type="dcterms:W3CDTF">2013-11-20T10:39:10Z</dcterms:modified>
</cp:coreProperties>
</file>