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5" r:id="rId68"/>
    <p:sldId id="322" r:id="rId69"/>
    <p:sldId id="323" r:id="rId70"/>
    <p:sldId id="324"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7" d="100"/>
          <a:sy n="37" d="100"/>
        </p:scale>
        <p:origin x="-1574" y="-8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8677B2DB-17BD-4062-9C73-013C8411E25E}" type="datetimeFigureOut">
              <a:rPr lang="en-US" smtClean="0"/>
              <a:pPr/>
              <a:t>11/20/2013</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171E4E5B-CA5B-4E25-B133-BA35F1C6F6B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8677B2DB-17BD-4062-9C73-013C8411E25E}" type="datetimeFigureOut">
              <a:rPr lang="en-US" smtClean="0"/>
              <a:pPr/>
              <a:t>11/20/2013</a:t>
            </a:fld>
            <a:endParaRPr lang="en-US"/>
          </a:p>
        </p:txBody>
      </p:sp>
      <p:sp>
        <p:nvSpPr>
          <p:cNvPr id="9" name="Slide Number Placeholder 8"/>
          <p:cNvSpPr>
            <a:spLocks noGrp="1"/>
          </p:cNvSpPr>
          <p:nvPr>
            <p:ph type="sldNum" sz="quarter" idx="15"/>
          </p:nvPr>
        </p:nvSpPr>
        <p:spPr/>
        <p:txBody>
          <a:bodyPr rtlCol="0"/>
          <a:lstStyle/>
          <a:p>
            <a:fld id="{171E4E5B-CA5B-4E25-B133-BA35F1C6F6B6}" type="slidenum">
              <a:rPr lang="en-US" smtClean="0"/>
              <a:pPr/>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8677B2DB-17BD-4062-9C73-013C8411E25E}" type="datetimeFigureOut">
              <a:rPr lang="en-US" smtClean="0"/>
              <a:pPr/>
              <a:t>11/20/2013</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171E4E5B-CA5B-4E25-B133-BA35F1C6F6B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677B2DB-17BD-4062-9C73-013C8411E25E}" type="datetimeFigureOut">
              <a:rPr lang="en-US" smtClean="0"/>
              <a:pPr/>
              <a:t>11/20/2013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1E4E5B-CA5B-4E25-B133-BA35F1C6F6B6}"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8677B2DB-17BD-4062-9C73-013C8411E25E}" type="datetimeFigureOut">
              <a:rPr lang="en-US" smtClean="0"/>
              <a:pPr/>
              <a:t>11/20/2013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1E4E5B-CA5B-4E25-B133-BA35F1C6F6B6}"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8677B2DB-17BD-4062-9C73-013C8411E25E}" type="datetimeFigureOut">
              <a:rPr lang="en-US" smtClean="0"/>
              <a:pPr/>
              <a:t>11/20/2013</a:t>
            </a:fld>
            <a:endParaRPr lang="en-US"/>
          </a:p>
        </p:txBody>
      </p:sp>
      <p:sp>
        <p:nvSpPr>
          <p:cNvPr id="7" name="Slide Number Placeholder 6"/>
          <p:cNvSpPr>
            <a:spLocks noGrp="1"/>
          </p:cNvSpPr>
          <p:nvPr>
            <p:ph type="sldNum" sz="quarter" idx="11"/>
          </p:nvPr>
        </p:nvSpPr>
        <p:spPr/>
        <p:txBody>
          <a:bodyPr rtlCol="0"/>
          <a:lstStyle/>
          <a:p>
            <a:fld id="{171E4E5B-CA5B-4E25-B133-BA35F1C6F6B6}" type="slidenum">
              <a:rPr lang="en-US" smtClean="0"/>
              <a:pPr/>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77B2DB-17BD-4062-9C73-013C8411E25E}" type="datetimeFigureOut">
              <a:rPr lang="en-US" smtClean="0"/>
              <a:pPr/>
              <a:t>11/20/2013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1E4E5B-CA5B-4E25-B133-BA35F1C6F6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8677B2DB-17BD-4062-9C73-013C8411E25E}" type="datetimeFigureOut">
              <a:rPr lang="en-US" smtClean="0"/>
              <a:pPr/>
              <a:t>11/20/2013</a:t>
            </a:fld>
            <a:endParaRPr lang="en-US"/>
          </a:p>
        </p:txBody>
      </p:sp>
      <p:sp>
        <p:nvSpPr>
          <p:cNvPr id="22" name="Slide Number Placeholder 21"/>
          <p:cNvSpPr>
            <a:spLocks noGrp="1"/>
          </p:cNvSpPr>
          <p:nvPr>
            <p:ph type="sldNum" sz="quarter" idx="15"/>
          </p:nvPr>
        </p:nvSpPr>
        <p:spPr/>
        <p:txBody>
          <a:bodyPr rtlCol="0"/>
          <a:lstStyle/>
          <a:p>
            <a:fld id="{171E4E5B-CA5B-4E25-B133-BA35F1C6F6B6}" type="slidenum">
              <a:rPr lang="en-US" smtClean="0"/>
              <a:pPr/>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8677B2DB-17BD-4062-9C73-013C8411E25E}" type="datetimeFigureOut">
              <a:rPr lang="en-US" smtClean="0"/>
              <a:pPr/>
              <a:t>11/20/2013</a:t>
            </a:fld>
            <a:endParaRPr lang="en-US"/>
          </a:p>
        </p:txBody>
      </p:sp>
      <p:sp>
        <p:nvSpPr>
          <p:cNvPr id="18" name="Slide Number Placeholder 17"/>
          <p:cNvSpPr>
            <a:spLocks noGrp="1"/>
          </p:cNvSpPr>
          <p:nvPr>
            <p:ph type="sldNum" sz="quarter" idx="11"/>
          </p:nvPr>
        </p:nvSpPr>
        <p:spPr/>
        <p:txBody>
          <a:bodyPr rtlCol="0"/>
          <a:lstStyle/>
          <a:p>
            <a:fld id="{171E4E5B-CA5B-4E25-B133-BA35F1C6F6B6}" type="slidenum">
              <a:rPr lang="en-US" smtClean="0"/>
              <a:pPr/>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677B2DB-17BD-4062-9C73-013C8411E25E}" type="datetimeFigureOut">
              <a:rPr lang="en-US" smtClean="0"/>
              <a:pPr/>
              <a:t>11/20/2013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1E4E5B-CA5B-4E25-B133-BA35F1C6F6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677B2DB-17BD-4062-9C73-013C8411E25E}" type="datetimeFigureOut">
              <a:rPr lang="en-US" smtClean="0"/>
              <a:pPr/>
              <a:t>11/20/2013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1E4E5B-CA5B-4E25-B133-BA35F1C6F6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8677B2DB-17BD-4062-9C73-013C8411E25E}" type="datetimeFigureOut">
              <a:rPr lang="en-US" smtClean="0"/>
              <a:pPr/>
              <a:t>11/20/2013</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171E4E5B-CA5B-4E25-B133-BA35F1C6F6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1219200"/>
            <a:ext cx="6172200" cy="1894362"/>
          </a:xfrm>
        </p:spPr>
        <p:txBody>
          <a:bodyPr>
            <a:normAutofit/>
          </a:bodyPr>
          <a:lstStyle/>
          <a:p>
            <a:r>
              <a:rPr lang="en-US" dirty="0" smtClean="0"/>
              <a:t>Decision Making in Non Profit Sector (NPO)</a:t>
            </a:r>
            <a:br>
              <a:rPr lang="en-US" dirty="0" smtClean="0"/>
            </a:br>
            <a:r>
              <a:rPr lang="en-US" dirty="0" smtClean="0"/>
              <a:t>Lecture-21 </a:t>
            </a:r>
            <a:endParaRPr lang="en-US" dirty="0"/>
          </a:p>
        </p:txBody>
      </p:sp>
      <p:sp>
        <p:nvSpPr>
          <p:cNvPr id="3" name="Subtitle 2"/>
          <p:cNvSpPr>
            <a:spLocks noGrp="1"/>
          </p:cNvSpPr>
          <p:nvPr>
            <p:ph type="subTitle" idx="1"/>
          </p:nvPr>
        </p:nvSpPr>
        <p:spPr>
          <a:xfrm>
            <a:off x="2209800" y="3505200"/>
            <a:ext cx="6172200" cy="1371600"/>
          </a:xfrm>
        </p:spPr>
        <p:txBody>
          <a:bodyPr/>
          <a:lstStyle/>
          <a:p>
            <a:r>
              <a:rPr lang="en-GB" b="1" dirty="0" smtClean="0">
                <a:solidFill>
                  <a:schemeClr val="tx1"/>
                </a:solidFill>
              </a:rPr>
              <a:t>MPA 505</a:t>
            </a:r>
            <a:endParaRPr lang="en-US" dirty="0" smtClean="0">
              <a:solidFill>
                <a:schemeClr val="tx1"/>
              </a:solidFill>
            </a:endParaRPr>
          </a:p>
          <a:p>
            <a:r>
              <a:rPr lang="en-GB" b="1" dirty="0" smtClean="0">
                <a:solidFill>
                  <a:schemeClr val="tx1"/>
                </a:solidFill>
              </a:rPr>
              <a:t>MPA Program</a:t>
            </a:r>
          </a:p>
          <a:p>
            <a:r>
              <a:rPr lang="en-GB" b="1" dirty="0" smtClean="0">
                <a:solidFill>
                  <a:schemeClr val="tx1"/>
                </a:solidFill>
              </a:rPr>
              <a:t>Course Instructor: Riffat Abbas Rizvi</a:t>
            </a:r>
            <a:endParaRPr lang="en-US" dirty="0" smtClean="0"/>
          </a:p>
          <a:p>
            <a:endParaRPr lang="en-US" dirty="0"/>
          </a:p>
        </p:txBody>
      </p:sp>
    </p:spTree>
    <p:extLst>
      <p:ext uri="{BB962C8B-B14F-4D97-AF65-F5344CB8AC3E}">
        <p14:creationId xmlns="" xmlns:p14="http://schemas.microsoft.com/office/powerpoint/2010/main" val="7575640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sz="quarter" idx="1"/>
          </p:nvPr>
        </p:nvSpPr>
        <p:spPr/>
        <p:txBody>
          <a:bodyPr>
            <a:normAutofit/>
          </a:bodyPr>
          <a:lstStyle/>
          <a:p>
            <a:r>
              <a:rPr lang="en-US" dirty="0" smtClean="0"/>
              <a:t>Preview of Last Lecture</a:t>
            </a:r>
          </a:p>
          <a:p>
            <a:r>
              <a:rPr lang="en-US" dirty="0" smtClean="0"/>
              <a:t>Policy Formulation </a:t>
            </a:r>
          </a:p>
          <a:p>
            <a:r>
              <a:rPr lang="en-US" dirty="0" smtClean="0"/>
              <a:t>Pakistan Centre for Philanthropy</a:t>
            </a:r>
          </a:p>
          <a:p>
            <a:r>
              <a:rPr lang="en-US" dirty="0" smtClean="0"/>
              <a:t>Policies Manual</a:t>
            </a:r>
          </a:p>
          <a:p>
            <a:r>
              <a:rPr lang="en-US" dirty="0" smtClean="0"/>
              <a:t>Changes in Policy Manual </a:t>
            </a:r>
          </a:p>
          <a:p>
            <a:r>
              <a:rPr lang="en-US" dirty="0" smtClean="0"/>
              <a:t>Personnel Policy </a:t>
            </a:r>
          </a:p>
          <a:p>
            <a:r>
              <a:rPr lang="en-GB" dirty="0" smtClean="0"/>
              <a:t>Definition of Employee </a:t>
            </a:r>
          </a:p>
          <a:p>
            <a:r>
              <a:rPr lang="en-GB" dirty="0" smtClean="0"/>
              <a:t>Non Discrimination </a:t>
            </a:r>
          </a:p>
          <a:p>
            <a:endParaRPr lang="en-US" dirty="0" smtClean="0"/>
          </a:p>
        </p:txBody>
      </p:sp>
    </p:spTree>
    <p:extLst>
      <p:ext uri="{BB962C8B-B14F-4D97-AF65-F5344CB8AC3E}">
        <p14:creationId xmlns="" xmlns:p14="http://schemas.microsoft.com/office/powerpoint/2010/main" val="2148455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sz="quarter" idx="1"/>
          </p:nvPr>
        </p:nvSpPr>
        <p:spPr/>
        <p:txBody>
          <a:bodyPr>
            <a:normAutofit/>
          </a:bodyPr>
          <a:lstStyle/>
          <a:p>
            <a:r>
              <a:rPr lang="en-GB" dirty="0" smtClean="0"/>
              <a:t>Non-Disclosure</a:t>
            </a:r>
          </a:p>
          <a:p>
            <a:r>
              <a:rPr lang="en-US" dirty="0" smtClean="0"/>
              <a:t>New Employee Orientation </a:t>
            </a:r>
          </a:p>
          <a:p>
            <a:r>
              <a:rPr lang="en-US" dirty="0" smtClean="0"/>
              <a:t>Probationary Period for new employee</a:t>
            </a:r>
          </a:p>
          <a:p>
            <a:r>
              <a:rPr lang="en-US" dirty="0" smtClean="0"/>
              <a:t>Office Hours</a:t>
            </a:r>
          </a:p>
          <a:p>
            <a:r>
              <a:rPr lang="en-US" dirty="0" smtClean="0"/>
              <a:t>Lunch periods</a:t>
            </a:r>
          </a:p>
          <a:p>
            <a:r>
              <a:rPr lang="en-US" dirty="0" smtClean="0"/>
              <a:t>Recruitment Policy </a:t>
            </a:r>
          </a:p>
          <a:p>
            <a:r>
              <a:rPr lang="en-US" dirty="0" smtClean="0"/>
              <a:t>Recruitment Done inside the organization </a:t>
            </a:r>
          </a:p>
          <a:p>
            <a:r>
              <a:rPr lang="en-US" dirty="0" smtClean="0"/>
              <a:t>Recruitment Process from outside the organization </a:t>
            </a:r>
          </a:p>
          <a:p>
            <a:endParaRPr lang="en-US" dirty="0"/>
          </a:p>
        </p:txBody>
      </p:sp>
    </p:spTree>
    <p:extLst>
      <p:ext uri="{BB962C8B-B14F-4D97-AF65-F5344CB8AC3E}">
        <p14:creationId xmlns="" xmlns:p14="http://schemas.microsoft.com/office/powerpoint/2010/main" val="31463800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sz="quarter" idx="1"/>
          </p:nvPr>
        </p:nvSpPr>
        <p:spPr/>
        <p:txBody>
          <a:bodyPr>
            <a:normAutofit/>
          </a:bodyPr>
          <a:lstStyle/>
          <a:p>
            <a:r>
              <a:rPr lang="en-US" dirty="0" smtClean="0"/>
              <a:t>Conflict of Interest Policy </a:t>
            </a:r>
          </a:p>
          <a:p>
            <a:r>
              <a:rPr lang="en-US" dirty="0" smtClean="0"/>
              <a:t>Fundraising Policy </a:t>
            </a:r>
          </a:p>
          <a:p>
            <a:r>
              <a:rPr lang="en-US" dirty="0" smtClean="0"/>
              <a:t>Gender Policy </a:t>
            </a:r>
          </a:p>
          <a:p>
            <a:r>
              <a:rPr lang="en-US" dirty="0" smtClean="0"/>
              <a:t>Grievances Settlement Policy </a:t>
            </a:r>
          </a:p>
          <a:p>
            <a:r>
              <a:rPr lang="en-US" dirty="0" smtClean="0"/>
              <a:t>Performance  Evaluation Policy </a:t>
            </a:r>
          </a:p>
          <a:p>
            <a:r>
              <a:rPr lang="en-US" dirty="0" smtClean="0"/>
              <a:t>Conclusion </a:t>
            </a:r>
          </a:p>
        </p:txBody>
      </p:sp>
    </p:spTree>
    <p:extLst>
      <p:ext uri="{BB962C8B-B14F-4D97-AF65-F5344CB8AC3E}">
        <p14:creationId xmlns="" xmlns:p14="http://schemas.microsoft.com/office/powerpoint/2010/main" val="5891765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u="sng" dirty="0" smtClean="0"/>
              <a:t>CHANGES IN POLICIES MANUAL</a:t>
            </a:r>
            <a:r>
              <a:rPr lang="en-US" dirty="0" smtClean="0"/>
              <a:t/>
            </a:r>
            <a:br>
              <a:rPr lang="en-US" dirty="0" smtClean="0"/>
            </a:br>
            <a:r>
              <a:rPr lang="en-GB" b="1" dirty="0" smtClean="0"/>
              <a:t> </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fontScale="70000" lnSpcReduction="20000"/>
          </a:bodyPr>
          <a:lstStyle/>
          <a:p>
            <a:pPr algn="just"/>
            <a:endParaRPr lang="en-US" sz="2600" dirty="0"/>
          </a:p>
          <a:p>
            <a:pPr algn="just"/>
            <a:r>
              <a:rPr lang="en-GB" sz="2600" dirty="0"/>
              <a:t>This Policies Manual supersedes all previous manual and/or memos that may have been issued from time to time on subjects covered in this manual.</a:t>
            </a:r>
            <a:endParaRPr lang="en-US" sz="2600" dirty="0"/>
          </a:p>
          <a:p>
            <a:pPr marL="0" indent="0" algn="just">
              <a:buNone/>
            </a:pPr>
            <a:r>
              <a:rPr lang="en-GB" sz="2600" dirty="0"/>
              <a:t> </a:t>
            </a:r>
            <a:endParaRPr lang="en-US" sz="2600" dirty="0"/>
          </a:p>
          <a:p>
            <a:pPr algn="just"/>
            <a:r>
              <a:rPr lang="en-GB" sz="2600" dirty="0"/>
              <a:t>[ABC] reserves the right to interpret, change, suspend, cancel, or dispute with or without notice all or any part of its policies, procedures, and benefits at any time.  The organisation will notify all employees of these changes.  Changes will be effective on the dates determined by the organisation, and after those dates all superseded policies will be null.</a:t>
            </a:r>
            <a:endParaRPr lang="en-US" sz="2600" dirty="0"/>
          </a:p>
          <a:p>
            <a:pPr marL="0" indent="0" algn="just">
              <a:buNone/>
            </a:pPr>
            <a:r>
              <a:rPr lang="en-GB" sz="2600" dirty="0"/>
              <a:t> </a:t>
            </a:r>
            <a:endParaRPr lang="en-US" sz="2600" dirty="0"/>
          </a:p>
          <a:p>
            <a:pPr algn="just" hangingPunct="0"/>
            <a:r>
              <a:rPr lang="en-US" sz="2600" dirty="0"/>
              <a:t>No individual supervisor or manager has the authority to change any of the policies at any time.  If you are uncertain about any policy or procedure, you are advised to speak with your direct supervisor.</a:t>
            </a:r>
            <a:endParaRPr lang="en-US" sz="2600" b="1" dirty="0"/>
          </a:p>
          <a:p>
            <a:pPr marL="0" indent="0" algn="just">
              <a:buNone/>
            </a:pPr>
            <a:r>
              <a:rPr lang="en-US" dirty="0"/>
              <a:t> </a:t>
            </a:r>
          </a:p>
          <a:p>
            <a:endParaRPr lang="en-US" dirty="0"/>
          </a:p>
        </p:txBody>
      </p:sp>
    </p:spTree>
    <p:extLst>
      <p:ext uri="{BB962C8B-B14F-4D97-AF65-F5344CB8AC3E}">
        <p14:creationId xmlns="" xmlns:p14="http://schemas.microsoft.com/office/powerpoint/2010/main" val="41723039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hangingPunct="0"/>
            <a:r>
              <a:rPr lang="en-US" b="1" u="sng" dirty="0" smtClean="0"/>
              <a:t/>
            </a:r>
            <a:br>
              <a:rPr lang="en-US" b="1" u="sng" dirty="0" smtClean="0"/>
            </a:br>
            <a:r>
              <a:rPr lang="en-US" b="1" u="sng" dirty="0"/>
              <a:t/>
            </a:r>
            <a:br>
              <a:rPr lang="en-US" b="1" u="sng" dirty="0"/>
            </a:br>
            <a:r>
              <a:rPr lang="en-US" b="1" u="sng" dirty="0" smtClean="0"/>
              <a:t>PERSONNEL POLICY</a:t>
            </a:r>
            <a:r>
              <a:rPr lang="en-US" b="1" dirty="0" smtClean="0"/>
              <a:t/>
            </a:r>
            <a:br>
              <a:rPr lang="en-US" b="1" dirty="0" smtClean="0"/>
            </a:br>
            <a:r>
              <a:rPr lang="en-US" dirty="0" smtClean="0"/>
              <a:t> </a:t>
            </a:r>
            <a:br>
              <a:rPr lang="en-US" dirty="0" smtClean="0"/>
            </a:br>
            <a:endParaRPr lang="en-US" dirty="0"/>
          </a:p>
        </p:txBody>
      </p:sp>
      <p:sp>
        <p:nvSpPr>
          <p:cNvPr id="3" name="Content Placeholder 2"/>
          <p:cNvSpPr>
            <a:spLocks noGrp="1"/>
          </p:cNvSpPr>
          <p:nvPr>
            <p:ph sz="quarter" idx="1"/>
          </p:nvPr>
        </p:nvSpPr>
        <p:spPr/>
        <p:txBody>
          <a:bodyPr>
            <a:normAutofit fontScale="92500" lnSpcReduction="20000"/>
          </a:bodyPr>
          <a:lstStyle/>
          <a:p>
            <a:pPr marL="0" indent="0" algn="just">
              <a:buNone/>
            </a:pPr>
            <a:endParaRPr lang="en-US" dirty="0"/>
          </a:p>
          <a:p>
            <a:pPr algn="just"/>
            <a:r>
              <a:rPr lang="en-GB" dirty="0"/>
              <a:t>This Policy is designed to acquaint you with [ABC] and provide you with information about working conditions, benefits, and policies affecting your employment.</a:t>
            </a:r>
            <a:endParaRPr lang="en-US" dirty="0"/>
          </a:p>
          <a:p>
            <a:pPr marL="0" indent="0" algn="just">
              <a:buNone/>
            </a:pPr>
            <a:r>
              <a:rPr lang="en-GB" dirty="0"/>
              <a:t> </a:t>
            </a:r>
            <a:endParaRPr lang="en-US" dirty="0"/>
          </a:p>
          <a:p>
            <a:pPr algn="just" hangingPunct="0"/>
            <a:r>
              <a:rPr lang="en-US" dirty="0"/>
              <a:t>The information contained in this policy applies to all employees of [ABC</a:t>
            </a:r>
            <a:r>
              <a:rPr lang="en-US" dirty="0" smtClean="0"/>
              <a:t>].  </a:t>
            </a:r>
            <a:r>
              <a:rPr lang="en-US" dirty="0"/>
              <a:t>Following this policy is considered a condition of continued employment.  However, nothing in this policy alters an employee’s status.  The contents of this policy shall not constitute nor be construed as a promise of employment or as a contract between the Company and any of its employees.  </a:t>
            </a:r>
          </a:p>
          <a:p>
            <a:pPr marL="0" indent="0">
              <a:buNone/>
            </a:pPr>
            <a:r>
              <a:rPr lang="en-GB" dirty="0"/>
              <a:t> </a:t>
            </a:r>
            <a:endParaRPr lang="en-US" dirty="0"/>
          </a:p>
          <a:p>
            <a:endParaRPr lang="en-US" dirty="0"/>
          </a:p>
        </p:txBody>
      </p:sp>
    </p:spTree>
    <p:extLst>
      <p:ext uri="{BB962C8B-B14F-4D97-AF65-F5344CB8AC3E}">
        <p14:creationId xmlns="" xmlns:p14="http://schemas.microsoft.com/office/powerpoint/2010/main" val="9576739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u="sng" dirty="0" smtClean="0"/>
              <a:t>PERSONNEL POLICY</a:t>
            </a:r>
            <a:endParaRPr lang="en-US" dirty="0"/>
          </a:p>
        </p:txBody>
      </p:sp>
      <p:sp>
        <p:nvSpPr>
          <p:cNvPr id="3" name="Content Placeholder 2"/>
          <p:cNvSpPr>
            <a:spLocks noGrp="1"/>
          </p:cNvSpPr>
          <p:nvPr>
            <p:ph sz="quarter" idx="1"/>
          </p:nvPr>
        </p:nvSpPr>
        <p:spPr/>
        <p:txBody>
          <a:bodyPr/>
          <a:lstStyle/>
          <a:p>
            <a:r>
              <a:rPr lang="en-GB" dirty="0"/>
              <a:t>You are responsible for reading, understanding, and complying with the provisions of this policy.  Our objective is to provide you with a work environment that is constructive to both personal and professional growth.</a:t>
            </a:r>
            <a:endParaRPr lang="en-US" dirty="0"/>
          </a:p>
          <a:p>
            <a:pPr marL="0" indent="0">
              <a:buNone/>
            </a:pPr>
            <a:endParaRPr lang="en-US" dirty="0"/>
          </a:p>
        </p:txBody>
      </p:sp>
    </p:spTree>
    <p:extLst>
      <p:ext uri="{BB962C8B-B14F-4D97-AF65-F5344CB8AC3E}">
        <p14:creationId xmlns="" xmlns:p14="http://schemas.microsoft.com/office/powerpoint/2010/main" val="36429225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DEFINITION OF EMPLOYEE STATUS</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marL="0" indent="0">
              <a:buNone/>
            </a:pPr>
            <a:r>
              <a:rPr lang="en-GB" dirty="0"/>
              <a:t> </a:t>
            </a:r>
            <a:r>
              <a:rPr lang="en-GB" b="1" dirty="0" smtClean="0"/>
              <a:t>“</a:t>
            </a:r>
            <a:r>
              <a:rPr lang="en-GB" b="1" dirty="0"/>
              <a:t>EMPLOYEE” DEFINED</a:t>
            </a:r>
            <a:endParaRPr lang="en-US" b="1" dirty="0"/>
          </a:p>
          <a:p>
            <a:pPr algn="just"/>
            <a:r>
              <a:rPr lang="en-GB" dirty="0" smtClean="0"/>
              <a:t>An </a:t>
            </a:r>
            <a:r>
              <a:rPr lang="en-GB" dirty="0"/>
              <a:t>“employee” of [ABC] is a person who regularly works for [ABC] on a wage or salary basis.  “Employees” may be regular full-time, regular part-time, and temporary persons, and others employed with the organisation that are subject to the control and direction of [ABC] in the performance of their duties.</a:t>
            </a:r>
            <a:endParaRPr lang="en-US" dirty="0"/>
          </a:p>
          <a:p>
            <a:endParaRPr lang="en-US" dirty="0"/>
          </a:p>
        </p:txBody>
      </p:sp>
    </p:spTree>
    <p:extLst>
      <p:ext uri="{BB962C8B-B14F-4D97-AF65-F5344CB8AC3E}">
        <p14:creationId xmlns="" xmlns:p14="http://schemas.microsoft.com/office/powerpoint/2010/main" val="40262945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REGULAR FULL-TIME</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r>
              <a:rPr lang="en-GB" i="1" dirty="0" smtClean="0"/>
              <a:t>(PCP recommends </a:t>
            </a:r>
            <a:r>
              <a:rPr lang="en-GB" i="1" dirty="0"/>
              <a:t>a 90-day probationary period for new employees</a:t>
            </a:r>
            <a:r>
              <a:rPr lang="en-GB" dirty="0"/>
              <a:t>.  </a:t>
            </a:r>
            <a:r>
              <a:rPr lang="en-GB" i="1" dirty="0"/>
              <a:t>Human resource department   usually specifies the number of hours per week an employee must work in order to be given full-time status.  In most cases, 35 hours per week is considered full-time employment.)</a:t>
            </a:r>
            <a:endParaRPr lang="en-US" dirty="0"/>
          </a:p>
          <a:p>
            <a:r>
              <a:rPr lang="en-GB" dirty="0"/>
              <a:t>Employees who have completed the [90-day] probationary period and who are regularly scheduled to work [35] or more hours per week.  Generally, they are eligible for the organisation’s benefit package, subject to the terms, conditions, and limitations of each benefit programme.  </a:t>
            </a:r>
            <a:endParaRPr lang="en-US" dirty="0"/>
          </a:p>
          <a:p>
            <a:endParaRPr lang="en-US" dirty="0"/>
          </a:p>
        </p:txBody>
      </p:sp>
    </p:spTree>
    <p:extLst>
      <p:ext uri="{BB962C8B-B14F-4D97-AF65-F5344CB8AC3E}">
        <p14:creationId xmlns="" xmlns:p14="http://schemas.microsoft.com/office/powerpoint/2010/main" val="37431775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REGULAR PART-TIME</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marL="0" indent="0" hangingPunct="0">
              <a:buNone/>
            </a:pPr>
            <a:r>
              <a:rPr lang="en-US" i="1" dirty="0" smtClean="0"/>
              <a:t>(</a:t>
            </a:r>
            <a:r>
              <a:rPr lang="en-US" i="1" dirty="0"/>
              <a:t>PCP recommends a 90-day probationary period</a:t>
            </a:r>
            <a:r>
              <a:rPr lang="en-US" i="1" dirty="0" smtClean="0"/>
              <a:t>.)</a:t>
            </a:r>
          </a:p>
          <a:p>
            <a:pPr marL="0" indent="0" hangingPunct="0">
              <a:buNone/>
            </a:pPr>
            <a:r>
              <a:rPr lang="en-GB" dirty="0" smtClean="0"/>
              <a:t>Employees </a:t>
            </a:r>
            <a:r>
              <a:rPr lang="en-GB" dirty="0"/>
              <a:t>who have completed the [90-day] probationary period and who are regularly scheduled to work less than [35] hours per week.  [Regular part-time employees are eligible for some benefits sponsored by the NPO, subject to the terms, conditions, and limitations of each benefit programme.]</a:t>
            </a:r>
            <a:endParaRPr lang="en-US" dirty="0"/>
          </a:p>
          <a:p>
            <a:endParaRPr lang="en-US" dirty="0"/>
          </a:p>
        </p:txBody>
      </p:sp>
    </p:spTree>
    <p:extLst>
      <p:ext uri="{BB962C8B-B14F-4D97-AF65-F5344CB8AC3E}">
        <p14:creationId xmlns="" xmlns:p14="http://schemas.microsoft.com/office/powerpoint/2010/main" val="13063197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TEMPORARY (FULL-TIME or PART-TIME)</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algn="just"/>
            <a:r>
              <a:rPr lang="en-GB" dirty="0" smtClean="0"/>
              <a:t>Those </a:t>
            </a:r>
            <a:r>
              <a:rPr lang="en-GB" dirty="0"/>
              <a:t>individuals whose performance is being evaluated to determine whether further employment in a specific position with the organisation is appropriate or those individuals who are hired as interim replacements to assist in the completion of a specific project or for vacation relief.  Employment beyond any initially stated period does not in any way imply a change in employment status.  Temporary employees retain that status until they are notified of a change.  They are not eligible for any of the organisation’s benefit programmes.</a:t>
            </a:r>
            <a:endParaRPr lang="en-US" dirty="0"/>
          </a:p>
          <a:p>
            <a:pPr algn="just"/>
            <a:endParaRPr lang="en-US" dirty="0"/>
          </a:p>
          <a:p>
            <a:endParaRPr lang="en-US" dirty="0"/>
          </a:p>
        </p:txBody>
      </p:sp>
    </p:spTree>
    <p:extLst>
      <p:ext uri="{BB962C8B-B14F-4D97-AF65-F5344CB8AC3E}">
        <p14:creationId xmlns="" xmlns:p14="http://schemas.microsoft.com/office/powerpoint/2010/main" val="13416363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NON-DISCRIMINATION</a:t>
            </a:r>
            <a:r>
              <a:rPr lang="en-US" b="1" dirty="0" smtClean="0"/>
              <a:t/>
            </a:r>
            <a:br>
              <a:rPr lang="en-US" b="1" dirty="0" smtClean="0"/>
            </a:br>
            <a:endParaRPr lang="en-US" dirty="0"/>
          </a:p>
        </p:txBody>
      </p:sp>
      <p:sp>
        <p:nvSpPr>
          <p:cNvPr id="3" name="Content Placeholder 2"/>
          <p:cNvSpPr>
            <a:spLocks noGrp="1"/>
          </p:cNvSpPr>
          <p:nvPr>
            <p:ph sz="quarter" idx="1"/>
          </p:nvPr>
        </p:nvSpPr>
        <p:spPr/>
        <p:txBody>
          <a:bodyPr>
            <a:normAutofit/>
          </a:bodyPr>
          <a:lstStyle/>
          <a:p>
            <a:pPr marL="0" indent="0">
              <a:buNone/>
            </a:pPr>
            <a:endParaRPr lang="en-US" dirty="0"/>
          </a:p>
          <a:p>
            <a:r>
              <a:rPr lang="en-GB" dirty="0"/>
              <a:t>In order to provide equal employment and advancement opportunities to all individuals, employment decisions at [ABC ] will be based on merit, qualifications, and abilities.  [ABC] does not discriminate in employment opportunities or practices because of race, colour, religion, sex, national origin, age or disability.</a:t>
            </a:r>
            <a:endParaRPr lang="en-US" dirty="0"/>
          </a:p>
          <a:p>
            <a:endParaRPr lang="en-US" dirty="0"/>
          </a:p>
        </p:txBody>
      </p:sp>
    </p:spTree>
    <p:extLst>
      <p:ext uri="{BB962C8B-B14F-4D97-AF65-F5344CB8AC3E}">
        <p14:creationId xmlns="" xmlns:p14="http://schemas.microsoft.com/office/powerpoint/2010/main" val="18768535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NON-DISCRIMINATION</a:t>
            </a:r>
            <a:endParaRPr lang="en-US" dirty="0"/>
          </a:p>
        </p:txBody>
      </p:sp>
      <p:sp>
        <p:nvSpPr>
          <p:cNvPr id="3" name="Content Placeholder 2"/>
          <p:cNvSpPr>
            <a:spLocks noGrp="1"/>
          </p:cNvSpPr>
          <p:nvPr>
            <p:ph sz="quarter" idx="1"/>
          </p:nvPr>
        </p:nvSpPr>
        <p:spPr/>
        <p:txBody>
          <a:bodyPr/>
          <a:lstStyle/>
          <a:p>
            <a:r>
              <a:rPr lang="en-GB" dirty="0"/>
              <a:t>[ABC] will make reasonable accommodations for qualified individuals with known disabilities unless doing so would result in an undue hardship.  This policy governs all aspects of employment, including selection, job assignment, compensation, discipline, termination, and access to benefits and training.</a:t>
            </a:r>
            <a:endParaRPr lang="en-US" dirty="0"/>
          </a:p>
          <a:p>
            <a:pPr marL="0" indent="0">
              <a:buNone/>
            </a:pPr>
            <a:endParaRPr lang="en-US" dirty="0"/>
          </a:p>
        </p:txBody>
      </p:sp>
    </p:spTree>
    <p:extLst>
      <p:ext uri="{BB962C8B-B14F-4D97-AF65-F5344CB8AC3E}">
        <p14:creationId xmlns="" xmlns:p14="http://schemas.microsoft.com/office/powerpoint/2010/main" val="15415391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NON-DISCRIMINATION</a:t>
            </a:r>
            <a:endParaRPr lang="en-US" dirty="0"/>
          </a:p>
        </p:txBody>
      </p:sp>
      <p:sp>
        <p:nvSpPr>
          <p:cNvPr id="3" name="Content Placeholder 2"/>
          <p:cNvSpPr>
            <a:spLocks noGrp="1"/>
          </p:cNvSpPr>
          <p:nvPr>
            <p:ph sz="quarter" idx="1"/>
          </p:nvPr>
        </p:nvSpPr>
        <p:spPr/>
        <p:txBody>
          <a:bodyPr>
            <a:normAutofit/>
          </a:bodyPr>
          <a:lstStyle/>
          <a:p>
            <a:r>
              <a:rPr lang="en-GB" dirty="0"/>
              <a:t>Employees with questions or concerns about discrimination in the workplace are encouraged to bring these issues to the attention of their supervisor.  Employees can raise concerns and make reports without fear of reprisal.  Anyone found to be engaging in unlawful discrimination will be subject to disciplinary action, including termination of employment.</a:t>
            </a:r>
            <a:endParaRPr lang="en-US" dirty="0"/>
          </a:p>
          <a:p>
            <a:pPr marL="0" indent="0">
              <a:buNone/>
            </a:pPr>
            <a:endParaRPr lang="en-US" dirty="0"/>
          </a:p>
        </p:txBody>
      </p:sp>
    </p:spTree>
    <p:extLst>
      <p:ext uri="{BB962C8B-B14F-4D97-AF65-F5344CB8AC3E}">
        <p14:creationId xmlns="" xmlns:p14="http://schemas.microsoft.com/office/powerpoint/2010/main" val="26472944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NON-DISCLOSURE/CONFIDENTIALITY  </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marL="0" indent="0">
              <a:buNone/>
            </a:pPr>
            <a:endParaRPr lang="en-US" dirty="0"/>
          </a:p>
          <a:p>
            <a:r>
              <a:rPr lang="en-GB" dirty="0"/>
              <a:t>The protection of confidential information is vital to the interests of [ABC]. </a:t>
            </a:r>
            <a:endParaRPr lang="en-GB" dirty="0" smtClean="0"/>
          </a:p>
          <a:p>
            <a:r>
              <a:rPr lang="en-GB" dirty="0" smtClean="0"/>
              <a:t> </a:t>
            </a:r>
            <a:r>
              <a:rPr lang="en-GB" dirty="0"/>
              <a:t>Such confidential information includes, but is not limited to, the following examples:</a:t>
            </a:r>
            <a:endParaRPr lang="en-US" dirty="0"/>
          </a:p>
          <a:p>
            <a:pPr marL="0" indent="0">
              <a:buNone/>
            </a:pPr>
            <a:r>
              <a:rPr lang="en-GB" dirty="0"/>
              <a:t> </a:t>
            </a:r>
            <a:endParaRPr lang="en-US" dirty="0"/>
          </a:p>
          <a:p>
            <a:pPr lvl="0"/>
            <a:r>
              <a:rPr lang="en-GB" dirty="0"/>
              <a:t>Financial information, </a:t>
            </a:r>
            <a:endParaRPr lang="en-US" dirty="0"/>
          </a:p>
          <a:p>
            <a:pPr lvl="0"/>
            <a:r>
              <a:rPr lang="en-GB" dirty="0"/>
              <a:t>Pending projects and proposals, </a:t>
            </a:r>
            <a:endParaRPr lang="en-US" dirty="0"/>
          </a:p>
          <a:p>
            <a:pPr lvl="0"/>
            <a:r>
              <a:rPr lang="en-GB" dirty="0"/>
              <a:t>Personnel/Payroll records, and</a:t>
            </a:r>
            <a:endParaRPr lang="en-US" dirty="0"/>
          </a:p>
          <a:p>
            <a:pPr lvl="0"/>
            <a:r>
              <a:rPr lang="en-GB" dirty="0"/>
              <a:t>Conversations between any persons associated with the organisations.</a:t>
            </a:r>
            <a:endParaRPr lang="en-US" dirty="0"/>
          </a:p>
          <a:p>
            <a:endParaRPr lang="en-US" dirty="0"/>
          </a:p>
        </p:txBody>
      </p:sp>
    </p:spTree>
    <p:extLst>
      <p:ext uri="{BB962C8B-B14F-4D97-AF65-F5344CB8AC3E}">
        <p14:creationId xmlns="" xmlns:p14="http://schemas.microsoft.com/office/powerpoint/2010/main" val="22029502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NON-DISCLOSURE/CONFIDENTIALITY</a:t>
            </a:r>
            <a:endParaRPr lang="en-US" dirty="0"/>
          </a:p>
        </p:txBody>
      </p:sp>
      <p:sp>
        <p:nvSpPr>
          <p:cNvPr id="3" name="Content Placeholder 2"/>
          <p:cNvSpPr>
            <a:spLocks noGrp="1"/>
          </p:cNvSpPr>
          <p:nvPr>
            <p:ph sz="quarter" idx="1"/>
          </p:nvPr>
        </p:nvSpPr>
        <p:spPr/>
        <p:txBody>
          <a:bodyPr/>
          <a:lstStyle/>
          <a:p>
            <a:r>
              <a:rPr lang="en-GB" dirty="0"/>
              <a:t>Employees who improperly use or disclose secrets or confidential information will be subject to disciplinary action, including termination of employment and legal action, even if they do not actually benefit from the disclosed information.</a:t>
            </a:r>
            <a:endParaRPr lang="en-US" dirty="0"/>
          </a:p>
          <a:p>
            <a:pPr marL="0" indent="0">
              <a:buNone/>
            </a:pPr>
            <a:endParaRPr lang="en-US" dirty="0"/>
          </a:p>
        </p:txBody>
      </p:sp>
    </p:spTree>
    <p:extLst>
      <p:ext uri="{BB962C8B-B14F-4D97-AF65-F5344CB8AC3E}">
        <p14:creationId xmlns="" xmlns:p14="http://schemas.microsoft.com/office/powerpoint/2010/main" val="2687181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NEW EMPLOYEE ORIENTATION</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lnSpcReduction="10000"/>
          </a:bodyPr>
          <a:lstStyle/>
          <a:p>
            <a:pPr marL="0" indent="0">
              <a:buNone/>
            </a:pPr>
            <a:r>
              <a:rPr lang="en-GB" b="1" dirty="0"/>
              <a:t> </a:t>
            </a:r>
            <a:endParaRPr lang="en-US" dirty="0"/>
          </a:p>
          <a:p>
            <a:pPr hangingPunct="0"/>
            <a:r>
              <a:rPr lang="en-US" i="1" dirty="0"/>
              <a:t>(A thoughtful, consistently applied orientation programme will accelerate the productivity of new hires.  We recommend that a representative from the Human Resources department meet with new employees on their first day for approximately one hour or for at least the length of time needed to complete paperwork, ask questions, and be introduced to the Chief Executive Officer-CEO)</a:t>
            </a:r>
            <a:r>
              <a:rPr lang="en-US" b="1" dirty="0"/>
              <a:t> </a:t>
            </a:r>
            <a:endParaRPr lang="en-US" dirty="0"/>
          </a:p>
          <a:p>
            <a:pPr marL="0" indent="0" hangingPunct="0">
              <a:buNone/>
            </a:pPr>
            <a:r>
              <a:rPr lang="en-US" b="1" dirty="0"/>
              <a:t> </a:t>
            </a:r>
            <a:endParaRPr lang="en-US" dirty="0"/>
          </a:p>
          <a:p>
            <a:r>
              <a:rPr lang="en-GB" dirty="0"/>
              <a:t>The term Chief Executive Officer (CEO) refers to the Head of the Organisation. This title may vary from organisation to organisation.</a:t>
            </a:r>
            <a:endParaRPr lang="en-US" dirty="0"/>
          </a:p>
          <a:p>
            <a:pPr marL="0" indent="0">
              <a:buNone/>
            </a:pPr>
            <a:endParaRPr lang="en-US" dirty="0"/>
          </a:p>
        </p:txBody>
      </p:sp>
    </p:spTree>
    <p:extLst>
      <p:ext uri="{BB962C8B-B14F-4D97-AF65-F5344CB8AC3E}">
        <p14:creationId xmlns="" xmlns:p14="http://schemas.microsoft.com/office/powerpoint/2010/main" val="5037639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dirty="0"/>
              <a:t>Orientation is a formal welcoming process that is designed to make the new employee feel comfortable, informed about the </a:t>
            </a:r>
            <a:r>
              <a:rPr lang="en-US" dirty="0" err="1"/>
              <a:t>organisation</a:t>
            </a:r>
            <a:r>
              <a:rPr lang="en-US" dirty="0"/>
              <a:t>, and prepared for his </a:t>
            </a:r>
            <a:r>
              <a:rPr lang="en-US" dirty="0" smtClean="0"/>
              <a:t>position</a:t>
            </a:r>
            <a:endParaRPr lang="en-US" dirty="0"/>
          </a:p>
          <a:p>
            <a:endParaRPr lang="en-US" dirty="0"/>
          </a:p>
        </p:txBody>
      </p:sp>
    </p:spTree>
    <p:extLst>
      <p:ext uri="{BB962C8B-B14F-4D97-AF65-F5344CB8AC3E}">
        <p14:creationId xmlns="" xmlns:p14="http://schemas.microsoft.com/office/powerpoint/2010/main" val="37882358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New employee orientation is conducted by a Human Resources representative, and includes an overview of [ABC] history, an explanation of its core values, vision, and mission; and the organization's goals and objectives.  In addition, the new employee will be given an overview of benefits, and will complete any necessary paperwork.</a:t>
            </a:r>
            <a:endParaRPr lang="en-US" dirty="0"/>
          </a:p>
        </p:txBody>
      </p:sp>
    </p:spTree>
    <p:extLst>
      <p:ext uri="{BB962C8B-B14F-4D97-AF65-F5344CB8AC3E}">
        <p14:creationId xmlns="" xmlns:p14="http://schemas.microsoft.com/office/powerpoint/2010/main" val="17093337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GB" dirty="0"/>
              <a:t>Employees are presented with all procedures needed within the workplace.  The new employee’s supervisor then introduces the new hire to staff throughout the organisation, reviews his job description and scope of position, explains the organisation’s evaluation procedures, and helps the new employee get started on specific functions.</a:t>
            </a:r>
            <a:endParaRPr lang="en-US" dirty="0"/>
          </a:p>
          <a:p>
            <a:pPr marL="0" indent="0">
              <a:buNone/>
            </a:pPr>
            <a:endParaRPr lang="en-US" dirty="0"/>
          </a:p>
        </p:txBody>
      </p:sp>
    </p:spTree>
    <p:extLst>
      <p:ext uri="{BB962C8B-B14F-4D97-AF65-F5344CB8AC3E}">
        <p14:creationId xmlns="" xmlns:p14="http://schemas.microsoft.com/office/powerpoint/2010/main" val="16501877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PROBATIONARY PERIOD FOR NEW EMPLOYEES</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marL="0" indent="0">
              <a:buNone/>
            </a:pPr>
            <a:endParaRPr lang="en-US" dirty="0"/>
          </a:p>
          <a:p>
            <a:r>
              <a:rPr lang="en-GB" i="1" dirty="0"/>
              <a:t>(The following are recommendations of PCP.  Revise as appropriate for your organisation</a:t>
            </a:r>
            <a:r>
              <a:rPr lang="en-GB" i="1" dirty="0" smtClean="0"/>
              <a:t>.)</a:t>
            </a:r>
            <a:r>
              <a:rPr lang="en-GB" dirty="0"/>
              <a:t> </a:t>
            </a:r>
            <a:endParaRPr lang="en-US" dirty="0"/>
          </a:p>
          <a:p>
            <a:r>
              <a:rPr lang="en-GB" dirty="0"/>
              <a:t>The probationary period for regular full-time and regular part-time employees lasts up to [90 days] from date of hire.  During this time, employees have the opportunity to evaluate the organisation as a place to work and management has its first opportunity to evaluate the employee.  During this introductory period, both the employee and the organisation have the right to terminate employment without advance notice.</a:t>
            </a:r>
            <a:endParaRPr lang="en-US" dirty="0"/>
          </a:p>
          <a:p>
            <a:pPr marL="0" indent="0">
              <a:buNone/>
            </a:pPr>
            <a:endParaRPr lang="en-US" dirty="0"/>
          </a:p>
          <a:p>
            <a:endParaRPr lang="en-US" dirty="0"/>
          </a:p>
        </p:txBody>
      </p:sp>
    </p:spTree>
    <p:extLst>
      <p:ext uri="{BB962C8B-B14F-4D97-AF65-F5344CB8AC3E}">
        <p14:creationId xmlns="" xmlns:p14="http://schemas.microsoft.com/office/powerpoint/2010/main" val="33109984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GB" dirty="0"/>
              <a:t>Upon satisfactory completion of the probationary period, a [90-day] review will be given and benefits will begin as appropriate.  All employees, regardless of classification or length of service, are expected to meet and maintain organisation’s standards for job performance and behaviour.</a:t>
            </a:r>
            <a:endParaRPr lang="en-US" dirty="0"/>
          </a:p>
          <a:p>
            <a:pPr marL="0" indent="0">
              <a:buNone/>
            </a:pPr>
            <a:endParaRPr lang="en-US" dirty="0"/>
          </a:p>
        </p:txBody>
      </p:sp>
    </p:spTree>
    <p:extLst>
      <p:ext uri="{BB962C8B-B14F-4D97-AF65-F5344CB8AC3E}">
        <p14:creationId xmlns="" xmlns:p14="http://schemas.microsoft.com/office/powerpoint/2010/main" val="30116671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OFFICE HOURS</a:t>
            </a:r>
            <a:r>
              <a:rPr lang="en-US" dirty="0" smtClean="0"/>
              <a:t/>
            </a:r>
            <a:br>
              <a:rPr lang="en-US" dirty="0" smtClean="0"/>
            </a:br>
            <a:endParaRPr lang="en-US" dirty="0"/>
          </a:p>
        </p:txBody>
      </p:sp>
      <p:sp>
        <p:nvSpPr>
          <p:cNvPr id="3" name="Content Placeholder 2"/>
          <p:cNvSpPr>
            <a:spLocks noGrp="1"/>
          </p:cNvSpPr>
          <p:nvPr>
            <p:ph sz="quarter" idx="1"/>
          </p:nvPr>
        </p:nvSpPr>
        <p:spPr/>
        <p:txBody>
          <a:bodyPr/>
          <a:lstStyle/>
          <a:p>
            <a:pPr marL="0" indent="0">
              <a:buNone/>
            </a:pPr>
            <a:endParaRPr lang="en-US" dirty="0"/>
          </a:p>
          <a:p>
            <a:r>
              <a:rPr lang="en-GB" dirty="0"/>
              <a:t>[ABC] office is open for business from [XX a.m. to XX p.m. Day of Week to Day of Week], except for Holidays. The standard workweek is [40] hours of work. </a:t>
            </a:r>
            <a:endParaRPr lang="en-US" dirty="0"/>
          </a:p>
          <a:p>
            <a:endParaRPr lang="en-US" dirty="0"/>
          </a:p>
        </p:txBody>
      </p:sp>
    </p:spTree>
    <p:extLst>
      <p:ext uri="{BB962C8B-B14F-4D97-AF65-F5344CB8AC3E}">
        <p14:creationId xmlns="" xmlns:p14="http://schemas.microsoft.com/office/powerpoint/2010/main" val="32437746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LUNCH PERIODS</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marL="0" indent="0">
              <a:buNone/>
            </a:pPr>
            <a:endParaRPr lang="en-US" dirty="0"/>
          </a:p>
          <a:p>
            <a:r>
              <a:rPr lang="en-GB" i="1" dirty="0"/>
              <a:t>(PCP recommends lunch break for an appropriate duration of time.  In general, employees who have time to rest and recharge are more productive workers</a:t>
            </a:r>
            <a:r>
              <a:rPr lang="en-GB" i="1" dirty="0" smtClean="0"/>
              <a:t>.)</a:t>
            </a:r>
            <a:r>
              <a:rPr lang="en-GB" b="1" dirty="0"/>
              <a:t> </a:t>
            </a:r>
            <a:endParaRPr lang="en-US" dirty="0"/>
          </a:p>
          <a:p>
            <a:r>
              <a:rPr lang="en-GB" dirty="0"/>
              <a:t>Employees are allowed [45] minutes lunch break.  Lunch breaks generally are taken between the hours of [11 a.m. and 2:00 p.m.] on a staggered schedule so that your absence does not create a problem for co-workers or clients.</a:t>
            </a:r>
            <a:endParaRPr lang="en-US" dirty="0"/>
          </a:p>
          <a:p>
            <a:endParaRPr lang="en-US" dirty="0"/>
          </a:p>
        </p:txBody>
      </p:sp>
    </p:spTree>
    <p:extLst>
      <p:ext uri="{BB962C8B-B14F-4D97-AF65-F5344CB8AC3E}">
        <p14:creationId xmlns="" xmlns:p14="http://schemas.microsoft.com/office/powerpoint/2010/main" val="90428871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RECRUITMENT POLICY</a:t>
            </a:r>
            <a:r>
              <a:rPr lang="en-US" b="1" dirty="0" smtClean="0"/>
              <a:t/>
            </a:r>
            <a:br>
              <a:rPr lang="en-US" b="1" dirty="0" smtClean="0"/>
            </a:br>
            <a:endParaRPr lang="en-US" dirty="0"/>
          </a:p>
        </p:txBody>
      </p:sp>
      <p:sp>
        <p:nvSpPr>
          <p:cNvPr id="3" name="Content Placeholder 2"/>
          <p:cNvSpPr>
            <a:spLocks noGrp="1"/>
          </p:cNvSpPr>
          <p:nvPr>
            <p:ph sz="quarter" idx="1"/>
          </p:nvPr>
        </p:nvSpPr>
        <p:spPr/>
        <p:txBody>
          <a:bodyPr>
            <a:normAutofit/>
          </a:bodyPr>
          <a:lstStyle/>
          <a:p>
            <a:pPr marL="0" indent="0">
              <a:buNone/>
            </a:pPr>
            <a:r>
              <a:rPr lang="en-GB" dirty="0"/>
              <a:t> </a:t>
            </a:r>
            <a:endParaRPr lang="en-US" dirty="0"/>
          </a:p>
          <a:p>
            <a:r>
              <a:rPr lang="en-GB" dirty="0"/>
              <a:t>The most important element of the recruitment process is to ensure transparency and fairness without any bias, </a:t>
            </a:r>
            <a:r>
              <a:rPr lang="en-GB" dirty="0" err="1"/>
              <a:t>favoritism</a:t>
            </a:r>
            <a:r>
              <a:rPr lang="en-GB" dirty="0"/>
              <a:t> and gender discrimination in the hiring process. </a:t>
            </a:r>
            <a:endParaRPr lang="en-US" dirty="0"/>
          </a:p>
        </p:txBody>
      </p:sp>
    </p:spTree>
    <p:extLst>
      <p:ext uri="{BB962C8B-B14F-4D97-AF65-F5344CB8AC3E}">
        <p14:creationId xmlns="" xmlns:p14="http://schemas.microsoft.com/office/powerpoint/2010/main" val="34299234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GB" dirty="0" smtClean="0"/>
              <a:t>This can only be ensured when there exists clearly laid down criteria and procedures for recruitment of staff and consultants. </a:t>
            </a:r>
            <a:endParaRPr lang="en-US" dirty="0"/>
          </a:p>
        </p:txBody>
      </p:sp>
    </p:spTree>
    <p:extLst>
      <p:ext uri="{BB962C8B-B14F-4D97-AF65-F5344CB8AC3E}">
        <p14:creationId xmlns="" xmlns:p14="http://schemas.microsoft.com/office/powerpoint/2010/main" val="30968060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GB" dirty="0" smtClean="0"/>
              <a:t>Some of the standard practices for recruitment include proper hiring mechanisms through advertising, indiscriminate head hunting and using the database of credible recruitment agencies (this is in vogue in all developed countries).</a:t>
            </a:r>
            <a:endParaRPr lang="en-US" dirty="0" smtClean="0"/>
          </a:p>
          <a:p>
            <a:pPr marL="0" indent="0">
              <a:buNone/>
            </a:pPr>
            <a:endParaRPr lang="en-US" dirty="0"/>
          </a:p>
        </p:txBody>
      </p:sp>
    </p:spTree>
    <p:extLst>
      <p:ext uri="{BB962C8B-B14F-4D97-AF65-F5344CB8AC3E}">
        <p14:creationId xmlns="" xmlns:p14="http://schemas.microsoft.com/office/powerpoint/2010/main" val="16878819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dirty="0"/>
              <a:t>Once applications are received short listing through independent sources or cross checking through reference checks or under an already laid down eligibility </a:t>
            </a:r>
            <a:r>
              <a:rPr lang="en-US" dirty="0" err="1"/>
              <a:t>performa</a:t>
            </a:r>
            <a:r>
              <a:rPr lang="en-US" dirty="0"/>
              <a:t> followed by tests and interviews by a panel, are some of the effective ways of recruitment. In short, any such policy that ensures transparency and a non-partisan approach can be termed as a fair recruitment policy.</a:t>
            </a:r>
          </a:p>
          <a:p>
            <a:pPr marL="0" indent="0">
              <a:buNone/>
            </a:pPr>
            <a:endParaRPr lang="en-US" dirty="0"/>
          </a:p>
        </p:txBody>
      </p:sp>
    </p:spTree>
    <p:extLst>
      <p:ext uri="{BB962C8B-B14F-4D97-AF65-F5344CB8AC3E}">
        <p14:creationId xmlns="" xmlns:p14="http://schemas.microsoft.com/office/powerpoint/2010/main" val="38823431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dirty="0" smtClean="0"/>
              <a:t>RECRUITMENT OF STAFF FROM WITHIN THE ORGANISATION</a:t>
            </a:r>
            <a:r>
              <a:rPr lang="en-US" sz="3600" dirty="0" smtClean="0"/>
              <a:t/>
            </a:r>
            <a:br>
              <a:rPr lang="en-US" sz="3600" dirty="0" smtClean="0"/>
            </a:br>
            <a:r>
              <a:rPr lang="en-US" sz="3600" b="1" dirty="0" smtClean="0"/>
              <a:t> </a:t>
            </a:r>
            <a:r>
              <a:rPr lang="en-US" sz="3600" dirty="0" smtClean="0"/>
              <a:t/>
            </a:r>
            <a:br>
              <a:rPr lang="en-US" sz="3600" dirty="0" smtClean="0"/>
            </a:br>
            <a:endParaRPr lang="en-US" dirty="0"/>
          </a:p>
        </p:txBody>
      </p:sp>
      <p:sp>
        <p:nvSpPr>
          <p:cNvPr id="3" name="Content Placeholder 2"/>
          <p:cNvSpPr>
            <a:spLocks noGrp="1"/>
          </p:cNvSpPr>
          <p:nvPr>
            <p:ph sz="quarter" idx="1"/>
          </p:nvPr>
        </p:nvSpPr>
        <p:spPr/>
        <p:txBody>
          <a:bodyPr>
            <a:normAutofit/>
          </a:bodyPr>
          <a:lstStyle/>
          <a:p>
            <a:r>
              <a:rPr lang="en-US" dirty="0" smtClean="0"/>
              <a:t>Recruitment </a:t>
            </a:r>
            <a:r>
              <a:rPr lang="en-US" dirty="0"/>
              <a:t>authorization announcing all vacancies is to be posted in each department of [ABC] for a period of five working days before outside recruitment begins. Any employee who has not applied by the end of five working days will no longer receive special consideration afforded to internal applicants. </a:t>
            </a:r>
          </a:p>
          <a:p>
            <a:endParaRPr lang="en-US" dirty="0"/>
          </a:p>
        </p:txBody>
      </p:sp>
    </p:spTree>
    <p:extLst>
      <p:ext uri="{BB962C8B-B14F-4D97-AF65-F5344CB8AC3E}">
        <p14:creationId xmlns="" xmlns:p14="http://schemas.microsoft.com/office/powerpoint/2010/main" val="2876734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dirty="0"/>
              <a:t>During that five-day period preference shall be given to qualified regular and limited tenure employees who apply for vacant positions.</a:t>
            </a:r>
            <a:endParaRPr lang="en-US" sz="4400" dirty="0"/>
          </a:p>
          <a:p>
            <a:endParaRPr lang="en-US" sz="4400" dirty="0"/>
          </a:p>
        </p:txBody>
      </p:sp>
    </p:spTree>
    <p:extLst>
      <p:ext uri="{BB962C8B-B14F-4D97-AF65-F5344CB8AC3E}">
        <p14:creationId xmlns="" xmlns:p14="http://schemas.microsoft.com/office/powerpoint/2010/main" val="123422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normAutofit fontScale="40000" lnSpcReduction="20000"/>
          </a:bodyPr>
          <a:lstStyle/>
          <a:p>
            <a:r>
              <a:rPr lang="en-US" sz="5100" dirty="0" smtClean="0"/>
              <a:t>The following policy applies in connection with [ABC] employees who are applicants: </a:t>
            </a:r>
            <a:endParaRPr lang="en-US" sz="6700" dirty="0" smtClean="0"/>
          </a:p>
          <a:p>
            <a:pPr lvl="1"/>
            <a:r>
              <a:rPr lang="en-GB" sz="3800" dirty="0" smtClean="0"/>
              <a:t>Existing employees who have increased their skill and job potential and who qualify shall be encouraged. </a:t>
            </a:r>
            <a:endParaRPr lang="en-US" sz="5900" dirty="0" smtClean="0"/>
          </a:p>
          <a:p>
            <a:pPr marL="0" indent="0">
              <a:buNone/>
            </a:pPr>
            <a:r>
              <a:rPr lang="en-GB" sz="5100" dirty="0" smtClean="0"/>
              <a:t> </a:t>
            </a:r>
            <a:endParaRPr lang="en-US" sz="6700" dirty="0" smtClean="0"/>
          </a:p>
          <a:p>
            <a:pPr lvl="1"/>
            <a:r>
              <a:rPr lang="en-GB" sz="3800" dirty="0" smtClean="0"/>
              <a:t>Inter departmental recruitment of qualified employees shall be encouraged. </a:t>
            </a:r>
            <a:endParaRPr lang="en-US" sz="5900" dirty="0" smtClean="0"/>
          </a:p>
          <a:p>
            <a:pPr marL="0" indent="0">
              <a:buNone/>
            </a:pPr>
            <a:r>
              <a:rPr lang="en-GB" sz="5100" dirty="0" smtClean="0"/>
              <a:t> </a:t>
            </a:r>
            <a:endParaRPr lang="en-US" sz="6700" dirty="0" smtClean="0"/>
          </a:p>
          <a:p>
            <a:pPr lvl="1"/>
            <a:r>
              <a:rPr lang="en-GB" sz="3800" dirty="0" smtClean="0"/>
              <a:t>No employee shall be intimidated or discouraged from applying for a vacant position. </a:t>
            </a:r>
            <a:endParaRPr lang="en-US" sz="5900" dirty="0" smtClean="0"/>
          </a:p>
          <a:p>
            <a:pPr marL="0" indent="0">
              <a:buNone/>
            </a:pPr>
            <a:r>
              <a:rPr lang="en-GB" sz="5100" dirty="0" smtClean="0"/>
              <a:t> </a:t>
            </a:r>
            <a:endParaRPr lang="en-US" sz="6700" dirty="0" smtClean="0"/>
          </a:p>
          <a:p>
            <a:pPr lvl="1"/>
            <a:r>
              <a:rPr lang="en-GB" sz="3800" dirty="0" smtClean="0"/>
              <a:t>The employees who apply for vacant positions are not required to notify their supervisors. However, if such an employee should become a finalist for the position [upon the recommendation of the appropriate department head], his/her supervisor will be notified of the application process for, among other things, a recommendation. </a:t>
            </a:r>
            <a:endParaRPr lang="en-US" sz="5900" dirty="0" smtClean="0"/>
          </a:p>
          <a:p>
            <a:pPr marL="0" indent="0">
              <a:buNone/>
            </a:pPr>
            <a:r>
              <a:rPr lang="en-GB" sz="5100" dirty="0" smtClean="0"/>
              <a:t> </a:t>
            </a:r>
            <a:endParaRPr lang="en-US" sz="6700" dirty="0" smtClean="0"/>
          </a:p>
          <a:p>
            <a:pPr lvl="1"/>
            <a:r>
              <a:rPr lang="en-GB" sz="3800" dirty="0" smtClean="0"/>
              <a:t>Education, past work experience, and experience gained at [ABC] are criteria that will be considered in recruiting applicants. </a:t>
            </a:r>
            <a:endParaRPr lang="en-US" sz="5900" dirty="0" smtClean="0"/>
          </a:p>
          <a:p>
            <a:endParaRPr lang="en-US" dirty="0"/>
          </a:p>
        </p:txBody>
      </p:sp>
    </p:spTree>
    <p:extLst>
      <p:ext uri="{BB962C8B-B14F-4D97-AF65-F5344CB8AC3E}">
        <p14:creationId xmlns="" xmlns:p14="http://schemas.microsoft.com/office/powerpoint/2010/main" val="1693678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IN-HOUSE APPLICATION PROCEDURE</a:t>
            </a:r>
            <a:r>
              <a:rPr lang="en-US" sz="4800" dirty="0" smtClean="0"/>
              <a:t/>
            </a:r>
            <a:br>
              <a:rPr lang="en-US" sz="4800" dirty="0" smtClean="0"/>
            </a:br>
            <a:endParaRPr lang="en-US" dirty="0"/>
          </a:p>
        </p:txBody>
      </p:sp>
      <p:sp>
        <p:nvSpPr>
          <p:cNvPr id="3" name="Content Placeholder 2"/>
          <p:cNvSpPr>
            <a:spLocks noGrp="1"/>
          </p:cNvSpPr>
          <p:nvPr>
            <p:ph sz="quarter" idx="1"/>
          </p:nvPr>
        </p:nvSpPr>
        <p:spPr/>
        <p:txBody>
          <a:bodyPr>
            <a:normAutofit fontScale="92500" lnSpcReduction="10000"/>
          </a:bodyPr>
          <a:lstStyle/>
          <a:p>
            <a:pPr marL="0" indent="0">
              <a:buNone/>
            </a:pPr>
            <a:r>
              <a:rPr lang="en-GB" dirty="0" smtClean="0"/>
              <a:t>[</a:t>
            </a:r>
            <a:r>
              <a:rPr lang="en-GB" dirty="0"/>
              <a:t>ABC] should encourage its employees to apply for any open positions. In this case the following procedure is to be followed;</a:t>
            </a:r>
            <a:endParaRPr lang="en-US" sz="4400" dirty="0"/>
          </a:p>
          <a:p>
            <a:pPr lvl="1"/>
            <a:r>
              <a:rPr lang="en-GB" dirty="0"/>
              <a:t>The recruitment authorization form is to be submitted to the Human Resource Department within five days of the posting of the advertisement. The form once submitted becomes a part of the recruitment file for the vacant position</a:t>
            </a:r>
            <a:endParaRPr lang="en-US" sz="4000" dirty="0"/>
          </a:p>
          <a:p>
            <a:pPr marL="0" indent="0">
              <a:buNone/>
            </a:pPr>
            <a:endParaRPr lang="en-US" sz="4400" dirty="0"/>
          </a:p>
          <a:p>
            <a:pPr lvl="1"/>
            <a:r>
              <a:rPr lang="en-GB" dirty="0"/>
              <a:t>All qualified employees who apply for vacant positions in a timely fashion shall be provided with an opportunity for an interview.  </a:t>
            </a:r>
            <a:endParaRPr lang="en-US" sz="4000" dirty="0"/>
          </a:p>
          <a:p>
            <a:pPr marL="0" indent="0">
              <a:buNone/>
            </a:pPr>
            <a:r>
              <a:rPr lang="en-GB" dirty="0"/>
              <a:t> </a:t>
            </a:r>
            <a:endParaRPr lang="en-US" sz="4400" dirty="0"/>
          </a:p>
          <a:p>
            <a:pPr lvl="1"/>
            <a:r>
              <a:rPr lang="en-GB" dirty="0"/>
              <a:t>Applicants shall be notified of a decision after recruitment procedures have been completed. </a:t>
            </a:r>
            <a:endParaRPr lang="en-US" sz="4000" dirty="0"/>
          </a:p>
          <a:p>
            <a:endParaRPr lang="en-US" sz="4400" dirty="0"/>
          </a:p>
          <a:p>
            <a:endParaRPr lang="en-US" dirty="0"/>
          </a:p>
        </p:txBody>
      </p:sp>
    </p:spTree>
    <p:extLst>
      <p:ext uri="{BB962C8B-B14F-4D97-AF65-F5344CB8AC3E}">
        <p14:creationId xmlns="" xmlns:p14="http://schemas.microsoft.com/office/powerpoint/2010/main" val="7629178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RECRUITMENT OF PERSONS FROM OUTSIDE THE ORGANISATION</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fontScale="85000" lnSpcReduction="10000"/>
          </a:bodyPr>
          <a:lstStyle/>
          <a:p>
            <a:pPr marL="0" indent="0">
              <a:buNone/>
            </a:pPr>
            <a:r>
              <a:rPr lang="en-US" b="1" dirty="0"/>
              <a:t> </a:t>
            </a:r>
            <a:endParaRPr lang="en-US" dirty="0"/>
          </a:p>
          <a:p>
            <a:r>
              <a:rPr lang="en-US" dirty="0"/>
              <a:t>Recruitment of persons outside of [ABC] for all vacancies may begin after the recruitment authorization has been posted for five working days. All qualified internal candidates must first be interviewed and no final selection shall be made until the sixth working day after the recruitment authorization has been posted. </a:t>
            </a:r>
          </a:p>
          <a:p>
            <a:pPr marL="0" indent="0">
              <a:buNone/>
            </a:pPr>
            <a:r>
              <a:rPr lang="en-US" dirty="0"/>
              <a:t> </a:t>
            </a:r>
          </a:p>
          <a:p>
            <a:r>
              <a:rPr lang="en-US" dirty="0"/>
              <a:t>Vacancy announcements may be distributed outside of [ABC] and advertisements placed in the area newspapers coincident with the internal posting of a vacancy announcement. All applications and resumes received will be held in Human Resource Department until the recruitment authorization has been posted for five working days, and a determination has been made that no internal applicant is fully qualified for appointment.</a:t>
            </a:r>
          </a:p>
          <a:p>
            <a:endParaRPr lang="en-US" dirty="0"/>
          </a:p>
        </p:txBody>
      </p:sp>
    </p:spTree>
    <p:extLst>
      <p:ext uri="{BB962C8B-B14F-4D97-AF65-F5344CB8AC3E}">
        <p14:creationId xmlns="" xmlns:p14="http://schemas.microsoft.com/office/powerpoint/2010/main" val="40118984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dirty="0"/>
              <a:t>Selections to fill vacant positions shall be made of the best-qualified persons in terms of experience, skills, training, education and aptitude. Employment opportunities shall be made available on an equal opportunity basis to qualified persons without regard to race, color, religion, sex, sexual preference, national origin, political affiliation, disabilities, age, personal appearance, family responsibilities, or marital status</a:t>
            </a:r>
            <a:r>
              <a:rPr lang="en-US" dirty="0" smtClean="0"/>
              <a:t>.</a:t>
            </a:r>
            <a:endParaRPr lang="en-US" dirty="0"/>
          </a:p>
        </p:txBody>
      </p:sp>
    </p:spTree>
    <p:extLst>
      <p:ext uri="{BB962C8B-B14F-4D97-AF65-F5344CB8AC3E}">
        <p14:creationId xmlns="" xmlns:p14="http://schemas.microsoft.com/office/powerpoint/2010/main" val="369269507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a:t>Educational requirements for a particular job are </a:t>
            </a:r>
            <a:r>
              <a:rPr lang="en-US" dirty="0" smtClean="0"/>
              <a:t>important</a:t>
            </a:r>
            <a:r>
              <a:rPr lang="en-US" dirty="0"/>
              <a:t>, and shall be given priority when interviewing applicants. Consideration will also be given to, but is not limited to, an applicant's work experience, skills and demonstrated expertise in his/her field.</a:t>
            </a:r>
          </a:p>
          <a:p>
            <a:pPr marL="0" indent="0">
              <a:buNone/>
            </a:pPr>
            <a:endParaRPr lang="en-US" dirty="0"/>
          </a:p>
        </p:txBody>
      </p:sp>
    </p:spTree>
    <p:extLst>
      <p:ext uri="{BB962C8B-B14F-4D97-AF65-F5344CB8AC3E}">
        <p14:creationId xmlns="" xmlns:p14="http://schemas.microsoft.com/office/powerpoint/2010/main" val="82704589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EXTERNAL APPLICATION PROCEDURE</a:t>
            </a:r>
            <a:r>
              <a:rPr lang="en-US" sz="4800" dirty="0" smtClean="0"/>
              <a:t/>
            </a:r>
            <a:br>
              <a:rPr lang="en-US" sz="4800" dirty="0" smtClean="0"/>
            </a:br>
            <a:endParaRPr lang="en-US" dirty="0"/>
          </a:p>
        </p:txBody>
      </p:sp>
      <p:sp>
        <p:nvSpPr>
          <p:cNvPr id="3" name="Content Placeholder 2"/>
          <p:cNvSpPr>
            <a:spLocks noGrp="1"/>
          </p:cNvSpPr>
          <p:nvPr>
            <p:ph sz="quarter" idx="1"/>
          </p:nvPr>
        </p:nvSpPr>
        <p:spPr>
          <a:xfrm>
            <a:off x="457200" y="1066800"/>
            <a:ext cx="8229600" cy="5059363"/>
          </a:xfrm>
        </p:spPr>
        <p:txBody>
          <a:bodyPr>
            <a:noAutofit/>
          </a:bodyPr>
          <a:lstStyle/>
          <a:p>
            <a:pPr marL="0" indent="0">
              <a:buNone/>
            </a:pPr>
            <a:endParaRPr lang="en-US" sz="1400" dirty="0"/>
          </a:p>
          <a:p>
            <a:r>
              <a:rPr lang="en-US" sz="1400" dirty="0"/>
              <a:t>In the event of entertaining applications from applicants outside [ABC] the following procedure will be followed;</a:t>
            </a:r>
          </a:p>
          <a:p>
            <a:pPr marL="0" indent="0">
              <a:buNone/>
            </a:pPr>
            <a:r>
              <a:rPr lang="en-US" sz="1400" dirty="0"/>
              <a:t> </a:t>
            </a:r>
          </a:p>
          <a:p>
            <a:pPr lvl="1"/>
            <a:r>
              <a:rPr lang="en-US" sz="1400" dirty="0"/>
              <a:t>Applications shall be made by submission of a cover letter and comprehensive resume that provides detailed information related to an applicant's work and educational experience. </a:t>
            </a:r>
          </a:p>
          <a:p>
            <a:pPr marL="0" indent="0">
              <a:buNone/>
            </a:pPr>
            <a:r>
              <a:rPr lang="en-US" sz="1400" dirty="0"/>
              <a:t> </a:t>
            </a:r>
          </a:p>
          <a:p>
            <a:pPr lvl="1"/>
            <a:r>
              <a:rPr lang="en-US" sz="1400" dirty="0"/>
              <a:t>Skills tests, which are required for certain positions, shall be given to all applicants for the position. All examinations shall be uniformly administered by Human Resource Department.  </a:t>
            </a:r>
          </a:p>
          <a:p>
            <a:pPr marL="0" indent="0">
              <a:buNone/>
            </a:pPr>
            <a:r>
              <a:rPr lang="en-US" sz="1400" dirty="0"/>
              <a:t> </a:t>
            </a:r>
          </a:p>
          <a:p>
            <a:pPr lvl="1"/>
            <a:r>
              <a:rPr lang="en-US" sz="1400" dirty="0"/>
              <a:t> An official transcript will be required in support of an application for any positions at  [ABC] in which a Bachelor's or higher degree is required.   </a:t>
            </a:r>
          </a:p>
          <a:p>
            <a:pPr marL="0" indent="0">
              <a:buNone/>
            </a:pPr>
            <a:r>
              <a:rPr lang="en-US" sz="1400" dirty="0"/>
              <a:t> </a:t>
            </a:r>
          </a:p>
          <a:p>
            <a:pPr lvl="1"/>
            <a:r>
              <a:rPr lang="en-US" sz="1400" dirty="0"/>
              <a:t>No verbal promises of future salary increases, higher-level positions or promotions shall be made by the </a:t>
            </a:r>
            <a:r>
              <a:rPr lang="en-US" sz="1400" dirty="0" err="1"/>
              <a:t>organisation’s</a:t>
            </a:r>
            <a:r>
              <a:rPr lang="en-US" sz="1400" dirty="0"/>
              <a:t> employees as an inducement to prospective employees to accept employment within the </a:t>
            </a:r>
            <a:r>
              <a:rPr lang="en-US" sz="1400" dirty="0" err="1"/>
              <a:t>organisation</a:t>
            </a:r>
            <a:r>
              <a:rPr lang="en-US" sz="1400" dirty="0"/>
              <a:t>. Any such promises shall not be honored unless included as part of the official letter offering employment signed by the Chief Executive Officer.</a:t>
            </a:r>
          </a:p>
          <a:p>
            <a:pPr marL="0" indent="0">
              <a:buNone/>
            </a:pPr>
            <a:endParaRPr lang="en-US" sz="1400" dirty="0"/>
          </a:p>
          <a:p>
            <a:r>
              <a:rPr lang="en-GB" sz="1400" dirty="0"/>
              <a:t>The CEO may reject any application, which indicates that the applicant does not possess one or more of the requirements essential for that position being advertised. </a:t>
            </a:r>
            <a:endParaRPr lang="en-US" sz="1400" dirty="0"/>
          </a:p>
        </p:txBody>
      </p:sp>
    </p:spTree>
    <p:extLst>
      <p:ext uri="{BB962C8B-B14F-4D97-AF65-F5344CB8AC3E}">
        <p14:creationId xmlns="" xmlns:p14="http://schemas.microsoft.com/office/powerpoint/2010/main" val="30246617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u="sng" dirty="0" smtClean="0"/>
              <a:t>CONFLICT OF INTEREST POLICY</a:t>
            </a:r>
            <a:r>
              <a:rPr lang="en-US" b="1" dirty="0" smtClean="0"/>
              <a:t/>
            </a:r>
            <a:br>
              <a:rPr lang="en-US" b="1" dirty="0" smtClean="0"/>
            </a:br>
            <a:endParaRPr lang="en-US" dirty="0"/>
          </a:p>
        </p:txBody>
      </p:sp>
      <p:sp>
        <p:nvSpPr>
          <p:cNvPr id="3" name="Content Placeholder 2"/>
          <p:cNvSpPr>
            <a:spLocks noGrp="1"/>
          </p:cNvSpPr>
          <p:nvPr>
            <p:ph sz="quarter" idx="1"/>
          </p:nvPr>
        </p:nvSpPr>
        <p:spPr/>
        <p:txBody>
          <a:bodyPr>
            <a:normAutofit/>
          </a:bodyPr>
          <a:lstStyle/>
          <a:p>
            <a:pPr marL="0" indent="0">
              <a:buNone/>
            </a:pPr>
            <a:endParaRPr lang="en-US" dirty="0"/>
          </a:p>
          <a:p>
            <a:r>
              <a:rPr lang="en-US" dirty="0"/>
              <a:t>In order to assure continued public trust in the work of [ABC] all team members must operate in a manner that avoids any conflict of interest between a team member and other </a:t>
            </a:r>
            <a:r>
              <a:rPr lang="en-US" dirty="0" err="1" smtClean="0"/>
              <a:t>organisations</a:t>
            </a:r>
            <a:endParaRPr lang="en-US" dirty="0"/>
          </a:p>
        </p:txBody>
      </p:sp>
    </p:spTree>
    <p:extLst>
      <p:ext uri="{BB962C8B-B14F-4D97-AF65-F5344CB8AC3E}">
        <p14:creationId xmlns="" xmlns:p14="http://schemas.microsoft.com/office/powerpoint/2010/main" val="213957030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dirty="0" smtClean="0"/>
              <a:t>This policy identifies the types of outside professional relationships in which team members may engage, and provides disclosure and approval procedures to help avoid situations in which these relationships may cause conflict of interests. </a:t>
            </a:r>
            <a:endParaRPr lang="en-US" dirty="0"/>
          </a:p>
        </p:txBody>
      </p:sp>
    </p:spTree>
    <p:extLst>
      <p:ext uri="{BB962C8B-B14F-4D97-AF65-F5344CB8AC3E}">
        <p14:creationId xmlns="" xmlns:p14="http://schemas.microsoft.com/office/powerpoint/2010/main" val="312965294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This disclosure and approval process does not ban, any particular relationship, but relies on the good judgment of team members and [ABC] management, as well as on the cleansing effect of disclosure for discouraging improper relationships.</a:t>
            </a:r>
          </a:p>
          <a:p>
            <a:endParaRPr lang="en-US" dirty="0" smtClean="0"/>
          </a:p>
          <a:p>
            <a:endParaRPr lang="en-US" dirty="0"/>
          </a:p>
        </p:txBody>
      </p:sp>
    </p:spTree>
    <p:extLst>
      <p:ext uri="{BB962C8B-B14F-4D97-AF65-F5344CB8AC3E}">
        <p14:creationId xmlns="" xmlns:p14="http://schemas.microsoft.com/office/powerpoint/2010/main" val="6327555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PURPOSE</a:t>
            </a:r>
            <a:br>
              <a:rPr lang="en-US" b="1" dirty="0" smtClean="0"/>
            </a:br>
            <a:endParaRPr lang="en-US" dirty="0"/>
          </a:p>
        </p:txBody>
      </p:sp>
      <p:sp>
        <p:nvSpPr>
          <p:cNvPr id="3" name="Content Placeholder 2"/>
          <p:cNvSpPr>
            <a:spLocks noGrp="1"/>
          </p:cNvSpPr>
          <p:nvPr>
            <p:ph sz="quarter" idx="1"/>
          </p:nvPr>
        </p:nvSpPr>
        <p:spPr/>
        <p:txBody>
          <a:bodyPr>
            <a:normAutofit/>
          </a:bodyPr>
          <a:lstStyle/>
          <a:p>
            <a:pPr marL="0" indent="0">
              <a:buNone/>
            </a:pPr>
            <a:endParaRPr lang="en-US" dirty="0"/>
          </a:p>
          <a:p>
            <a:r>
              <a:rPr lang="en-US" dirty="0"/>
              <a:t>[ABC] role as a decision-making body entails that its members and the community at large place a high level of trust in it. In order to preserve this trust, [ABC] must assure that its team members make technical and management decisions free </a:t>
            </a:r>
            <a:r>
              <a:rPr lang="en-US" dirty="0" smtClean="0"/>
              <a:t>from </a:t>
            </a:r>
            <a:r>
              <a:rPr lang="en-US" dirty="0"/>
              <a:t>all possible conflict or even </a:t>
            </a:r>
            <a:r>
              <a:rPr lang="en-US" dirty="0" smtClean="0"/>
              <a:t>appearance </a:t>
            </a:r>
            <a:r>
              <a:rPr lang="en-US" dirty="0"/>
              <a:t>of conflict arising from their personal or </a:t>
            </a:r>
            <a:r>
              <a:rPr lang="en-US" dirty="0" smtClean="0"/>
              <a:t>professional commitments. </a:t>
            </a:r>
            <a:endParaRPr lang="en-US" dirty="0"/>
          </a:p>
        </p:txBody>
      </p:sp>
    </p:spTree>
    <p:extLst>
      <p:ext uri="{BB962C8B-B14F-4D97-AF65-F5344CB8AC3E}">
        <p14:creationId xmlns="" xmlns:p14="http://schemas.microsoft.com/office/powerpoint/2010/main" val="67434468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This policy governing [ABC] professional activities undertaken in collaboration with other organizations will help provide guidance to its team in maintaining these standards.</a:t>
            </a:r>
          </a:p>
          <a:p>
            <a:pPr marL="0" indent="0">
              <a:buNone/>
            </a:pPr>
            <a:r>
              <a:rPr lang="en-US" dirty="0" smtClean="0"/>
              <a:t> </a:t>
            </a:r>
          </a:p>
        </p:txBody>
      </p:sp>
    </p:spTree>
    <p:extLst>
      <p:ext uri="{BB962C8B-B14F-4D97-AF65-F5344CB8AC3E}">
        <p14:creationId xmlns="" xmlns:p14="http://schemas.microsoft.com/office/powerpoint/2010/main" val="297226292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GB" b="1" dirty="0" smtClean="0"/>
              <a:t>SCOPE</a:t>
            </a:r>
            <a:r>
              <a:rPr lang="en-GB" b="1" dirty="0"/>
              <a:t> </a:t>
            </a:r>
            <a:endParaRPr lang="en-US" dirty="0"/>
          </a:p>
          <a:p>
            <a:pPr hangingPunct="0"/>
            <a:r>
              <a:rPr lang="en-US" dirty="0"/>
              <a:t>This policy is intended to serve as a guideline for all the persons employed by [ABC], regardless of their position.</a:t>
            </a:r>
          </a:p>
          <a:p>
            <a:pPr marL="0" indent="0" hangingPunct="0">
              <a:buNone/>
            </a:pPr>
            <a:endParaRPr lang="en-US" dirty="0"/>
          </a:p>
        </p:txBody>
      </p:sp>
    </p:spTree>
    <p:extLst>
      <p:ext uri="{BB962C8B-B14F-4D97-AF65-F5344CB8AC3E}">
        <p14:creationId xmlns="" xmlns:p14="http://schemas.microsoft.com/office/powerpoint/2010/main" val="281529965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DISCLOSURE</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fontScale="85000" lnSpcReduction="10000"/>
          </a:bodyPr>
          <a:lstStyle/>
          <a:p>
            <a:pPr marL="0" indent="0">
              <a:buNone/>
            </a:pPr>
            <a:endParaRPr lang="en-US" dirty="0"/>
          </a:p>
          <a:p>
            <a:r>
              <a:rPr lang="en-GB" dirty="0"/>
              <a:t>Disclosure is required of the administrator concerning all personal relationships and business affiliations that could give rise to a conflict of interest involving [ABC]. This disclosure shall be continuously reported and kept current, as set forth below, if the staff member or a member of his or her family is: </a:t>
            </a:r>
            <a:endParaRPr lang="en-US" dirty="0"/>
          </a:p>
          <a:p>
            <a:pPr marL="0" indent="0">
              <a:buNone/>
            </a:pPr>
            <a:r>
              <a:rPr lang="en-GB" dirty="0"/>
              <a:t> </a:t>
            </a:r>
            <a:endParaRPr lang="en-US" dirty="0"/>
          </a:p>
          <a:p>
            <a:pPr lvl="0"/>
            <a:r>
              <a:rPr lang="en-US" dirty="0"/>
              <a:t>An officer, director, trustee, partner and employee of an </a:t>
            </a:r>
            <a:r>
              <a:rPr lang="en-US" dirty="0" err="1"/>
              <a:t>organisation</a:t>
            </a:r>
            <a:r>
              <a:rPr lang="en-US" dirty="0"/>
              <a:t> doing business with [ABC], and/or </a:t>
            </a:r>
          </a:p>
          <a:p>
            <a:pPr lvl="0"/>
            <a:r>
              <a:rPr lang="en-US" dirty="0"/>
              <a:t>Materially benefited through substantial receipt of cash or other property (exclusive of dividends or interest) from such </a:t>
            </a:r>
            <a:r>
              <a:rPr lang="en-US" dirty="0" err="1"/>
              <a:t>organisation</a:t>
            </a:r>
            <a:r>
              <a:rPr lang="en-US" dirty="0"/>
              <a:t>. Disclosure of an affiliation of a family member should be made if it is felt that any affiliation may create a conflict of interest with the [ABC]. </a:t>
            </a:r>
          </a:p>
          <a:p>
            <a:pPr marL="0" indent="0">
              <a:buNone/>
            </a:pPr>
            <a:r>
              <a:rPr lang="en-US" dirty="0"/>
              <a:t> </a:t>
            </a:r>
          </a:p>
          <a:p>
            <a:endParaRPr lang="en-US" dirty="0"/>
          </a:p>
        </p:txBody>
      </p:sp>
    </p:spTree>
    <p:extLst>
      <p:ext uri="{BB962C8B-B14F-4D97-AF65-F5344CB8AC3E}">
        <p14:creationId xmlns="" xmlns:p14="http://schemas.microsoft.com/office/powerpoint/2010/main" val="285538513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REQUIREMENTS FOR DISCLOSURE </a:t>
            </a:r>
            <a:r>
              <a:rPr lang="en-US" sz="4800" dirty="0" smtClean="0"/>
              <a:t/>
            </a:r>
            <a:br>
              <a:rPr lang="en-US" sz="4800" dirty="0" smtClean="0"/>
            </a:br>
            <a:endParaRPr lang="en-US" dirty="0"/>
          </a:p>
        </p:txBody>
      </p:sp>
      <p:sp>
        <p:nvSpPr>
          <p:cNvPr id="3" name="Content Placeholder 2"/>
          <p:cNvSpPr>
            <a:spLocks noGrp="1"/>
          </p:cNvSpPr>
          <p:nvPr>
            <p:ph sz="quarter" idx="1"/>
          </p:nvPr>
        </p:nvSpPr>
        <p:spPr>
          <a:xfrm>
            <a:off x="457200" y="1752600"/>
            <a:ext cx="8229600" cy="4525963"/>
          </a:xfrm>
        </p:spPr>
        <p:txBody>
          <a:bodyPr>
            <a:normAutofit/>
          </a:bodyPr>
          <a:lstStyle/>
          <a:p>
            <a:pPr marL="0" indent="0">
              <a:buNone/>
            </a:pPr>
            <a:endParaRPr lang="en-US" sz="4400" dirty="0"/>
          </a:p>
          <a:p>
            <a:pPr lvl="1"/>
            <a:r>
              <a:rPr lang="en-GB" dirty="0"/>
              <a:t>Each officer of administration, director and department head shall complete a disclosure letter annually and return it to the general counsel. </a:t>
            </a:r>
            <a:endParaRPr lang="en-US" sz="4000" dirty="0"/>
          </a:p>
          <a:p>
            <a:pPr lvl="1"/>
            <a:r>
              <a:rPr lang="en-GB" dirty="0"/>
              <a:t>If new affiliations occur that may result in a conflict of interest, a disclosure letter should also be forwarded for review. </a:t>
            </a:r>
            <a:endParaRPr lang="en-US" sz="4000" dirty="0"/>
          </a:p>
          <a:p>
            <a:pPr lvl="1"/>
            <a:r>
              <a:rPr lang="en-GB" dirty="0"/>
              <a:t>All newly hired administrative officers and department heads are requested to file the disclosure letter within 30 days of their appointment.  </a:t>
            </a:r>
            <a:endParaRPr lang="en-US" sz="4000" dirty="0"/>
          </a:p>
          <a:p>
            <a:pPr marL="0" indent="0">
              <a:buNone/>
            </a:pPr>
            <a:r>
              <a:rPr lang="en-GB" dirty="0"/>
              <a:t> </a:t>
            </a:r>
            <a:endParaRPr lang="en-US" sz="4400" dirty="0"/>
          </a:p>
          <a:p>
            <a:endParaRPr lang="en-US" dirty="0"/>
          </a:p>
        </p:txBody>
      </p:sp>
    </p:spTree>
    <p:extLst>
      <p:ext uri="{BB962C8B-B14F-4D97-AF65-F5344CB8AC3E}">
        <p14:creationId xmlns="" xmlns:p14="http://schemas.microsoft.com/office/powerpoint/2010/main" val="377945422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u="sng" dirty="0" smtClean="0"/>
              <a:t>FUNDRAISING POLICY</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marL="0" indent="0">
              <a:buNone/>
            </a:pPr>
            <a:r>
              <a:rPr lang="en-GB" b="1" dirty="0" smtClean="0"/>
              <a:t>1</a:t>
            </a:r>
            <a:r>
              <a:rPr lang="en-GB" b="1" dirty="0"/>
              <a:t>. </a:t>
            </a:r>
            <a:r>
              <a:rPr lang="en-GB" b="1" dirty="0" smtClean="0"/>
              <a:t>SCOPE</a:t>
            </a:r>
            <a:r>
              <a:rPr lang="en-GB" dirty="0"/>
              <a:t/>
            </a:r>
            <a:br>
              <a:rPr lang="en-GB" dirty="0"/>
            </a:br>
            <a:r>
              <a:rPr lang="en-GB" dirty="0"/>
              <a:t>This policy addresses general responsibilities in fundraising as well as specific responsibilities of fundraisers and donors, as related to the use of and accountability of funds. This policy is applicable, to all individuals who raise funds from private, corporate, public or other sources.</a:t>
            </a:r>
            <a:br>
              <a:rPr lang="en-GB" dirty="0"/>
            </a:br>
            <a:r>
              <a:rPr lang="en-GB" dirty="0"/>
              <a:t>Those who are employed as fundraisers are encouraged to sign the Code of Ethics and Professional Conduct and register with the </a:t>
            </a:r>
            <a:r>
              <a:rPr lang="en-GB" dirty="0" err="1"/>
              <a:t>nonprofit</a:t>
            </a:r>
            <a:r>
              <a:rPr lang="en-GB" dirty="0"/>
              <a:t> organisations.</a:t>
            </a:r>
            <a:endParaRPr lang="en-US" dirty="0"/>
          </a:p>
          <a:p>
            <a:endParaRPr lang="en-US" dirty="0"/>
          </a:p>
        </p:txBody>
      </p:sp>
    </p:spTree>
    <p:extLst>
      <p:ext uri="{BB962C8B-B14F-4D97-AF65-F5344CB8AC3E}">
        <p14:creationId xmlns="" xmlns:p14="http://schemas.microsoft.com/office/powerpoint/2010/main" val="417448065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3600" dirty="0" smtClean="0"/>
              <a:t/>
            </a:r>
            <a:br>
              <a:rPr lang="en-GB" sz="3600" dirty="0" smtClean="0"/>
            </a:br>
            <a:r>
              <a:rPr lang="en-GB" b="1" dirty="0" smtClean="0"/>
              <a:t>2. STATEMENT</a:t>
            </a:r>
            <a:r>
              <a:rPr lang="en-US" sz="4800" dirty="0" smtClean="0"/>
              <a:t/>
            </a:r>
            <a:br>
              <a:rPr lang="en-US" sz="4800" dirty="0" smtClean="0"/>
            </a:br>
            <a:endParaRPr lang="en-US" dirty="0"/>
          </a:p>
        </p:txBody>
      </p:sp>
      <p:sp>
        <p:nvSpPr>
          <p:cNvPr id="3" name="Content Placeholder 2"/>
          <p:cNvSpPr>
            <a:spLocks noGrp="1"/>
          </p:cNvSpPr>
          <p:nvPr>
            <p:ph sz="quarter" idx="1"/>
          </p:nvPr>
        </p:nvSpPr>
        <p:spPr/>
        <p:txBody>
          <a:bodyPr>
            <a:normAutofit fontScale="92500" lnSpcReduction="10000"/>
          </a:bodyPr>
          <a:lstStyle/>
          <a:p>
            <a:pPr marL="0" indent="0">
              <a:buNone/>
            </a:pPr>
            <a:r>
              <a:rPr lang="en-GB" dirty="0"/>
              <a:t/>
            </a:r>
            <a:br>
              <a:rPr lang="en-GB" dirty="0"/>
            </a:br>
            <a:r>
              <a:rPr lang="en-GB" dirty="0"/>
              <a:t>[ABC] shall ensure that;</a:t>
            </a:r>
            <a:endParaRPr lang="en-US" sz="4400" dirty="0"/>
          </a:p>
          <a:p>
            <a:pPr marL="0" indent="0">
              <a:buNone/>
            </a:pPr>
            <a:endParaRPr lang="en-US" sz="4400" dirty="0"/>
          </a:p>
          <a:p>
            <a:pPr lvl="1"/>
            <a:r>
              <a:rPr lang="en-GB" dirty="0"/>
              <a:t>Fundraisers shall always act with fairness, honesty integrity and openness.</a:t>
            </a:r>
            <a:endParaRPr lang="en-US" sz="4000" dirty="0"/>
          </a:p>
          <a:p>
            <a:pPr lvl="1"/>
            <a:r>
              <a:rPr lang="en-GB" dirty="0"/>
              <a:t>Fundraisers comply, in all of their activities with [ABC] practices, and applicable laws and regulations.</a:t>
            </a:r>
            <a:endParaRPr lang="en-US" sz="4000" dirty="0"/>
          </a:p>
          <a:p>
            <a:pPr lvl="1"/>
            <a:r>
              <a:rPr lang="en-GB" dirty="0"/>
              <a:t>Fundraisers hold themselves accountable to those from whom funds are received. They do not use messages or illustrations that make use of human misery or in any way compromise the dignity of any human being.</a:t>
            </a:r>
            <a:endParaRPr lang="en-US" sz="4000" dirty="0"/>
          </a:p>
          <a:p>
            <a:pPr lvl="1"/>
            <a:r>
              <a:rPr lang="en-GB" dirty="0"/>
              <a:t>Fundraisers shall not exploit their position for personal gain. They shall accept compensation by salary or set fee only.</a:t>
            </a:r>
            <a:endParaRPr lang="en-US" sz="4000" dirty="0"/>
          </a:p>
          <a:p>
            <a:endParaRPr lang="en-US" dirty="0"/>
          </a:p>
        </p:txBody>
      </p:sp>
    </p:spTree>
    <p:extLst>
      <p:ext uri="{BB962C8B-B14F-4D97-AF65-F5344CB8AC3E}">
        <p14:creationId xmlns="" xmlns:p14="http://schemas.microsoft.com/office/powerpoint/2010/main" val="242371563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2. STATEMENT</a:t>
            </a:r>
            <a:endParaRPr lang="en-US" dirty="0"/>
          </a:p>
        </p:txBody>
      </p:sp>
      <p:sp>
        <p:nvSpPr>
          <p:cNvPr id="3" name="Content Placeholder 2"/>
          <p:cNvSpPr>
            <a:spLocks noGrp="1"/>
          </p:cNvSpPr>
          <p:nvPr>
            <p:ph sz="quarter" idx="1"/>
          </p:nvPr>
        </p:nvSpPr>
        <p:spPr/>
        <p:txBody>
          <a:bodyPr>
            <a:normAutofit fontScale="92500"/>
          </a:bodyPr>
          <a:lstStyle/>
          <a:p>
            <a:pPr lvl="1"/>
            <a:r>
              <a:rPr lang="en-GB" dirty="0"/>
              <a:t>Fundraisers shall adhere to [ABC] code of conduct. Above all else, donors have the right to obtain complete and timely information on how their funds are used.</a:t>
            </a:r>
            <a:endParaRPr lang="en-US" sz="4000" dirty="0"/>
          </a:p>
          <a:p>
            <a:pPr lvl="1"/>
            <a:r>
              <a:rPr lang="en-GB" dirty="0"/>
              <a:t>All funds raised will be used for the purpose for which they were raised, and within a reasonable timeframe.</a:t>
            </a:r>
            <a:endParaRPr lang="en-US" sz="4000" dirty="0"/>
          </a:p>
          <a:p>
            <a:pPr lvl="1"/>
            <a:r>
              <a:rPr lang="en-GB" dirty="0"/>
              <a:t>Fundraising costs shall at all times be held to a percentage of revenue, which is generally acceptable within the fundraising profession and, by the public. There shall be a proper balance between costs, revenue and quality.</a:t>
            </a:r>
            <a:endParaRPr lang="en-US" sz="4000" dirty="0"/>
          </a:p>
          <a:p>
            <a:pPr lvl="1"/>
            <a:r>
              <a:rPr lang="en-GB" dirty="0"/>
              <a:t>A recognised accounting method shall be used to track and control donations. Accurate and timely reports shall be available to the public, including the amounts raised, how it was spent, and the net proportion used for the purpose or cause.</a:t>
            </a:r>
            <a:endParaRPr lang="en-US" sz="4000" dirty="0"/>
          </a:p>
          <a:p>
            <a:pPr marL="0" indent="0">
              <a:buNone/>
            </a:pPr>
            <a:endParaRPr lang="en-US" sz="4400" dirty="0"/>
          </a:p>
        </p:txBody>
      </p:sp>
    </p:spTree>
    <p:extLst>
      <p:ext uri="{BB962C8B-B14F-4D97-AF65-F5344CB8AC3E}">
        <p14:creationId xmlns="" xmlns:p14="http://schemas.microsoft.com/office/powerpoint/2010/main" val="222310612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u="sng" dirty="0" smtClean="0"/>
              <a:t>GENDER POLICY</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fontScale="92500" lnSpcReduction="20000"/>
          </a:bodyPr>
          <a:lstStyle/>
          <a:p>
            <a:pPr marL="0" indent="0">
              <a:buNone/>
            </a:pPr>
            <a:r>
              <a:rPr lang="en-GB" dirty="0"/>
              <a:t/>
            </a:r>
            <a:br>
              <a:rPr lang="en-GB" dirty="0"/>
            </a:br>
            <a:r>
              <a:rPr lang="en-GB" dirty="0"/>
              <a:t/>
            </a:r>
            <a:br>
              <a:rPr lang="en-GB" dirty="0"/>
            </a:br>
            <a:r>
              <a:rPr lang="en-GB" b="1" dirty="0"/>
              <a:t>1. INTRODUCTION</a:t>
            </a:r>
            <a:endParaRPr lang="en-US" dirty="0"/>
          </a:p>
          <a:p>
            <a:pPr marL="0" indent="0">
              <a:buNone/>
            </a:pPr>
            <a:r>
              <a:rPr lang="en-GB" dirty="0"/>
              <a:t/>
            </a:r>
            <a:br>
              <a:rPr lang="en-GB" dirty="0"/>
            </a:br>
            <a:r>
              <a:rPr lang="en-GB" dirty="0"/>
              <a:t>The rationale for integrating a gender perspective in the activities of  [ABC] lies in the [ABC] mandate - to prevent and alleviate human suffering without discrimination. Gender equality ensures that there is no sex-based discrimination in the allocation of resources or benefits, or in access to services.</a:t>
            </a:r>
            <a:br>
              <a:rPr lang="en-GB" dirty="0"/>
            </a:br>
            <a:r>
              <a:rPr lang="en-GB" dirty="0"/>
              <a:t/>
            </a:r>
            <a:br>
              <a:rPr lang="en-GB" dirty="0"/>
            </a:br>
            <a:r>
              <a:rPr lang="en-GB" dirty="0"/>
              <a:t>The purpose of this policy is to define the main approach of [ABC] as how to address gender issues in civil society sector</a:t>
            </a:r>
            <a:r>
              <a:rPr lang="en-GB" dirty="0" smtClean="0"/>
              <a:t>.</a:t>
            </a:r>
            <a:r>
              <a:rPr lang="en-GB" dirty="0"/>
              <a:t/>
            </a:r>
            <a:br>
              <a:rPr lang="en-GB" dirty="0"/>
            </a:br>
            <a:r>
              <a:rPr lang="en-GB" dirty="0"/>
              <a:t/>
            </a:r>
            <a:br>
              <a:rPr lang="en-GB" dirty="0"/>
            </a:br>
            <a:endParaRPr lang="en-US" dirty="0"/>
          </a:p>
        </p:txBody>
      </p:sp>
    </p:spTree>
    <p:extLst>
      <p:ext uri="{BB962C8B-B14F-4D97-AF65-F5344CB8AC3E}">
        <p14:creationId xmlns="" xmlns:p14="http://schemas.microsoft.com/office/powerpoint/2010/main" val="19697272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2. SCOPE</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fontScale="92500"/>
          </a:bodyPr>
          <a:lstStyle/>
          <a:p>
            <a:pPr marL="0" indent="0" algn="just">
              <a:buNone/>
            </a:pPr>
            <a:r>
              <a:rPr lang="en-GB" b="1" dirty="0"/>
              <a:t/>
            </a:r>
            <a:br>
              <a:rPr lang="en-GB" b="1" dirty="0"/>
            </a:br>
            <a:r>
              <a:rPr lang="en-GB" dirty="0"/>
              <a:t>[ABC] focus is on </a:t>
            </a:r>
            <a:r>
              <a:rPr lang="en-GB" i="1" dirty="0"/>
              <a:t>gender,</a:t>
            </a:r>
            <a:r>
              <a:rPr lang="en-GB" dirty="0"/>
              <a:t> rather than specifically on women. Gender refers to the roles, responsibilities, needs, interests and capacities of both men and women. These are influenced by social and cultural factors. Therefore, the term "gender" does not replace the term "sex" which refers exclusively to biological differences. Men and women often play different roles in society and accordingly they may have different needs. A gender perspective is required to ensure that men's and women's specific needs, vulnerabilities and capacities (set in the broader context of class, ethnicity, race and religion) are recognized and addressed.</a:t>
            </a:r>
            <a:br>
              <a:rPr lang="en-GB" dirty="0"/>
            </a:br>
            <a:endParaRPr lang="en-US" dirty="0"/>
          </a:p>
        </p:txBody>
      </p:sp>
    </p:spTree>
    <p:extLst>
      <p:ext uri="{BB962C8B-B14F-4D97-AF65-F5344CB8AC3E}">
        <p14:creationId xmlns="" xmlns:p14="http://schemas.microsoft.com/office/powerpoint/2010/main" val="66556777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808038"/>
          </a:xfrm>
        </p:spPr>
        <p:txBody>
          <a:bodyPr>
            <a:normAutofit fontScale="90000"/>
          </a:bodyPr>
          <a:lstStyle/>
          <a:p>
            <a:r>
              <a:rPr lang="en-US" b="1" dirty="0" smtClean="0"/>
              <a:t>3. </a:t>
            </a:r>
            <a:r>
              <a:rPr lang="en-GB" b="1" dirty="0"/>
              <a:t>STATEMENT</a:t>
            </a:r>
            <a:r>
              <a:rPr lang="en-US" dirty="0"/>
              <a:t/>
            </a:r>
            <a:br>
              <a:rPr lang="en-US" dirty="0"/>
            </a:br>
            <a:r>
              <a:rPr lang="en-GB" dirty="0"/>
              <a:t/>
            </a:r>
            <a:br>
              <a:rPr lang="en-GB" dirty="0"/>
            </a:br>
            <a:endParaRPr lang="en-US" dirty="0"/>
          </a:p>
        </p:txBody>
      </p:sp>
      <p:sp>
        <p:nvSpPr>
          <p:cNvPr id="3" name="Content Placeholder 2"/>
          <p:cNvSpPr>
            <a:spLocks noGrp="1"/>
          </p:cNvSpPr>
          <p:nvPr>
            <p:ph sz="quarter" idx="1"/>
          </p:nvPr>
        </p:nvSpPr>
        <p:spPr/>
        <p:txBody>
          <a:bodyPr>
            <a:normAutofit fontScale="92500" lnSpcReduction="10000"/>
          </a:bodyPr>
          <a:lstStyle/>
          <a:p>
            <a:pPr algn="just">
              <a:buNone/>
            </a:pPr>
            <a:r>
              <a:rPr lang="en-GB" dirty="0"/>
              <a:t/>
            </a:r>
            <a:br>
              <a:rPr lang="en-GB" dirty="0"/>
            </a:br>
            <a:r>
              <a:rPr lang="en-GB" dirty="0"/>
              <a:t>[ABC] is committed to taking the necessary steps towards achieving this goal, in particular recognizing that: </a:t>
            </a:r>
            <a:endParaRPr lang="en-US" sz="4400" dirty="0"/>
          </a:p>
          <a:p>
            <a:pPr lvl="1" algn="just"/>
            <a:r>
              <a:rPr lang="en-GB" dirty="0"/>
              <a:t>social and political instability may affect men and women differently and that [ABC] assistance may also have a different impact on men and women;</a:t>
            </a:r>
            <a:endParaRPr lang="en-US" sz="4000" dirty="0"/>
          </a:p>
          <a:p>
            <a:pPr lvl="1" algn="just"/>
            <a:r>
              <a:rPr lang="en-GB" dirty="0"/>
              <a:t>the integration of a gender perspective into [ABC] is an important strategy towards the fulfilment of the its mandate to improve the lives of the marginalised;</a:t>
            </a:r>
            <a:endParaRPr lang="en-US" sz="4000" dirty="0"/>
          </a:p>
          <a:p>
            <a:pPr lvl="1" algn="just"/>
            <a:r>
              <a:rPr lang="en-GB" dirty="0"/>
              <a:t>[ABC] operates in a wide variety of cultures; as such it needs to take a culturally sensitive approach with regards to mainstreaming a gender perspective in the organisation’s work;</a:t>
            </a:r>
            <a:endParaRPr lang="en-US" sz="4000" dirty="0"/>
          </a:p>
          <a:p>
            <a:pPr marL="0" indent="0">
              <a:buNone/>
            </a:pPr>
            <a:r>
              <a:rPr lang="en-GB" dirty="0"/>
              <a:t/>
            </a:r>
            <a:br>
              <a:rPr lang="en-GB" dirty="0"/>
            </a:br>
            <a:endParaRPr lang="en-US" dirty="0"/>
          </a:p>
        </p:txBody>
      </p:sp>
    </p:spTree>
    <p:extLst>
      <p:ext uri="{BB962C8B-B14F-4D97-AF65-F5344CB8AC3E}">
        <p14:creationId xmlns="" xmlns:p14="http://schemas.microsoft.com/office/powerpoint/2010/main" val="390026767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lnSpcReduction="10000"/>
          </a:bodyPr>
          <a:lstStyle/>
          <a:p>
            <a:pPr lvl="1" algn="just"/>
            <a:r>
              <a:rPr lang="en-GB" dirty="0"/>
              <a:t>the full participation of both men and women in all [ABC] activities not only ensures gender equality, but also increases the efficiency and effectiveness of the work of the organisation;</a:t>
            </a:r>
            <a:endParaRPr lang="en-US" sz="4000" dirty="0"/>
          </a:p>
          <a:p>
            <a:pPr lvl="1" algn="just"/>
            <a:r>
              <a:rPr lang="en-GB" dirty="0"/>
              <a:t>although the primary task of [ABC] is to ensure gender sensitivity in their existing programmes, they may also implement projects to assist special groups of men or women, if local situations so require. 	</a:t>
            </a:r>
            <a:endParaRPr lang="en-GB" dirty="0" smtClean="0"/>
          </a:p>
          <a:p>
            <a:pPr marL="457200" lvl="1" indent="0" algn="just">
              <a:buNone/>
            </a:pPr>
            <a:r>
              <a:rPr lang="en-GB" dirty="0" smtClean="0"/>
              <a:t>To </a:t>
            </a:r>
            <a:r>
              <a:rPr lang="en-GB" dirty="0"/>
              <a:t>achieve this goal, [ABC] shall: 	</a:t>
            </a:r>
            <a:endParaRPr lang="en-US" sz="4000" dirty="0"/>
          </a:p>
          <a:p>
            <a:pPr lvl="1" algn="just"/>
            <a:r>
              <a:rPr lang="en-GB" dirty="0"/>
              <a:t>put in place institutional procedures, which ensure that the needs of boys, girls, men and women are all met equitably in disaster response, vulnerability reduction and the provision of health and other services;</a:t>
            </a:r>
            <a:endParaRPr lang="en-US" sz="4000" dirty="0"/>
          </a:p>
          <a:p>
            <a:pPr lvl="1" algn="just"/>
            <a:r>
              <a:rPr lang="en-GB" dirty="0"/>
              <a:t>formulate measures to ensure that gender-specific vulnerabilities and capacities of men and women are systematically identified and addressed;</a:t>
            </a:r>
            <a:endParaRPr lang="en-US" sz="4000" dirty="0"/>
          </a:p>
          <a:p>
            <a:endParaRPr lang="en-US" dirty="0"/>
          </a:p>
        </p:txBody>
      </p:sp>
    </p:spTree>
    <p:extLst>
      <p:ext uri="{BB962C8B-B14F-4D97-AF65-F5344CB8AC3E}">
        <p14:creationId xmlns="" xmlns:p14="http://schemas.microsoft.com/office/powerpoint/2010/main" val="417793663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lnSpcReduction="10000"/>
          </a:bodyPr>
          <a:lstStyle/>
          <a:p>
            <a:pPr lvl="1"/>
            <a:r>
              <a:rPr lang="en-GB" dirty="0"/>
              <a:t>ensure that data on beneficiaries is disaggregated by sex for needs assessment and programme planning and gender analysis is integrated into programme design, delivery, monitoring and evaluation;</a:t>
            </a:r>
            <a:endParaRPr lang="en-US" sz="4000" dirty="0"/>
          </a:p>
          <a:p>
            <a:pPr lvl="1"/>
            <a:r>
              <a:rPr lang="en-GB" dirty="0"/>
              <a:t>design strategies for capacity building in gender mainstreaming as part of institutional development programmes with special attention to staff training on gender analysis skills;</a:t>
            </a:r>
            <a:endParaRPr lang="en-US" sz="4000" dirty="0"/>
          </a:p>
          <a:p>
            <a:pPr lvl="1"/>
            <a:r>
              <a:rPr lang="en-GB" dirty="0"/>
              <a:t>ensure that reporting and accountability mechanisms for activities and results in gender mainstreaming are put in place. This includes performance evaluations, budget allocation analysis and actions to enable the full participation of men and women on an equal and meaningful basis in [ABC] activities at all levels. </a:t>
            </a:r>
            <a:endParaRPr lang="en-US" sz="4000" dirty="0"/>
          </a:p>
          <a:p>
            <a:pPr marL="0" indent="0">
              <a:buNone/>
            </a:pPr>
            <a:endParaRPr lang="en-US" sz="4400" dirty="0"/>
          </a:p>
        </p:txBody>
      </p:sp>
    </p:spTree>
    <p:extLst>
      <p:ext uri="{BB962C8B-B14F-4D97-AF65-F5344CB8AC3E}">
        <p14:creationId xmlns="" xmlns:p14="http://schemas.microsoft.com/office/powerpoint/2010/main" val="354817628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RESPONSIBILITIES</a:t>
            </a:r>
            <a:r>
              <a:rPr lang="en-US" sz="4800" dirty="0" smtClean="0"/>
              <a:t/>
            </a:r>
            <a:br>
              <a:rPr lang="en-US" sz="4800" dirty="0" smtClean="0"/>
            </a:br>
            <a:endParaRPr lang="en-US" dirty="0"/>
          </a:p>
        </p:txBody>
      </p:sp>
      <p:sp>
        <p:nvSpPr>
          <p:cNvPr id="3" name="Content Placeholder 2"/>
          <p:cNvSpPr>
            <a:spLocks noGrp="1"/>
          </p:cNvSpPr>
          <p:nvPr>
            <p:ph sz="quarter" idx="1"/>
          </p:nvPr>
        </p:nvSpPr>
        <p:spPr/>
        <p:txBody>
          <a:bodyPr>
            <a:normAutofit fontScale="85000" lnSpcReduction="20000"/>
          </a:bodyPr>
          <a:lstStyle/>
          <a:p>
            <a:pPr marL="0" indent="0">
              <a:buNone/>
            </a:pPr>
            <a:r>
              <a:rPr lang="en-GB" b="1" dirty="0"/>
              <a:t/>
            </a:r>
            <a:br>
              <a:rPr lang="en-GB" b="1" dirty="0"/>
            </a:br>
            <a:r>
              <a:rPr lang="en-GB" dirty="0"/>
              <a:t>The </a:t>
            </a:r>
            <a:r>
              <a:rPr lang="en-GB" i="1" dirty="0"/>
              <a:t>senior management</a:t>
            </a:r>
            <a:r>
              <a:rPr lang="en-GB" dirty="0"/>
              <a:t> of [ABC] is responsible for: </a:t>
            </a:r>
            <a:endParaRPr lang="en-US" sz="4400" dirty="0"/>
          </a:p>
          <a:p>
            <a:pPr marL="0" indent="0">
              <a:buNone/>
            </a:pPr>
            <a:r>
              <a:rPr lang="en-GB" dirty="0"/>
              <a:t> </a:t>
            </a:r>
            <a:endParaRPr lang="en-US" sz="4400" dirty="0"/>
          </a:p>
          <a:p>
            <a:pPr lvl="1"/>
            <a:r>
              <a:rPr lang="en-GB" dirty="0"/>
              <a:t>increasing awareness and skills of staff and volunteers in considering the social differences between vulnerable men and women when designing, implementing, monitoring and evaluating programmes;</a:t>
            </a:r>
            <a:endParaRPr lang="en-US" sz="4000" dirty="0"/>
          </a:p>
          <a:p>
            <a:pPr lvl="1"/>
            <a:r>
              <a:rPr lang="en-GB" dirty="0"/>
              <a:t>conducting a systematic review of the institution's procedures to put in place gender analysis as part of programming or improving the existing systems;</a:t>
            </a:r>
            <a:endParaRPr lang="en-US" sz="4000" dirty="0"/>
          </a:p>
          <a:p>
            <a:pPr lvl="1"/>
            <a:r>
              <a:rPr lang="en-GB" dirty="0"/>
              <a:t>enabling a gender balance in the different levels of the structure within their organisation, in particular to involve more women in the decision-making processes at all levels;</a:t>
            </a:r>
            <a:endParaRPr lang="en-US" sz="4000" dirty="0"/>
          </a:p>
          <a:p>
            <a:pPr lvl="1"/>
            <a:r>
              <a:rPr lang="en-GB" dirty="0"/>
              <a:t>ensuring equal opportunities among female and male staff members and volunteers in the areas of recruitment, promotion, benefits, training and working conditions. 	</a:t>
            </a:r>
            <a:br>
              <a:rPr lang="en-GB" dirty="0"/>
            </a:br>
            <a:r>
              <a:rPr lang="en-GB" dirty="0"/>
              <a:t/>
            </a:r>
            <a:br>
              <a:rPr lang="en-GB" dirty="0"/>
            </a:br>
            <a:endParaRPr lang="en-US" dirty="0"/>
          </a:p>
        </p:txBody>
      </p:sp>
    </p:spTree>
    <p:extLst>
      <p:ext uri="{BB962C8B-B14F-4D97-AF65-F5344CB8AC3E}">
        <p14:creationId xmlns="" xmlns:p14="http://schemas.microsoft.com/office/powerpoint/2010/main" val="173093177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pPr lvl="1"/>
            <a:r>
              <a:rPr lang="en-GB" dirty="0" smtClean="0"/>
              <a:t>The </a:t>
            </a:r>
            <a:r>
              <a:rPr lang="en-GB" i="1" dirty="0" smtClean="0"/>
              <a:t>governance</a:t>
            </a:r>
            <a:r>
              <a:rPr lang="en-GB" dirty="0" smtClean="0"/>
              <a:t> of [ABC] is responsible for: </a:t>
            </a:r>
            <a:endParaRPr lang="en-US" sz="4000" dirty="0" smtClean="0"/>
          </a:p>
          <a:p>
            <a:pPr lvl="1"/>
            <a:r>
              <a:rPr lang="en-GB" dirty="0" smtClean="0"/>
              <a:t>assessing the implications of their policies and decisions for men and women, and thus ensuring that all [ABC] policies and programmes are gender sensitive.  </a:t>
            </a:r>
            <a:endParaRPr lang="en-US" sz="4400" dirty="0" smtClean="0"/>
          </a:p>
          <a:p>
            <a:pPr marL="0" indent="0">
              <a:buNone/>
            </a:pPr>
            <a:endParaRPr lang="en-US" dirty="0"/>
          </a:p>
        </p:txBody>
      </p:sp>
    </p:spTree>
    <p:extLst>
      <p:ext uri="{BB962C8B-B14F-4D97-AF65-F5344CB8AC3E}">
        <p14:creationId xmlns="" xmlns:p14="http://schemas.microsoft.com/office/powerpoint/2010/main" val="247134980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u="sng" dirty="0" smtClean="0"/>
              <a:t>GRIEVANCE SETTLEMENT POLICY</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marL="0" indent="0">
              <a:buNone/>
            </a:pPr>
            <a:r>
              <a:rPr lang="en-GB" b="1" dirty="0" smtClean="0"/>
              <a:t>1</a:t>
            </a:r>
            <a:r>
              <a:rPr lang="en-GB" b="1" dirty="0"/>
              <a:t>. INTRODUCTION</a:t>
            </a:r>
            <a:endParaRPr lang="en-US" dirty="0"/>
          </a:p>
          <a:p>
            <a:pPr marL="0" indent="0">
              <a:buNone/>
            </a:pPr>
            <a:r>
              <a:rPr lang="en-GB" b="1" dirty="0"/>
              <a:t> </a:t>
            </a:r>
            <a:endParaRPr lang="en-US" dirty="0"/>
          </a:p>
          <a:p>
            <a:r>
              <a:rPr lang="en-GB" dirty="0"/>
              <a:t>[ABC] is committed to maintaining and enhancing fair, equitable and safe work practices. </a:t>
            </a:r>
            <a:endParaRPr lang="en-US" dirty="0"/>
          </a:p>
          <a:p>
            <a:endParaRPr lang="en-US" dirty="0"/>
          </a:p>
        </p:txBody>
      </p:sp>
    </p:spTree>
    <p:extLst>
      <p:ext uri="{BB962C8B-B14F-4D97-AF65-F5344CB8AC3E}">
        <p14:creationId xmlns="" xmlns:p14="http://schemas.microsoft.com/office/powerpoint/2010/main" val="393152680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rmAutofit/>
          </a:bodyPr>
          <a:lstStyle/>
          <a:p>
            <a:r>
              <a:rPr lang="en-GB" b="1" dirty="0" smtClean="0"/>
              <a:t>2. STATEMENT </a:t>
            </a:r>
            <a:r>
              <a:rPr lang="en-US" b="1" dirty="0" smtClean="0"/>
              <a:t/>
            </a:r>
            <a:br>
              <a:rPr lang="en-US" b="1" dirty="0" smtClean="0"/>
            </a:br>
            <a:endParaRPr lang="en-US" dirty="0"/>
          </a:p>
        </p:txBody>
      </p:sp>
      <p:sp>
        <p:nvSpPr>
          <p:cNvPr id="3" name="Content Placeholder 2"/>
          <p:cNvSpPr>
            <a:spLocks noGrp="1"/>
          </p:cNvSpPr>
          <p:nvPr>
            <p:ph sz="quarter" idx="1"/>
          </p:nvPr>
        </p:nvSpPr>
        <p:spPr/>
        <p:txBody>
          <a:bodyPr>
            <a:normAutofit/>
          </a:bodyPr>
          <a:lstStyle/>
          <a:p>
            <a:pPr marL="0" indent="0">
              <a:buNone/>
            </a:pPr>
            <a:endParaRPr lang="en-US" dirty="0"/>
          </a:p>
          <a:p>
            <a:r>
              <a:rPr lang="en-GB" dirty="0"/>
              <a:t> [ABC] states that all members of staff are expected to perform their duties with efficiency, fairness, impartiality, integrity, honesty and compassion. </a:t>
            </a:r>
            <a:endParaRPr lang="en-US" dirty="0"/>
          </a:p>
          <a:p>
            <a:pPr marL="0" indent="0">
              <a:buNone/>
            </a:pPr>
            <a:r>
              <a:rPr lang="en-GB" dirty="0"/>
              <a:t> </a:t>
            </a:r>
            <a:endParaRPr lang="en-US" dirty="0"/>
          </a:p>
          <a:p>
            <a:r>
              <a:rPr lang="en-GB" dirty="0"/>
              <a:t>The distinctive feature of the Grievance Procedure for Staff aims to ensure that work-related grievances are addressed in a timely and confidential manner at the lowest appropriate management level, in order to prevent minor problems or grievances from escalating</a:t>
            </a:r>
            <a:endParaRPr lang="en-US" dirty="0"/>
          </a:p>
        </p:txBody>
      </p:sp>
    </p:spTree>
    <p:extLst>
      <p:ext uri="{BB962C8B-B14F-4D97-AF65-F5344CB8AC3E}">
        <p14:creationId xmlns="" xmlns:p14="http://schemas.microsoft.com/office/powerpoint/2010/main" val="233932393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3. WHAT IS GRIEVANCE</a:t>
            </a:r>
            <a:r>
              <a:rPr lang="en-US" b="1" dirty="0" smtClean="0"/>
              <a:t/>
            </a:r>
            <a:br>
              <a:rPr lang="en-US" b="1" dirty="0" smtClean="0"/>
            </a:br>
            <a:endParaRPr lang="en-US" dirty="0"/>
          </a:p>
        </p:txBody>
      </p:sp>
      <p:sp>
        <p:nvSpPr>
          <p:cNvPr id="3" name="Content Placeholder 2"/>
          <p:cNvSpPr>
            <a:spLocks noGrp="1"/>
          </p:cNvSpPr>
          <p:nvPr>
            <p:ph sz="quarter" idx="1"/>
          </p:nvPr>
        </p:nvSpPr>
        <p:spPr/>
        <p:txBody>
          <a:bodyPr>
            <a:normAutofit/>
          </a:bodyPr>
          <a:lstStyle/>
          <a:p>
            <a:pPr marL="0" indent="0">
              <a:buNone/>
            </a:pPr>
            <a:endParaRPr lang="en-US" dirty="0"/>
          </a:p>
          <a:p>
            <a:r>
              <a:rPr lang="en-GB" dirty="0"/>
              <a:t>There is always the potential for conflict to arise in a workplace. Conflict can be negative if it creates an environment of tension, and can harm morale and productivity if it is not properly managed.</a:t>
            </a:r>
            <a:endParaRPr lang="en-US" dirty="0"/>
          </a:p>
          <a:p>
            <a:pPr marL="0" indent="0">
              <a:buNone/>
            </a:pPr>
            <a:r>
              <a:rPr lang="en-GB" dirty="0"/>
              <a:t> </a:t>
            </a:r>
            <a:endParaRPr lang="en-US" dirty="0"/>
          </a:p>
          <a:p>
            <a:endParaRPr lang="en-US" dirty="0"/>
          </a:p>
        </p:txBody>
      </p:sp>
    </p:spTree>
    <p:extLst>
      <p:ext uri="{BB962C8B-B14F-4D97-AF65-F5344CB8AC3E}">
        <p14:creationId xmlns="" xmlns:p14="http://schemas.microsoft.com/office/powerpoint/2010/main" val="383611429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pPr marL="0" indent="0">
              <a:buNone/>
            </a:pPr>
            <a:r>
              <a:rPr lang="en-GB" dirty="0" smtClean="0"/>
              <a:t>There </a:t>
            </a:r>
            <a:r>
              <a:rPr lang="en-GB" dirty="0"/>
              <a:t>are two fundamental types of work-related grievance. These are:</a:t>
            </a:r>
            <a:endParaRPr lang="en-US" sz="4400" dirty="0"/>
          </a:p>
          <a:p>
            <a:pPr>
              <a:buNone/>
            </a:pPr>
            <a:endParaRPr lang="en-US" sz="4400" dirty="0"/>
          </a:p>
          <a:p>
            <a:pPr lvl="1"/>
            <a:r>
              <a:rPr lang="en-GB" dirty="0"/>
              <a:t>behaviour which does not contravene any laws, legislation or common law such as interpersonal conflict, inappropriate behaviour, or inconsistent application of policy/procedures.</a:t>
            </a:r>
            <a:endParaRPr lang="en-US" dirty="0"/>
          </a:p>
          <a:p>
            <a:pPr>
              <a:buNone/>
            </a:pPr>
            <a:endParaRPr lang="en-US" dirty="0"/>
          </a:p>
          <a:p>
            <a:pPr lvl="1"/>
            <a:r>
              <a:rPr lang="en-GB" dirty="0"/>
              <a:t>potentially unlawful behaviour, which includes discrimination or harassment on grounds prohibited by anti-discrimination legislation, corruption, misadministration or serious waste.</a:t>
            </a:r>
            <a:endParaRPr lang="en-US" dirty="0"/>
          </a:p>
          <a:p>
            <a:endParaRPr lang="en-US" dirty="0"/>
          </a:p>
        </p:txBody>
      </p:sp>
    </p:spTree>
    <p:extLst>
      <p:ext uri="{BB962C8B-B14F-4D97-AF65-F5344CB8AC3E}">
        <p14:creationId xmlns="" xmlns:p14="http://schemas.microsoft.com/office/powerpoint/2010/main" val="172920370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4. PROCEDURE FOR HANDLING GRIEVANCES</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marL="0" indent="0">
              <a:buNone/>
            </a:pPr>
            <a:endParaRPr lang="en-US" dirty="0"/>
          </a:p>
          <a:p>
            <a:r>
              <a:rPr lang="en-GB" dirty="0"/>
              <a:t>An employee filing a grievance shall have at every “step” the right to present witnesses and evidence to support his/her grievance. Since the processing of a grievance is not a legal matter attorneys may not represent either the employee filing a grievance or </a:t>
            </a:r>
            <a:r>
              <a:rPr lang="en-US" dirty="0"/>
              <a:t>[ABC]</a:t>
            </a:r>
            <a:r>
              <a:rPr lang="en-GB" dirty="0"/>
              <a:t>. </a:t>
            </a:r>
            <a:endParaRPr lang="en-US" dirty="0"/>
          </a:p>
        </p:txBody>
      </p:sp>
    </p:spTree>
    <p:extLst>
      <p:ext uri="{BB962C8B-B14F-4D97-AF65-F5344CB8AC3E}">
        <p14:creationId xmlns="" xmlns:p14="http://schemas.microsoft.com/office/powerpoint/2010/main" val="388481533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GB" dirty="0" smtClean="0"/>
              <a:t>Employees are not to be penalized in any way for proper use of the Grievance Procedure. Time spent in grievance discussions with the administration would be considered time worked with pay. </a:t>
            </a:r>
            <a:endParaRPr lang="en-US" dirty="0" smtClean="0"/>
          </a:p>
          <a:p>
            <a:pPr marL="0" indent="0">
              <a:buNone/>
            </a:pPr>
            <a:endParaRPr lang="en-US" dirty="0"/>
          </a:p>
        </p:txBody>
      </p:sp>
    </p:spTree>
    <p:extLst>
      <p:ext uri="{BB962C8B-B14F-4D97-AF65-F5344CB8AC3E}">
        <p14:creationId xmlns="" xmlns:p14="http://schemas.microsoft.com/office/powerpoint/2010/main" val="67438620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Handling </a:t>
            </a:r>
            <a:r>
              <a:rPr lang="en-US" dirty="0" err="1" smtClean="0"/>
              <a:t>Grivances</a:t>
            </a:r>
            <a:endParaRPr lang="en-US" dirty="0"/>
          </a:p>
        </p:txBody>
      </p:sp>
      <p:sp>
        <p:nvSpPr>
          <p:cNvPr id="3" name="Content Placeholder 2"/>
          <p:cNvSpPr>
            <a:spLocks noGrp="1"/>
          </p:cNvSpPr>
          <p:nvPr>
            <p:ph sz="quarter" idx="1"/>
          </p:nvPr>
        </p:nvSpPr>
        <p:spPr/>
        <p:txBody>
          <a:bodyPr>
            <a:normAutofit/>
          </a:bodyPr>
          <a:lstStyle/>
          <a:p>
            <a:r>
              <a:rPr lang="en-GB" b="1" u="sng" dirty="0"/>
              <a:t>Step 1</a:t>
            </a:r>
            <a:endParaRPr lang="en-US" dirty="0"/>
          </a:p>
          <a:p>
            <a:pPr marL="0" indent="0">
              <a:buNone/>
            </a:pPr>
            <a:r>
              <a:rPr lang="en-GB" dirty="0"/>
              <a:t>Any employee who wishes to file a grievance shall first discuss his/her grievance with his/her immediate supervisor. After the aforementioned discussion with the employee, the supervisor shall have five (5) working days in which to reply to the employee’s grievance. If the supervisor fails to reply to the grievance or if his/her answer is not satisfactory to the employee, the employee may present his/her grievance at Step 2. </a:t>
            </a:r>
            <a:endParaRPr lang="en-US" dirty="0"/>
          </a:p>
          <a:p>
            <a:pPr marL="0" indent="0">
              <a:buNone/>
            </a:pPr>
            <a:endParaRPr lang="en-US" dirty="0"/>
          </a:p>
        </p:txBody>
      </p:sp>
    </p:spTree>
    <p:extLst>
      <p:ext uri="{BB962C8B-B14F-4D97-AF65-F5344CB8AC3E}">
        <p14:creationId xmlns="" xmlns:p14="http://schemas.microsoft.com/office/powerpoint/2010/main" val="69601991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t>
            </a:r>
            <a:r>
              <a:rPr lang="en-US" dirty="0" smtClean="0"/>
              <a:t/>
            </a:r>
            <a:br>
              <a:rPr lang="en-US" dirty="0" smtClean="0"/>
            </a:br>
            <a:r>
              <a:rPr lang="en-GB" b="1" u="sng" dirty="0" smtClean="0"/>
              <a:t>Step 2</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fontScale="92500"/>
          </a:bodyPr>
          <a:lstStyle/>
          <a:p>
            <a:pPr algn="just"/>
            <a:r>
              <a:rPr lang="en-GB" dirty="0" smtClean="0"/>
              <a:t>If </a:t>
            </a:r>
            <a:r>
              <a:rPr lang="en-GB" dirty="0"/>
              <a:t>the disposition of the grievance in Step 1 is not acceptable, the employee shall, within five (5) working days, prepare a written statement stating the basis for the grievance and a requested settlement. He/she shall then discuss his/her problem with the Section Head or Finance &amp; Administration Head (in cases where the section head is the direct supervisor), who shall have five working days in which to present a written reply to the employee’s complaint. If a mutually acceptable settlement cannot be reached, the employee will have five working days in which to present his/her grievance in Step 3. The grievant should process his/her grievance to Step 3 through the office of Head of  </a:t>
            </a:r>
            <a:r>
              <a:rPr lang="en-US" dirty="0"/>
              <a:t>[ABC]</a:t>
            </a:r>
            <a:r>
              <a:rPr lang="en-GB" dirty="0"/>
              <a:t>.</a:t>
            </a:r>
            <a:endParaRPr lang="en-US" dirty="0"/>
          </a:p>
          <a:p>
            <a:endParaRPr lang="en-US" dirty="0"/>
          </a:p>
        </p:txBody>
      </p:sp>
    </p:spTree>
    <p:extLst>
      <p:ext uri="{BB962C8B-B14F-4D97-AF65-F5344CB8AC3E}">
        <p14:creationId xmlns="" xmlns:p14="http://schemas.microsoft.com/office/powerpoint/2010/main" val="61087792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u="sng" dirty="0" smtClean="0"/>
              <a:t>Step 3</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pPr algn="just"/>
            <a:r>
              <a:rPr lang="en-GB" dirty="0" smtClean="0"/>
              <a:t>If </a:t>
            </a:r>
            <a:r>
              <a:rPr lang="en-GB" dirty="0"/>
              <a:t>the disposition of the grievance in Step 2 is not acceptable and the employee wishes to have the grievance considered further, he/she shall notify a representative appointed by the Head of </a:t>
            </a:r>
            <a:r>
              <a:rPr lang="en-US" dirty="0"/>
              <a:t>[ABC]</a:t>
            </a:r>
            <a:r>
              <a:rPr lang="en-GB" dirty="0"/>
              <a:t>. The incumbent representative will investigate the allegations and make arrangements to hear the employee’s complaint and the departmental charges if any. He/she shall provide a written response to the employee within five working days of the receipt of the grievance. If the response is not acceptable to the employee the grievance may be processed to Step 4 through the head of </a:t>
            </a:r>
            <a:r>
              <a:rPr lang="en-US" dirty="0"/>
              <a:t>[ABC]</a:t>
            </a:r>
            <a:r>
              <a:rPr lang="en-GB" dirty="0"/>
              <a:t>.</a:t>
            </a:r>
            <a:endParaRPr lang="en-US" dirty="0"/>
          </a:p>
          <a:p>
            <a:pPr marL="0" indent="0">
              <a:buNone/>
            </a:pPr>
            <a:endParaRPr lang="en-US" dirty="0"/>
          </a:p>
          <a:p>
            <a:endParaRPr lang="en-US" dirty="0"/>
          </a:p>
        </p:txBody>
      </p:sp>
    </p:spTree>
    <p:extLst>
      <p:ext uri="{BB962C8B-B14F-4D97-AF65-F5344CB8AC3E}">
        <p14:creationId xmlns="" xmlns:p14="http://schemas.microsoft.com/office/powerpoint/2010/main" val="347564762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u="sng" dirty="0" smtClean="0"/>
              <a:t>Step 4</a:t>
            </a:r>
            <a:r>
              <a:rPr lang="en-US" dirty="0" smtClean="0"/>
              <a:t/>
            </a:r>
            <a:br>
              <a:rPr lang="en-US" dirty="0" smtClean="0"/>
            </a:br>
            <a:endParaRPr lang="en-US" dirty="0"/>
          </a:p>
        </p:txBody>
      </p:sp>
      <p:sp>
        <p:nvSpPr>
          <p:cNvPr id="3" name="Content Placeholder 2"/>
          <p:cNvSpPr>
            <a:spLocks noGrp="1"/>
          </p:cNvSpPr>
          <p:nvPr>
            <p:ph sz="quarter" idx="1"/>
          </p:nvPr>
        </p:nvSpPr>
        <p:spPr/>
        <p:txBody>
          <a:bodyPr>
            <a:normAutofit/>
          </a:bodyPr>
          <a:lstStyle/>
          <a:p>
            <a:r>
              <a:rPr lang="en-GB" dirty="0" smtClean="0"/>
              <a:t>If </a:t>
            </a:r>
            <a:r>
              <a:rPr lang="en-GB" dirty="0"/>
              <a:t>the disposition of the grievance in Step 3 is not acceptable to the employee and he/she wishes to have the grievance given further consideration, he/she shall notify the Head of </a:t>
            </a:r>
            <a:r>
              <a:rPr lang="en-US" dirty="0"/>
              <a:t>[ABC] </a:t>
            </a:r>
            <a:r>
              <a:rPr lang="en-GB" dirty="0"/>
              <a:t>in writing to that effect. It is up to the discretion of the Head of </a:t>
            </a:r>
            <a:r>
              <a:rPr lang="en-US" dirty="0"/>
              <a:t>[ABC] </a:t>
            </a:r>
            <a:r>
              <a:rPr lang="en-GB" dirty="0"/>
              <a:t>to either investigate the allegation on his/her own or constitute a panel to hear out the grievant.   Grievance processed to Step 4 shall be reviewed and a response shall be provided to the grievant within thirty days.</a:t>
            </a:r>
            <a:endParaRPr lang="en-US" dirty="0"/>
          </a:p>
          <a:p>
            <a:pPr marL="0" indent="0">
              <a:buNone/>
            </a:pPr>
            <a:endParaRPr lang="en-US" dirty="0"/>
          </a:p>
          <a:p>
            <a:endParaRPr lang="en-US" dirty="0"/>
          </a:p>
        </p:txBody>
      </p:sp>
    </p:spTree>
    <p:extLst>
      <p:ext uri="{BB962C8B-B14F-4D97-AF65-F5344CB8AC3E}">
        <p14:creationId xmlns="" xmlns:p14="http://schemas.microsoft.com/office/powerpoint/2010/main" val="217574484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PERFORMANCE EVALUATION POLICY</a:t>
            </a:r>
            <a:r>
              <a:rPr lang="en-US" b="1" dirty="0" smtClean="0"/>
              <a:t/>
            </a:r>
            <a:br>
              <a:rPr lang="en-US" b="1" dirty="0" smtClean="0"/>
            </a:br>
            <a:endParaRPr lang="en-US" dirty="0"/>
          </a:p>
        </p:txBody>
      </p:sp>
      <p:sp>
        <p:nvSpPr>
          <p:cNvPr id="3" name="Content Placeholder 2"/>
          <p:cNvSpPr>
            <a:spLocks noGrp="1"/>
          </p:cNvSpPr>
          <p:nvPr>
            <p:ph sz="quarter" idx="1"/>
          </p:nvPr>
        </p:nvSpPr>
        <p:spPr/>
        <p:txBody>
          <a:bodyPr>
            <a:normAutofit fontScale="92500" lnSpcReduction="10000"/>
          </a:bodyPr>
          <a:lstStyle/>
          <a:p>
            <a:pPr marL="0" indent="0">
              <a:buNone/>
            </a:pPr>
            <a:endParaRPr lang="en-US" b="1" dirty="0"/>
          </a:p>
          <a:p>
            <a:pPr marL="0" indent="0">
              <a:buNone/>
            </a:pPr>
            <a:r>
              <a:rPr lang="en-US" b="1" dirty="0"/>
              <a:t> </a:t>
            </a:r>
          </a:p>
          <a:p>
            <a:r>
              <a:rPr lang="en-US" dirty="0"/>
              <a:t>This policy establishes guidelines for performance evaluations of professional staff. The purposes for carrying out performance evaluation include; </a:t>
            </a:r>
          </a:p>
          <a:p>
            <a:pPr marL="0" indent="0">
              <a:buNone/>
            </a:pPr>
            <a:r>
              <a:rPr lang="en-US" dirty="0"/>
              <a:t> </a:t>
            </a:r>
          </a:p>
          <a:p>
            <a:pPr lvl="0"/>
            <a:r>
              <a:rPr lang="en-US" dirty="0"/>
              <a:t>to provide a fair assessment of the employee's performance, </a:t>
            </a:r>
          </a:p>
          <a:p>
            <a:pPr lvl="0"/>
            <a:r>
              <a:rPr lang="en-US" dirty="0"/>
              <a:t>to assist the employee to improve performance, </a:t>
            </a:r>
          </a:p>
          <a:p>
            <a:pPr lvl="0"/>
            <a:r>
              <a:rPr lang="en-US" dirty="0"/>
              <a:t>to provide a basis for an appropriate level of compensation, and </a:t>
            </a:r>
          </a:p>
          <a:p>
            <a:pPr lvl="0"/>
            <a:r>
              <a:rPr lang="en-US" dirty="0"/>
              <a:t>to support and provide documentation for personnel actions under approved policies. </a:t>
            </a:r>
          </a:p>
          <a:p>
            <a:pPr marL="0" indent="0">
              <a:buNone/>
            </a:pPr>
            <a:endParaRPr lang="en-US" dirty="0"/>
          </a:p>
        </p:txBody>
      </p:sp>
    </p:spTree>
    <p:extLst>
      <p:ext uri="{BB962C8B-B14F-4D97-AF65-F5344CB8AC3E}">
        <p14:creationId xmlns="" xmlns:p14="http://schemas.microsoft.com/office/powerpoint/2010/main" val="24242088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1. DATE FOR IMPLEMENTATION </a:t>
            </a:r>
            <a:r>
              <a:rPr lang="en-US" dirty="0"/>
              <a:t/>
            </a:r>
            <a:br>
              <a:rPr lang="en-US" dirty="0"/>
            </a:br>
            <a:endParaRPr lang="en-US" dirty="0"/>
          </a:p>
        </p:txBody>
      </p:sp>
      <p:sp>
        <p:nvSpPr>
          <p:cNvPr id="3" name="Content Placeholder 2"/>
          <p:cNvSpPr>
            <a:spLocks noGrp="1"/>
          </p:cNvSpPr>
          <p:nvPr>
            <p:ph sz="quarter" idx="1"/>
          </p:nvPr>
        </p:nvSpPr>
        <p:spPr/>
        <p:txBody>
          <a:bodyPr>
            <a:normAutofit/>
          </a:bodyPr>
          <a:lstStyle/>
          <a:p>
            <a:pPr marL="0" indent="0">
              <a:buNone/>
            </a:pPr>
            <a:endParaRPr lang="en-US" dirty="0"/>
          </a:p>
          <a:p>
            <a:r>
              <a:rPr lang="en-US" dirty="0"/>
              <a:t>Performance evaluations are scheduled to ensure that every regular employee is evaluated annually prior to reappointment for the succeeding year. </a:t>
            </a:r>
            <a:r>
              <a:rPr lang="en-US" b="1" dirty="0"/>
              <a:t> </a:t>
            </a:r>
            <a:endParaRPr lang="en-US" dirty="0"/>
          </a:p>
          <a:p>
            <a:pPr marL="0" indent="0">
              <a:buNone/>
            </a:pPr>
            <a:endParaRPr lang="en-US" b="1" dirty="0"/>
          </a:p>
          <a:p>
            <a:endParaRPr lang="en-US" dirty="0"/>
          </a:p>
        </p:txBody>
      </p:sp>
    </p:spTree>
    <p:extLst>
      <p:ext uri="{BB962C8B-B14F-4D97-AF65-F5344CB8AC3E}">
        <p14:creationId xmlns="" xmlns:p14="http://schemas.microsoft.com/office/powerpoint/2010/main" val="20006486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2. CONFIDENTIALITY AND DISPOSITION OF FORMS </a:t>
            </a:r>
            <a:r>
              <a:rPr lang="en-US" dirty="0"/>
              <a:t/>
            </a:r>
            <a:br>
              <a:rPr lang="en-US" dirty="0"/>
            </a:br>
            <a:endParaRPr lang="en-US" dirty="0"/>
          </a:p>
        </p:txBody>
      </p:sp>
      <p:sp>
        <p:nvSpPr>
          <p:cNvPr id="3" name="Content Placeholder 2"/>
          <p:cNvSpPr>
            <a:spLocks noGrp="1"/>
          </p:cNvSpPr>
          <p:nvPr>
            <p:ph sz="quarter" idx="1"/>
          </p:nvPr>
        </p:nvSpPr>
        <p:spPr/>
        <p:txBody>
          <a:bodyPr/>
          <a:lstStyle/>
          <a:p>
            <a:r>
              <a:rPr lang="en-US" dirty="0" smtClean="0"/>
              <a:t>The </a:t>
            </a:r>
            <a:r>
              <a:rPr lang="en-US" dirty="0"/>
              <a:t>completed Annual Performance Evaluation form for each employee is part of that employee's official personnel file in each department. Each supervisor is to conduct performance evaluations. The final step in the evaluation process involves review by the department head, or designated management official. As an official part of each departmental personnel file, the Performance Evaluation form shall be treated as confidential. </a:t>
            </a:r>
          </a:p>
          <a:p>
            <a:endParaRPr lang="en-US" dirty="0"/>
          </a:p>
        </p:txBody>
      </p:sp>
    </p:spTree>
    <p:extLst>
      <p:ext uri="{BB962C8B-B14F-4D97-AF65-F5344CB8AC3E}">
        <p14:creationId xmlns="" xmlns:p14="http://schemas.microsoft.com/office/powerpoint/2010/main" val="191121317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GENERAL INSTRUCTIONS FOR COMPLETING PERFORMANCE EVALUATION FORMS </a:t>
            </a:r>
            <a:endParaRPr lang="en-US" dirty="0"/>
          </a:p>
        </p:txBody>
      </p:sp>
      <p:sp>
        <p:nvSpPr>
          <p:cNvPr id="3" name="Content Placeholder 2"/>
          <p:cNvSpPr>
            <a:spLocks noGrp="1"/>
          </p:cNvSpPr>
          <p:nvPr>
            <p:ph sz="quarter" idx="1"/>
          </p:nvPr>
        </p:nvSpPr>
        <p:spPr/>
        <p:txBody>
          <a:bodyPr>
            <a:normAutofit/>
          </a:bodyPr>
          <a:lstStyle/>
          <a:p>
            <a:pPr marL="0" indent="0">
              <a:buNone/>
            </a:pPr>
            <a:endParaRPr lang="en-US" sz="4000" b="1" dirty="0"/>
          </a:p>
          <a:p>
            <a:r>
              <a:rPr lang="en-US" dirty="0"/>
              <a:t>The purpose of performance evaluations are;</a:t>
            </a:r>
            <a:endParaRPr lang="en-US" sz="4400" dirty="0"/>
          </a:p>
          <a:p>
            <a:pPr lvl="1"/>
            <a:r>
              <a:rPr lang="en-US" dirty="0" smtClean="0"/>
              <a:t>to </a:t>
            </a:r>
            <a:r>
              <a:rPr lang="en-US" dirty="0"/>
              <a:t>provide a fair assessment of the employee's performance,</a:t>
            </a:r>
            <a:endParaRPr lang="en-US" sz="4000" dirty="0"/>
          </a:p>
          <a:p>
            <a:pPr lvl="1"/>
            <a:r>
              <a:rPr lang="en-US" dirty="0"/>
              <a:t>to assist the employee to improve performance, </a:t>
            </a:r>
            <a:endParaRPr lang="en-US" sz="4000" dirty="0"/>
          </a:p>
          <a:p>
            <a:pPr lvl="1"/>
            <a:r>
              <a:rPr lang="en-US" dirty="0"/>
              <a:t>to provide a basis for an appropriate level of compensation, and </a:t>
            </a:r>
            <a:endParaRPr lang="en-US" sz="4000" dirty="0"/>
          </a:p>
          <a:p>
            <a:pPr lvl="1"/>
            <a:r>
              <a:rPr lang="en-US" dirty="0"/>
              <a:t>to support and provide documentation for personnel actions under approved policies. </a:t>
            </a:r>
            <a:endParaRPr lang="en-US" sz="4000" dirty="0"/>
          </a:p>
          <a:p>
            <a:endParaRPr lang="en-US" dirty="0"/>
          </a:p>
        </p:txBody>
      </p:sp>
    </p:spTree>
    <p:extLst>
      <p:ext uri="{BB962C8B-B14F-4D97-AF65-F5344CB8AC3E}">
        <p14:creationId xmlns="" xmlns:p14="http://schemas.microsoft.com/office/powerpoint/2010/main" val="62995590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sz="quarter" idx="1"/>
          </p:nvPr>
        </p:nvSpPr>
        <p:spPr/>
        <p:txBody>
          <a:bodyPr/>
          <a:lstStyle/>
          <a:p>
            <a:r>
              <a:rPr lang="en-US" u="sng" dirty="0"/>
              <a:t>In order to succeed, your desire for success should be greater than your fear </a:t>
            </a:r>
            <a:r>
              <a:rPr lang="en-US" u="sng" dirty="0" smtClean="0"/>
              <a:t>of failure.</a:t>
            </a:r>
            <a:r>
              <a:rPr lang="en-US" u="sng" dirty="0"/>
              <a:t> </a:t>
            </a:r>
            <a:r>
              <a:rPr lang="en-US" u="sng" dirty="0" smtClean="0"/>
              <a:t>Bill Cosby</a:t>
            </a:r>
            <a:endParaRPr lang="en-US" u="sng" dirty="0"/>
          </a:p>
        </p:txBody>
      </p:sp>
    </p:spTree>
    <p:extLst>
      <p:ext uri="{BB962C8B-B14F-4D97-AF65-F5344CB8AC3E}">
        <p14:creationId xmlns="" xmlns:p14="http://schemas.microsoft.com/office/powerpoint/2010/main" val="222208838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a:t>
            </a:r>
            <a:endParaRPr lang="en-US" dirty="0"/>
          </a:p>
        </p:txBody>
      </p:sp>
      <p:sp>
        <p:nvSpPr>
          <p:cNvPr id="3" name="Content Placeholder 2"/>
          <p:cNvSpPr>
            <a:spLocks noGrp="1"/>
          </p:cNvSpPr>
          <p:nvPr>
            <p:ph sz="quarter" idx="1"/>
          </p:nvPr>
        </p:nvSpPr>
        <p:spPr/>
        <p:txBody>
          <a:bodyPr/>
          <a:lstStyle/>
          <a:p>
            <a:r>
              <a:rPr lang="en-US" dirty="0" smtClean="0"/>
              <a:t>Pakistan Centre for Philanthropy guideline manual of Policy Making.</a:t>
            </a:r>
          </a:p>
          <a:p>
            <a:r>
              <a:rPr lang="en-US" dirty="0"/>
              <a:t>http://www.brainyquote.com/quotes/topics/topic_success.html#F3sHZs8fSTYI1P1f.99</a:t>
            </a:r>
          </a:p>
          <a:p>
            <a:endParaRPr lang="en-US" dirty="0"/>
          </a:p>
          <a:p>
            <a:pPr marL="0" indent="0">
              <a:buNone/>
            </a:pPr>
            <a:r>
              <a:rPr lang="en-US" dirty="0" smtClean="0"/>
              <a:t> </a:t>
            </a:r>
            <a:endParaRPr lang="en-US" dirty="0"/>
          </a:p>
        </p:txBody>
      </p:sp>
    </p:spTree>
    <p:extLst>
      <p:ext uri="{BB962C8B-B14F-4D97-AF65-F5344CB8AC3E}">
        <p14:creationId xmlns="" xmlns:p14="http://schemas.microsoft.com/office/powerpoint/2010/main" val="144435182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164</TotalTime>
  <Words>2975</Words>
  <Application>Microsoft Office PowerPoint</Application>
  <PresentationFormat>On-screen Show (4:3)</PresentationFormat>
  <Paragraphs>266</Paragraphs>
  <Slides>70</Slides>
  <Notes>0</Notes>
  <HiddenSlides>0</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Oriel</vt:lpstr>
      <vt:lpstr>Decision Making in Non Profit Sector (NPO) Lecture-21 </vt:lpstr>
      <vt:lpstr>Agenda</vt:lpstr>
      <vt:lpstr>Agenda</vt:lpstr>
      <vt:lpstr>Agenda</vt:lpstr>
      <vt:lpstr>CHANGES IN POLICIES MANUAL   </vt:lpstr>
      <vt:lpstr>  PERSONNEL POLICY   </vt:lpstr>
      <vt:lpstr>PERSONNEL POLICY</vt:lpstr>
      <vt:lpstr>DEFINITION OF EMPLOYEE STATUS </vt:lpstr>
      <vt:lpstr>REGULAR FULL-TIME </vt:lpstr>
      <vt:lpstr>REGULAR PART-TIME </vt:lpstr>
      <vt:lpstr>TEMPORARY (FULL-TIME or PART-TIME) </vt:lpstr>
      <vt:lpstr>NON-DISCRIMINATION </vt:lpstr>
      <vt:lpstr>NON-DISCRIMINATION</vt:lpstr>
      <vt:lpstr>NON-DISCRIMINATION</vt:lpstr>
      <vt:lpstr>NON-DISCLOSURE/CONFIDENTIALITY   </vt:lpstr>
      <vt:lpstr>NON-DISCLOSURE/CONFIDENTIALITY</vt:lpstr>
      <vt:lpstr>NEW EMPLOYEE ORIENTATION </vt:lpstr>
      <vt:lpstr>Slide 18</vt:lpstr>
      <vt:lpstr>Slide 19</vt:lpstr>
      <vt:lpstr>Slide 20</vt:lpstr>
      <vt:lpstr>PROBATIONARY PERIOD FOR NEW EMPLOYEES </vt:lpstr>
      <vt:lpstr>Slide 22</vt:lpstr>
      <vt:lpstr>OFFICE HOURS </vt:lpstr>
      <vt:lpstr>LUNCH PERIODS </vt:lpstr>
      <vt:lpstr>RECRUITMENT POLICY </vt:lpstr>
      <vt:lpstr>Slide 26</vt:lpstr>
      <vt:lpstr>Slide 27</vt:lpstr>
      <vt:lpstr>Slide 28</vt:lpstr>
      <vt:lpstr>RECRUITMENT OF STAFF FROM WITHIN THE ORGANISATION   </vt:lpstr>
      <vt:lpstr>Slide 30</vt:lpstr>
      <vt:lpstr>Slide 31</vt:lpstr>
      <vt:lpstr>IN-HOUSE APPLICATION PROCEDURE </vt:lpstr>
      <vt:lpstr>RECRUITMENT OF PERSONS FROM OUTSIDE THE ORGANISATION </vt:lpstr>
      <vt:lpstr>Slide 34</vt:lpstr>
      <vt:lpstr>Slide 35</vt:lpstr>
      <vt:lpstr>EXTERNAL APPLICATION PROCEDURE </vt:lpstr>
      <vt:lpstr>CONFLICT OF INTEREST POLICY </vt:lpstr>
      <vt:lpstr>Slide 38</vt:lpstr>
      <vt:lpstr>Slide 39</vt:lpstr>
      <vt:lpstr>PURPOSE </vt:lpstr>
      <vt:lpstr>Slide 41</vt:lpstr>
      <vt:lpstr>Slide 42</vt:lpstr>
      <vt:lpstr>DISCLOSURE </vt:lpstr>
      <vt:lpstr>REQUIREMENTS FOR DISCLOSURE  </vt:lpstr>
      <vt:lpstr>FUNDRAISING POLICY </vt:lpstr>
      <vt:lpstr> 2. STATEMENT </vt:lpstr>
      <vt:lpstr>2. STATEMENT</vt:lpstr>
      <vt:lpstr>GENDER POLICY </vt:lpstr>
      <vt:lpstr>2. SCOPE </vt:lpstr>
      <vt:lpstr>3. STATEMENT  </vt:lpstr>
      <vt:lpstr>Slide 51</vt:lpstr>
      <vt:lpstr>Slide 52</vt:lpstr>
      <vt:lpstr>RESPONSIBILITIES </vt:lpstr>
      <vt:lpstr>Slide 54</vt:lpstr>
      <vt:lpstr>GRIEVANCE SETTLEMENT POLICY </vt:lpstr>
      <vt:lpstr>2. STATEMENT  </vt:lpstr>
      <vt:lpstr>3. WHAT IS GRIEVANCE </vt:lpstr>
      <vt:lpstr>Slide 58</vt:lpstr>
      <vt:lpstr>4. PROCEDURE FOR HANDLING GRIEVANCES </vt:lpstr>
      <vt:lpstr>Slide 60</vt:lpstr>
      <vt:lpstr>Handling Grivances</vt:lpstr>
      <vt:lpstr>  Step 2 </vt:lpstr>
      <vt:lpstr>Step 3 </vt:lpstr>
      <vt:lpstr>Step 4 </vt:lpstr>
      <vt:lpstr>PERFORMANCE EVALUATION POLICY </vt:lpstr>
      <vt:lpstr>1. DATE FOR IMPLEMENTATION  </vt:lpstr>
      <vt:lpstr>2. CONFIDENTIALITY AND DISPOSITION OF FORMS  </vt:lpstr>
      <vt:lpstr>GENERAL INSTRUCTIONS FOR COMPLETING PERFORMANCE EVALUATION FORMS </vt:lpstr>
      <vt:lpstr>Conclusion </vt:lpstr>
      <vt:lpstr>Reference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Decision Making in Non Profit Sector (NPO) Lecture-21</dc:title>
  <dc:creator>comsats</dc:creator>
  <cp:lastModifiedBy>NTS</cp:lastModifiedBy>
  <cp:revision>43</cp:revision>
  <dcterms:created xsi:type="dcterms:W3CDTF">2013-11-20T04:34:04Z</dcterms:created>
  <dcterms:modified xsi:type="dcterms:W3CDTF">2013-11-20T08:57:57Z</dcterms:modified>
</cp:coreProperties>
</file>