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4" r:id="rId29"/>
    <p:sldId id="283" r:id="rId30"/>
    <p:sldId id="284" r:id="rId31"/>
    <p:sldId id="285" r:id="rId32"/>
    <p:sldId id="286" r:id="rId33"/>
    <p:sldId id="287" r:id="rId34"/>
    <p:sldId id="288" r:id="rId35"/>
    <p:sldId id="289" r:id="rId36"/>
    <p:sldId id="290" r:id="rId37"/>
    <p:sldId id="291" r:id="rId38"/>
    <p:sldId id="292" r:id="rId39"/>
    <p:sldId id="293"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E2AFF15-CCA7-4482-BCC9-32738E3DF8E5}" type="datetimeFigureOut">
              <a:rPr lang="en-US" smtClean="0"/>
              <a:pPr/>
              <a:t>11-Nov-13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24F9600-D548-4627-B540-F642C95D4FB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E2AFF15-CCA7-4482-BCC9-32738E3DF8E5}" type="datetimeFigureOut">
              <a:rPr lang="en-US" smtClean="0"/>
              <a:pPr/>
              <a:t>11-Nov-13</a:t>
            </a:fld>
            <a:endParaRPr lang="en-US"/>
          </a:p>
        </p:txBody>
      </p:sp>
      <p:sp>
        <p:nvSpPr>
          <p:cNvPr id="9" name="Slide Number Placeholder 8"/>
          <p:cNvSpPr>
            <a:spLocks noGrp="1"/>
          </p:cNvSpPr>
          <p:nvPr>
            <p:ph type="sldNum" sz="quarter" idx="15"/>
          </p:nvPr>
        </p:nvSpPr>
        <p:spPr/>
        <p:txBody>
          <a:bodyPr rtlCol="0"/>
          <a:lstStyle/>
          <a:p>
            <a:fld id="{024F9600-D548-4627-B540-F642C95D4FB3}"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E2AFF15-CCA7-4482-BCC9-32738E3DF8E5}" type="datetimeFigureOut">
              <a:rPr lang="en-US" smtClean="0"/>
              <a:pPr/>
              <a:t>11-Nov-13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24F9600-D548-4627-B540-F642C95D4FB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E2AFF15-CCA7-4482-BCC9-32738E3DF8E5}" type="datetimeFigureOut">
              <a:rPr lang="en-US" smtClean="0"/>
              <a:pPr/>
              <a:t>11-Nov-13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4F9600-D548-4627-B540-F642C95D4FB3}"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E2AFF15-CCA7-4482-BCC9-32738E3DF8E5}" type="datetimeFigureOut">
              <a:rPr lang="en-US" smtClean="0"/>
              <a:pPr/>
              <a:t>11-Nov-13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4F9600-D548-4627-B540-F642C95D4FB3}"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E2AFF15-CCA7-4482-BCC9-32738E3DF8E5}" type="datetimeFigureOut">
              <a:rPr lang="en-US" smtClean="0"/>
              <a:pPr/>
              <a:t>11-Nov-13</a:t>
            </a:fld>
            <a:endParaRPr lang="en-US"/>
          </a:p>
        </p:txBody>
      </p:sp>
      <p:sp>
        <p:nvSpPr>
          <p:cNvPr id="7" name="Slide Number Placeholder 6"/>
          <p:cNvSpPr>
            <a:spLocks noGrp="1"/>
          </p:cNvSpPr>
          <p:nvPr>
            <p:ph type="sldNum" sz="quarter" idx="11"/>
          </p:nvPr>
        </p:nvSpPr>
        <p:spPr/>
        <p:txBody>
          <a:bodyPr rtlCol="0"/>
          <a:lstStyle/>
          <a:p>
            <a:fld id="{024F9600-D548-4627-B540-F642C95D4FB3}"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AFF15-CCA7-4482-BCC9-32738E3DF8E5}" type="datetimeFigureOut">
              <a:rPr lang="en-US" smtClean="0"/>
              <a:pPr/>
              <a:t>11-Nov-13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4F9600-D548-4627-B540-F642C95D4F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E2AFF15-CCA7-4482-BCC9-32738E3DF8E5}" type="datetimeFigureOut">
              <a:rPr lang="en-US" smtClean="0"/>
              <a:pPr/>
              <a:t>11-Nov-13</a:t>
            </a:fld>
            <a:endParaRPr lang="en-US"/>
          </a:p>
        </p:txBody>
      </p:sp>
      <p:sp>
        <p:nvSpPr>
          <p:cNvPr id="22" name="Slide Number Placeholder 21"/>
          <p:cNvSpPr>
            <a:spLocks noGrp="1"/>
          </p:cNvSpPr>
          <p:nvPr>
            <p:ph type="sldNum" sz="quarter" idx="15"/>
          </p:nvPr>
        </p:nvSpPr>
        <p:spPr/>
        <p:txBody>
          <a:bodyPr rtlCol="0"/>
          <a:lstStyle/>
          <a:p>
            <a:fld id="{024F9600-D548-4627-B540-F642C95D4FB3}"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E2AFF15-CCA7-4482-BCC9-32738E3DF8E5}" type="datetimeFigureOut">
              <a:rPr lang="en-US" smtClean="0"/>
              <a:pPr/>
              <a:t>11-Nov-13</a:t>
            </a:fld>
            <a:endParaRPr lang="en-US"/>
          </a:p>
        </p:txBody>
      </p:sp>
      <p:sp>
        <p:nvSpPr>
          <p:cNvPr id="18" name="Slide Number Placeholder 17"/>
          <p:cNvSpPr>
            <a:spLocks noGrp="1"/>
          </p:cNvSpPr>
          <p:nvPr>
            <p:ph type="sldNum" sz="quarter" idx="11"/>
          </p:nvPr>
        </p:nvSpPr>
        <p:spPr/>
        <p:txBody>
          <a:bodyPr rtlCol="0"/>
          <a:lstStyle/>
          <a:p>
            <a:fld id="{024F9600-D548-4627-B540-F642C95D4FB3}"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AFF15-CCA7-4482-BCC9-32738E3DF8E5}" type="datetimeFigureOut">
              <a:rPr lang="en-US" smtClean="0"/>
              <a:pPr/>
              <a:t>11-Nov-13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4F9600-D548-4627-B540-F642C95D4F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AFF15-CCA7-4482-BCC9-32738E3DF8E5}" type="datetimeFigureOut">
              <a:rPr lang="en-US" smtClean="0"/>
              <a:pPr/>
              <a:t>11-Nov-13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4F9600-D548-4627-B540-F642C95D4FB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E2AFF15-CCA7-4482-BCC9-32738E3DF8E5}" type="datetimeFigureOut">
              <a:rPr lang="en-US" smtClean="0"/>
              <a:pPr/>
              <a:t>11-Nov-13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24F9600-D548-4627-B540-F642C95D4F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676400"/>
            <a:ext cx="6172200" cy="1894362"/>
          </a:xfrm>
        </p:spPr>
        <p:txBody>
          <a:bodyPr>
            <a:normAutofit/>
          </a:bodyPr>
          <a:lstStyle/>
          <a:p>
            <a:r>
              <a:rPr lang="en-US" dirty="0" smtClean="0"/>
              <a:t>Decision Making in Non Profit Sector (NPO)</a:t>
            </a:r>
            <a:br>
              <a:rPr lang="en-US" dirty="0" smtClean="0"/>
            </a:br>
            <a:r>
              <a:rPr lang="en-US" dirty="0" smtClean="0"/>
              <a:t>Lecture-20 </a:t>
            </a:r>
            <a:endParaRPr lang="en-US" dirty="0"/>
          </a:p>
        </p:txBody>
      </p:sp>
      <p:sp>
        <p:nvSpPr>
          <p:cNvPr id="3" name="Subtitle 2"/>
          <p:cNvSpPr>
            <a:spLocks noGrp="1"/>
          </p:cNvSpPr>
          <p:nvPr>
            <p:ph type="subTitle" idx="1"/>
          </p:nvPr>
        </p:nvSpPr>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a:p>
        </p:txBody>
      </p:sp>
    </p:spTree>
    <p:extLst>
      <p:ext uri="{BB962C8B-B14F-4D97-AF65-F5344CB8AC3E}">
        <p14:creationId xmlns:p14="http://schemas.microsoft.com/office/powerpoint/2010/main" xmlns="" val="719370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lstStyle/>
          <a:p>
            <a:r>
              <a:rPr lang="en-US" dirty="0" smtClean="0"/>
              <a:t>Preview of Last Lecture </a:t>
            </a:r>
          </a:p>
          <a:p>
            <a:r>
              <a:rPr lang="en-US" dirty="0" smtClean="0"/>
              <a:t>Stakeholders</a:t>
            </a:r>
          </a:p>
          <a:p>
            <a:r>
              <a:rPr lang="en-US" dirty="0" smtClean="0"/>
              <a:t>Governance</a:t>
            </a:r>
          </a:p>
          <a:p>
            <a:r>
              <a:rPr lang="en-US" dirty="0" smtClean="0"/>
              <a:t>Accountability</a:t>
            </a:r>
          </a:p>
          <a:p>
            <a:r>
              <a:rPr lang="en-US" dirty="0" smtClean="0"/>
              <a:t> </a:t>
            </a:r>
            <a:r>
              <a:rPr lang="en-US" dirty="0" smtClean="0"/>
              <a:t>Conclusion</a:t>
            </a:r>
            <a:endParaRPr lang="en-US" dirty="0" smtClean="0"/>
          </a:p>
          <a:p>
            <a:endParaRPr lang="en-US" dirty="0"/>
          </a:p>
        </p:txBody>
      </p:sp>
    </p:spTree>
    <p:extLst>
      <p:ext uri="{BB962C8B-B14F-4D97-AF65-F5344CB8AC3E}">
        <p14:creationId xmlns:p14="http://schemas.microsoft.com/office/powerpoint/2010/main" xmlns="" val="11454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the stakeholders?</a:t>
            </a:r>
            <a:endParaRPr lang="en-US" dirty="0"/>
          </a:p>
        </p:txBody>
      </p:sp>
      <p:sp>
        <p:nvSpPr>
          <p:cNvPr id="3" name="Content Placeholder 2"/>
          <p:cNvSpPr>
            <a:spLocks noGrp="1"/>
          </p:cNvSpPr>
          <p:nvPr>
            <p:ph sz="quarter" idx="1"/>
          </p:nvPr>
        </p:nvSpPr>
        <p:spPr/>
        <p:txBody>
          <a:bodyPr/>
          <a:lstStyle/>
          <a:p>
            <a:r>
              <a:rPr lang="en-US" dirty="0"/>
              <a:t>Stakeholders are people or organizations that have a real, assumed, or imagined stake in the organization, its performance, and sustainability. </a:t>
            </a:r>
          </a:p>
        </p:txBody>
      </p:sp>
    </p:spTree>
    <p:extLst>
      <p:ext uri="{BB962C8B-B14F-4D97-AF65-F5344CB8AC3E}">
        <p14:creationId xmlns:p14="http://schemas.microsoft.com/office/powerpoint/2010/main" xmlns="" val="2183259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 includes</a:t>
            </a:r>
            <a:endParaRPr lang="en-US" dirty="0"/>
          </a:p>
        </p:txBody>
      </p:sp>
      <p:sp>
        <p:nvSpPr>
          <p:cNvPr id="3" name="Content Placeholder 2"/>
          <p:cNvSpPr>
            <a:spLocks noGrp="1"/>
          </p:cNvSpPr>
          <p:nvPr>
            <p:ph sz="quarter" idx="1"/>
          </p:nvPr>
        </p:nvSpPr>
        <p:spPr/>
        <p:txBody>
          <a:bodyPr/>
          <a:lstStyle/>
          <a:p>
            <a:r>
              <a:rPr lang="en-US" dirty="0" smtClean="0"/>
              <a:t>Depending  on the organization, stake- holders include members,  trustees, employees, volunteers,  clients or users, customers, funders, contractors,  government,  oversight agencies, community groups and watchdog organizations</a:t>
            </a:r>
          </a:p>
          <a:p>
            <a:pPr marL="0" indent="0">
              <a:buNone/>
            </a:pPr>
            <a:endParaRPr lang="en-US" dirty="0"/>
          </a:p>
        </p:txBody>
      </p:sp>
    </p:spTree>
    <p:extLst>
      <p:ext uri="{BB962C8B-B14F-4D97-AF65-F5344CB8AC3E}">
        <p14:creationId xmlns:p14="http://schemas.microsoft.com/office/powerpoint/2010/main" xmlns="" val="302539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Example 1-Child Care Hospital </a:t>
            </a:r>
            <a:endParaRPr lang="en-US" dirty="0"/>
          </a:p>
        </p:txBody>
      </p:sp>
      <p:sp>
        <p:nvSpPr>
          <p:cNvPr id="3" name="Content Placeholder 2"/>
          <p:cNvSpPr>
            <a:spLocks noGrp="1"/>
          </p:cNvSpPr>
          <p:nvPr>
            <p:ph sz="quarter"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219200"/>
            <a:ext cx="89916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03876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Example 2-Museum</a:t>
            </a:r>
            <a:endParaRPr lang="en-US" dirty="0"/>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95400"/>
            <a:ext cx="82296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4981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According to </a:t>
            </a:r>
            <a:r>
              <a:rPr lang="en-US" dirty="0" err="1" smtClean="0"/>
              <a:t>drucker</a:t>
            </a:r>
            <a:r>
              <a:rPr lang="en-US" dirty="0" smtClean="0"/>
              <a:t>(1990)</a:t>
            </a:r>
            <a:endParaRPr lang="en-US" dirty="0"/>
          </a:p>
        </p:txBody>
      </p:sp>
      <p:sp>
        <p:nvSpPr>
          <p:cNvPr id="3" name="Content Placeholder 2"/>
          <p:cNvSpPr>
            <a:spLocks noGrp="1"/>
          </p:cNvSpPr>
          <p:nvPr>
            <p:ph sz="quarter" idx="1"/>
          </p:nvPr>
        </p:nvSpPr>
        <p:spPr/>
        <p:txBody>
          <a:bodyPr/>
          <a:lstStyle/>
          <a:p>
            <a:r>
              <a:rPr lang="en-US" dirty="0" smtClean="0"/>
              <a:t>Peter </a:t>
            </a:r>
            <a:r>
              <a:rPr lang="en-US" dirty="0"/>
              <a:t>Drucker (1990) once suggested that, because  of a  missing  bottom line, nonproﬁt  organizations would be in </a:t>
            </a:r>
            <a:r>
              <a:rPr lang="en-US" i="1" dirty="0"/>
              <a:t>greater  </a:t>
            </a:r>
            <a:r>
              <a:rPr lang="en-US" dirty="0"/>
              <a:t>need of management and good governance than </a:t>
            </a:r>
            <a:r>
              <a:rPr lang="en-US" dirty="0" err="1"/>
              <a:t>forproﬁt</a:t>
            </a:r>
            <a:r>
              <a:rPr lang="en-US" dirty="0"/>
              <a:t> organizations, where performance is often easier to measure and monitor. </a:t>
            </a:r>
          </a:p>
        </p:txBody>
      </p:sp>
    </p:spTree>
    <p:extLst>
      <p:ext uri="{BB962C8B-B14F-4D97-AF65-F5344CB8AC3E}">
        <p14:creationId xmlns:p14="http://schemas.microsoft.com/office/powerpoint/2010/main" xmlns="" val="3382933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A nonproﬁt  organization  has </a:t>
            </a:r>
            <a:r>
              <a:rPr lang="en-US" i="1" dirty="0"/>
              <a:t>several </a:t>
            </a:r>
            <a:r>
              <a:rPr lang="en-US" dirty="0"/>
              <a:t>bottom lines because no price mechanisms are in place to aggregate the interests of clients, staff, volunteers, and other stakeholders, and to  match costs to proﬁts, supply to demand, and goals to actual achievements.</a:t>
            </a:r>
          </a:p>
          <a:p>
            <a:pPr marL="0" indent="0">
              <a:buNone/>
            </a:pPr>
            <a:endParaRPr lang="en-US" dirty="0"/>
          </a:p>
        </p:txBody>
      </p:sp>
    </p:spTree>
    <p:extLst>
      <p:ext uri="{BB962C8B-B14F-4D97-AF65-F5344CB8AC3E}">
        <p14:creationId xmlns:p14="http://schemas.microsoft.com/office/powerpoint/2010/main" xmlns="" val="259076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lines</a:t>
            </a:r>
            <a:endParaRPr lang="en-US" dirty="0"/>
          </a:p>
        </p:txBody>
      </p:sp>
      <p:sp>
        <p:nvSpPr>
          <p:cNvPr id="3" name="Content Placeholder 2"/>
          <p:cNvSpPr>
            <a:spLocks noGrp="1"/>
          </p:cNvSpPr>
          <p:nvPr>
            <p:ph sz="quarter" idx="1"/>
          </p:nvPr>
        </p:nvSpPr>
        <p:spPr/>
        <p:txBody>
          <a:bodyPr/>
          <a:lstStyle/>
          <a:p>
            <a:r>
              <a:rPr lang="en-US" dirty="0"/>
              <a:t> </a:t>
            </a:r>
            <a:r>
              <a:rPr lang="en-US" dirty="0" smtClean="0"/>
              <a:t>The </a:t>
            </a:r>
            <a:r>
              <a:rPr lang="en-US" dirty="0"/>
              <a:t>organization’s  </a:t>
            </a:r>
            <a:r>
              <a:rPr lang="en-US" i="1" dirty="0"/>
              <a:t>mission</a:t>
            </a:r>
            <a:r>
              <a:rPr lang="en-US" dirty="0"/>
              <a:t>, which not only gives the ambitions and long-term view, but is also subject to differing interpretations</a:t>
            </a:r>
          </a:p>
        </p:txBody>
      </p:sp>
    </p:spTree>
    <p:extLst>
      <p:ext uri="{BB962C8B-B14F-4D97-AF65-F5344CB8AC3E}">
        <p14:creationId xmlns:p14="http://schemas.microsoft.com/office/powerpoint/2010/main" xmlns="" val="3822177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governance</a:t>
            </a:r>
            <a:endParaRPr lang="en-US" dirty="0"/>
          </a:p>
        </p:txBody>
      </p:sp>
      <p:sp>
        <p:nvSpPr>
          <p:cNvPr id="3" name="Content Placeholder 2"/>
          <p:cNvSpPr>
            <a:spLocks noGrp="1"/>
          </p:cNvSpPr>
          <p:nvPr>
            <p:ph sz="quarter" idx="1"/>
          </p:nvPr>
        </p:nvSpPr>
        <p:spPr/>
        <p:txBody>
          <a:bodyPr>
            <a:normAutofit/>
          </a:bodyPr>
          <a:lstStyle/>
          <a:p>
            <a:r>
              <a:rPr lang="en-US" dirty="0"/>
              <a:t>The  </a:t>
            </a:r>
            <a:r>
              <a:rPr lang="en-US" i="1" dirty="0"/>
              <a:t>dual governance–management structure </a:t>
            </a:r>
            <a:r>
              <a:rPr lang="en-US" dirty="0"/>
              <a:t>of many nonproﬁt organizations, where operating procedures are the province of executive ofﬁcers, and the </a:t>
            </a:r>
            <a:r>
              <a:rPr lang="en-US" dirty="0" smtClean="0"/>
              <a:t>overall governance </a:t>
            </a:r>
            <a:r>
              <a:rPr lang="en-US" dirty="0"/>
              <a:t>is vested in the hands of boards; often the board emphasizes the mission of the organization—and not the ﬁnancial bottom  line primarily, as in the case of a shareholder board; by contrast, management focuses on operational aspects and ﬁnancial matters in running the organization.</a:t>
            </a:r>
          </a:p>
          <a:p>
            <a:endParaRPr lang="en-US" dirty="0"/>
          </a:p>
        </p:txBody>
      </p:sp>
    </p:spTree>
    <p:extLst>
      <p:ext uri="{BB962C8B-B14F-4D97-AF65-F5344CB8AC3E}">
        <p14:creationId xmlns:p14="http://schemas.microsoft.com/office/powerpoint/2010/main" xmlns="" val="3830462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 motivational structures, organizational task environment</a:t>
            </a:r>
            <a:endParaRPr lang="en-US" dirty="0"/>
          </a:p>
        </p:txBody>
      </p:sp>
      <p:sp>
        <p:nvSpPr>
          <p:cNvPr id="3" name="Content Placeholder 2"/>
          <p:cNvSpPr>
            <a:spLocks noGrp="1"/>
          </p:cNvSpPr>
          <p:nvPr>
            <p:ph sz="quarter" idx="1"/>
          </p:nvPr>
        </p:nvSpPr>
        <p:spPr/>
        <p:txBody>
          <a:bodyPr/>
          <a:lstStyle/>
          <a:p>
            <a:r>
              <a:rPr lang="en-US" dirty="0"/>
              <a:t>The frequent  </a:t>
            </a:r>
            <a:r>
              <a:rPr lang="en-US" i="1" dirty="0"/>
              <a:t>importance of values </a:t>
            </a:r>
            <a:r>
              <a:rPr lang="en-US" dirty="0"/>
              <a:t>and deeply felt convictions held among board members, staff, clients and </a:t>
            </a:r>
            <a:r>
              <a:rPr lang="en-US" dirty="0" smtClean="0"/>
              <a:t>stakeholders:</a:t>
            </a:r>
          </a:p>
          <a:p>
            <a:r>
              <a:rPr lang="en-US" dirty="0" smtClean="0"/>
              <a:t>The </a:t>
            </a:r>
            <a:r>
              <a:rPr lang="en-US" dirty="0"/>
              <a:t>complex </a:t>
            </a:r>
            <a:r>
              <a:rPr lang="en-US" i="1" dirty="0"/>
              <a:t>motivational structure </a:t>
            </a:r>
            <a:r>
              <a:rPr lang="en-US" dirty="0"/>
              <a:t>of staff, volunteers,  and </a:t>
            </a:r>
            <a:r>
              <a:rPr lang="en-US" dirty="0" smtClean="0"/>
              <a:t>stakeholders.</a:t>
            </a:r>
          </a:p>
          <a:p>
            <a:r>
              <a:rPr lang="en-US" dirty="0" smtClean="0"/>
              <a:t>The </a:t>
            </a:r>
            <a:r>
              <a:rPr lang="en-US" dirty="0"/>
              <a:t>complex </a:t>
            </a:r>
            <a:r>
              <a:rPr lang="en-US" i="1" dirty="0"/>
              <a:t>organizational task environment </a:t>
            </a:r>
            <a:r>
              <a:rPr lang="en-US" dirty="0"/>
              <a:t>in which nonproﬁt organizations operate,  with high degrees of </a:t>
            </a:r>
            <a:r>
              <a:rPr lang="en-US" dirty="0" smtClean="0"/>
              <a:t>uncertainty.</a:t>
            </a:r>
            <a:endParaRPr lang="en-US" dirty="0"/>
          </a:p>
        </p:txBody>
      </p:sp>
    </p:spTree>
    <p:extLst>
      <p:ext uri="{BB962C8B-B14F-4D97-AF65-F5344CB8AC3E}">
        <p14:creationId xmlns:p14="http://schemas.microsoft.com/office/powerpoint/2010/main" xmlns="" val="3698669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 and needs</a:t>
            </a:r>
            <a:endParaRPr lang="en-US" dirty="0"/>
          </a:p>
        </p:txBody>
      </p:sp>
      <p:sp>
        <p:nvSpPr>
          <p:cNvPr id="3" name="Content Placeholder 2"/>
          <p:cNvSpPr>
            <a:spLocks noGrp="1"/>
          </p:cNvSpPr>
          <p:nvPr>
            <p:ph sz="quarter" idx="1"/>
          </p:nvPr>
        </p:nvSpPr>
        <p:spPr/>
        <p:txBody>
          <a:bodyPr>
            <a:normAutofit/>
          </a:bodyPr>
          <a:lstStyle/>
          <a:p>
            <a:r>
              <a:rPr lang="en-US" dirty="0" smtClean="0"/>
              <a:t>The </a:t>
            </a:r>
            <a:r>
              <a:rPr lang="en-US" dirty="0"/>
              <a:t>different expectations and motivations held by core constituencies (e.g. the culture of local volunteer organizations versus the demands of the national unit managed by professional staff</a:t>
            </a:r>
            <a:r>
              <a:rPr lang="en-US" dirty="0" smtClean="0"/>
              <a:t>).</a:t>
            </a:r>
            <a:endParaRPr lang="en-US" dirty="0"/>
          </a:p>
          <a:p>
            <a:r>
              <a:rPr lang="en-US" dirty="0" smtClean="0"/>
              <a:t>The </a:t>
            </a:r>
            <a:r>
              <a:rPr lang="en-US" dirty="0"/>
              <a:t>interests and needs of </a:t>
            </a:r>
            <a:r>
              <a:rPr lang="en-US" i="1" dirty="0"/>
              <a:t>clients and users </a:t>
            </a:r>
            <a:r>
              <a:rPr lang="en-US" dirty="0"/>
              <a:t>who  may  not be in a position to reveal their preferences (e.g. people with disabilities, children, and older people), or may not be able to pay prices that cover the cost of service delivery.</a:t>
            </a:r>
          </a:p>
          <a:p>
            <a:endParaRPr lang="en-US" dirty="0"/>
          </a:p>
        </p:txBody>
      </p:sp>
    </p:spTree>
    <p:extLst>
      <p:ext uri="{BB962C8B-B14F-4D97-AF65-F5344CB8AC3E}">
        <p14:creationId xmlns:p14="http://schemas.microsoft.com/office/powerpoint/2010/main" xmlns="" val="2676082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Handy(1990)</a:t>
            </a:r>
            <a:endParaRPr lang="en-US" dirty="0"/>
          </a:p>
        </p:txBody>
      </p:sp>
      <p:sp>
        <p:nvSpPr>
          <p:cNvPr id="3" name="Content Placeholder 2"/>
          <p:cNvSpPr>
            <a:spLocks noGrp="1"/>
          </p:cNvSpPr>
          <p:nvPr>
            <p:ph sz="quarter" idx="1"/>
          </p:nvPr>
        </p:nvSpPr>
        <p:spPr/>
        <p:txBody>
          <a:bodyPr/>
          <a:lstStyle/>
          <a:p>
            <a:r>
              <a:rPr lang="en-US" dirty="0"/>
              <a:t>Handy (1990) suggests that many voluntary organizations contain three distinct compo- </a:t>
            </a:r>
            <a:r>
              <a:rPr lang="en-US" dirty="0" err="1"/>
              <a:t>nents</a:t>
            </a:r>
            <a:r>
              <a:rPr lang="en-US" dirty="0"/>
              <a:t>: mutual support, service delivery, and campaigning. </a:t>
            </a:r>
            <a:endParaRPr lang="en-US" dirty="0" smtClean="0"/>
          </a:p>
          <a:p>
            <a:r>
              <a:rPr lang="en-US" dirty="0" smtClean="0"/>
              <a:t>These </a:t>
            </a:r>
            <a:r>
              <a:rPr lang="en-US" dirty="0"/>
              <a:t>components  are weakly coupled and tend to develop their own dynamic and internal culture over time. </a:t>
            </a:r>
          </a:p>
        </p:txBody>
      </p:sp>
    </p:spTree>
    <p:extLst>
      <p:ext uri="{BB962C8B-B14F-4D97-AF65-F5344CB8AC3E}">
        <p14:creationId xmlns:p14="http://schemas.microsoft.com/office/powerpoint/2010/main" xmlns="" val="841245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mid-sized NPO</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a mid-sized nonproﬁt organization typically has the following components:</a:t>
            </a:r>
          </a:p>
          <a:p>
            <a:r>
              <a:rPr lang="en-US" dirty="0" err="1" smtClean="0"/>
              <a:t>Aprofessional</a:t>
            </a:r>
            <a:r>
              <a:rPr lang="en-US" dirty="0" smtClean="0"/>
              <a:t> </a:t>
            </a:r>
            <a:r>
              <a:rPr lang="en-US" dirty="0"/>
              <a:t>core of managers, including personnel ofﬁcers, fund-raisers and accountants;</a:t>
            </a:r>
          </a:p>
          <a:p>
            <a:r>
              <a:rPr lang="en-US" dirty="0"/>
              <a:t>A</a:t>
            </a:r>
            <a:r>
              <a:rPr lang="en-US" dirty="0" smtClean="0"/>
              <a:t> </a:t>
            </a:r>
            <a:r>
              <a:rPr lang="en-US" dirty="0"/>
              <a:t>governing  board of experts and community representatives;</a:t>
            </a:r>
          </a:p>
          <a:p>
            <a:r>
              <a:rPr lang="en-US" dirty="0"/>
              <a:t>A</a:t>
            </a:r>
            <a:r>
              <a:rPr lang="en-US" dirty="0" smtClean="0"/>
              <a:t> </a:t>
            </a:r>
            <a:r>
              <a:rPr lang="en-US" dirty="0"/>
              <a:t>client  or user base and their representatives;</a:t>
            </a:r>
          </a:p>
          <a:p>
            <a:r>
              <a:rPr lang="en-US" dirty="0"/>
              <a:t>A</a:t>
            </a:r>
            <a:r>
              <a:rPr lang="en-US" dirty="0" smtClean="0"/>
              <a:t> </a:t>
            </a:r>
            <a:r>
              <a:rPr lang="en-US" dirty="0"/>
              <a:t>set of relations with foundations and other major donors;</a:t>
            </a:r>
          </a:p>
          <a:p>
            <a:r>
              <a:rPr lang="en-US" dirty="0"/>
              <a:t>A</a:t>
            </a:r>
            <a:r>
              <a:rPr lang="en-US" dirty="0" smtClean="0"/>
              <a:t> </a:t>
            </a:r>
            <a:r>
              <a:rPr lang="en-US" dirty="0"/>
              <a:t>set of contractual relations with different levels of government;</a:t>
            </a:r>
          </a:p>
          <a:p>
            <a:r>
              <a:rPr lang="en-US" dirty="0" smtClean="0"/>
              <a:t>A </a:t>
            </a:r>
            <a:r>
              <a:rPr lang="en-US" dirty="0"/>
              <a:t>set of business contracts;</a:t>
            </a:r>
          </a:p>
          <a:p>
            <a:r>
              <a:rPr lang="en-US" dirty="0"/>
              <a:t>A</a:t>
            </a:r>
            <a:r>
              <a:rPr lang="en-US" dirty="0" smtClean="0"/>
              <a:t> </a:t>
            </a:r>
            <a:r>
              <a:rPr lang="en-US" dirty="0"/>
              <a:t>volunteer  and membership  component;  and</a:t>
            </a:r>
          </a:p>
          <a:p>
            <a:r>
              <a:rPr lang="en-US" dirty="0" smtClean="0"/>
              <a:t>The </a:t>
            </a:r>
            <a:r>
              <a:rPr lang="en-US" dirty="0"/>
              <a:t>actual service providers.</a:t>
            </a:r>
          </a:p>
          <a:p>
            <a:pPr marL="0" indent="0">
              <a:buNone/>
            </a:pPr>
            <a:r>
              <a:rPr lang="en-US" dirty="0"/>
              <a:t> </a:t>
            </a:r>
          </a:p>
          <a:p>
            <a:endParaRPr lang="en-US" dirty="0"/>
          </a:p>
        </p:txBody>
      </p:sp>
    </p:spTree>
    <p:extLst>
      <p:ext uri="{BB962C8B-B14F-4D97-AF65-F5344CB8AC3E}">
        <p14:creationId xmlns:p14="http://schemas.microsoft.com/office/powerpoint/2010/main" xmlns="" val="2825566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Kanter</a:t>
            </a:r>
            <a:r>
              <a:rPr lang="en-US" dirty="0" smtClean="0"/>
              <a:t> and summers(1987:164)</a:t>
            </a:r>
            <a:endParaRPr lang="en-US" dirty="0"/>
          </a:p>
        </p:txBody>
      </p:sp>
      <p:sp>
        <p:nvSpPr>
          <p:cNvPr id="3" name="Content Placeholder 2"/>
          <p:cNvSpPr>
            <a:spLocks noGrp="1"/>
          </p:cNvSpPr>
          <p:nvPr>
            <p:ph sz="quarter" idx="1"/>
          </p:nvPr>
        </p:nvSpPr>
        <p:spPr/>
        <p:txBody>
          <a:bodyPr/>
          <a:lstStyle/>
          <a:p>
            <a:r>
              <a:rPr lang="en-US" dirty="0" err="1"/>
              <a:t>Kanter</a:t>
            </a:r>
            <a:r>
              <a:rPr lang="en-US" dirty="0"/>
              <a:t> and Summers (1987: 164) suggest that the existence of multiple constituencies lies at the core of governance and management dilemmas in nonproﬁt organizations.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xmlns="" val="3666763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GOVERNANCE</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The term governance comes from the world of business. Corporate governance is the system by which organizations are directed and controlled. </a:t>
            </a:r>
          </a:p>
        </p:txBody>
      </p:sp>
    </p:spTree>
    <p:extLst>
      <p:ext uri="{BB962C8B-B14F-4D97-AF65-F5344CB8AC3E}">
        <p14:creationId xmlns:p14="http://schemas.microsoft.com/office/powerpoint/2010/main" xmlns="" val="205431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Corporate governance</a:t>
            </a:r>
            <a:endParaRPr lang="en-US" dirty="0"/>
          </a:p>
        </p:txBody>
      </p:sp>
      <p:sp>
        <p:nvSpPr>
          <p:cNvPr id="3" name="Content Placeholder 2"/>
          <p:cNvSpPr>
            <a:spLocks noGrp="1"/>
          </p:cNvSpPr>
          <p:nvPr>
            <p:ph sz="quarter" idx="1"/>
          </p:nvPr>
        </p:nvSpPr>
        <p:spPr/>
        <p:txBody>
          <a:bodyPr/>
          <a:lstStyle/>
          <a:p>
            <a:r>
              <a:rPr lang="en-US" dirty="0" smtClean="0"/>
              <a:t>The corporate  governance structure speciﬁes the distribution of rights and responsibilities among different participants in the corporation,  such as the board, managers, shareholders, and other stakeholders, and spells out the rules and procedures for making decisions on corporate  affairs. </a:t>
            </a:r>
          </a:p>
          <a:p>
            <a:pPr marL="0" indent="0">
              <a:buNone/>
            </a:pPr>
            <a:endParaRPr lang="en-US" dirty="0"/>
          </a:p>
        </p:txBody>
      </p:sp>
    </p:spTree>
    <p:extLst>
      <p:ext uri="{BB962C8B-B14F-4D97-AF65-F5344CB8AC3E}">
        <p14:creationId xmlns:p14="http://schemas.microsoft.com/office/powerpoint/2010/main" xmlns="" val="939477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IIAS Summary</a:t>
            </a:r>
            <a:endParaRPr lang="en-US" dirty="0"/>
          </a:p>
        </p:txBody>
      </p:sp>
      <p:sp>
        <p:nvSpPr>
          <p:cNvPr id="3" name="Content Placeholder 2"/>
          <p:cNvSpPr>
            <a:spLocks noGrp="1"/>
          </p:cNvSpPr>
          <p:nvPr>
            <p:ph sz="quarter" idx="1"/>
          </p:nvPr>
        </p:nvSpPr>
        <p:spPr/>
        <p:txBody>
          <a:bodyPr>
            <a:normAutofit/>
          </a:bodyPr>
          <a:lstStyle/>
          <a:p>
            <a:r>
              <a:rPr lang="en-US" dirty="0"/>
              <a:t>International Institute of Administrative Sciences issued a useful summary statement on this broader conception of governance:</a:t>
            </a:r>
          </a:p>
          <a:p>
            <a:pPr marL="0" indent="0">
              <a:buNone/>
            </a:pPr>
            <a:r>
              <a:rPr lang="en-US" dirty="0" smtClean="0"/>
              <a:t>“Governance  </a:t>
            </a:r>
            <a:r>
              <a:rPr lang="en-US" dirty="0"/>
              <a:t>refers to the process whereby elements in society wield power and authority, and inﬂuence and enact policies and decisions concerning public life and economic and social </a:t>
            </a:r>
            <a:r>
              <a:rPr lang="en-US" dirty="0" smtClean="0"/>
              <a:t>development”.</a:t>
            </a:r>
            <a:endParaRPr lang="en-US" dirty="0"/>
          </a:p>
          <a:p>
            <a:endParaRPr lang="en-US" dirty="0"/>
          </a:p>
        </p:txBody>
      </p:sp>
    </p:spTree>
    <p:extLst>
      <p:ext uri="{BB962C8B-B14F-4D97-AF65-F5344CB8AC3E}">
        <p14:creationId xmlns:p14="http://schemas.microsoft.com/office/powerpoint/2010/main" xmlns="" val="2573322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Notion “governance”</a:t>
            </a:r>
            <a:endParaRPr lang="en-US" dirty="0"/>
          </a:p>
        </p:txBody>
      </p:sp>
      <p:sp>
        <p:nvSpPr>
          <p:cNvPr id="3" name="Content Placeholder 2"/>
          <p:cNvSpPr>
            <a:spLocks noGrp="1"/>
          </p:cNvSpPr>
          <p:nvPr>
            <p:ph sz="quarter" idx="1"/>
          </p:nvPr>
        </p:nvSpPr>
        <p:spPr/>
        <p:txBody>
          <a:bodyPr/>
          <a:lstStyle/>
          <a:p>
            <a:r>
              <a:rPr lang="en-US" dirty="0"/>
              <a:t>Governance is a broader notion than government,  whose principal elements include the constitution, legislature, executive, and judiciary. Governance involves interaction between these formal institutions and those of civil society.</a:t>
            </a:r>
          </a:p>
          <a:p>
            <a:pPr marL="0" indent="0">
              <a:buNone/>
            </a:pPr>
            <a:endParaRPr lang="en-US" dirty="0"/>
          </a:p>
        </p:txBody>
      </p:sp>
    </p:spTree>
    <p:extLst>
      <p:ext uri="{BB962C8B-B14F-4D97-AF65-F5344CB8AC3E}">
        <p14:creationId xmlns:p14="http://schemas.microsoft.com/office/powerpoint/2010/main" xmlns="" val="4145142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Governance and context</a:t>
            </a:r>
            <a:endParaRPr lang="en-US" dirty="0"/>
          </a:p>
        </p:txBody>
      </p:sp>
      <p:sp>
        <p:nvSpPr>
          <p:cNvPr id="3" name="Content Placeholder 2"/>
          <p:cNvSpPr>
            <a:spLocks noGrp="1"/>
          </p:cNvSpPr>
          <p:nvPr>
            <p:ph sz="quarter" idx="1"/>
          </p:nvPr>
        </p:nvSpPr>
        <p:spPr/>
        <p:txBody>
          <a:bodyPr/>
          <a:lstStyle/>
          <a:p>
            <a:r>
              <a:rPr lang="en-US" dirty="0"/>
              <a:t>Governance  has no automatic normative connotation. However, typical criteria for assessing governance in a particular context might include the degree of legitimacy, representativeness,  popular accountability, and efﬁciency with which public affairs are conducted.</a:t>
            </a:r>
          </a:p>
          <a:p>
            <a:pPr marL="0" indent="0">
              <a:buNone/>
            </a:pPr>
            <a:endParaRPr lang="en-US" dirty="0"/>
          </a:p>
        </p:txBody>
      </p:sp>
    </p:spTree>
    <p:extLst>
      <p:ext uri="{BB962C8B-B14F-4D97-AF65-F5344CB8AC3E}">
        <p14:creationId xmlns:p14="http://schemas.microsoft.com/office/powerpoint/2010/main" xmlns="" val="3245287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from management</a:t>
            </a:r>
            <a:endParaRPr lang="en-US" dirty="0"/>
          </a:p>
        </p:txBody>
      </p:sp>
      <p:sp>
        <p:nvSpPr>
          <p:cNvPr id="3" name="Content Placeholder 2"/>
          <p:cNvSpPr>
            <a:spLocks noGrp="1"/>
          </p:cNvSpPr>
          <p:nvPr>
            <p:ph sz="quarter" idx="1"/>
          </p:nvPr>
        </p:nvSpPr>
        <p:spPr/>
        <p:txBody>
          <a:bodyPr/>
          <a:lstStyle/>
          <a:p>
            <a:r>
              <a:rPr lang="en-US" dirty="0"/>
              <a:t>Governance is different from management, which is primarily a staff function, although in many smaller and medium-sized organizations both functions overlap.</a:t>
            </a:r>
          </a:p>
        </p:txBody>
      </p:sp>
    </p:spTree>
    <p:extLst>
      <p:ext uri="{BB962C8B-B14F-4D97-AF65-F5344CB8AC3E}">
        <p14:creationId xmlns:p14="http://schemas.microsoft.com/office/powerpoint/2010/main" xmlns="" val="1648628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t>It is useful to think of the board  as the focal point of governance, and the chief executive  ofﬁcer as the focal point of management. For Hudson (1999: 42), the governance of nonproﬁt organizations is “about ensuring that the organization has a clear mission and strategy,  but not necessarily about developing it.</a:t>
            </a:r>
          </a:p>
        </p:txBody>
      </p:sp>
    </p:spTree>
    <p:extLst>
      <p:ext uri="{BB962C8B-B14F-4D97-AF65-F5344CB8AC3E}">
        <p14:creationId xmlns:p14="http://schemas.microsoft.com/office/powerpoint/2010/main" xmlns="" val="1688993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It is about ensuring that the organization  is well managed, but not about managing it. It is about giving guidance on the overall allocation of resources but is less concerned with the precise numbers.</a:t>
            </a:r>
          </a:p>
        </p:txBody>
      </p:sp>
    </p:spTree>
    <p:extLst>
      <p:ext uri="{BB962C8B-B14F-4D97-AF65-F5344CB8AC3E}">
        <p14:creationId xmlns:p14="http://schemas.microsoft.com/office/powerpoint/2010/main" xmlns="" val="2267566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Thus, governance involves the responsibility for the organization’s performance  and direction.  </a:t>
            </a:r>
            <a:endParaRPr lang="en-US" dirty="0" smtClean="0"/>
          </a:p>
          <a:p>
            <a:r>
              <a:rPr lang="en-US" dirty="0" smtClean="0"/>
              <a:t>Governance  </a:t>
            </a:r>
            <a:r>
              <a:rPr lang="en-US" dirty="0"/>
              <a:t>is primarily an organizational steering function and closely related to the notion of stewardship.</a:t>
            </a:r>
          </a:p>
          <a:p>
            <a:pPr marL="0" indent="0">
              <a:buNone/>
            </a:pPr>
            <a:endParaRPr lang="en-US" dirty="0"/>
          </a:p>
        </p:txBody>
      </p:sp>
    </p:spTree>
    <p:extLst>
      <p:ext uri="{BB962C8B-B14F-4D97-AF65-F5344CB8AC3E}">
        <p14:creationId xmlns:p14="http://schemas.microsoft.com/office/powerpoint/2010/main" xmlns="" val="245906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board of trustees (or its equivalent)  is the governing body of the nonproﬁt and the locus of the governance function</a:t>
            </a:r>
            <a:r>
              <a:rPr lang="en-US" dirty="0" smtClean="0"/>
              <a:t>.</a:t>
            </a:r>
          </a:p>
          <a:p>
            <a:r>
              <a:rPr lang="en-US" dirty="0" smtClean="0"/>
              <a:t> </a:t>
            </a:r>
            <a:r>
              <a:rPr lang="en-US" dirty="0"/>
              <a:t>The board represents the organization to the outside world, in particular vis-à-vis legal authorities  and the general public.</a:t>
            </a:r>
          </a:p>
        </p:txBody>
      </p:sp>
    </p:spTree>
    <p:extLst>
      <p:ext uri="{BB962C8B-B14F-4D97-AF65-F5344CB8AC3E}">
        <p14:creationId xmlns:p14="http://schemas.microsoft.com/office/powerpoint/2010/main" xmlns="" val="1313365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In nonproﬁts, where no strict equivalents to “owners” exist, the board is entrusted  with the organization, i.e. they are the trustees. </a:t>
            </a:r>
            <a:endParaRPr lang="en-US" dirty="0" smtClean="0"/>
          </a:p>
          <a:p>
            <a:r>
              <a:rPr lang="en-US" dirty="0" smtClean="0"/>
              <a:t>The </a:t>
            </a:r>
            <a:r>
              <a:rPr lang="en-US" dirty="0"/>
              <a:t>task of the board  is to make sure that the organization carries out its agreed-upon mission “without the objective of making proﬁt and with the promise not to distribute  organizational  assets to beneﬁt individuals  other than the clients the nonproﬁt was formed to serve. </a:t>
            </a:r>
          </a:p>
        </p:txBody>
      </p:sp>
    </p:spTree>
    <p:extLst>
      <p:ext uri="{BB962C8B-B14F-4D97-AF65-F5344CB8AC3E}">
        <p14:creationId xmlns:p14="http://schemas.microsoft.com/office/powerpoint/2010/main" xmlns="" val="3890014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Board duties </a:t>
            </a:r>
            <a:endParaRPr lang="en-US" dirty="0"/>
          </a:p>
        </p:txBody>
      </p:sp>
      <p:sp>
        <p:nvSpPr>
          <p:cNvPr id="3" name="Content Placeholder 2"/>
          <p:cNvSpPr>
            <a:spLocks noGrp="1"/>
          </p:cNvSpPr>
          <p:nvPr>
            <p:ph sz="quarter" idx="1"/>
          </p:nvPr>
        </p:nvSpPr>
        <p:spPr/>
        <p:txBody>
          <a:bodyPr>
            <a:normAutofit/>
          </a:bodyPr>
          <a:lstStyle/>
          <a:p>
            <a:r>
              <a:rPr lang="en-US" i="1" dirty="0"/>
              <a:t>due diligence</a:t>
            </a:r>
            <a:r>
              <a:rPr lang="en-US" dirty="0"/>
              <a:t>, i.e. an expectation that a board member exercises reasonable care and follows the business judgment rule when making decisions;</a:t>
            </a:r>
          </a:p>
          <a:p>
            <a:r>
              <a:rPr lang="en-US" i="1" dirty="0" smtClean="0"/>
              <a:t>duty </a:t>
            </a:r>
            <a:r>
              <a:rPr lang="en-US" i="1" dirty="0"/>
              <a:t>against self-dealing</a:t>
            </a:r>
            <a:r>
              <a:rPr lang="en-US" dirty="0"/>
              <a:t>, i.e. an expectation that a board member discloses and scrutinizes potential and actual transactions between trustees and the organization;</a:t>
            </a:r>
          </a:p>
          <a:p>
            <a:r>
              <a:rPr lang="en-US" i="1" dirty="0" smtClean="0"/>
              <a:t>duty </a:t>
            </a:r>
            <a:r>
              <a:rPr lang="en-US" i="1" dirty="0"/>
              <a:t>of loyalty</a:t>
            </a:r>
            <a:r>
              <a:rPr lang="en-US" dirty="0"/>
              <a:t>, i.e. an expectation that a board member remains faithful and loyal to the organization;</a:t>
            </a:r>
          </a:p>
          <a:p>
            <a:endParaRPr lang="en-US" dirty="0"/>
          </a:p>
        </p:txBody>
      </p:sp>
    </p:spTree>
    <p:extLst>
      <p:ext uri="{BB962C8B-B14F-4D97-AF65-F5344CB8AC3E}">
        <p14:creationId xmlns:p14="http://schemas.microsoft.com/office/powerpoint/2010/main" xmlns="" val="3836003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i="1" dirty="0"/>
              <a:t>duty of obedience</a:t>
            </a:r>
            <a:r>
              <a:rPr lang="en-US" dirty="0"/>
              <a:t>, i.e. an expectation that a board member remains obedient to the central purposes of the organization and respects all laws and legal regulations;</a:t>
            </a:r>
          </a:p>
          <a:p>
            <a:r>
              <a:rPr lang="en-US" i="1" dirty="0" smtClean="0"/>
              <a:t>ﬁduciary </a:t>
            </a:r>
            <a:r>
              <a:rPr lang="en-US" i="1" dirty="0"/>
              <a:t>duty</a:t>
            </a:r>
            <a:r>
              <a:rPr lang="en-US" dirty="0"/>
              <a:t>, i.e. a responsibility of board members and the nonproﬁt  board as a whole to ensure that the ﬁnancial resources of the organization are sufﬁcient and handled properly.</a:t>
            </a:r>
          </a:p>
          <a:p>
            <a:endParaRPr lang="en-US" dirty="0"/>
          </a:p>
        </p:txBody>
      </p:sp>
    </p:spTree>
    <p:extLst>
      <p:ext uri="{BB962C8B-B14F-4D97-AF65-F5344CB8AC3E}">
        <p14:creationId xmlns:p14="http://schemas.microsoft.com/office/powerpoint/2010/main" xmlns="" val="110271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Determine the organization’s mission and purpose. It is the board’s responsibility to create and review a statement  of mission and purpose that articulates  the organization's  goals, means, and primary constituents served.</a:t>
            </a:r>
          </a:p>
          <a:p>
            <a:pPr marL="0" indent="0">
              <a:buNone/>
            </a:pPr>
            <a:endParaRPr lang="en-US" dirty="0"/>
          </a:p>
        </p:txBody>
      </p:sp>
    </p:spTree>
    <p:extLst>
      <p:ext uri="{BB962C8B-B14F-4D97-AF65-F5344CB8AC3E}">
        <p14:creationId xmlns:p14="http://schemas.microsoft.com/office/powerpoint/2010/main" xmlns="" val="2770295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Select the chief executive. Boards must reach consensus on the chief executive's responsibilities and undertake a careful search to ﬁnd the most qualiﬁed individual for the position.</a:t>
            </a:r>
          </a:p>
          <a:p>
            <a:pPr marL="0" indent="0">
              <a:buNone/>
            </a:pPr>
            <a:endParaRPr lang="en-US" dirty="0"/>
          </a:p>
        </p:txBody>
      </p:sp>
    </p:spTree>
    <p:extLst>
      <p:ext uri="{BB962C8B-B14F-4D97-AF65-F5344CB8AC3E}">
        <p14:creationId xmlns:p14="http://schemas.microsoft.com/office/powerpoint/2010/main" xmlns="" val="398026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Provide proper ﬁnancial oversight. The board must assist in developing the annual budget and ensuring that proper ﬁnancial controls are in place.</a:t>
            </a:r>
          </a:p>
          <a:p>
            <a:pPr marL="0" indent="0">
              <a:buNone/>
            </a:pPr>
            <a:endParaRPr lang="en-US" dirty="0"/>
          </a:p>
        </p:txBody>
      </p:sp>
    </p:spTree>
    <p:extLst>
      <p:ext uri="{BB962C8B-B14F-4D97-AF65-F5344CB8AC3E}">
        <p14:creationId xmlns:p14="http://schemas.microsoft.com/office/powerpoint/2010/main" xmlns="" val="3421145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Ensure adequate resources. One of the board's foremost responsibilities is to provide adequate resources for the organization  to fulﬁll its mission.</a:t>
            </a:r>
          </a:p>
          <a:p>
            <a:pPr marL="0" indent="0">
              <a:buNone/>
            </a:pPr>
            <a:endParaRPr lang="en-US" dirty="0"/>
          </a:p>
        </p:txBody>
      </p:sp>
    </p:spTree>
    <p:extLst>
      <p:ext uri="{BB962C8B-B14F-4D97-AF65-F5344CB8AC3E}">
        <p14:creationId xmlns:p14="http://schemas.microsoft.com/office/powerpoint/2010/main" xmlns="" val="751353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Ensure legal and ethical integrity and maintain accountability. The board is ultimately responsible for ensuring adherence to legal standards  and ethical norms.</a:t>
            </a:r>
          </a:p>
          <a:p>
            <a:pPr marL="0" indent="0">
              <a:buNone/>
            </a:pPr>
            <a:endParaRPr lang="en-US" dirty="0"/>
          </a:p>
        </p:txBody>
      </p:sp>
    </p:spTree>
    <p:extLst>
      <p:ext uri="{BB962C8B-B14F-4D97-AF65-F5344CB8AC3E}">
        <p14:creationId xmlns:p14="http://schemas.microsoft.com/office/powerpoint/2010/main" xmlns="" val="1675094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Ensure effective organizational  planning. Boards must actively participate  in an overall planning process and assist in implementing and monitoring the plan's goals.</a:t>
            </a:r>
          </a:p>
          <a:p>
            <a:pPr marL="0" indent="0">
              <a:buNone/>
            </a:pPr>
            <a:endParaRPr lang="en-US" dirty="0"/>
          </a:p>
        </p:txBody>
      </p:sp>
    </p:spTree>
    <p:extLst>
      <p:ext uri="{BB962C8B-B14F-4D97-AF65-F5344CB8AC3E}">
        <p14:creationId xmlns:p14="http://schemas.microsoft.com/office/powerpoint/2010/main" xmlns="" val="650374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Recruit and orient new board members and assess board performance. All boards have a responsibility to articulate  prerequisites for candidates,  orient new members, and periodically and comprehensively evaluate its own performance.</a:t>
            </a:r>
          </a:p>
          <a:p>
            <a:pPr marL="0" indent="0">
              <a:buNone/>
            </a:pPr>
            <a:endParaRPr lang="en-US" dirty="0"/>
          </a:p>
        </p:txBody>
      </p:sp>
    </p:spTree>
    <p:extLst>
      <p:ext uri="{BB962C8B-B14F-4D97-AF65-F5344CB8AC3E}">
        <p14:creationId xmlns:p14="http://schemas.microsoft.com/office/powerpoint/2010/main" xmlns="" val="3905144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Enhance the organization's  public standing. The board should clearly articulate  the organization's  mission, accomplishments, and goals to the public and garner support from the community.</a:t>
            </a:r>
          </a:p>
          <a:p>
            <a:pPr marL="0" indent="0">
              <a:buNone/>
            </a:pPr>
            <a:endParaRPr lang="en-US" dirty="0"/>
          </a:p>
        </p:txBody>
      </p:sp>
    </p:spTree>
    <p:extLst>
      <p:ext uri="{BB962C8B-B14F-4D97-AF65-F5344CB8AC3E}">
        <p14:creationId xmlns:p14="http://schemas.microsoft.com/office/powerpoint/2010/main" xmlns="" val="1122116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Determine, monitor, and strengthen the organization's  programs and services.</a:t>
            </a:r>
          </a:p>
          <a:p>
            <a:r>
              <a:rPr lang="en-US" dirty="0"/>
              <a:t>The board's responsibility is to determine which programs are consistent with the organization's  mission and to monitor their effectiveness</a:t>
            </a:r>
            <a:r>
              <a:rPr lang="en-US" dirty="0" smtClean="0"/>
              <a:t>.</a:t>
            </a:r>
            <a:endParaRPr lang="en-US" dirty="0"/>
          </a:p>
        </p:txBody>
      </p:sp>
    </p:spTree>
    <p:extLst>
      <p:ext uri="{BB962C8B-B14F-4D97-AF65-F5344CB8AC3E}">
        <p14:creationId xmlns:p14="http://schemas.microsoft.com/office/powerpoint/2010/main" xmlns="" val="1671137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Support the chief executive and assess his or her performance. The board should ensure that the chief executive has the moral and professional support he or she needs to further the goals of the organization.</a:t>
            </a:r>
          </a:p>
          <a:p>
            <a:pPr marL="0" indent="0">
              <a:buNone/>
            </a:pPr>
            <a:endParaRPr lang="en-US" dirty="0"/>
          </a:p>
        </p:txBody>
      </p:sp>
    </p:spTree>
    <p:extLst>
      <p:ext uri="{BB962C8B-B14F-4D97-AF65-F5344CB8AC3E}">
        <p14:creationId xmlns:p14="http://schemas.microsoft.com/office/powerpoint/2010/main" xmlns="" val="1130110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CONFLICT OF INTEREST  POLICY</a:t>
            </a:r>
            <a:br>
              <a:rPr lang="en-US" dirty="0" smtClean="0"/>
            </a:b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r>
              <a:rPr lang="en-US" dirty="0"/>
              <a:t> </a:t>
            </a:r>
          </a:p>
          <a:p>
            <a:pPr marL="0" indent="0">
              <a:buNone/>
            </a:pPr>
            <a:r>
              <a:rPr lang="en-US" dirty="0"/>
              <a:t>1     Full disclosure</a:t>
            </a:r>
          </a:p>
          <a:p>
            <a:pPr marL="0" indent="0">
              <a:buNone/>
            </a:pPr>
            <a:r>
              <a:rPr lang="en-US" dirty="0"/>
              <a:t>Board  members  and  staff  members  in decision-making  roles  should make  known their connections with groups doing business with the organization.  This information  should be provided annually.</a:t>
            </a:r>
          </a:p>
          <a:p>
            <a:pPr marL="0" indent="0">
              <a:buNone/>
            </a:pPr>
            <a:r>
              <a:rPr lang="en-US" dirty="0"/>
              <a:t> </a:t>
            </a:r>
          </a:p>
          <a:p>
            <a:pPr marL="0" indent="0">
              <a:buNone/>
            </a:pPr>
            <a:r>
              <a:rPr lang="en-US" dirty="0"/>
              <a:t>2 </a:t>
            </a:r>
            <a:r>
              <a:rPr lang="en-US" dirty="0" smtClean="0"/>
              <a:t>Board  </a:t>
            </a:r>
            <a:r>
              <a:rPr lang="en-US" dirty="0"/>
              <a:t>member  abstention from  discussion and  voting</a:t>
            </a:r>
          </a:p>
          <a:p>
            <a:pPr marL="0" indent="0">
              <a:buNone/>
            </a:pPr>
            <a:r>
              <a:rPr lang="en-US" dirty="0"/>
              <a:t>Board members who have an actual or potential conﬂict of interest should not participate in discussions or vote on matters  affecting transactions  between the organization  and the other group.</a:t>
            </a:r>
          </a:p>
          <a:p>
            <a:pPr marL="0" indent="0">
              <a:buNone/>
            </a:pPr>
            <a:r>
              <a:rPr lang="en-US" dirty="0"/>
              <a:t> </a:t>
            </a:r>
          </a:p>
          <a:p>
            <a:pPr marL="0" indent="0">
              <a:buNone/>
            </a:pPr>
            <a:r>
              <a:rPr lang="en-US" dirty="0"/>
              <a:t>3 </a:t>
            </a:r>
            <a:r>
              <a:rPr lang="en-US" dirty="0" smtClean="0"/>
              <a:t>Staff </a:t>
            </a:r>
            <a:r>
              <a:rPr lang="en-US" dirty="0"/>
              <a:t>member  abstention from  decision-making</a:t>
            </a:r>
          </a:p>
          <a:p>
            <a:pPr marL="0" indent="0">
              <a:buNone/>
            </a:pPr>
            <a:r>
              <a:rPr lang="en-US" dirty="0"/>
              <a:t>Staff members who have an actual or potential conﬂict should not be </a:t>
            </a:r>
            <a:r>
              <a:rPr lang="en-US" dirty="0" smtClean="0"/>
              <a:t>substantively involved </a:t>
            </a:r>
            <a:r>
              <a:rPr lang="en-US" dirty="0"/>
              <a:t>in decision-making affecting such transactions.</a:t>
            </a:r>
          </a:p>
          <a:p>
            <a:pPr marL="0" indent="0">
              <a:buNone/>
            </a:pPr>
            <a:r>
              <a:rPr lang="en-US" dirty="0"/>
              <a:t> </a:t>
            </a:r>
          </a:p>
          <a:p>
            <a:endParaRPr lang="en-US" dirty="0"/>
          </a:p>
        </p:txBody>
      </p:sp>
    </p:spTree>
    <p:extLst>
      <p:ext uri="{BB962C8B-B14F-4D97-AF65-F5344CB8AC3E}">
        <p14:creationId xmlns:p14="http://schemas.microsoft.com/office/powerpoint/2010/main" xmlns="" val="2666608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Accountability</a:t>
            </a:r>
            <a:br>
              <a:rPr lang="en-US" dirty="0" smtClean="0"/>
            </a:br>
            <a:endParaRPr lang="en-US" dirty="0"/>
          </a:p>
        </p:txBody>
      </p:sp>
      <p:sp>
        <p:nvSpPr>
          <p:cNvPr id="3" name="Content Placeholder 2"/>
          <p:cNvSpPr>
            <a:spLocks noGrp="1"/>
          </p:cNvSpPr>
          <p:nvPr>
            <p:ph sz="quarter" idx="1"/>
          </p:nvPr>
        </p:nvSpPr>
        <p:spPr/>
        <p:txBody>
          <a:bodyPr/>
          <a:lstStyle/>
          <a:p>
            <a:pPr marL="0" indent="0">
              <a:buNone/>
            </a:pPr>
            <a:endParaRPr lang="en-US" dirty="0"/>
          </a:p>
          <a:p>
            <a:r>
              <a:rPr lang="en-US" dirty="0"/>
              <a:t>Accountability in a general sense refers to having to answer for one’s behavior.</a:t>
            </a:r>
          </a:p>
        </p:txBody>
      </p:sp>
    </p:spTree>
    <p:extLst>
      <p:ext uri="{BB962C8B-B14F-4D97-AF65-F5344CB8AC3E}">
        <p14:creationId xmlns:p14="http://schemas.microsoft.com/office/powerpoint/2010/main" xmlns="" val="2471050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normAutofit/>
          </a:bodyPr>
          <a:lstStyle/>
          <a:p>
            <a:r>
              <a:rPr lang="en-US" dirty="0"/>
              <a:t>members—in  the case of membership-based and member-supported  organizations such as community  associations, advocacy groups, business and professional associations, or parent-teacher associations; since members entrust the board with the governance of the organization, the board is accountable to </a:t>
            </a:r>
            <a:r>
              <a:rPr lang="en-US" dirty="0" smtClean="0"/>
              <a:t>them. </a:t>
            </a:r>
            <a:endParaRPr lang="en-US" dirty="0"/>
          </a:p>
        </p:txBody>
      </p:sp>
    </p:spTree>
    <p:extLst>
      <p:ext uri="{BB962C8B-B14F-4D97-AF65-F5344CB8AC3E}">
        <p14:creationId xmlns:p14="http://schemas.microsoft.com/office/powerpoint/2010/main" xmlns="" val="3788743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normAutofit/>
          </a:bodyPr>
          <a:lstStyle/>
          <a:p>
            <a:r>
              <a:rPr lang="en-US" dirty="0" smtClean="0"/>
              <a:t>supporters—such  as individual donors,  foundations, corporations,  government agencies, and other organizations and groups that contribute  ﬁnancially and otherwise;</a:t>
            </a:r>
          </a:p>
          <a:p>
            <a:pPr marL="0" indent="0">
              <a:buNone/>
            </a:pPr>
            <a:endParaRPr lang="en-US" dirty="0"/>
          </a:p>
        </p:txBody>
      </p:sp>
    </p:spTree>
    <p:extLst>
      <p:ext uri="{BB962C8B-B14F-4D97-AF65-F5344CB8AC3E}">
        <p14:creationId xmlns:p14="http://schemas.microsoft.com/office/powerpoint/2010/main" xmlns="" val="1054333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normAutofit/>
          </a:bodyPr>
          <a:lstStyle/>
          <a:p>
            <a:r>
              <a:rPr lang="en-US" dirty="0" smtClean="0"/>
              <a:t>beneﬁciaries  or users—those who in one way or another receive the service or beneﬁt from the activities of the organization, including, in some cases (for example, environmental protection), the public at large;</a:t>
            </a:r>
          </a:p>
          <a:p>
            <a:pPr marL="0" indent="0">
              <a:buNone/>
            </a:pPr>
            <a:endParaRPr lang="en-US" dirty="0"/>
          </a:p>
        </p:txBody>
      </p:sp>
    </p:spTree>
    <p:extLst>
      <p:ext uri="{BB962C8B-B14F-4D97-AF65-F5344CB8AC3E}">
        <p14:creationId xmlns:p14="http://schemas.microsoft.com/office/powerpoint/2010/main" xmlns="" val="27172148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normAutofit/>
          </a:bodyPr>
          <a:lstStyle/>
          <a:p>
            <a:r>
              <a:rPr lang="en-US" dirty="0" smtClean="0"/>
              <a:t>paid and voluntary staff—those who work for the organization on a full-time,  part- time, or voluntary basis, including consultants and advisers;</a:t>
            </a:r>
          </a:p>
          <a:p>
            <a:pPr marL="0" indent="0">
              <a:buNone/>
            </a:pPr>
            <a:endParaRPr lang="en-US" dirty="0" smtClean="0"/>
          </a:p>
          <a:p>
            <a:endParaRPr lang="en-US" dirty="0"/>
          </a:p>
        </p:txBody>
      </p:sp>
    </p:spTree>
    <p:extLst>
      <p:ext uri="{BB962C8B-B14F-4D97-AF65-F5344CB8AC3E}">
        <p14:creationId xmlns:p14="http://schemas.microsoft.com/office/powerpoint/2010/main" xmlns="" val="4279152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lstStyle/>
          <a:p>
            <a:r>
              <a:rPr lang="en-US" dirty="0" smtClean="0"/>
              <a:t>contractors  and cooperating  organizations—such  as suppliers of material or purchasers of services, grant-making foundations, government agencies, and other nonproﬁt organizations that are part of common or joint programs or projects;</a:t>
            </a:r>
          </a:p>
          <a:p>
            <a:pPr marL="0" indent="0">
              <a:buNone/>
            </a:pPr>
            <a:endParaRPr lang="en-US" dirty="0"/>
          </a:p>
        </p:txBody>
      </p:sp>
    </p:spTree>
    <p:extLst>
      <p:ext uri="{BB962C8B-B14F-4D97-AF65-F5344CB8AC3E}">
        <p14:creationId xmlns:p14="http://schemas.microsoft.com/office/powerpoint/2010/main" xmlns="" val="1586663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t>
            </a:r>
            <a:endParaRPr lang="en-US" dirty="0"/>
          </a:p>
        </p:txBody>
      </p:sp>
      <p:sp>
        <p:nvSpPr>
          <p:cNvPr id="3" name="Content Placeholder 2"/>
          <p:cNvSpPr>
            <a:spLocks noGrp="1"/>
          </p:cNvSpPr>
          <p:nvPr>
            <p:ph sz="quarter" idx="1"/>
          </p:nvPr>
        </p:nvSpPr>
        <p:spPr/>
        <p:txBody>
          <a:bodyPr/>
          <a:lstStyle/>
          <a:p>
            <a:r>
              <a:rPr lang="en-US" dirty="0" smtClean="0"/>
              <a:t>public agencies such as oversight and regulatory agencies.</a:t>
            </a:r>
          </a:p>
          <a:p>
            <a:pPr marL="0" indent="0">
              <a:buNone/>
            </a:pPr>
            <a:endParaRPr lang="en-US" dirty="0"/>
          </a:p>
        </p:txBody>
      </p:sp>
    </p:spTree>
    <p:extLst>
      <p:ext uri="{BB962C8B-B14F-4D97-AF65-F5344CB8AC3E}">
        <p14:creationId xmlns:p14="http://schemas.microsoft.com/office/powerpoint/2010/main" xmlns="" val="2193169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types of Accountability </a:t>
            </a:r>
            <a:endParaRPr lang="en-US" dirty="0"/>
          </a:p>
        </p:txBody>
      </p:sp>
      <p:sp>
        <p:nvSpPr>
          <p:cNvPr id="3" name="Content Placeholder 2"/>
          <p:cNvSpPr>
            <a:spLocks noGrp="1"/>
          </p:cNvSpPr>
          <p:nvPr>
            <p:ph sz="quarter" idx="1"/>
          </p:nvPr>
        </p:nvSpPr>
        <p:spPr/>
        <p:txBody>
          <a:bodyPr>
            <a:normAutofit/>
          </a:bodyPr>
          <a:lstStyle/>
          <a:p>
            <a:r>
              <a:rPr lang="en-US" i="1" dirty="0"/>
              <a:t>Explanatory accountability </a:t>
            </a:r>
            <a:r>
              <a:rPr lang="en-US" dirty="0"/>
              <a:t>means that one party explains and gives an account of actions to another party, either verbally or by ﬁling more formal, written statements. For example, watchdogs and voluntary oversight bodies in the ﬁeld of environmental protection may request reports from businesses or government organizations, </a:t>
            </a:r>
            <a:r>
              <a:rPr lang="en-US" dirty="0" smtClean="0"/>
              <a:t>but they </a:t>
            </a:r>
            <a:r>
              <a:rPr lang="en-US" dirty="0"/>
              <a:t>may have no statutory right to this information, nor can they express formal sanctions.</a:t>
            </a:r>
          </a:p>
        </p:txBody>
      </p:sp>
    </p:spTree>
    <p:extLst>
      <p:ext uri="{BB962C8B-B14F-4D97-AF65-F5344CB8AC3E}">
        <p14:creationId xmlns:p14="http://schemas.microsoft.com/office/powerpoint/2010/main" xmlns="" val="23667943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types of Accountability </a:t>
            </a:r>
            <a:endParaRPr lang="en-US" dirty="0"/>
          </a:p>
        </p:txBody>
      </p:sp>
      <p:sp>
        <p:nvSpPr>
          <p:cNvPr id="3" name="Content Placeholder 2"/>
          <p:cNvSpPr>
            <a:spLocks noGrp="1"/>
          </p:cNvSpPr>
          <p:nvPr>
            <p:ph sz="quarter" idx="1"/>
          </p:nvPr>
        </p:nvSpPr>
        <p:spPr/>
        <p:txBody>
          <a:bodyPr>
            <a:normAutofit/>
          </a:bodyPr>
          <a:lstStyle/>
          <a:p>
            <a:r>
              <a:rPr lang="en-US" i="1" dirty="0"/>
              <a:t>Responsive accountability  </a:t>
            </a:r>
            <a:r>
              <a:rPr lang="en-US" dirty="0"/>
              <a:t>implies that management and the board are to take into account the views of those to whom they are directly and indirectly accountable, even though there may be no legal obligation to do so, and no formal sanctions in place</a:t>
            </a:r>
            <a:r>
              <a:rPr lang="en-US" dirty="0" smtClean="0"/>
              <a:t>.</a:t>
            </a:r>
          </a:p>
          <a:p>
            <a:r>
              <a:rPr lang="en-US" dirty="0" smtClean="0"/>
              <a:t> </a:t>
            </a:r>
            <a:r>
              <a:rPr lang="en-US" dirty="0"/>
              <a:t>An example would be a foundation  in the process of strategic planning and deciding to change its grant-making </a:t>
            </a:r>
            <a:r>
              <a:rPr lang="en-US" dirty="0" smtClean="0"/>
              <a:t>priorities.</a:t>
            </a:r>
            <a:endParaRPr lang="en-US" dirty="0"/>
          </a:p>
        </p:txBody>
      </p:sp>
    </p:spTree>
    <p:extLst>
      <p:ext uri="{BB962C8B-B14F-4D97-AF65-F5344CB8AC3E}">
        <p14:creationId xmlns:p14="http://schemas.microsoft.com/office/powerpoint/2010/main" xmlns="" val="4138876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types of Accountability </a:t>
            </a:r>
            <a:endParaRPr lang="en-US" dirty="0"/>
          </a:p>
        </p:txBody>
      </p:sp>
      <p:sp>
        <p:nvSpPr>
          <p:cNvPr id="3" name="Content Placeholder 2"/>
          <p:cNvSpPr>
            <a:spLocks noGrp="1"/>
          </p:cNvSpPr>
          <p:nvPr>
            <p:ph sz="quarter" idx="1"/>
          </p:nvPr>
        </p:nvSpPr>
        <p:spPr/>
        <p:txBody>
          <a:bodyPr/>
          <a:lstStyle/>
          <a:p>
            <a:r>
              <a:rPr lang="en-US" i="1" dirty="0"/>
              <a:t>Accountability with sanctions </a:t>
            </a:r>
            <a:r>
              <a:rPr lang="en-US" dirty="0"/>
              <a:t>refers  to the formal, legal aspect of accountability. It is accountability to those stakeholders that have formal sanctions in place, legal or otherwise. </a:t>
            </a:r>
          </a:p>
        </p:txBody>
      </p:sp>
    </p:spTree>
    <p:extLst>
      <p:ext uri="{BB962C8B-B14F-4D97-AF65-F5344CB8AC3E}">
        <p14:creationId xmlns:p14="http://schemas.microsoft.com/office/powerpoint/2010/main" xmlns="" val="2715595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Kumar (1996)  suggests several accountability forms </a:t>
            </a:r>
          </a:p>
        </p:txBody>
      </p:sp>
      <p:sp>
        <p:nvSpPr>
          <p:cNvPr id="3" name="Content Placeholder 2"/>
          <p:cNvSpPr>
            <a:spLocks noGrp="1"/>
          </p:cNvSpPr>
          <p:nvPr>
            <p:ph sz="quarter" idx="1"/>
          </p:nvPr>
        </p:nvSpPr>
        <p:spPr/>
        <p:txBody>
          <a:bodyPr>
            <a:normAutofit/>
          </a:bodyPr>
          <a:lstStyle/>
          <a:p>
            <a:r>
              <a:rPr lang="en-US" i="1" dirty="0"/>
              <a:t>Management accountability </a:t>
            </a:r>
            <a:r>
              <a:rPr lang="en-US" dirty="0"/>
              <a:t>(rather than board accountability) refers to the obligations of management in terms of ﬁscal accountability to parties involved in ﬁnancial transactions; legal accountability in complying with statutory provisions and regulations; program accountability in ensuring the effectiveness in meeting stated objectives; and process accountability in achieving and, reporting on, stated efﬁciency levels.</a:t>
            </a:r>
          </a:p>
          <a:p>
            <a:pPr marL="0" indent="0">
              <a:buNone/>
            </a:pPr>
            <a:endParaRPr lang="en-US" dirty="0"/>
          </a:p>
        </p:txBody>
      </p:sp>
    </p:spTree>
    <p:extLst>
      <p:ext uri="{BB962C8B-B14F-4D97-AF65-F5344CB8AC3E}">
        <p14:creationId xmlns:p14="http://schemas.microsoft.com/office/powerpoint/2010/main" xmlns="" val="2444928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Internal accountability</a:t>
            </a:r>
            <a:endParaRPr lang="en-US" dirty="0"/>
          </a:p>
        </p:txBody>
      </p:sp>
      <p:sp>
        <p:nvSpPr>
          <p:cNvPr id="3" name="Content Placeholder 2"/>
          <p:cNvSpPr>
            <a:spLocks noGrp="1"/>
          </p:cNvSpPr>
          <p:nvPr>
            <p:ph sz="quarter" idx="1"/>
          </p:nvPr>
        </p:nvSpPr>
        <p:spPr/>
        <p:txBody>
          <a:bodyPr>
            <a:normAutofit/>
          </a:bodyPr>
          <a:lstStyle/>
          <a:p>
            <a:r>
              <a:rPr lang="en-US" i="1" dirty="0"/>
              <a:t>Internal accountability </a:t>
            </a:r>
            <a:r>
              <a:rPr lang="en-US" dirty="0"/>
              <a:t>refers  to obligations within the organization,  such as between management and the board, whereas external accountability addresses the </a:t>
            </a:r>
            <a:r>
              <a:rPr lang="en-US" dirty="0" smtClean="0"/>
              <a:t>reporting </a:t>
            </a:r>
            <a:r>
              <a:rPr lang="en-US" dirty="0"/>
              <a:t>requirements to parties that are either supervisory bodies or other external stakeholders linked to the organization.</a:t>
            </a:r>
          </a:p>
          <a:p>
            <a:pPr marL="0" indent="0">
              <a:buNone/>
            </a:pPr>
            <a:endParaRPr lang="en-US" dirty="0"/>
          </a:p>
          <a:p>
            <a:pPr marL="0" indent="0">
              <a:buNone/>
            </a:pPr>
            <a:r>
              <a:rPr lang="en-US" dirty="0"/>
              <a:t/>
            </a:r>
            <a:br>
              <a:rPr lang="en-US" dirty="0"/>
            </a:br>
            <a:endParaRPr lang="en-US" dirty="0"/>
          </a:p>
        </p:txBody>
      </p:sp>
    </p:spTree>
    <p:extLst>
      <p:ext uri="{BB962C8B-B14F-4D97-AF65-F5344CB8AC3E}">
        <p14:creationId xmlns:p14="http://schemas.microsoft.com/office/powerpoint/2010/main" xmlns="" val="28276914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Approval accountability</a:t>
            </a:r>
            <a:endParaRPr lang="en-US" dirty="0"/>
          </a:p>
        </p:txBody>
      </p:sp>
      <p:sp>
        <p:nvSpPr>
          <p:cNvPr id="3" name="Content Placeholder 2"/>
          <p:cNvSpPr>
            <a:spLocks noGrp="1"/>
          </p:cNvSpPr>
          <p:nvPr>
            <p:ph sz="quarter" idx="1"/>
          </p:nvPr>
        </p:nvSpPr>
        <p:spPr/>
        <p:txBody>
          <a:bodyPr/>
          <a:lstStyle/>
          <a:p>
            <a:r>
              <a:rPr lang="en-US" i="1" dirty="0"/>
              <a:t>Approval accountability </a:t>
            </a:r>
            <a:r>
              <a:rPr lang="en-US" dirty="0"/>
              <a:t>is a special  version  of external accountability, and refers to the way in which nonproﬁts “seek to project themselves to the outside world” (</a:t>
            </a:r>
            <a:r>
              <a:rPr lang="en-US" dirty="0" smtClean="0"/>
              <a:t>Kumar 1996</a:t>
            </a:r>
            <a:r>
              <a:rPr lang="en-US" dirty="0"/>
              <a:t>: 243).</a:t>
            </a:r>
          </a:p>
        </p:txBody>
      </p:sp>
    </p:spTree>
    <p:extLst>
      <p:ext uri="{BB962C8B-B14F-4D97-AF65-F5344CB8AC3E}">
        <p14:creationId xmlns:p14="http://schemas.microsoft.com/office/powerpoint/2010/main" xmlns="" val="2415426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 Aspects of Accountability </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a:t>Public information/disclosure,  including annual reports,  990s, Internet  postings, messages conveyed to the public, audits, etc.</a:t>
            </a:r>
          </a:p>
          <a:p>
            <a:pPr marL="0" indent="0">
              <a:buNone/>
            </a:pPr>
            <a:r>
              <a:rPr lang="en-US" dirty="0"/>
              <a:t> </a:t>
            </a:r>
          </a:p>
          <a:p>
            <a:pPr marL="0" indent="0">
              <a:buNone/>
            </a:pPr>
            <a:r>
              <a:rPr lang="en-US" dirty="0"/>
              <a:t>2   Legal and regulatory compliance and requirements.</a:t>
            </a:r>
          </a:p>
          <a:p>
            <a:pPr marL="0" indent="0">
              <a:buNone/>
            </a:pPr>
            <a:r>
              <a:rPr lang="en-US" dirty="0"/>
              <a:t> </a:t>
            </a:r>
          </a:p>
          <a:p>
            <a:pPr marL="0" indent="0">
              <a:buNone/>
            </a:pPr>
            <a:r>
              <a:rPr lang="en-US" dirty="0"/>
              <a:t>3   Governance, meaning board oversight and ﬁduciary responsibilities.</a:t>
            </a:r>
          </a:p>
          <a:p>
            <a:pPr marL="0" indent="0">
              <a:buNone/>
            </a:pPr>
            <a:r>
              <a:rPr lang="en-US" dirty="0"/>
              <a:t> </a:t>
            </a:r>
          </a:p>
          <a:p>
            <a:pPr marL="0" indent="0">
              <a:buNone/>
            </a:pPr>
            <a:r>
              <a:rPr lang="en-US" dirty="0"/>
              <a:t>4   Peer accountability, including ﬁeld reviews, self-regulation, distribution of best practices.</a:t>
            </a:r>
          </a:p>
          <a:p>
            <a:pPr marL="0" indent="0">
              <a:buNone/>
            </a:pPr>
            <a:r>
              <a:rPr lang="en-US" dirty="0"/>
              <a:t> </a:t>
            </a:r>
          </a:p>
          <a:p>
            <a:pPr marL="0" indent="0">
              <a:buNone/>
            </a:pPr>
            <a:r>
              <a:rPr lang="en-US" dirty="0"/>
              <a:t>5   Organizational effectiveness regarding accountability.</a:t>
            </a:r>
          </a:p>
          <a:p>
            <a:pPr marL="0" indent="0">
              <a:buNone/>
            </a:pPr>
            <a:r>
              <a:rPr lang="en-US" dirty="0"/>
              <a:t> </a:t>
            </a:r>
          </a:p>
          <a:p>
            <a:pPr marL="0" indent="0">
              <a:buNone/>
            </a:pPr>
            <a:r>
              <a:rPr lang="en-US" dirty="0"/>
              <a:t>6   Fund-raising ethics and integrity.</a:t>
            </a:r>
          </a:p>
          <a:p>
            <a:endParaRPr lang="en-US" dirty="0"/>
          </a:p>
        </p:txBody>
      </p:sp>
    </p:spTree>
    <p:extLst>
      <p:ext uri="{BB962C8B-B14F-4D97-AF65-F5344CB8AC3E}">
        <p14:creationId xmlns:p14="http://schemas.microsoft.com/office/powerpoint/2010/main" xmlns="" val="50768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US" dirty="0"/>
              <a:t>7   Responsiveness to constituencies, including donors, </a:t>
            </a:r>
            <a:r>
              <a:rPr lang="en-US" dirty="0" err="1"/>
              <a:t>donees</a:t>
            </a:r>
            <a:r>
              <a:rPr lang="en-US" dirty="0"/>
              <a:t>, and paid and volunteer staff.</a:t>
            </a:r>
          </a:p>
          <a:p>
            <a:pPr marL="0" indent="0">
              <a:buNone/>
            </a:pPr>
            <a:r>
              <a:rPr lang="en-US" dirty="0"/>
              <a:t> </a:t>
            </a:r>
          </a:p>
          <a:p>
            <a:pPr marL="0" indent="0">
              <a:buNone/>
            </a:pPr>
            <a:r>
              <a:rPr lang="en-US" dirty="0"/>
              <a:t>8   Integrity of the organization’s mission, meaning the ways in which an organization works for the good of the public.</a:t>
            </a:r>
          </a:p>
          <a:p>
            <a:pPr marL="0" indent="0">
              <a:buNone/>
            </a:pPr>
            <a:r>
              <a:rPr lang="en-US" dirty="0"/>
              <a:t> </a:t>
            </a:r>
          </a:p>
          <a:p>
            <a:pPr marL="0" indent="0">
              <a:buNone/>
            </a:pPr>
            <a:r>
              <a:rPr lang="en-US" dirty="0"/>
              <a:t>9   Avoidance or resolution of conﬂicts of interest.</a:t>
            </a:r>
          </a:p>
          <a:p>
            <a:pPr marL="0" indent="0">
              <a:buNone/>
            </a:pPr>
            <a:r>
              <a:rPr lang="en-US" dirty="0"/>
              <a:t> </a:t>
            </a:r>
          </a:p>
          <a:p>
            <a:pPr marL="0" indent="0">
              <a:buNone/>
            </a:pPr>
            <a:r>
              <a:rPr lang="en-US" dirty="0"/>
              <a:t>10   Stewardship of public resources, including funds and volunteer time.</a:t>
            </a:r>
          </a:p>
          <a:p>
            <a:pPr marL="0" indent="0">
              <a:buNone/>
            </a:pPr>
            <a:endParaRPr lang="en-US" dirty="0"/>
          </a:p>
        </p:txBody>
      </p:sp>
    </p:spTree>
    <p:extLst>
      <p:ext uri="{BB962C8B-B14F-4D97-AF65-F5344CB8AC3E}">
        <p14:creationId xmlns:p14="http://schemas.microsoft.com/office/powerpoint/2010/main" xmlns="" val="2842711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Accountability and transparency</a:t>
            </a:r>
            <a:endParaRPr lang="en-US" dirty="0"/>
          </a:p>
        </p:txBody>
      </p:sp>
      <p:sp>
        <p:nvSpPr>
          <p:cNvPr id="3" name="Content Placeholder 2"/>
          <p:cNvSpPr>
            <a:spLocks noGrp="1"/>
          </p:cNvSpPr>
          <p:nvPr>
            <p:ph sz="quarter" idx="1"/>
          </p:nvPr>
        </p:nvSpPr>
        <p:spPr/>
        <p:txBody>
          <a:bodyPr/>
          <a:lstStyle/>
          <a:p>
            <a:r>
              <a:rPr lang="en-US" dirty="0"/>
              <a:t>Note that accountability is different from transparency. </a:t>
            </a:r>
            <a:endParaRPr lang="en-US" dirty="0" smtClean="0"/>
          </a:p>
          <a:p>
            <a:r>
              <a:rPr lang="en-US" dirty="0" smtClean="0"/>
              <a:t>The </a:t>
            </a:r>
            <a:r>
              <a:rPr lang="en-US" dirty="0"/>
              <a:t>latter refers to the provision of, and access to, information about the behavior of an organization’s board, managers, employees,  volunteers, and members. </a:t>
            </a:r>
          </a:p>
        </p:txBody>
      </p:sp>
    </p:spTree>
    <p:extLst>
      <p:ext uri="{BB962C8B-B14F-4D97-AF65-F5344CB8AC3E}">
        <p14:creationId xmlns:p14="http://schemas.microsoft.com/office/powerpoint/2010/main" xmlns="" val="10120853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Transparent organizations</a:t>
            </a:r>
            <a:endParaRPr lang="en-US" dirty="0"/>
          </a:p>
        </p:txBody>
      </p:sp>
      <p:sp>
        <p:nvSpPr>
          <p:cNvPr id="3" name="Content Placeholder 2"/>
          <p:cNvSpPr>
            <a:spLocks noGrp="1"/>
          </p:cNvSpPr>
          <p:nvPr>
            <p:ph sz="quarter" idx="1"/>
          </p:nvPr>
        </p:nvSpPr>
        <p:spPr/>
        <p:txBody>
          <a:bodyPr/>
          <a:lstStyle/>
          <a:p>
            <a:r>
              <a:rPr lang="en-US" dirty="0"/>
              <a:t>Transparent  organizations  provide information directly and in a form that is accessible and understandable to key stakeholders  as well as the general public.</a:t>
            </a:r>
          </a:p>
        </p:txBody>
      </p:sp>
    </p:spTree>
    <p:extLst>
      <p:ext uri="{BB962C8B-B14F-4D97-AF65-F5344CB8AC3E}">
        <p14:creationId xmlns:p14="http://schemas.microsoft.com/office/powerpoint/2010/main" xmlns="" val="16828276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a:t>"Accountability breeds response-ability." </a:t>
            </a:r>
            <a:r>
              <a:rPr lang="en-US" i="1" dirty="0"/>
              <a:t>Stephen R. </a:t>
            </a:r>
            <a:r>
              <a:rPr lang="en-US" i="1"/>
              <a:t>Covey</a:t>
            </a:r>
            <a:r>
              <a:rPr lang="en-US"/>
              <a:t> </a:t>
            </a:r>
            <a:endParaRPr lang="en-US" dirty="0"/>
          </a:p>
        </p:txBody>
      </p:sp>
    </p:spTree>
    <p:extLst>
      <p:ext uri="{BB962C8B-B14F-4D97-AF65-F5344CB8AC3E}">
        <p14:creationId xmlns:p14="http://schemas.microsoft.com/office/powerpoint/2010/main" xmlns="" val="25760911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TotalTime>
  <Words>2111</Words>
  <Application>Microsoft Office PowerPoint</Application>
  <PresentationFormat>On-screen Show (4:3)</PresentationFormat>
  <Paragraphs>153</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Oriel</vt:lpstr>
      <vt:lpstr>Decision Making in Non Profit Sector (NPO) Lecture-20 </vt:lpstr>
      <vt:lpstr>Agenda </vt:lpstr>
      <vt:lpstr>Who are the stakeholders?</vt:lpstr>
      <vt:lpstr>Stakeholders includes</vt:lpstr>
      <vt:lpstr>Example 1-Child Care Hospital </vt:lpstr>
      <vt:lpstr>Example 2-Museum</vt:lpstr>
      <vt:lpstr>According to drucker(1990)</vt:lpstr>
      <vt:lpstr>Slide 8</vt:lpstr>
      <vt:lpstr>Bottom lines</vt:lpstr>
      <vt:lpstr>Dual governance</vt:lpstr>
      <vt:lpstr>Values, motivational structures, organizational task environment</vt:lpstr>
      <vt:lpstr>Expectations and needs</vt:lpstr>
      <vt:lpstr>Handy(1990)</vt:lpstr>
      <vt:lpstr>Components of mid-sized NPO</vt:lpstr>
      <vt:lpstr>Kanter and summers(1987:164)</vt:lpstr>
      <vt:lpstr>GOVERNANCE </vt:lpstr>
      <vt:lpstr>Corporate governance</vt:lpstr>
      <vt:lpstr>IIAS Summary</vt:lpstr>
      <vt:lpstr>Notion “governance”</vt:lpstr>
      <vt:lpstr>Governance and context</vt:lpstr>
      <vt:lpstr>Difference from management</vt:lpstr>
      <vt:lpstr>Slide 22</vt:lpstr>
      <vt:lpstr>Slide 23</vt:lpstr>
      <vt:lpstr>Slide 24</vt:lpstr>
      <vt:lpstr>Slide 25</vt:lpstr>
      <vt:lpstr>Slide 26</vt:lpstr>
      <vt:lpstr>Board duties </vt:lpstr>
      <vt:lpstr>Slide 28</vt:lpstr>
      <vt:lpstr>Slide 29</vt:lpstr>
      <vt:lpstr>Slide 30</vt:lpstr>
      <vt:lpstr>Slide 31</vt:lpstr>
      <vt:lpstr>Slide 32</vt:lpstr>
      <vt:lpstr>Slide 33</vt:lpstr>
      <vt:lpstr>Slide 34</vt:lpstr>
      <vt:lpstr>Slide 35</vt:lpstr>
      <vt:lpstr>Slide 36</vt:lpstr>
      <vt:lpstr>Slide 37</vt:lpstr>
      <vt:lpstr>Slide 38</vt:lpstr>
      <vt:lpstr> CONFLICT OF INTEREST  POLICY </vt:lpstr>
      <vt:lpstr>Accountability </vt:lpstr>
      <vt:lpstr>Accountability </vt:lpstr>
      <vt:lpstr>Accountability </vt:lpstr>
      <vt:lpstr>Accountability </vt:lpstr>
      <vt:lpstr>Accountability </vt:lpstr>
      <vt:lpstr>Accountability </vt:lpstr>
      <vt:lpstr>Accountability </vt:lpstr>
      <vt:lpstr>Three types of Accountability </vt:lpstr>
      <vt:lpstr>Three types of Accountability </vt:lpstr>
      <vt:lpstr>Three types of Accountability </vt:lpstr>
      <vt:lpstr>Kumar (1996)  suggests several accountability forms </vt:lpstr>
      <vt:lpstr>Internal accountability</vt:lpstr>
      <vt:lpstr>Approval accountability</vt:lpstr>
      <vt:lpstr>Ten Aspects of Accountability </vt:lpstr>
      <vt:lpstr>Slide 54</vt:lpstr>
      <vt:lpstr>Accountability and transparency</vt:lpstr>
      <vt:lpstr>Transparent organizations</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Lecture-20</dc:title>
  <dc:creator>comsats</dc:creator>
  <cp:lastModifiedBy>vcomsats</cp:lastModifiedBy>
  <cp:revision>7</cp:revision>
  <dcterms:created xsi:type="dcterms:W3CDTF">2013-11-11T07:49:55Z</dcterms:created>
  <dcterms:modified xsi:type="dcterms:W3CDTF">2013-11-11T09:30:15Z</dcterms:modified>
</cp:coreProperties>
</file>