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385" autoAdjust="0"/>
    <p:restoredTop sz="94660"/>
  </p:normalViewPr>
  <p:slideViewPr>
    <p:cSldViewPr>
      <p:cViewPr varScale="1">
        <p:scale>
          <a:sx n="62" d="100"/>
          <a:sy n="62" d="100"/>
        </p:scale>
        <p:origin x="-1476"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45BA6E1E-1CC0-42C3-A5E9-4DF8F0BA84F5}" type="datetimeFigureOut">
              <a:rPr lang="en-US" smtClean="0"/>
              <a:pPr/>
              <a:t>11-Nov-13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EA55AF9-FC0E-444E-A08F-1DEEB68E3C7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45BA6E1E-1CC0-42C3-A5E9-4DF8F0BA84F5}" type="datetimeFigureOut">
              <a:rPr lang="en-US" smtClean="0"/>
              <a:pPr/>
              <a:t>11-Nov-13</a:t>
            </a:fld>
            <a:endParaRPr lang="en-US"/>
          </a:p>
        </p:txBody>
      </p:sp>
      <p:sp>
        <p:nvSpPr>
          <p:cNvPr id="9" name="Slide Number Placeholder 8"/>
          <p:cNvSpPr>
            <a:spLocks noGrp="1"/>
          </p:cNvSpPr>
          <p:nvPr>
            <p:ph type="sldNum" sz="quarter" idx="15"/>
          </p:nvPr>
        </p:nvSpPr>
        <p:spPr/>
        <p:txBody>
          <a:bodyPr rtlCol="0"/>
          <a:lstStyle/>
          <a:p>
            <a:fld id="{BEA55AF9-FC0E-444E-A08F-1DEEB68E3C7F}"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45BA6E1E-1CC0-42C3-A5E9-4DF8F0BA84F5}" type="datetimeFigureOut">
              <a:rPr lang="en-US" smtClean="0"/>
              <a:pPr/>
              <a:t>11-Nov-13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EA55AF9-FC0E-444E-A08F-1DEEB68E3C7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5BA6E1E-1CC0-42C3-A5E9-4DF8F0BA84F5}" type="datetimeFigureOut">
              <a:rPr lang="en-US" smtClean="0"/>
              <a:pPr/>
              <a:t>11-Nov-13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A55AF9-FC0E-444E-A08F-1DEEB68E3C7F}"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45BA6E1E-1CC0-42C3-A5E9-4DF8F0BA84F5}" type="datetimeFigureOut">
              <a:rPr lang="en-US" smtClean="0"/>
              <a:pPr/>
              <a:t>11-Nov-13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A55AF9-FC0E-444E-A08F-1DEEB68E3C7F}"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45BA6E1E-1CC0-42C3-A5E9-4DF8F0BA84F5}" type="datetimeFigureOut">
              <a:rPr lang="en-US" smtClean="0"/>
              <a:pPr/>
              <a:t>11-Nov-13</a:t>
            </a:fld>
            <a:endParaRPr lang="en-US"/>
          </a:p>
        </p:txBody>
      </p:sp>
      <p:sp>
        <p:nvSpPr>
          <p:cNvPr id="7" name="Slide Number Placeholder 6"/>
          <p:cNvSpPr>
            <a:spLocks noGrp="1"/>
          </p:cNvSpPr>
          <p:nvPr>
            <p:ph type="sldNum" sz="quarter" idx="11"/>
          </p:nvPr>
        </p:nvSpPr>
        <p:spPr/>
        <p:txBody>
          <a:bodyPr rtlCol="0"/>
          <a:lstStyle/>
          <a:p>
            <a:fld id="{BEA55AF9-FC0E-444E-A08F-1DEEB68E3C7F}"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BA6E1E-1CC0-42C3-A5E9-4DF8F0BA84F5}" type="datetimeFigureOut">
              <a:rPr lang="en-US" smtClean="0"/>
              <a:pPr/>
              <a:t>11-Nov-13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A55AF9-FC0E-444E-A08F-1DEEB68E3C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45BA6E1E-1CC0-42C3-A5E9-4DF8F0BA84F5}" type="datetimeFigureOut">
              <a:rPr lang="en-US" smtClean="0"/>
              <a:pPr/>
              <a:t>11-Nov-13</a:t>
            </a:fld>
            <a:endParaRPr lang="en-US"/>
          </a:p>
        </p:txBody>
      </p:sp>
      <p:sp>
        <p:nvSpPr>
          <p:cNvPr id="22" name="Slide Number Placeholder 21"/>
          <p:cNvSpPr>
            <a:spLocks noGrp="1"/>
          </p:cNvSpPr>
          <p:nvPr>
            <p:ph type="sldNum" sz="quarter" idx="15"/>
          </p:nvPr>
        </p:nvSpPr>
        <p:spPr/>
        <p:txBody>
          <a:bodyPr rtlCol="0"/>
          <a:lstStyle/>
          <a:p>
            <a:fld id="{BEA55AF9-FC0E-444E-A08F-1DEEB68E3C7F}"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45BA6E1E-1CC0-42C3-A5E9-4DF8F0BA84F5}" type="datetimeFigureOut">
              <a:rPr lang="en-US" smtClean="0"/>
              <a:pPr/>
              <a:t>11-Nov-13</a:t>
            </a:fld>
            <a:endParaRPr lang="en-US"/>
          </a:p>
        </p:txBody>
      </p:sp>
      <p:sp>
        <p:nvSpPr>
          <p:cNvPr id="18" name="Slide Number Placeholder 17"/>
          <p:cNvSpPr>
            <a:spLocks noGrp="1"/>
          </p:cNvSpPr>
          <p:nvPr>
            <p:ph type="sldNum" sz="quarter" idx="11"/>
          </p:nvPr>
        </p:nvSpPr>
        <p:spPr/>
        <p:txBody>
          <a:bodyPr rtlCol="0"/>
          <a:lstStyle/>
          <a:p>
            <a:fld id="{BEA55AF9-FC0E-444E-A08F-1DEEB68E3C7F}"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5BA6E1E-1CC0-42C3-A5E9-4DF8F0BA84F5}" type="datetimeFigureOut">
              <a:rPr lang="en-US" smtClean="0"/>
              <a:pPr/>
              <a:t>11-Nov-13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A55AF9-FC0E-444E-A08F-1DEEB68E3C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5BA6E1E-1CC0-42C3-A5E9-4DF8F0BA84F5}" type="datetimeFigureOut">
              <a:rPr lang="en-US" smtClean="0"/>
              <a:pPr/>
              <a:t>11-Nov-13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A55AF9-FC0E-444E-A08F-1DEEB68E3C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5BA6E1E-1CC0-42C3-A5E9-4DF8F0BA84F5}" type="datetimeFigureOut">
              <a:rPr lang="en-US" smtClean="0"/>
              <a:pPr/>
              <a:t>11-Nov-13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EA55AF9-FC0E-444E-A08F-1DEEB68E3C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00200"/>
            <a:ext cx="6172200" cy="1894362"/>
          </a:xfrm>
        </p:spPr>
        <p:txBody>
          <a:bodyPr>
            <a:normAutofit/>
          </a:bodyPr>
          <a:lstStyle/>
          <a:p>
            <a:r>
              <a:rPr lang="en-US" dirty="0" smtClean="0"/>
              <a:t>Decision Making in Non Profit Sector (NPO)</a:t>
            </a:r>
            <a:br>
              <a:rPr lang="en-US" dirty="0" smtClean="0"/>
            </a:br>
            <a:r>
              <a:rPr lang="en-US" dirty="0" smtClean="0"/>
              <a:t>Lecture-19</a:t>
            </a:r>
            <a:endParaRPr lang="en-US" dirty="0"/>
          </a:p>
        </p:txBody>
      </p:sp>
      <p:sp>
        <p:nvSpPr>
          <p:cNvPr id="3" name="Subtitle 2"/>
          <p:cNvSpPr>
            <a:spLocks noGrp="1"/>
          </p:cNvSpPr>
          <p:nvPr>
            <p:ph type="subTitle" idx="1"/>
          </p:nvPr>
        </p:nvSpPr>
        <p:spPr/>
        <p:txBody>
          <a:bodyPr/>
          <a:lstStyle/>
          <a:p>
            <a:r>
              <a:rPr lang="en-GB" b="1" dirty="0" smtClean="0">
                <a:solidFill>
                  <a:schemeClr val="tx1"/>
                </a:solidFill>
              </a:rPr>
              <a:t>MPA 505</a:t>
            </a:r>
            <a:endParaRPr lang="en-US" dirty="0" smtClean="0">
              <a:solidFill>
                <a:schemeClr val="tx1"/>
              </a:solidFill>
            </a:endParaRPr>
          </a:p>
          <a:p>
            <a:r>
              <a:rPr lang="en-GB" b="1" dirty="0" smtClean="0">
                <a:solidFill>
                  <a:schemeClr val="tx1"/>
                </a:solidFill>
              </a:rPr>
              <a:t>MPA Program</a:t>
            </a:r>
          </a:p>
          <a:p>
            <a:r>
              <a:rPr lang="en-GB" b="1" dirty="0" smtClean="0">
                <a:solidFill>
                  <a:schemeClr val="tx1"/>
                </a:solidFill>
              </a:rPr>
              <a:t>Course Instructor: Riffat Abbas Rizvi</a:t>
            </a:r>
            <a:endParaRPr lang="en-US" dirty="0" smtClean="0">
              <a:solidFill>
                <a:schemeClr val="tx1"/>
              </a:solidFill>
            </a:endParaRPr>
          </a:p>
          <a:p>
            <a:endParaRPr lang="en-US" dirty="0"/>
          </a:p>
        </p:txBody>
      </p:sp>
    </p:spTree>
    <p:extLst>
      <p:ext uri="{BB962C8B-B14F-4D97-AF65-F5344CB8AC3E}">
        <p14:creationId xmlns="" xmlns:p14="http://schemas.microsoft.com/office/powerpoint/2010/main" val="2675543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sz="quarter" idx="1"/>
          </p:nvPr>
        </p:nvSpPr>
        <p:spPr/>
        <p:txBody>
          <a:bodyPr/>
          <a:lstStyle/>
          <a:p>
            <a:r>
              <a:rPr lang="en-US" dirty="0" smtClean="0"/>
              <a:t>Preview of Last Lecture</a:t>
            </a:r>
          </a:p>
          <a:p>
            <a:r>
              <a:rPr lang="en-US" dirty="0" smtClean="0"/>
              <a:t>NPO Structures</a:t>
            </a:r>
          </a:p>
          <a:p>
            <a:r>
              <a:rPr lang="en-US" dirty="0" smtClean="0"/>
              <a:t>Power,  Authority and Leadership </a:t>
            </a:r>
          </a:p>
          <a:p>
            <a:r>
              <a:rPr lang="en-US" dirty="0" smtClean="0"/>
              <a:t>Eight </a:t>
            </a:r>
            <a:r>
              <a:rPr lang="en-US" dirty="0" smtClean="0"/>
              <a:t>dimensions of leadership </a:t>
            </a:r>
          </a:p>
          <a:p>
            <a:r>
              <a:rPr lang="en-US" dirty="0" smtClean="0"/>
              <a:t>Alliances, Mergers and Acquisitions </a:t>
            </a:r>
          </a:p>
          <a:p>
            <a:r>
              <a:rPr lang="en-US" dirty="0" smtClean="0"/>
              <a:t>Conclusion </a:t>
            </a:r>
          </a:p>
          <a:p>
            <a:endParaRPr lang="en-US" dirty="0" smtClean="0"/>
          </a:p>
          <a:p>
            <a:endParaRPr lang="en-US" dirty="0"/>
          </a:p>
        </p:txBody>
      </p:sp>
    </p:spTree>
    <p:extLst>
      <p:ext uri="{BB962C8B-B14F-4D97-AF65-F5344CB8AC3E}">
        <p14:creationId xmlns="" xmlns:p14="http://schemas.microsoft.com/office/powerpoint/2010/main" val="8823138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 organization-U Form </a:t>
            </a:r>
            <a:endParaRPr lang="en-US" dirty="0"/>
          </a:p>
        </p:txBody>
      </p:sp>
      <p:sp>
        <p:nvSpPr>
          <p:cNvPr id="3" name="Content Placeholder 2"/>
          <p:cNvSpPr>
            <a:spLocks noGrp="1"/>
          </p:cNvSpPr>
          <p:nvPr>
            <p:ph sz="quarter" idx="1"/>
          </p:nvPr>
        </p:nvSpPr>
        <p:spPr/>
        <p:txBody>
          <a:bodyPr/>
          <a:lstStyle/>
          <a:p>
            <a:endParaRPr lang="en-US" dirty="0"/>
          </a:p>
        </p:txBody>
      </p:sp>
      <p:pic>
        <p:nvPicPr>
          <p:cNvPr id="1028" name="Picture 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8600" y="1371600"/>
            <a:ext cx="8382000" cy="5257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3790828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143000"/>
          </a:xfrm>
        </p:spPr>
        <p:txBody>
          <a:bodyPr/>
          <a:lstStyle/>
          <a:p>
            <a:r>
              <a:rPr lang="en-US" dirty="0" smtClean="0"/>
              <a:t>Divisional Structure-M form</a:t>
            </a:r>
            <a:endParaRPr lang="en-US" dirty="0"/>
          </a:p>
        </p:txBody>
      </p:sp>
      <p:sp>
        <p:nvSpPr>
          <p:cNvPr id="3" name="Content Placeholder 2"/>
          <p:cNvSpPr>
            <a:spLocks noGrp="1"/>
          </p:cNvSpPr>
          <p:nvPr>
            <p:ph sz="quarter"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57200" y="1247774"/>
            <a:ext cx="8305799" cy="5229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0187043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lstStyle/>
          <a:p>
            <a:r>
              <a:rPr lang="en-US" dirty="0" smtClean="0"/>
              <a:t>MATRIX TYPE</a:t>
            </a:r>
            <a:endParaRPr lang="en-US" dirty="0"/>
          </a:p>
        </p:txBody>
      </p:sp>
      <p:sp>
        <p:nvSpPr>
          <p:cNvPr id="3" name="Content Placeholder 2"/>
          <p:cNvSpPr>
            <a:spLocks noGrp="1"/>
          </p:cNvSpPr>
          <p:nvPr>
            <p:ph sz="quarter" idx="1"/>
          </p:nvPr>
        </p:nvSpPr>
        <p:spPr>
          <a:xfrm>
            <a:off x="457200" y="1600200"/>
            <a:ext cx="8229600" cy="4876800"/>
          </a:xfrm>
        </p:spPr>
        <p:txBody>
          <a:bodyPr/>
          <a:lstStyle/>
          <a:p>
            <a:endParaRPr lang="en-US" dirty="0"/>
          </a:p>
        </p:txBody>
      </p:sp>
      <p:pic>
        <p:nvPicPr>
          <p:cNvPr id="3076" name="Picture 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04800" y="1143000"/>
            <a:ext cx="8229600" cy="5410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7787416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POWER, AUTHORITY AND LEADERSHIP </a:t>
            </a:r>
            <a:endParaRPr lang="en-US" dirty="0"/>
          </a:p>
        </p:txBody>
      </p:sp>
      <p:sp>
        <p:nvSpPr>
          <p:cNvPr id="3" name="Content Placeholder 2"/>
          <p:cNvSpPr>
            <a:spLocks noGrp="1"/>
          </p:cNvSpPr>
          <p:nvPr>
            <p:ph sz="quarter" idx="1"/>
          </p:nvPr>
        </p:nvSpPr>
        <p:spPr/>
        <p:txBody>
          <a:bodyPr/>
          <a:lstStyle/>
          <a:p>
            <a:pPr algn="just"/>
            <a:r>
              <a:rPr lang="en-US" dirty="0"/>
              <a:t>The issues of power, authority, and leadership are among the most political and complex in any organization,  but they appear even more demanding  in nonproﬁts  due to the important inﬂuence of values on organizational behavior, management style, and decision- making.</a:t>
            </a:r>
          </a:p>
        </p:txBody>
      </p:sp>
    </p:spTree>
    <p:extLst>
      <p:ext uri="{BB962C8B-B14F-4D97-AF65-F5344CB8AC3E}">
        <p14:creationId xmlns="" xmlns:p14="http://schemas.microsoft.com/office/powerpoint/2010/main" val="41129056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sz="quarter" idx="1"/>
          </p:nvPr>
        </p:nvSpPr>
        <p:spPr/>
        <p:txBody>
          <a:bodyPr/>
          <a:lstStyle/>
          <a:p>
            <a:r>
              <a:rPr lang="en-US" dirty="0"/>
              <a:t>Working for a supermarket,  a computer  factory,  or a law ﬁrm requires little in terms of value commitment on behalf of managers or employees; working for a nonproﬁt, and indeed  becoming  a trustee, member, or volunteer,  requires  a closer examination of value alignment. </a:t>
            </a:r>
          </a:p>
        </p:txBody>
      </p:sp>
    </p:spTree>
    <p:extLst>
      <p:ext uri="{BB962C8B-B14F-4D97-AF65-F5344CB8AC3E}">
        <p14:creationId xmlns="" xmlns:p14="http://schemas.microsoft.com/office/powerpoint/2010/main" val="42446432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the case of  non profits </a:t>
            </a:r>
            <a:endParaRPr lang="en-US" dirty="0"/>
          </a:p>
        </p:txBody>
      </p:sp>
      <p:sp>
        <p:nvSpPr>
          <p:cNvPr id="3" name="Content Placeholder 2"/>
          <p:cNvSpPr>
            <a:spLocks noGrp="1"/>
          </p:cNvSpPr>
          <p:nvPr>
            <p:ph sz="quarter" idx="1"/>
          </p:nvPr>
        </p:nvSpPr>
        <p:spPr/>
        <p:txBody>
          <a:bodyPr/>
          <a:lstStyle/>
          <a:p>
            <a:r>
              <a:rPr lang="en-US" dirty="0"/>
              <a:t>This is particularly  the case for nonproﬁts that are deeply based on, and guided by, religious, political, or cultural values</a:t>
            </a:r>
            <a:r>
              <a:rPr lang="en-US" dirty="0" smtClean="0"/>
              <a:t>.</a:t>
            </a:r>
          </a:p>
          <a:p>
            <a:pPr algn="just"/>
            <a:r>
              <a:rPr lang="en-US" dirty="0" smtClean="0"/>
              <a:t> </a:t>
            </a:r>
            <a:r>
              <a:rPr lang="en-US" dirty="0"/>
              <a:t>In such situations,  questions of power, authority, and leadership are not only a matter  of goal attainment  and job performance but also a </a:t>
            </a:r>
            <a:r>
              <a:rPr lang="en-US" dirty="0" smtClean="0"/>
              <a:t>matter of </a:t>
            </a:r>
            <a:r>
              <a:rPr lang="en-US" dirty="0"/>
              <a:t>personal commitment  and expectations.</a:t>
            </a:r>
          </a:p>
          <a:p>
            <a:pPr marL="0" indent="0">
              <a:buNone/>
            </a:pPr>
            <a:endParaRPr lang="en-US" dirty="0"/>
          </a:p>
        </p:txBody>
      </p:sp>
    </p:spTree>
    <p:extLst>
      <p:ext uri="{BB962C8B-B14F-4D97-AF65-F5344CB8AC3E}">
        <p14:creationId xmlns="" xmlns:p14="http://schemas.microsoft.com/office/powerpoint/2010/main" val="20845252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value in npos</a:t>
            </a:r>
            <a:endParaRPr lang="en-US" dirty="0"/>
          </a:p>
        </p:txBody>
      </p:sp>
      <p:sp>
        <p:nvSpPr>
          <p:cNvPr id="3" name="Content Placeholder 2"/>
          <p:cNvSpPr>
            <a:spLocks noGrp="1"/>
          </p:cNvSpPr>
          <p:nvPr>
            <p:ph sz="quarter" idx="1"/>
          </p:nvPr>
        </p:nvSpPr>
        <p:spPr/>
        <p:txBody>
          <a:bodyPr/>
          <a:lstStyle/>
          <a:p>
            <a:pPr algn="just"/>
            <a:r>
              <a:rPr lang="en-US" dirty="0"/>
              <a:t>The importance of values in nonproﬁt  organizations makes them intrinsically political institutions. </a:t>
            </a:r>
            <a:endParaRPr lang="en-US" dirty="0" smtClean="0"/>
          </a:p>
          <a:p>
            <a:r>
              <a:rPr lang="en-US" dirty="0" smtClean="0"/>
              <a:t> </a:t>
            </a:r>
            <a:r>
              <a:rPr lang="en-US" dirty="0"/>
              <a:t>Values do not exist in isolation but are imprinted in organizational cultures, enacted through day-to-day activities, and evoked on special occasions and during decision- making. </a:t>
            </a:r>
          </a:p>
        </p:txBody>
      </p:sp>
    </p:spTree>
    <p:extLst>
      <p:ext uri="{BB962C8B-B14F-4D97-AF65-F5344CB8AC3E}">
        <p14:creationId xmlns="" xmlns:p14="http://schemas.microsoft.com/office/powerpoint/2010/main" val="23235255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Linkage between values, power and politics</a:t>
            </a:r>
            <a:endParaRPr lang="en-US" dirty="0"/>
          </a:p>
        </p:txBody>
      </p:sp>
      <p:sp>
        <p:nvSpPr>
          <p:cNvPr id="3" name="Content Placeholder 2"/>
          <p:cNvSpPr>
            <a:spLocks noGrp="1"/>
          </p:cNvSpPr>
          <p:nvPr>
            <p:ph sz="quarter" idx="1"/>
          </p:nvPr>
        </p:nvSpPr>
        <p:spPr/>
        <p:txBody>
          <a:bodyPr>
            <a:normAutofit/>
          </a:bodyPr>
          <a:lstStyle/>
          <a:p>
            <a:pPr algn="just"/>
            <a:r>
              <a:rPr lang="en-US" dirty="0"/>
              <a:t>The link between  values, power, and politics is critical,  and values form one of the bases of power. In </a:t>
            </a:r>
            <a:r>
              <a:rPr lang="en-US" dirty="0" err="1"/>
              <a:t>Pfeffer’s</a:t>
            </a:r>
            <a:r>
              <a:rPr lang="en-US" dirty="0"/>
              <a:t> terms: “Power is a property  of the system at rest; politics is the study of power in action”; politics are “those activities taken within organizations to acquire, develop and use power and other resources to obtain one’s preferred outcome in a situation  in which there is uncertainty  due to dissensus about choices” (1981: 7).</a:t>
            </a:r>
          </a:p>
          <a:p>
            <a:endParaRPr lang="en-US" dirty="0"/>
          </a:p>
        </p:txBody>
      </p:sp>
    </p:spTree>
    <p:extLst>
      <p:ext uri="{BB962C8B-B14F-4D97-AF65-F5344CB8AC3E}">
        <p14:creationId xmlns="" xmlns:p14="http://schemas.microsoft.com/office/powerpoint/2010/main" val="2950942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definition </a:t>
            </a:r>
            <a:endParaRPr lang="en-US" dirty="0"/>
          </a:p>
        </p:txBody>
      </p:sp>
      <p:sp>
        <p:nvSpPr>
          <p:cNvPr id="3" name="Content Placeholder 2"/>
          <p:cNvSpPr>
            <a:spLocks noGrp="1"/>
          </p:cNvSpPr>
          <p:nvPr>
            <p:ph sz="quarter" idx="1"/>
          </p:nvPr>
        </p:nvSpPr>
        <p:spPr/>
        <p:txBody>
          <a:bodyPr/>
          <a:lstStyle/>
          <a:p>
            <a:pPr algn="just"/>
            <a:r>
              <a:rPr lang="en-US" dirty="0"/>
              <a:t>Weber deﬁned power  as the probability that one actor within a social relationship  will be in a position  to carry out his own will despite resistance (1978).</a:t>
            </a:r>
          </a:p>
        </p:txBody>
      </p:sp>
    </p:spTree>
    <p:extLst>
      <p:ext uri="{BB962C8B-B14F-4D97-AF65-F5344CB8AC3E}">
        <p14:creationId xmlns="" xmlns:p14="http://schemas.microsoft.com/office/powerpoint/2010/main" val="2908665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Sociologist </a:t>
            </a:r>
            <a:r>
              <a:rPr lang="en-US" dirty="0" err="1" smtClean="0"/>
              <a:t>emerson</a:t>
            </a:r>
            <a:r>
              <a:rPr lang="en-US" dirty="0" smtClean="0"/>
              <a:t> stated that:</a:t>
            </a:r>
            <a:endParaRPr lang="en-US" dirty="0"/>
          </a:p>
        </p:txBody>
      </p:sp>
      <p:sp>
        <p:nvSpPr>
          <p:cNvPr id="3" name="Content Placeholder 2"/>
          <p:cNvSpPr>
            <a:spLocks noGrp="1"/>
          </p:cNvSpPr>
          <p:nvPr>
            <p:ph sz="quarter" idx="1"/>
          </p:nvPr>
        </p:nvSpPr>
        <p:spPr/>
        <p:txBody>
          <a:bodyPr/>
          <a:lstStyle/>
          <a:p>
            <a:pPr algn="just"/>
            <a:r>
              <a:rPr lang="en-US" dirty="0"/>
              <a:t>Sociologist Emerson (1962: 32) added an important  corollary: “The power actor A has over actor B is the amount of resistance on the part of B which  can be potentially overcome by A.” </a:t>
            </a:r>
          </a:p>
        </p:txBody>
      </p:sp>
    </p:spTree>
    <p:extLst>
      <p:ext uri="{BB962C8B-B14F-4D97-AF65-F5344CB8AC3E}">
        <p14:creationId xmlns="" xmlns:p14="http://schemas.microsoft.com/office/powerpoint/2010/main" val="18496007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 of power</a:t>
            </a:r>
            <a:endParaRPr lang="en-US" dirty="0"/>
          </a:p>
        </p:txBody>
      </p:sp>
      <p:sp>
        <p:nvSpPr>
          <p:cNvPr id="3" name="Content Placeholder 2"/>
          <p:cNvSpPr>
            <a:spLocks noGrp="1"/>
          </p:cNvSpPr>
          <p:nvPr>
            <p:ph sz="quarter" idx="1"/>
          </p:nvPr>
        </p:nvSpPr>
        <p:spPr/>
        <p:txBody>
          <a:bodyPr/>
          <a:lstStyle/>
          <a:p>
            <a:pPr algn="just"/>
            <a:r>
              <a:rPr lang="en-US" dirty="0"/>
              <a:t>Power means that one party changes behavior because of the preferences of another,  although in most cases the exercise of power does not involve actual threats or force. </a:t>
            </a:r>
            <a:endParaRPr lang="en-US" dirty="0" smtClean="0"/>
          </a:p>
          <a:p>
            <a:pPr algn="just"/>
            <a:r>
              <a:rPr lang="en-US" dirty="0" smtClean="0"/>
              <a:t>In </a:t>
            </a:r>
            <a:r>
              <a:rPr lang="en-US" dirty="0"/>
              <a:t>modern </a:t>
            </a:r>
            <a:r>
              <a:rPr lang="en-US" dirty="0" smtClean="0"/>
              <a:t>organizations</a:t>
            </a:r>
            <a:r>
              <a:rPr lang="en-US" dirty="0"/>
              <a:t>, power is frequently  codiﬁed,  be it in labor or contract law, or staff  rules and regulations.</a:t>
            </a:r>
          </a:p>
        </p:txBody>
      </p:sp>
    </p:spTree>
    <p:extLst>
      <p:ext uri="{BB962C8B-B14F-4D97-AF65-F5344CB8AC3E}">
        <p14:creationId xmlns="" xmlns:p14="http://schemas.microsoft.com/office/powerpoint/2010/main" val="17479763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and authority </a:t>
            </a:r>
            <a:endParaRPr lang="en-US" dirty="0"/>
          </a:p>
        </p:txBody>
      </p:sp>
      <p:sp>
        <p:nvSpPr>
          <p:cNvPr id="3" name="Content Placeholder 2"/>
          <p:cNvSpPr>
            <a:spLocks noGrp="1"/>
          </p:cNvSpPr>
          <p:nvPr>
            <p:ph sz="quarter" idx="1"/>
          </p:nvPr>
        </p:nvSpPr>
        <p:spPr/>
        <p:txBody>
          <a:bodyPr/>
          <a:lstStyle/>
          <a:p>
            <a:pPr algn="just"/>
            <a:r>
              <a:rPr lang="en-US" dirty="0"/>
              <a:t>Power and authority are closely related</a:t>
            </a:r>
            <a:r>
              <a:rPr lang="en-US" dirty="0" smtClean="0"/>
              <a:t>.</a:t>
            </a:r>
          </a:p>
          <a:p>
            <a:pPr algn="just"/>
            <a:r>
              <a:rPr lang="en-US" dirty="0" smtClean="0"/>
              <a:t> </a:t>
            </a:r>
            <a:r>
              <a:rPr lang="en-US" dirty="0"/>
              <a:t>The latter refers to the right to seek </a:t>
            </a:r>
            <a:r>
              <a:rPr lang="en-US" dirty="0" smtClean="0"/>
              <a:t>compliance</a:t>
            </a:r>
            <a:r>
              <a:rPr lang="en-US" dirty="0"/>
              <a:t>. </a:t>
            </a:r>
            <a:endParaRPr lang="en-US" dirty="0" smtClean="0"/>
          </a:p>
          <a:p>
            <a:pPr algn="just"/>
            <a:r>
              <a:rPr lang="en-US" dirty="0" smtClean="0"/>
              <a:t>Authority  </a:t>
            </a:r>
            <a:r>
              <a:rPr lang="en-US" dirty="0"/>
              <a:t>is legitimate  power and is deﬁned  in relation to the overall  goals and objectives of the organization. </a:t>
            </a:r>
          </a:p>
        </p:txBody>
      </p:sp>
    </p:spTree>
    <p:extLst>
      <p:ext uri="{BB962C8B-B14F-4D97-AF65-F5344CB8AC3E}">
        <p14:creationId xmlns="" xmlns:p14="http://schemas.microsoft.com/office/powerpoint/2010/main" val="20200489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t>
            </a:r>
            <a:endParaRPr lang="en-US" dirty="0"/>
          </a:p>
        </p:txBody>
      </p:sp>
      <p:sp>
        <p:nvSpPr>
          <p:cNvPr id="3" name="Content Placeholder 2"/>
          <p:cNvSpPr>
            <a:spLocks noGrp="1"/>
          </p:cNvSpPr>
          <p:nvPr>
            <p:ph sz="quarter" idx="1"/>
          </p:nvPr>
        </p:nvSpPr>
        <p:spPr/>
        <p:txBody>
          <a:bodyPr/>
          <a:lstStyle/>
          <a:p>
            <a:pPr algn="just"/>
            <a:r>
              <a:rPr lang="en-US" dirty="0"/>
              <a:t>For example, the supervisor of a social service agency can ask an employee or a volunteer  to take on a particular case, provided it is within the realm of the relevant job description, but she may not ask them to run personal errands. </a:t>
            </a:r>
            <a:endParaRPr lang="en-US" dirty="0" smtClean="0"/>
          </a:p>
          <a:p>
            <a:pPr algn="just"/>
            <a:r>
              <a:rPr lang="en-US" dirty="0" smtClean="0"/>
              <a:t>Authority </a:t>
            </a:r>
            <a:r>
              <a:rPr lang="en-US" dirty="0"/>
              <a:t>is limited  power, and power speciﬁc to contractual and </a:t>
            </a:r>
            <a:r>
              <a:rPr lang="en-US" dirty="0" smtClean="0"/>
              <a:t>work-related circumstances</a:t>
            </a:r>
            <a:r>
              <a:rPr lang="en-US" dirty="0"/>
              <a:t>.</a:t>
            </a:r>
          </a:p>
          <a:p>
            <a:endParaRPr lang="en-US" dirty="0"/>
          </a:p>
        </p:txBody>
      </p:sp>
    </p:spTree>
    <p:extLst>
      <p:ext uri="{BB962C8B-B14F-4D97-AF65-F5344CB8AC3E}">
        <p14:creationId xmlns="" xmlns:p14="http://schemas.microsoft.com/office/powerpoint/2010/main" val="27727518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Referent power</a:t>
            </a:r>
            <a:endParaRPr lang="en-US" dirty="0"/>
          </a:p>
        </p:txBody>
      </p:sp>
      <p:sp>
        <p:nvSpPr>
          <p:cNvPr id="3" name="Content Placeholder 2"/>
          <p:cNvSpPr>
            <a:spLocks noGrp="1"/>
          </p:cNvSpPr>
          <p:nvPr>
            <p:ph sz="quarter" idx="1"/>
          </p:nvPr>
        </p:nvSpPr>
        <p:spPr/>
        <p:txBody>
          <a:bodyPr/>
          <a:lstStyle/>
          <a:p>
            <a:pPr algn="just"/>
            <a:r>
              <a:rPr lang="en-US" i="1" dirty="0"/>
              <a:t>Referent power </a:t>
            </a:r>
            <a:r>
              <a:rPr lang="en-US" dirty="0"/>
              <a:t>is of particular importance  in nonproﬁt organizations. </a:t>
            </a:r>
            <a:endParaRPr lang="en-US" dirty="0" smtClean="0"/>
          </a:p>
          <a:p>
            <a:pPr algn="just"/>
            <a:r>
              <a:rPr lang="en-US" dirty="0" smtClean="0"/>
              <a:t>It </a:t>
            </a:r>
            <a:r>
              <a:rPr lang="en-US" dirty="0"/>
              <a:t>results from identiﬁcation with, and commitment and dedication to, a particular organization, cause, or person. </a:t>
            </a:r>
            <a:endParaRPr lang="en-US" dirty="0" smtClean="0"/>
          </a:p>
          <a:p>
            <a:pPr algn="just"/>
            <a:r>
              <a:rPr lang="en-US" dirty="0" smtClean="0"/>
              <a:t>Given </a:t>
            </a:r>
            <a:r>
              <a:rPr lang="en-US" dirty="0"/>
              <a:t>the value-based nature of many nonproﬁts, those representing the organization have referent power in addition to formal authority.</a:t>
            </a:r>
          </a:p>
        </p:txBody>
      </p:sp>
    </p:spTree>
    <p:extLst>
      <p:ext uri="{BB962C8B-B14F-4D97-AF65-F5344CB8AC3E}">
        <p14:creationId xmlns="" xmlns:p14="http://schemas.microsoft.com/office/powerpoint/2010/main" val="24990386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Legitimate power</a:t>
            </a:r>
            <a:endParaRPr lang="en-US" dirty="0"/>
          </a:p>
        </p:txBody>
      </p:sp>
      <p:sp>
        <p:nvSpPr>
          <p:cNvPr id="3" name="Content Placeholder 2"/>
          <p:cNvSpPr>
            <a:spLocks noGrp="1"/>
          </p:cNvSpPr>
          <p:nvPr>
            <p:ph sz="quarter" idx="1"/>
          </p:nvPr>
        </p:nvSpPr>
        <p:spPr/>
        <p:txBody>
          <a:bodyPr/>
          <a:lstStyle/>
          <a:p>
            <a:pPr algn="just"/>
            <a:r>
              <a:rPr lang="en-US" i="1" dirty="0"/>
              <a:t>Legitimate power </a:t>
            </a:r>
            <a:r>
              <a:rPr lang="en-US" dirty="0"/>
              <a:t>stems  from  the location of a particular position in the organizational hierarchy and unit-of-command system and represents the authority vested in it.</a:t>
            </a:r>
          </a:p>
          <a:p>
            <a:pPr marL="0" indent="0">
              <a:buNone/>
            </a:pPr>
            <a:endParaRPr lang="en-US" dirty="0"/>
          </a:p>
        </p:txBody>
      </p:sp>
    </p:spTree>
    <p:extLst>
      <p:ext uri="{BB962C8B-B14F-4D97-AF65-F5344CB8AC3E}">
        <p14:creationId xmlns="" xmlns:p14="http://schemas.microsoft.com/office/powerpoint/2010/main" val="24488922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Reward power</a:t>
            </a:r>
            <a:endParaRPr lang="en-US" dirty="0"/>
          </a:p>
        </p:txBody>
      </p:sp>
      <p:sp>
        <p:nvSpPr>
          <p:cNvPr id="3" name="Content Placeholder 2"/>
          <p:cNvSpPr>
            <a:spLocks noGrp="1"/>
          </p:cNvSpPr>
          <p:nvPr>
            <p:ph sz="quarter" idx="1"/>
          </p:nvPr>
        </p:nvSpPr>
        <p:spPr/>
        <p:txBody>
          <a:bodyPr/>
          <a:lstStyle/>
          <a:p>
            <a:pPr algn="just"/>
            <a:r>
              <a:rPr lang="en-US" i="1" dirty="0"/>
              <a:t>Reward power </a:t>
            </a:r>
            <a:r>
              <a:rPr lang="en-US" dirty="0"/>
              <a:t>is the capacity to provide or withhold rewards from others, including promotions,  pay rises, and bonuses, as well as recognition,  feedback, greater autonomy, challenging projects, better ofﬁce, etc.</a:t>
            </a:r>
          </a:p>
          <a:p>
            <a:pPr marL="0" indent="0">
              <a:buNone/>
            </a:pPr>
            <a:endParaRPr lang="en-US" dirty="0"/>
          </a:p>
        </p:txBody>
      </p:sp>
    </p:spTree>
    <p:extLst>
      <p:ext uri="{BB962C8B-B14F-4D97-AF65-F5344CB8AC3E}">
        <p14:creationId xmlns="" xmlns:p14="http://schemas.microsoft.com/office/powerpoint/2010/main" val="33594645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Coercive power</a:t>
            </a:r>
            <a:endParaRPr lang="en-US" dirty="0"/>
          </a:p>
        </p:txBody>
      </p:sp>
      <p:sp>
        <p:nvSpPr>
          <p:cNvPr id="3" name="Content Placeholder 2"/>
          <p:cNvSpPr>
            <a:spLocks noGrp="1"/>
          </p:cNvSpPr>
          <p:nvPr>
            <p:ph sz="quarter" idx="1"/>
          </p:nvPr>
        </p:nvSpPr>
        <p:spPr/>
        <p:txBody>
          <a:bodyPr/>
          <a:lstStyle/>
          <a:p>
            <a:pPr algn="just"/>
            <a:r>
              <a:rPr lang="en-US" i="1" dirty="0"/>
              <a:t>Coercive power </a:t>
            </a:r>
            <a:r>
              <a:rPr lang="en-US" dirty="0"/>
              <a:t>is the ability, vested in one’s position, to sanction and punish others for failing to obey orders, meet commitments and contractual obligations, and for underperforming; coercive power includes the use of reprimands,  demotions, exclusion from project, and employment termination. In membership organizations sanctions could imply expulsions, loss of voting rights, or ﬁnes</a:t>
            </a:r>
            <a:r>
              <a:rPr lang="en-US" dirty="0" smtClean="0"/>
              <a:t>.</a:t>
            </a:r>
            <a:endParaRPr lang="en-US" dirty="0"/>
          </a:p>
        </p:txBody>
      </p:sp>
    </p:spTree>
    <p:extLst>
      <p:ext uri="{BB962C8B-B14F-4D97-AF65-F5344CB8AC3E}">
        <p14:creationId xmlns="" xmlns:p14="http://schemas.microsoft.com/office/powerpoint/2010/main" val="18470921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power</a:t>
            </a:r>
            <a:endParaRPr lang="en-US" dirty="0"/>
          </a:p>
        </p:txBody>
      </p:sp>
      <p:sp>
        <p:nvSpPr>
          <p:cNvPr id="3" name="Content Placeholder 2"/>
          <p:cNvSpPr>
            <a:spLocks noGrp="1"/>
          </p:cNvSpPr>
          <p:nvPr>
            <p:ph sz="quarter" idx="1"/>
          </p:nvPr>
        </p:nvSpPr>
        <p:spPr/>
        <p:txBody>
          <a:bodyPr/>
          <a:lstStyle/>
          <a:p>
            <a:pPr algn="just"/>
            <a:r>
              <a:rPr lang="en-US" i="1" dirty="0"/>
              <a:t>Information  power </a:t>
            </a:r>
            <a:r>
              <a:rPr lang="en-US" dirty="0"/>
              <a:t>originates from access to, and control over, information that is critical to the organization’s operations and future. </a:t>
            </a:r>
            <a:endParaRPr lang="en-US" dirty="0" smtClean="0"/>
          </a:p>
          <a:p>
            <a:pPr algn="just"/>
            <a:r>
              <a:rPr lang="en-US" dirty="0" smtClean="0"/>
              <a:t>In </a:t>
            </a:r>
            <a:r>
              <a:rPr lang="en-US" dirty="0"/>
              <a:t>most organizations, including membership-based ones, informational elites emerge that control information ﬂows and thereby organizational decision-making.</a:t>
            </a:r>
          </a:p>
        </p:txBody>
      </p:sp>
    </p:spTree>
    <p:extLst>
      <p:ext uri="{BB962C8B-B14F-4D97-AF65-F5344CB8AC3E}">
        <p14:creationId xmlns="" xmlns:p14="http://schemas.microsoft.com/office/powerpoint/2010/main" val="14450432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Expert power</a:t>
            </a:r>
            <a:endParaRPr lang="en-US" dirty="0"/>
          </a:p>
        </p:txBody>
      </p:sp>
      <p:sp>
        <p:nvSpPr>
          <p:cNvPr id="3" name="Content Placeholder 2"/>
          <p:cNvSpPr>
            <a:spLocks noGrp="1"/>
          </p:cNvSpPr>
          <p:nvPr>
            <p:ph sz="quarter" idx="1"/>
          </p:nvPr>
        </p:nvSpPr>
        <p:spPr/>
        <p:txBody>
          <a:bodyPr/>
          <a:lstStyle/>
          <a:p>
            <a:pPr algn="just"/>
            <a:r>
              <a:rPr lang="en-US" i="1" dirty="0"/>
              <a:t>Expert power </a:t>
            </a:r>
            <a:r>
              <a:rPr lang="en-US" dirty="0"/>
              <a:t>refers  to the possession of expertise and knowledge valued by members of the organization. </a:t>
            </a:r>
            <a:endParaRPr lang="en-US" dirty="0" smtClean="0"/>
          </a:p>
          <a:p>
            <a:pPr algn="just"/>
            <a:r>
              <a:rPr lang="en-US" dirty="0" smtClean="0"/>
              <a:t>Professions </a:t>
            </a:r>
            <a:r>
              <a:rPr lang="en-US" dirty="0"/>
              <a:t>such as physicians, nurses, lawyers, social workers, accountants, and teachers possess expert power,  which affords them greater autonomy  as well.</a:t>
            </a:r>
          </a:p>
          <a:p>
            <a:pPr marL="0" indent="0">
              <a:buNone/>
            </a:pPr>
            <a:endParaRPr lang="en-US" dirty="0"/>
          </a:p>
        </p:txBody>
      </p:sp>
    </p:spTree>
    <p:extLst>
      <p:ext uri="{BB962C8B-B14F-4D97-AF65-F5344CB8AC3E}">
        <p14:creationId xmlns="" xmlns:p14="http://schemas.microsoft.com/office/powerpoint/2010/main" val="30824282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Six sources of power </a:t>
            </a:r>
            <a:endParaRPr lang="en-US" dirty="0"/>
          </a:p>
        </p:txBody>
      </p:sp>
      <p:sp>
        <p:nvSpPr>
          <p:cNvPr id="3" name="Content Placeholder 2"/>
          <p:cNvSpPr>
            <a:spLocks noGrp="1"/>
          </p:cNvSpPr>
          <p:nvPr>
            <p:ph sz="quarter" idx="1"/>
          </p:nvPr>
        </p:nvSpPr>
        <p:spPr/>
        <p:txBody>
          <a:bodyPr/>
          <a:lstStyle/>
          <a:p>
            <a:pPr algn="just"/>
            <a:r>
              <a:rPr lang="en-US" dirty="0"/>
              <a:t>The six sources of power differ in the extent to which they are likely to bring about commitment,  compliance, and resistance among subordinates</a:t>
            </a:r>
          </a:p>
        </p:txBody>
      </p:sp>
    </p:spTree>
    <p:extLst>
      <p:ext uri="{BB962C8B-B14F-4D97-AF65-F5344CB8AC3E}">
        <p14:creationId xmlns="" xmlns:p14="http://schemas.microsoft.com/office/powerpoint/2010/main" val="36314023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Minimizing the use of coercive power</a:t>
            </a:r>
            <a:endParaRPr lang="en-US" dirty="0"/>
          </a:p>
        </p:txBody>
      </p:sp>
      <p:sp>
        <p:nvSpPr>
          <p:cNvPr id="3" name="Content Placeholder 2"/>
          <p:cNvSpPr>
            <a:spLocks noGrp="1"/>
          </p:cNvSpPr>
          <p:nvPr>
            <p:ph sz="quarter" idx="1"/>
          </p:nvPr>
        </p:nvSpPr>
        <p:spPr/>
        <p:txBody>
          <a:bodyPr/>
          <a:lstStyle/>
          <a:p>
            <a:r>
              <a:rPr lang="en-US" dirty="0" smtClean="0"/>
              <a:t>Minimizing </a:t>
            </a:r>
            <a:r>
              <a:rPr lang="en-US" dirty="0"/>
              <a:t>the use of coercive power and maximizing the use of other power bases are least likely to create resistance to leadership, and most likely to reinforce commitment and increase compliance. </a:t>
            </a:r>
          </a:p>
        </p:txBody>
      </p:sp>
    </p:spTree>
    <p:extLst>
      <p:ext uri="{BB962C8B-B14F-4D97-AF65-F5344CB8AC3E}">
        <p14:creationId xmlns="" xmlns:p14="http://schemas.microsoft.com/office/powerpoint/2010/main" val="24577388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Relying on referent and expert power</a:t>
            </a:r>
            <a:endParaRPr lang="en-US" dirty="0"/>
          </a:p>
        </p:txBody>
      </p:sp>
      <p:sp>
        <p:nvSpPr>
          <p:cNvPr id="3" name="Content Placeholder 2"/>
          <p:cNvSpPr>
            <a:spLocks noGrp="1"/>
          </p:cNvSpPr>
          <p:nvPr>
            <p:ph sz="quarter" idx="1"/>
          </p:nvPr>
        </p:nvSpPr>
        <p:spPr/>
        <p:txBody>
          <a:bodyPr/>
          <a:lstStyle/>
          <a:p>
            <a:r>
              <a:rPr lang="en-US" dirty="0"/>
              <a:t>Relying more on referent and expert power is more likely to increase </a:t>
            </a:r>
            <a:r>
              <a:rPr lang="en-US" dirty="0" smtClean="0"/>
              <a:t>commitment</a:t>
            </a:r>
            <a:r>
              <a:rPr lang="en-US" dirty="0"/>
              <a:t>, and use of legitimate power as well as information  and reward power is likely  to boost compliance.</a:t>
            </a:r>
          </a:p>
          <a:p>
            <a:pPr marL="0" indent="0">
              <a:buNone/>
            </a:pPr>
            <a:endParaRPr lang="en-US" dirty="0"/>
          </a:p>
        </p:txBody>
      </p:sp>
    </p:spTree>
    <p:extLst>
      <p:ext uri="{BB962C8B-B14F-4D97-AF65-F5344CB8AC3E}">
        <p14:creationId xmlns="" xmlns:p14="http://schemas.microsoft.com/office/powerpoint/2010/main" val="15681070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a:t>
            </a:r>
            <a:endParaRPr lang="en-US" dirty="0"/>
          </a:p>
        </p:txBody>
      </p:sp>
      <p:sp>
        <p:nvSpPr>
          <p:cNvPr id="3" name="Content Placeholder 2"/>
          <p:cNvSpPr>
            <a:spLocks noGrp="1"/>
          </p:cNvSpPr>
          <p:nvPr>
            <p:ph sz="quarter" idx="1"/>
          </p:nvPr>
        </p:nvSpPr>
        <p:spPr/>
        <p:txBody>
          <a:bodyPr/>
          <a:lstStyle/>
          <a:p>
            <a:pPr algn="just"/>
            <a:r>
              <a:rPr lang="en-US" dirty="0"/>
              <a:t>Not only are power and authority closely related to each other, but so are both closely related to leadership.  This last is the ability of one individual (or a board) to exercise </a:t>
            </a:r>
            <a:r>
              <a:rPr lang="en-US" dirty="0" smtClean="0"/>
              <a:t>inﬂuence </a:t>
            </a:r>
            <a:r>
              <a:rPr lang="en-US" dirty="0"/>
              <a:t>on people’s decisions and behaviors over and above what is required  by authority relations  and contractual  or other obligations. </a:t>
            </a:r>
          </a:p>
        </p:txBody>
      </p:sp>
    </p:spTree>
    <p:extLst>
      <p:ext uri="{BB962C8B-B14F-4D97-AF65-F5344CB8AC3E}">
        <p14:creationId xmlns="" xmlns:p14="http://schemas.microsoft.com/office/powerpoint/2010/main" val="24229439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leadership </a:t>
            </a:r>
            <a:endParaRPr lang="en-US" dirty="0"/>
          </a:p>
        </p:txBody>
      </p:sp>
      <p:sp>
        <p:nvSpPr>
          <p:cNvPr id="3" name="Content Placeholder 2"/>
          <p:cNvSpPr>
            <a:spLocks noGrp="1"/>
          </p:cNvSpPr>
          <p:nvPr>
            <p:ph sz="quarter" idx="1"/>
          </p:nvPr>
        </p:nvSpPr>
        <p:spPr/>
        <p:txBody>
          <a:bodyPr/>
          <a:lstStyle/>
          <a:p>
            <a:pPr algn="just"/>
            <a:r>
              <a:rPr lang="en-US" dirty="0"/>
              <a:t>Leadership   is  a  process of inﬂuencing others to do what they would not do otherwise. </a:t>
            </a:r>
            <a:endParaRPr lang="en-US" dirty="0" smtClean="0"/>
          </a:p>
          <a:p>
            <a:pPr algn="just"/>
            <a:r>
              <a:rPr lang="en-US" dirty="0" smtClean="0"/>
              <a:t>Or</a:t>
            </a:r>
            <a:r>
              <a:rPr lang="en-US" dirty="0"/>
              <a:t>, in the words of </a:t>
            </a:r>
            <a:r>
              <a:rPr lang="en-US" dirty="0" err="1"/>
              <a:t>Tannenbaum</a:t>
            </a:r>
            <a:r>
              <a:rPr lang="en-US" dirty="0"/>
              <a:t>  </a:t>
            </a:r>
            <a:r>
              <a:rPr lang="en-US" i="1" dirty="0"/>
              <a:t>et al.</a:t>
            </a:r>
            <a:r>
              <a:rPr lang="en-US" dirty="0"/>
              <a:t>, “Leadership  is  a  behavioral   process  in which one person attempts to inﬂuence  other people’s behavior toward the accomplishment  of goals” (1961:  24). </a:t>
            </a:r>
          </a:p>
        </p:txBody>
      </p:sp>
    </p:spTree>
    <p:extLst>
      <p:ext uri="{BB962C8B-B14F-4D97-AF65-F5344CB8AC3E}">
        <p14:creationId xmlns="" xmlns:p14="http://schemas.microsoft.com/office/powerpoint/2010/main" val="35338045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Autocratic leadership </a:t>
            </a:r>
            <a:endParaRPr lang="en-US" dirty="0"/>
          </a:p>
        </p:txBody>
      </p:sp>
      <p:sp>
        <p:nvSpPr>
          <p:cNvPr id="3" name="Content Placeholder 2"/>
          <p:cNvSpPr>
            <a:spLocks noGrp="1"/>
          </p:cNvSpPr>
          <p:nvPr>
            <p:ph sz="quarter" idx="1"/>
          </p:nvPr>
        </p:nvSpPr>
        <p:spPr/>
        <p:txBody>
          <a:bodyPr/>
          <a:lstStyle/>
          <a:p>
            <a:pPr algn="just"/>
            <a:r>
              <a:rPr lang="en-US" i="1" dirty="0"/>
              <a:t>Autocratic leadership </a:t>
            </a:r>
            <a:r>
              <a:rPr lang="en-US" dirty="0"/>
              <a:t>involves unilateral decisions, limited inclusion of employees or members in decision-making, dictating of work methods and performance criteria, and punitive feedback.</a:t>
            </a:r>
          </a:p>
        </p:txBody>
      </p:sp>
    </p:spTree>
    <p:extLst>
      <p:ext uri="{BB962C8B-B14F-4D97-AF65-F5344CB8AC3E}">
        <p14:creationId xmlns="" xmlns:p14="http://schemas.microsoft.com/office/powerpoint/2010/main" val="17512209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Democratic leadership </a:t>
            </a:r>
            <a:endParaRPr lang="en-US" dirty="0"/>
          </a:p>
        </p:txBody>
      </p:sp>
      <p:sp>
        <p:nvSpPr>
          <p:cNvPr id="3" name="Content Placeholder 2"/>
          <p:cNvSpPr>
            <a:spLocks noGrp="1"/>
          </p:cNvSpPr>
          <p:nvPr>
            <p:ph sz="quarter" idx="1"/>
          </p:nvPr>
        </p:nvSpPr>
        <p:spPr/>
        <p:txBody>
          <a:bodyPr/>
          <a:lstStyle/>
          <a:p>
            <a:r>
              <a:rPr lang="en-US" i="1" dirty="0"/>
              <a:t>Democratic leadership </a:t>
            </a:r>
            <a:r>
              <a:rPr lang="en-US" dirty="0"/>
              <a:t>is based  on group involvement in decision-making where the group has a commonly shared mission, devolved power,  and feedback based on helpful coaching.</a:t>
            </a:r>
          </a:p>
          <a:p>
            <a:pPr marL="0" indent="0">
              <a:buNone/>
            </a:pPr>
            <a:endParaRPr lang="en-US" dirty="0"/>
          </a:p>
        </p:txBody>
      </p:sp>
    </p:spTree>
    <p:extLst>
      <p:ext uri="{BB962C8B-B14F-4D97-AF65-F5344CB8AC3E}">
        <p14:creationId xmlns="" xmlns:p14="http://schemas.microsoft.com/office/powerpoint/2010/main" val="40511725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Laissez-faire</a:t>
            </a:r>
            <a:endParaRPr lang="en-US" dirty="0"/>
          </a:p>
        </p:txBody>
      </p:sp>
      <p:sp>
        <p:nvSpPr>
          <p:cNvPr id="3" name="Content Placeholder 2"/>
          <p:cNvSpPr>
            <a:spLocks noGrp="1"/>
          </p:cNvSpPr>
          <p:nvPr>
            <p:ph sz="quarter" idx="1"/>
          </p:nvPr>
        </p:nvSpPr>
        <p:spPr/>
        <p:txBody>
          <a:bodyPr/>
          <a:lstStyle/>
          <a:p>
            <a:r>
              <a:rPr lang="en-US" i="1" dirty="0"/>
              <a:t>Laissez-faire leadership </a:t>
            </a:r>
            <a:r>
              <a:rPr lang="en-US" dirty="0"/>
              <a:t>is largely symbolic and implies that the group has far-reaching freedom in decision-making  as long as it is in compliance with </a:t>
            </a:r>
            <a:r>
              <a:rPr lang="en-US" dirty="0" smtClean="0"/>
              <a:t>agreed-upon values </a:t>
            </a:r>
            <a:r>
              <a:rPr lang="en-US" dirty="0"/>
              <a:t>and principles.</a:t>
            </a:r>
          </a:p>
          <a:p>
            <a:pPr marL="0" indent="0">
              <a:buNone/>
            </a:pPr>
            <a:endParaRPr lang="en-US" dirty="0"/>
          </a:p>
        </p:txBody>
      </p:sp>
    </p:spTree>
    <p:extLst>
      <p:ext uri="{BB962C8B-B14F-4D97-AF65-F5344CB8AC3E}">
        <p14:creationId xmlns="" xmlns:p14="http://schemas.microsoft.com/office/powerpoint/2010/main" val="31249235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types of leadership</a:t>
            </a:r>
            <a:endParaRPr lang="en-US" dirty="0"/>
          </a:p>
        </p:txBody>
      </p:sp>
      <p:sp>
        <p:nvSpPr>
          <p:cNvPr id="3" name="Content Placeholder 2"/>
          <p:cNvSpPr>
            <a:spLocks noGrp="1"/>
          </p:cNvSpPr>
          <p:nvPr>
            <p:ph sz="quarter" idx="1"/>
          </p:nvPr>
        </p:nvSpPr>
        <p:spPr/>
        <p:txBody>
          <a:bodyPr/>
          <a:lstStyle/>
          <a:p>
            <a:endParaRPr lang="en-US" dirty="0" smtClean="0"/>
          </a:p>
          <a:p>
            <a:pPr marL="0" indent="0">
              <a:buNone/>
            </a:pPr>
            <a:r>
              <a:rPr lang="en-US" dirty="0" smtClean="0"/>
              <a:t>These </a:t>
            </a:r>
            <a:r>
              <a:rPr lang="en-US" dirty="0"/>
              <a:t>ﬁrst three types of leadership were suggested by psychologist Kurt </a:t>
            </a:r>
            <a:r>
              <a:rPr lang="en-US" dirty="0" err="1"/>
              <a:t>Lewin</a:t>
            </a:r>
            <a:r>
              <a:rPr lang="en-US" dirty="0"/>
              <a:t> ([1948],</a:t>
            </a:r>
          </a:p>
          <a:p>
            <a:pPr marL="0" indent="0">
              <a:buNone/>
            </a:pPr>
            <a:r>
              <a:rPr lang="en-US" dirty="0"/>
              <a:t>1999) in the mid twentieth  century and have been reﬁned since by two concepts: initiating structure and consideration. </a:t>
            </a:r>
          </a:p>
        </p:txBody>
      </p:sp>
    </p:spTree>
    <p:extLst>
      <p:ext uri="{BB962C8B-B14F-4D97-AF65-F5344CB8AC3E}">
        <p14:creationId xmlns="" xmlns:p14="http://schemas.microsoft.com/office/powerpoint/2010/main" val="17135098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8600" y="138934"/>
            <a:ext cx="8610600" cy="66428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4640683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Structures </a:t>
            </a:r>
            <a:endParaRPr lang="en-US" dirty="0"/>
          </a:p>
        </p:txBody>
      </p:sp>
      <p:sp>
        <p:nvSpPr>
          <p:cNvPr id="3" name="Content Placeholder 2"/>
          <p:cNvSpPr>
            <a:spLocks noGrp="1"/>
          </p:cNvSpPr>
          <p:nvPr>
            <p:ph sz="quarter" idx="1"/>
          </p:nvPr>
        </p:nvSpPr>
        <p:spPr/>
        <p:txBody>
          <a:bodyPr/>
          <a:lstStyle/>
          <a:p>
            <a:r>
              <a:rPr lang="en-US" dirty="0" smtClean="0"/>
              <a:t>Initiating structures refers to the degree to which </a:t>
            </a:r>
            <a:r>
              <a:rPr lang="en-US" dirty="0"/>
              <a:t>deﬁne the role of employees and members in terms of organizational mission and goal achievement.  </a:t>
            </a:r>
            <a:endParaRPr lang="en-US" dirty="0" smtClean="0"/>
          </a:p>
          <a:p>
            <a:r>
              <a:rPr lang="en-US" dirty="0" smtClean="0"/>
              <a:t>Initiating </a:t>
            </a:r>
            <a:r>
              <a:rPr lang="en-US" dirty="0"/>
              <a:t>structure is about group inclusion and participation, and centers largely on task-related issues. </a:t>
            </a:r>
          </a:p>
        </p:txBody>
      </p:sp>
    </p:spTree>
    <p:extLst>
      <p:ext uri="{BB962C8B-B14F-4D97-AF65-F5344CB8AC3E}">
        <p14:creationId xmlns="" xmlns:p14="http://schemas.microsoft.com/office/powerpoint/2010/main" val="6969603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structures</a:t>
            </a:r>
            <a:endParaRPr lang="en-US" dirty="0"/>
          </a:p>
        </p:txBody>
      </p:sp>
      <p:sp>
        <p:nvSpPr>
          <p:cNvPr id="3" name="Content Placeholder 2"/>
          <p:cNvSpPr>
            <a:spLocks noGrp="1"/>
          </p:cNvSpPr>
          <p:nvPr>
            <p:ph sz="quarter" idx="1"/>
          </p:nvPr>
        </p:nvSpPr>
        <p:spPr/>
        <p:txBody>
          <a:bodyPr/>
          <a:lstStyle/>
          <a:p>
            <a:r>
              <a:rPr lang="en-US" dirty="0"/>
              <a:t>Consideration is the degree to which a leader builds </a:t>
            </a:r>
            <a:r>
              <a:rPr lang="en-US" dirty="0" smtClean="0"/>
              <a:t>commitment </a:t>
            </a:r>
            <a:r>
              <a:rPr lang="en-US" dirty="0"/>
              <a:t>and mutual trust among members,  respects their opinions and inputs, and shows concerns for their personal  lives and feelings. </a:t>
            </a:r>
          </a:p>
        </p:txBody>
      </p:sp>
    </p:spTree>
    <p:extLst>
      <p:ext uri="{BB962C8B-B14F-4D97-AF65-F5344CB8AC3E}">
        <p14:creationId xmlns="" xmlns:p14="http://schemas.microsoft.com/office/powerpoint/2010/main" val="40060459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COGNITIVE DIMENSIONS</a:t>
            </a:r>
            <a:endParaRPr lang="en-US" dirty="0"/>
          </a:p>
        </p:txBody>
      </p:sp>
      <p:sp>
        <p:nvSpPr>
          <p:cNvPr id="3" name="Content Placeholder 2"/>
          <p:cNvSpPr>
            <a:spLocks noGrp="1"/>
          </p:cNvSpPr>
          <p:nvPr>
            <p:ph sz="quarter" idx="1"/>
          </p:nvPr>
        </p:nvSpPr>
        <p:spPr/>
        <p:txBody>
          <a:bodyPr/>
          <a:lstStyle/>
          <a:p>
            <a:r>
              <a:rPr lang="en-US" dirty="0"/>
              <a:t>In this respect, leadership has a cognitive dimension that is about conceptualizing,  guiding, planning,  decision-making, and </a:t>
            </a:r>
            <a:r>
              <a:rPr lang="en-US" dirty="0" err="1"/>
              <a:t>accom</a:t>
            </a:r>
            <a:r>
              <a:rPr lang="en-US" dirty="0"/>
              <a:t>- </a:t>
            </a:r>
            <a:r>
              <a:rPr lang="en-US" dirty="0" err="1"/>
              <a:t>plishment</a:t>
            </a:r>
            <a:r>
              <a:rPr lang="en-US" dirty="0"/>
              <a:t>;  it also has  an affective component  that emphasizes emotional,  social, and human relations, and, indeed, appeals to people’s values but also to their frustrations and aspirations. </a:t>
            </a:r>
          </a:p>
        </p:txBody>
      </p:sp>
    </p:spTree>
    <p:extLst>
      <p:ext uri="{BB962C8B-B14F-4D97-AF65-F5344CB8AC3E}">
        <p14:creationId xmlns="" xmlns:p14="http://schemas.microsoft.com/office/powerpoint/2010/main" val="26131238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Charismatic leadership</a:t>
            </a:r>
            <a:endParaRPr lang="en-US" dirty="0"/>
          </a:p>
        </p:txBody>
      </p:sp>
      <p:sp>
        <p:nvSpPr>
          <p:cNvPr id="3" name="Content Placeholder 2"/>
          <p:cNvSpPr>
            <a:spLocks noGrp="1"/>
          </p:cNvSpPr>
          <p:nvPr>
            <p:ph sz="quarter" idx="1"/>
          </p:nvPr>
        </p:nvSpPr>
        <p:spPr/>
        <p:txBody>
          <a:bodyPr/>
          <a:lstStyle/>
          <a:p>
            <a:r>
              <a:rPr lang="en-US" i="1" dirty="0"/>
              <a:t>Charismatic leadership </a:t>
            </a:r>
            <a:r>
              <a:rPr lang="en-US" dirty="0"/>
              <a:t>refers  to the personal characteristics of leaders that inspire pride, faith, identiﬁcation, dedication, and commitment  and a willingness to </a:t>
            </a:r>
            <a:r>
              <a:rPr lang="en-US" dirty="0" smtClean="0"/>
              <a:t>follow directives </a:t>
            </a:r>
            <a:r>
              <a:rPr lang="en-US" dirty="0"/>
              <a:t>and accept decisions.</a:t>
            </a:r>
          </a:p>
          <a:p>
            <a:endParaRPr lang="en-US" dirty="0"/>
          </a:p>
        </p:txBody>
      </p:sp>
    </p:spTree>
    <p:extLst>
      <p:ext uri="{BB962C8B-B14F-4D97-AF65-F5344CB8AC3E}">
        <p14:creationId xmlns="" xmlns:p14="http://schemas.microsoft.com/office/powerpoint/2010/main" val="12150163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leadership</a:t>
            </a:r>
            <a:endParaRPr lang="en-US" dirty="0"/>
          </a:p>
        </p:txBody>
      </p:sp>
      <p:sp>
        <p:nvSpPr>
          <p:cNvPr id="3" name="Content Placeholder 2"/>
          <p:cNvSpPr>
            <a:spLocks noGrp="1"/>
          </p:cNvSpPr>
          <p:nvPr>
            <p:ph sz="quarter" idx="1"/>
          </p:nvPr>
        </p:nvSpPr>
        <p:spPr/>
        <p:txBody>
          <a:bodyPr>
            <a:normAutofit/>
          </a:bodyPr>
          <a:lstStyle/>
          <a:p>
            <a:r>
              <a:rPr lang="en-US" dirty="0"/>
              <a:t>Political leaders  such as Nelson  Mandela,  religious leaders  such as Pope John Paul II, or organizational  leaders  such as Lee </a:t>
            </a:r>
            <a:r>
              <a:rPr lang="en-US" dirty="0" err="1"/>
              <a:t>Iaccoca</a:t>
            </a:r>
            <a:r>
              <a:rPr lang="en-US" dirty="0"/>
              <a:t> (Chrysler Corporation)  and Bernard </a:t>
            </a:r>
            <a:r>
              <a:rPr lang="en-US" dirty="0" err="1"/>
              <a:t>Kouchner</a:t>
            </a:r>
            <a:r>
              <a:rPr lang="en-US" dirty="0"/>
              <a:t> (</a:t>
            </a:r>
            <a:r>
              <a:rPr lang="en-US" dirty="0" err="1"/>
              <a:t>Médecins</a:t>
            </a:r>
            <a:r>
              <a:rPr lang="en-US" dirty="0"/>
              <a:t> sans </a:t>
            </a:r>
            <a:r>
              <a:rPr lang="en-US" dirty="0" err="1"/>
              <a:t>Frontières</a:t>
            </a:r>
            <a:r>
              <a:rPr lang="en-US" dirty="0"/>
              <a:t>)  are positive examples of charismatic leadership, but the annals of history show many abuses of such leadership as well. Charismatic leadership is most useful in times of organizational uncertainty and transformation.</a:t>
            </a:r>
          </a:p>
          <a:p>
            <a:pPr marL="0" indent="0">
              <a:buNone/>
            </a:pPr>
            <a:r>
              <a:rPr lang="en-US" dirty="0"/>
              <a:t> </a:t>
            </a:r>
          </a:p>
          <a:p>
            <a:pPr marL="0" indent="0">
              <a:buNone/>
            </a:pPr>
            <a:endParaRPr lang="en-US" dirty="0"/>
          </a:p>
        </p:txBody>
      </p:sp>
    </p:spTree>
    <p:extLst>
      <p:ext uri="{BB962C8B-B14F-4D97-AF65-F5344CB8AC3E}">
        <p14:creationId xmlns="" xmlns:p14="http://schemas.microsoft.com/office/powerpoint/2010/main" val="26860863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Transformational leadership</a:t>
            </a:r>
            <a:endParaRPr lang="en-US" dirty="0"/>
          </a:p>
        </p:txBody>
      </p:sp>
      <p:sp>
        <p:nvSpPr>
          <p:cNvPr id="3" name="Content Placeholder 2"/>
          <p:cNvSpPr>
            <a:spLocks noGrp="1"/>
          </p:cNvSpPr>
          <p:nvPr>
            <p:ph sz="quarter" idx="1"/>
          </p:nvPr>
        </p:nvSpPr>
        <p:spPr/>
        <p:txBody>
          <a:bodyPr>
            <a:normAutofit/>
          </a:bodyPr>
          <a:lstStyle/>
          <a:p>
            <a:r>
              <a:rPr lang="en-US" i="1" dirty="0"/>
              <a:t>Transformational leadership </a:t>
            </a:r>
            <a:r>
              <a:rPr lang="en-US" dirty="0"/>
              <a:t>involves  the motivation of employees and members to perform normal expectations for meeting the organization’s mission and for achieving organizational goals. </a:t>
            </a:r>
            <a:endParaRPr lang="en-US" dirty="0" smtClean="0"/>
          </a:p>
          <a:p>
            <a:r>
              <a:rPr lang="en-US" dirty="0" smtClean="0"/>
              <a:t>It </a:t>
            </a:r>
            <a:r>
              <a:rPr lang="en-US" dirty="0"/>
              <a:t>inspires staff and members to put aside personal self-interest for the common good of the organization and to have conﬁdence in their ability to achieve the “extraordinary” challenges before them.</a:t>
            </a:r>
          </a:p>
          <a:p>
            <a:pPr marL="0" indent="0">
              <a:buNone/>
            </a:pPr>
            <a:r>
              <a:rPr lang="en-US" dirty="0"/>
              <a:t> </a:t>
            </a:r>
          </a:p>
          <a:p>
            <a:pPr marL="0" indent="0">
              <a:buNone/>
            </a:pPr>
            <a:endParaRPr lang="en-US" dirty="0"/>
          </a:p>
        </p:txBody>
      </p:sp>
    </p:spTree>
    <p:extLst>
      <p:ext uri="{BB962C8B-B14F-4D97-AF65-F5344CB8AC3E}">
        <p14:creationId xmlns="" xmlns:p14="http://schemas.microsoft.com/office/powerpoint/2010/main" val="24313295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Charismatic leadership</a:t>
            </a:r>
            <a:endParaRPr lang="en-US" dirty="0"/>
          </a:p>
        </p:txBody>
      </p:sp>
      <p:sp>
        <p:nvSpPr>
          <p:cNvPr id="3" name="Content Placeholder 2"/>
          <p:cNvSpPr>
            <a:spLocks noGrp="1"/>
          </p:cNvSpPr>
          <p:nvPr>
            <p:ph sz="quarter" idx="1"/>
          </p:nvPr>
        </p:nvSpPr>
        <p:spPr/>
        <p:txBody>
          <a:bodyPr/>
          <a:lstStyle/>
          <a:p>
            <a:r>
              <a:rPr lang="en-US" dirty="0"/>
              <a:t>By contrast,  charismatic leadership can be dysfunctional for “steady-state” organizations that perform in relatively stable task environments.  In such circumstances, transactional leader- ship is more appropriate.</a:t>
            </a:r>
          </a:p>
          <a:p>
            <a:pPr marL="0" indent="0">
              <a:buNone/>
            </a:pPr>
            <a:endParaRPr lang="en-US" dirty="0"/>
          </a:p>
        </p:txBody>
      </p:sp>
    </p:spTree>
    <p:extLst>
      <p:ext uri="{BB962C8B-B14F-4D97-AF65-F5344CB8AC3E}">
        <p14:creationId xmlns="" xmlns:p14="http://schemas.microsoft.com/office/powerpoint/2010/main" val="42299203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Transactional leadership</a:t>
            </a:r>
            <a:endParaRPr lang="en-US" dirty="0"/>
          </a:p>
        </p:txBody>
      </p:sp>
      <p:sp>
        <p:nvSpPr>
          <p:cNvPr id="3" name="Content Placeholder 2"/>
          <p:cNvSpPr>
            <a:spLocks noGrp="1"/>
          </p:cNvSpPr>
          <p:nvPr>
            <p:ph sz="quarter" idx="1"/>
          </p:nvPr>
        </p:nvSpPr>
        <p:spPr/>
        <p:txBody>
          <a:bodyPr/>
          <a:lstStyle/>
          <a:p>
            <a:r>
              <a:rPr lang="en-US" i="1" dirty="0"/>
              <a:t>Transactional leadership </a:t>
            </a:r>
            <a:r>
              <a:rPr lang="en-US" dirty="0"/>
              <a:t>is about maintaining an alignment between the organization’s mission and goals on the one hand, and the motivation and interests of employees and members in achieving set objectives on the other.</a:t>
            </a:r>
          </a:p>
          <a:p>
            <a:pPr marL="0" indent="0">
              <a:buNone/>
            </a:pPr>
            <a:endParaRPr lang="en-US" dirty="0"/>
          </a:p>
        </p:txBody>
      </p:sp>
    </p:spTree>
    <p:extLst>
      <p:ext uri="{BB962C8B-B14F-4D97-AF65-F5344CB8AC3E}">
        <p14:creationId xmlns="" xmlns:p14="http://schemas.microsoft.com/office/powerpoint/2010/main" val="40497510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dimensions </a:t>
            </a:r>
            <a:endParaRPr lang="en-US" dirty="0"/>
          </a:p>
        </p:txBody>
      </p:sp>
      <p:sp>
        <p:nvSpPr>
          <p:cNvPr id="3" name="Content Placeholder 2"/>
          <p:cNvSpPr>
            <a:spLocks noGrp="1"/>
          </p:cNvSpPr>
          <p:nvPr>
            <p:ph sz="quarter" idx="1"/>
          </p:nvPr>
        </p:nvSpPr>
        <p:spPr/>
        <p:txBody>
          <a:bodyPr/>
          <a:lstStyle/>
          <a:p>
            <a:r>
              <a:rPr lang="en-US" dirty="0" err="1"/>
              <a:t>Nanus</a:t>
            </a:r>
            <a:r>
              <a:rPr lang="en-US" dirty="0"/>
              <a:t> and Dobbs (1999) suggest that nonproﬁt leaders need to focus on </a:t>
            </a:r>
            <a:r>
              <a:rPr lang="en-US" dirty="0" smtClean="0"/>
              <a:t>six </a:t>
            </a:r>
            <a:r>
              <a:rPr lang="en-US" dirty="0" smtClean="0"/>
              <a:t>dimensions</a:t>
            </a:r>
            <a:r>
              <a:rPr lang="en-US" dirty="0" smtClean="0"/>
              <a:t>.</a:t>
            </a:r>
            <a:endParaRPr lang="en-US" dirty="0" smtClean="0"/>
          </a:p>
        </p:txBody>
      </p:sp>
    </p:spTree>
    <p:extLst>
      <p:ext uri="{BB962C8B-B14F-4D97-AF65-F5344CB8AC3E}">
        <p14:creationId xmlns="" xmlns:p14="http://schemas.microsoft.com/office/powerpoint/2010/main" val="334971384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DIMENSION ONE</a:t>
            </a:r>
            <a:endParaRPr lang="en-US" dirty="0"/>
          </a:p>
        </p:txBody>
      </p:sp>
      <p:sp>
        <p:nvSpPr>
          <p:cNvPr id="3" name="Content Placeholder 2"/>
          <p:cNvSpPr>
            <a:spLocks noGrp="1"/>
          </p:cNvSpPr>
          <p:nvPr>
            <p:ph sz="quarter" idx="1"/>
          </p:nvPr>
        </p:nvSpPr>
        <p:spPr/>
        <p:txBody>
          <a:bodyPr/>
          <a:lstStyle/>
          <a:p>
            <a:r>
              <a:rPr lang="en-US" dirty="0"/>
              <a:t>internal  organizational aspects, in particular the board, staff, volunteers, members, and users that the leader has to inspire, encourage, and unite behind a common </a:t>
            </a:r>
            <a:r>
              <a:rPr lang="en-US" dirty="0" smtClean="0"/>
              <a:t>mission.</a:t>
            </a:r>
            <a:endParaRPr lang="en-US" dirty="0"/>
          </a:p>
          <a:p>
            <a:pPr marL="0" indent="0">
              <a:buNone/>
            </a:pPr>
            <a:endParaRPr lang="en-US" dirty="0"/>
          </a:p>
        </p:txBody>
      </p:sp>
    </p:spTree>
    <p:extLst>
      <p:ext uri="{BB962C8B-B14F-4D97-AF65-F5344CB8AC3E}">
        <p14:creationId xmlns="" xmlns:p14="http://schemas.microsoft.com/office/powerpoint/2010/main" val="8782300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DIMENSION TWO</a:t>
            </a:r>
            <a:endParaRPr lang="en-US" dirty="0"/>
          </a:p>
        </p:txBody>
      </p:sp>
      <p:sp>
        <p:nvSpPr>
          <p:cNvPr id="3" name="Content Placeholder 2"/>
          <p:cNvSpPr>
            <a:spLocks noGrp="1"/>
          </p:cNvSpPr>
          <p:nvPr>
            <p:ph sz="quarter" idx="1"/>
          </p:nvPr>
        </p:nvSpPr>
        <p:spPr/>
        <p:txBody>
          <a:bodyPr/>
          <a:lstStyle/>
          <a:p>
            <a:r>
              <a:rPr lang="en-US" dirty="0"/>
              <a:t>external  organizational aspects, in particular donors, policymakers, the media, and other constituencies whose support the leader needs for ﬁnancial resources and </a:t>
            </a:r>
            <a:r>
              <a:rPr lang="en-US" dirty="0" smtClean="0"/>
              <a:t>legitimacy.</a:t>
            </a:r>
            <a:endParaRPr lang="en-US" dirty="0"/>
          </a:p>
        </p:txBody>
      </p:sp>
    </p:spTree>
    <p:extLst>
      <p:ext uri="{BB962C8B-B14F-4D97-AF65-F5344CB8AC3E}">
        <p14:creationId xmlns="" xmlns:p14="http://schemas.microsoft.com/office/powerpoint/2010/main" val="35743141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DIMENSION THREE</a:t>
            </a:r>
            <a:endParaRPr lang="en-US" dirty="0"/>
          </a:p>
        </p:txBody>
      </p:sp>
      <p:sp>
        <p:nvSpPr>
          <p:cNvPr id="3" name="Content Placeholder 2"/>
          <p:cNvSpPr>
            <a:spLocks noGrp="1"/>
          </p:cNvSpPr>
          <p:nvPr>
            <p:ph sz="quarter" idx="1"/>
          </p:nvPr>
        </p:nvSpPr>
        <p:spPr/>
        <p:txBody>
          <a:bodyPr/>
          <a:lstStyle/>
          <a:p>
            <a:r>
              <a:rPr lang="en-US" dirty="0"/>
              <a:t>present  operations  such as organizational performance  and service quality, demand, information ﬂows, organizational conﬂicts and motivation, and community support</a:t>
            </a:r>
          </a:p>
        </p:txBody>
      </p:sp>
    </p:spTree>
    <p:extLst>
      <p:ext uri="{BB962C8B-B14F-4D97-AF65-F5344CB8AC3E}">
        <p14:creationId xmlns="" xmlns:p14="http://schemas.microsoft.com/office/powerpoint/2010/main" val="28571465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DIMENSION FOUR</a:t>
            </a:r>
            <a:endParaRPr lang="en-US" dirty="0"/>
          </a:p>
        </p:txBody>
      </p:sp>
      <p:sp>
        <p:nvSpPr>
          <p:cNvPr id="3" name="Content Placeholder 2"/>
          <p:cNvSpPr>
            <a:spLocks noGrp="1"/>
          </p:cNvSpPr>
          <p:nvPr>
            <p:ph sz="quarter" idx="1"/>
          </p:nvPr>
        </p:nvSpPr>
        <p:spPr/>
        <p:txBody>
          <a:bodyPr/>
          <a:lstStyle/>
          <a:p>
            <a:r>
              <a:rPr lang="en-US" dirty="0"/>
              <a:t>future possibilities, where the leader addresses questions of sustainability and potential threats and opportunities that may have important implications for the </a:t>
            </a:r>
            <a:r>
              <a:rPr lang="en-US" dirty="0" smtClean="0"/>
              <a:t>organization and </a:t>
            </a:r>
            <a:r>
              <a:rPr lang="en-US" dirty="0"/>
              <a:t>its direction.</a:t>
            </a:r>
          </a:p>
          <a:p>
            <a:pPr marL="0" indent="0">
              <a:buNone/>
            </a:pPr>
            <a:endParaRPr lang="en-US" dirty="0"/>
          </a:p>
        </p:txBody>
      </p:sp>
    </p:spTree>
    <p:extLst>
      <p:ext uri="{BB962C8B-B14F-4D97-AF65-F5344CB8AC3E}">
        <p14:creationId xmlns="" xmlns:p14="http://schemas.microsoft.com/office/powerpoint/2010/main" val="16007964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Typology of non profit leadership roles</a:t>
            </a:r>
            <a:endParaRPr lang="en-US" dirty="0"/>
          </a:p>
        </p:txBody>
      </p:sp>
      <p:sp>
        <p:nvSpPr>
          <p:cNvPr id="3" name="Content Placeholder 2"/>
          <p:cNvSpPr>
            <a:spLocks noGrp="1"/>
          </p:cNvSpPr>
          <p:nvPr>
            <p:ph sz="quarter" idx="1"/>
          </p:nvPr>
        </p:nvSpPr>
        <p:spPr/>
        <p:txBody>
          <a:bodyPr/>
          <a:lstStyle/>
          <a:p>
            <a:r>
              <a:rPr lang="en-US" dirty="0"/>
              <a:t>By combining these dimensions, </a:t>
            </a:r>
            <a:r>
              <a:rPr lang="en-US" dirty="0" err="1"/>
              <a:t>Nanus</a:t>
            </a:r>
            <a:r>
              <a:rPr lang="en-US" dirty="0"/>
              <a:t> and Dobbs (1999) arrive at a typology of nonproﬁt leadership roles </a:t>
            </a:r>
            <a:r>
              <a:rPr lang="en-US" dirty="0" smtClean="0"/>
              <a:t>, </a:t>
            </a:r>
            <a:r>
              <a:rPr lang="en-US" dirty="0"/>
              <a:t>and suggest that effective leaders not only succeed in per- forming fairly well in all four, but also know when to focus on some more than </a:t>
            </a:r>
            <a:r>
              <a:rPr lang="en-US" dirty="0" smtClean="0"/>
              <a:t>others which is shown in next slide through diagrammatic view. </a:t>
            </a:r>
            <a:endParaRPr lang="en-US" dirty="0"/>
          </a:p>
        </p:txBody>
      </p:sp>
    </p:spTree>
    <p:extLst>
      <p:ext uri="{BB962C8B-B14F-4D97-AF65-F5344CB8AC3E}">
        <p14:creationId xmlns="" xmlns:p14="http://schemas.microsoft.com/office/powerpoint/2010/main" val="327330876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Typology of non profit leaders role </a:t>
            </a:r>
            <a:endParaRPr lang="en-US" dirty="0"/>
          </a:p>
        </p:txBody>
      </p:sp>
      <p:sp>
        <p:nvSpPr>
          <p:cNvPr id="3" name="Content Placeholder 2"/>
          <p:cNvSpPr>
            <a:spLocks noGrp="1"/>
          </p:cNvSpPr>
          <p:nvPr>
            <p:ph sz="quarter" idx="1"/>
          </p:nvPr>
        </p:nvSpPr>
        <p:spPr/>
        <p:txBody>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8600" y="1447800"/>
            <a:ext cx="8610599" cy="5105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16878765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DIMENSION FIVE</a:t>
            </a:r>
            <a:endParaRPr lang="en-US" dirty="0"/>
          </a:p>
        </p:txBody>
      </p:sp>
      <p:sp>
        <p:nvSpPr>
          <p:cNvPr id="3" name="Content Placeholder 2"/>
          <p:cNvSpPr>
            <a:spLocks noGrp="1"/>
          </p:cNvSpPr>
          <p:nvPr>
            <p:ph sz="quarter" idx="1"/>
          </p:nvPr>
        </p:nvSpPr>
        <p:spPr/>
        <p:txBody>
          <a:bodyPr/>
          <a:lstStyle/>
          <a:p>
            <a:r>
              <a:rPr lang="en-US" dirty="0"/>
              <a:t>focus on outside aspects and present operations requires leaders to generate resources from the environment (fund-raiser), and champion the organization’s cause among crucial constituencies (politician</a:t>
            </a:r>
            <a:r>
              <a:rPr lang="en-US" dirty="0" smtClean="0"/>
              <a:t>).</a:t>
            </a:r>
            <a:endParaRPr lang="en-US" dirty="0"/>
          </a:p>
        </p:txBody>
      </p:sp>
    </p:spTree>
    <p:extLst>
      <p:ext uri="{BB962C8B-B14F-4D97-AF65-F5344CB8AC3E}">
        <p14:creationId xmlns="" xmlns:p14="http://schemas.microsoft.com/office/powerpoint/2010/main" val="36835952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DIMENSION SIX</a:t>
            </a:r>
            <a:endParaRPr lang="en-US" dirty="0"/>
          </a:p>
        </p:txBody>
      </p:sp>
      <p:sp>
        <p:nvSpPr>
          <p:cNvPr id="3" name="Content Placeholder 2"/>
          <p:cNvSpPr>
            <a:spLocks noGrp="1"/>
          </p:cNvSpPr>
          <p:nvPr>
            <p:ph sz="quarter" idx="1"/>
          </p:nvPr>
        </p:nvSpPr>
        <p:spPr/>
        <p:txBody>
          <a:bodyPr/>
          <a:lstStyle/>
          <a:p>
            <a:r>
              <a:rPr lang="en-US" dirty="0"/>
              <a:t>focus on present operations and the internal environment of the organization requires the leader to empower and inspire individuals and make it possible for them to realize their potential; in this scenario, the role of the leader is that of a </a:t>
            </a:r>
            <a:r>
              <a:rPr lang="en-US" dirty="0" smtClean="0"/>
              <a:t>coach.</a:t>
            </a:r>
            <a:endParaRPr lang="en-US" dirty="0"/>
          </a:p>
        </p:txBody>
      </p:sp>
    </p:spTree>
    <p:extLst>
      <p:ext uri="{BB962C8B-B14F-4D97-AF65-F5344CB8AC3E}">
        <p14:creationId xmlns="" xmlns:p14="http://schemas.microsoft.com/office/powerpoint/2010/main" val="30591897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DIMENSION SEVEN</a:t>
            </a:r>
            <a:endParaRPr lang="en-US" dirty="0"/>
          </a:p>
        </p:txBody>
      </p:sp>
      <p:sp>
        <p:nvSpPr>
          <p:cNvPr id="3" name="Content Placeholder 2"/>
          <p:cNvSpPr>
            <a:spLocks noGrp="1"/>
          </p:cNvSpPr>
          <p:nvPr>
            <p:ph sz="quarter" idx="1"/>
          </p:nvPr>
        </p:nvSpPr>
        <p:spPr/>
        <p:txBody>
          <a:bodyPr/>
          <a:lstStyle/>
          <a:p>
            <a:r>
              <a:rPr lang="en-US" dirty="0"/>
              <a:t>focus on the internal environment and future operations, however, sees the leader less as a coach but more as a change agent by changing its structure to ﬁt better with the anticipated future task environment; and ﬁnally</a:t>
            </a:r>
          </a:p>
          <a:p>
            <a:pPr marL="0" indent="0">
              <a:buNone/>
            </a:pPr>
            <a:endParaRPr lang="en-US" dirty="0"/>
          </a:p>
        </p:txBody>
      </p:sp>
    </p:spTree>
    <p:extLst>
      <p:ext uri="{BB962C8B-B14F-4D97-AF65-F5344CB8AC3E}">
        <p14:creationId xmlns="" xmlns:p14="http://schemas.microsoft.com/office/powerpoint/2010/main" val="6096026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DIMENSION EIGHT</a:t>
            </a:r>
            <a:endParaRPr lang="en-US" dirty="0"/>
          </a:p>
        </p:txBody>
      </p:sp>
      <p:sp>
        <p:nvSpPr>
          <p:cNvPr id="3" name="Content Placeholder 2"/>
          <p:cNvSpPr>
            <a:spLocks noGrp="1"/>
          </p:cNvSpPr>
          <p:nvPr>
            <p:ph sz="quarter" idx="1"/>
          </p:nvPr>
        </p:nvSpPr>
        <p:spPr/>
        <p:txBody>
          <a:bodyPr>
            <a:normAutofit/>
          </a:bodyPr>
          <a:lstStyle/>
          <a:p>
            <a:pPr algn="just"/>
            <a:r>
              <a:rPr lang="en-US" dirty="0"/>
              <a:t>focus on external aspects and future operations requires leaders to act as both visionaries and strategists: visionaries, because they need to formulate a coherent vision of the organization that can be shared widely among core constituencies and provide legitimacy for change; strategists, because leaders have to identify and implement strategies that hold promise for achieving future objectives.</a:t>
            </a:r>
          </a:p>
          <a:p>
            <a:pPr marL="0" indent="0">
              <a:buNone/>
            </a:pPr>
            <a:r>
              <a:rPr lang="en-US" dirty="0"/>
              <a:t> </a:t>
            </a:r>
          </a:p>
          <a:p>
            <a:endParaRPr lang="en-US" dirty="0"/>
          </a:p>
        </p:txBody>
      </p:sp>
    </p:spTree>
    <p:extLst>
      <p:ext uri="{BB962C8B-B14F-4D97-AF65-F5344CB8AC3E}">
        <p14:creationId xmlns="" xmlns:p14="http://schemas.microsoft.com/office/powerpoint/2010/main" val="310085088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ALLIANCES, PARTNERSHIPS AND MERGERS</a:t>
            </a:r>
            <a:br>
              <a:rPr lang="en-US" dirty="0" smtClean="0"/>
            </a:br>
            <a:endParaRPr lang="en-US" dirty="0"/>
          </a:p>
        </p:txBody>
      </p:sp>
      <p:sp>
        <p:nvSpPr>
          <p:cNvPr id="3" name="Content Placeholder 2"/>
          <p:cNvSpPr>
            <a:spLocks noGrp="1"/>
          </p:cNvSpPr>
          <p:nvPr>
            <p:ph sz="quarter" idx="1"/>
          </p:nvPr>
        </p:nvSpPr>
        <p:spPr/>
        <p:txBody>
          <a:bodyPr/>
          <a:lstStyle/>
          <a:p>
            <a:pPr marL="0" indent="0">
              <a:buNone/>
            </a:pPr>
            <a:endParaRPr lang="en-US" dirty="0"/>
          </a:p>
          <a:p>
            <a:r>
              <a:rPr lang="en-US" dirty="0"/>
              <a:t>Alliances, partnerships, and mergers are part of a continuum  that ranges from the </a:t>
            </a:r>
            <a:r>
              <a:rPr lang="en-US" dirty="0" smtClean="0"/>
              <a:t>coordination </a:t>
            </a:r>
            <a:r>
              <a:rPr lang="en-US" dirty="0"/>
              <a:t>of activities to the full integration of two or more organizations into a new entity </a:t>
            </a:r>
          </a:p>
        </p:txBody>
      </p:sp>
    </p:spTree>
    <p:extLst>
      <p:ext uri="{BB962C8B-B14F-4D97-AF65-F5344CB8AC3E}">
        <p14:creationId xmlns="" xmlns:p14="http://schemas.microsoft.com/office/powerpoint/2010/main" val="56767141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COOPERATION, PARTNERSHIP</a:t>
            </a:r>
            <a:endParaRPr lang="en-US" dirty="0"/>
          </a:p>
        </p:txBody>
      </p:sp>
      <p:sp>
        <p:nvSpPr>
          <p:cNvPr id="3" name="Content Placeholder 2"/>
          <p:cNvSpPr>
            <a:spLocks noGrp="1"/>
          </p:cNvSpPr>
          <p:nvPr>
            <p:ph sz="quarter" idx="1"/>
          </p:nvPr>
        </p:nvSpPr>
        <p:spPr/>
        <p:txBody>
          <a:bodyPr/>
          <a:lstStyle/>
          <a:p>
            <a:r>
              <a:rPr lang="en-US" dirty="0"/>
              <a:t>While cooperation, partnership, and other forms of collective action have long been commonplace in the nonproﬁt sector, usually among organizations that share the same values, the topic of mergers  and acquisitions is relatively </a:t>
            </a:r>
            <a:r>
              <a:rPr lang="en-US" dirty="0" smtClean="0"/>
              <a:t>new.</a:t>
            </a:r>
            <a:endParaRPr lang="en-US" dirty="0"/>
          </a:p>
        </p:txBody>
      </p:sp>
    </p:spTree>
    <p:extLst>
      <p:ext uri="{BB962C8B-B14F-4D97-AF65-F5344CB8AC3E}">
        <p14:creationId xmlns="" xmlns:p14="http://schemas.microsoft.com/office/powerpoint/2010/main" val="111099771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Critics and </a:t>
            </a:r>
            <a:r>
              <a:rPr lang="en-US" dirty="0" err="1" smtClean="0"/>
              <a:t>npo</a:t>
            </a:r>
            <a:r>
              <a:rPr lang="en-US" dirty="0" smtClean="0"/>
              <a:t> leadership</a:t>
            </a:r>
            <a:endParaRPr lang="en-US" dirty="0"/>
          </a:p>
        </p:txBody>
      </p:sp>
      <p:sp>
        <p:nvSpPr>
          <p:cNvPr id="3" name="Content Placeholder 2"/>
          <p:cNvSpPr>
            <a:spLocks noGrp="1"/>
          </p:cNvSpPr>
          <p:nvPr>
            <p:ph sz="quarter" idx="1"/>
          </p:nvPr>
        </p:nvSpPr>
        <p:spPr/>
        <p:txBody>
          <a:bodyPr>
            <a:normAutofit/>
          </a:bodyPr>
          <a:lstStyle/>
          <a:p>
            <a:r>
              <a:rPr lang="en-US" dirty="0"/>
              <a:t>Some argue that too many small nonproﬁt organizations exist that are organizationally weak, ineffective, and with little capacity to provide professional services. </a:t>
            </a:r>
            <a:endParaRPr lang="en-US" dirty="0" smtClean="0"/>
          </a:p>
          <a:p>
            <a:r>
              <a:rPr lang="en-US" dirty="0" smtClean="0"/>
              <a:t>As </a:t>
            </a:r>
            <a:r>
              <a:rPr lang="en-US" dirty="0"/>
              <a:t>a result,  the total impact of the nonproﬁt sector, in terms of service provision,  is less than it could be if larger and more effective </a:t>
            </a:r>
            <a:r>
              <a:rPr lang="en-US" dirty="0" smtClean="0"/>
              <a:t>organizations </a:t>
            </a:r>
            <a:r>
              <a:rPr lang="en-US" dirty="0"/>
              <a:t>were in </a:t>
            </a:r>
            <a:r>
              <a:rPr lang="en-US" dirty="0" smtClean="0"/>
              <a:t>place</a:t>
            </a:r>
            <a:r>
              <a:rPr lang="en-US" dirty="0"/>
              <a:t>. </a:t>
            </a:r>
          </a:p>
        </p:txBody>
      </p:sp>
    </p:spTree>
    <p:extLst>
      <p:ext uri="{BB962C8B-B14F-4D97-AF65-F5344CB8AC3E}">
        <p14:creationId xmlns="" xmlns:p14="http://schemas.microsoft.com/office/powerpoint/2010/main" val="10580762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Counter argument to </a:t>
            </a:r>
            <a:r>
              <a:rPr lang="en-US" dirty="0" err="1" smtClean="0"/>
              <a:t>crtics</a:t>
            </a:r>
            <a:endParaRPr lang="en-US" dirty="0"/>
          </a:p>
        </p:txBody>
      </p:sp>
      <p:sp>
        <p:nvSpPr>
          <p:cNvPr id="3" name="Content Placeholder 2"/>
          <p:cNvSpPr>
            <a:spLocks noGrp="1"/>
          </p:cNvSpPr>
          <p:nvPr>
            <p:ph sz="quarter" idx="1"/>
          </p:nvPr>
        </p:nvSpPr>
        <p:spPr/>
        <p:txBody>
          <a:bodyPr/>
          <a:lstStyle/>
          <a:p>
            <a:r>
              <a:rPr lang="en-US" dirty="0"/>
              <a:t>The counter-argument  is that the very smallness of nonproﬁts allows them to be close to the communities they serve and remain sensitive to client needs. </a:t>
            </a:r>
            <a:endParaRPr lang="en-US" dirty="0" smtClean="0"/>
          </a:p>
          <a:p>
            <a:r>
              <a:rPr lang="en-US" dirty="0" smtClean="0"/>
              <a:t>By </a:t>
            </a:r>
            <a:r>
              <a:rPr lang="en-US" dirty="0"/>
              <a:t>turning into large-scale professional bureaucracies, they would lose this crucial advantage.</a:t>
            </a:r>
          </a:p>
          <a:p>
            <a:pPr marL="0" indent="0">
              <a:buNone/>
            </a:pPr>
            <a:endParaRPr lang="en-US" dirty="0"/>
          </a:p>
        </p:txBody>
      </p:sp>
    </p:spTree>
    <p:extLst>
      <p:ext uri="{BB962C8B-B14F-4D97-AF65-F5344CB8AC3E}">
        <p14:creationId xmlns="" xmlns:p14="http://schemas.microsoft.com/office/powerpoint/2010/main" val="7803924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cooperation–merger  continuum</a:t>
            </a:r>
            <a:br>
              <a:rPr lang="en-US" dirty="0"/>
            </a:br>
            <a:endParaRPr lang="en-US" dirty="0"/>
          </a:p>
        </p:txBody>
      </p:sp>
      <p:sp>
        <p:nvSpPr>
          <p:cNvPr id="3" name="Content Placeholder 2"/>
          <p:cNvSpPr>
            <a:spLocks noGrp="1"/>
          </p:cNvSpPr>
          <p:nvPr>
            <p:ph sz="quarter" idx="1"/>
          </p:nvPr>
        </p:nvSpPr>
        <p:spPr/>
        <p:txBody>
          <a:bodyPr/>
          <a:lstStyle/>
          <a:p>
            <a:endParaRPr lang="en-US" dirty="0"/>
          </a:p>
        </p:txBody>
      </p:sp>
      <p:pic>
        <p:nvPicPr>
          <p:cNvPr id="614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52400" y="1143000"/>
            <a:ext cx="8839200" cy="5486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6394000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normAutofit/>
          </a:bodyPr>
          <a:lstStyle/>
          <a:p>
            <a:r>
              <a:rPr lang="en-US" i="1" dirty="0"/>
              <a:t>I love power. But it is as an artist that I love it. I love it as a musician loves his violin, to draw out its sounds and chords and harmonies.</a:t>
            </a:r>
          </a:p>
          <a:p>
            <a:pPr marL="0" indent="0">
              <a:buNone/>
            </a:pPr>
            <a:endParaRPr lang="en-US" dirty="0" smtClean="0"/>
          </a:p>
          <a:p>
            <a:pPr marL="0" indent="0">
              <a:buNone/>
            </a:pPr>
            <a:r>
              <a:rPr lang="en-US" dirty="0" smtClean="0"/>
              <a:t>NAPOLEON </a:t>
            </a:r>
            <a:r>
              <a:rPr lang="en-US" dirty="0"/>
              <a:t>BONAPARTE, Havelock </a:t>
            </a:r>
            <a:r>
              <a:rPr lang="en-US" dirty="0" smtClean="0"/>
              <a:t>Ellis, </a:t>
            </a:r>
            <a:r>
              <a:rPr lang="en-US" i="1" dirty="0"/>
              <a:t>The Dance of </a:t>
            </a:r>
            <a:r>
              <a:rPr lang="en-US" i="1" dirty="0" smtClean="0"/>
              <a:t>Life</a:t>
            </a:r>
            <a:endParaRPr lang="en-US" dirty="0"/>
          </a:p>
        </p:txBody>
      </p:sp>
    </p:spTree>
    <p:extLst>
      <p:ext uri="{BB962C8B-B14F-4D97-AF65-F5344CB8AC3E}">
        <p14:creationId xmlns="" xmlns:p14="http://schemas.microsoft.com/office/powerpoint/2010/main" val="300343438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209</TotalTime>
  <Words>2215</Words>
  <Application>Microsoft Office PowerPoint</Application>
  <PresentationFormat>On-screen Show (4:3)</PresentationFormat>
  <Paragraphs>135</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Oriel</vt:lpstr>
      <vt:lpstr>Decision Making in Non Profit Sector (NPO) Lecture-19</vt:lpstr>
      <vt:lpstr>Agenda </vt:lpstr>
      <vt:lpstr>Functional organization-U Form </vt:lpstr>
      <vt:lpstr>Divisional Structure-M form</vt:lpstr>
      <vt:lpstr>MATRIX TYPE</vt:lpstr>
      <vt:lpstr>POWER, AUTHORITY AND LEADERSHIP </vt:lpstr>
      <vt:lpstr>Examples</vt:lpstr>
      <vt:lpstr>In the case of  non profits </vt:lpstr>
      <vt:lpstr>Importance of value in npos</vt:lpstr>
      <vt:lpstr>Linkage between values, power and politics</vt:lpstr>
      <vt:lpstr>Power definition </vt:lpstr>
      <vt:lpstr>Sociologist emerson stated that:</vt:lpstr>
      <vt:lpstr>Meaning of power</vt:lpstr>
      <vt:lpstr>Power and authority </vt:lpstr>
      <vt:lpstr>Example </vt:lpstr>
      <vt:lpstr>Referent power</vt:lpstr>
      <vt:lpstr>Legitimate power</vt:lpstr>
      <vt:lpstr>Reward power</vt:lpstr>
      <vt:lpstr>Coercive power</vt:lpstr>
      <vt:lpstr>Information power</vt:lpstr>
      <vt:lpstr>Expert power</vt:lpstr>
      <vt:lpstr>Six sources of power </vt:lpstr>
      <vt:lpstr>Minimizing the use of coercive power</vt:lpstr>
      <vt:lpstr>Relying on referent and expert power</vt:lpstr>
      <vt:lpstr>Leadership </vt:lpstr>
      <vt:lpstr>What is leadership </vt:lpstr>
      <vt:lpstr>Autocratic leadership </vt:lpstr>
      <vt:lpstr>Democratic leadership </vt:lpstr>
      <vt:lpstr>Laissez-faire</vt:lpstr>
      <vt:lpstr>Three types of leadership</vt:lpstr>
      <vt:lpstr>Slide 31</vt:lpstr>
      <vt:lpstr>Structures </vt:lpstr>
      <vt:lpstr>structures</vt:lpstr>
      <vt:lpstr>COGNITIVE DIMENSIONS</vt:lpstr>
      <vt:lpstr>Charismatic leadership</vt:lpstr>
      <vt:lpstr>Examples of leadership</vt:lpstr>
      <vt:lpstr>Transformational leadership</vt:lpstr>
      <vt:lpstr>Charismatic leadership</vt:lpstr>
      <vt:lpstr>Transactional leadership</vt:lpstr>
      <vt:lpstr>Four dimensions </vt:lpstr>
      <vt:lpstr>DIMENSION ONE</vt:lpstr>
      <vt:lpstr>DIMENSION TWO</vt:lpstr>
      <vt:lpstr>DIMENSION THREE</vt:lpstr>
      <vt:lpstr>DIMENSION FOUR</vt:lpstr>
      <vt:lpstr>Typology of non profit leadership roles</vt:lpstr>
      <vt:lpstr>Typology of non profit leaders role </vt:lpstr>
      <vt:lpstr>DIMENSION FIVE</vt:lpstr>
      <vt:lpstr>DIMENSION SIX</vt:lpstr>
      <vt:lpstr>DIMENSION SEVEN</vt:lpstr>
      <vt:lpstr>DIMENSION EIGHT</vt:lpstr>
      <vt:lpstr>ALLIANCES, PARTNERSHIPS AND MERGERS </vt:lpstr>
      <vt:lpstr>COOPERATION, PARTNERSHIP</vt:lpstr>
      <vt:lpstr>Critics and npo leadership</vt:lpstr>
      <vt:lpstr>Counter argument to crtics</vt:lpstr>
      <vt:lpstr>The cooperation–merger  continuum </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Non Profit Sector (NPO) Lecture-19</dc:title>
  <dc:creator>comsats</dc:creator>
  <cp:lastModifiedBy>vcomsats</cp:lastModifiedBy>
  <cp:revision>20</cp:revision>
  <dcterms:created xsi:type="dcterms:W3CDTF">2013-11-11T06:31:38Z</dcterms:created>
  <dcterms:modified xsi:type="dcterms:W3CDTF">2013-11-11T10:58:16Z</dcterms:modified>
</cp:coreProperties>
</file>