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BE968E99-9F44-4AC6-91BE-645BD10BF1DA}" type="datetimeFigureOut">
              <a:rPr lang="en-US" smtClean="0"/>
              <a:pPr/>
              <a:t>10/28/2013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1EFC49C6-2296-475C-BF66-863CA49BB6C9}"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BE968E99-9F44-4AC6-91BE-645BD10BF1DA}" type="datetimeFigureOut">
              <a:rPr lang="en-US" smtClean="0"/>
              <a:pPr/>
              <a:t>10/28/2013</a:t>
            </a:fld>
            <a:endParaRPr lang="en-US"/>
          </a:p>
        </p:txBody>
      </p:sp>
      <p:sp>
        <p:nvSpPr>
          <p:cNvPr id="9" name="Slide Number Placeholder 8"/>
          <p:cNvSpPr>
            <a:spLocks noGrp="1"/>
          </p:cNvSpPr>
          <p:nvPr>
            <p:ph type="sldNum" sz="quarter" idx="15"/>
          </p:nvPr>
        </p:nvSpPr>
        <p:spPr/>
        <p:txBody>
          <a:bodyPr rtlCol="0"/>
          <a:lstStyle/>
          <a:p>
            <a:fld id="{1EFC49C6-2296-475C-BF66-863CA49BB6C9}"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BE968E99-9F44-4AC6-91BE-645BD10BF1DA}" type="datetimeFigureOut">
              <a:rPr lang="en-US" smtClean="0"/>
              <a:pPr/>
              <a:t>10/28/2013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1EFC49C6-2296-475C-BF66-863CA49BB6C9}"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E968E99-9F44-4AC6-91BE-645BD10BF1DA}" type="datetimeFigureOut">
              <a:rPr lang="en-US" smtClean="0"/>
              <a:pPr/>
              <a:t>10/28/2013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EFC49C6-2296-475C-BF66-863CA49BB6C9}"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BE968E99-9F44-4AC6-91BE-645BD10BF1DA}" type="datetimeFigureOut">
              <a:rPr lang="en-US" smtClean="0"/>
              <a:pPr/>
              <a:t>10/28/2013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EFC49C6-2296-475C-BF66-863CA49BB6C9}"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BE968E99-9F44-4AC6-91BE-645BD10BF1DA}" type="datetimeFigureOut">
              <a:rPr lang="en-US" smtClean="0"/>
              <a:pPr/>
              <a:t>10/28/2013</a:t>
            </a:fld>
            <a:endParaRPr lang="en-US"/>
          </a:p>
        </p:txBody>
      </p:sp>
      <p:sp>
        <p:nvSpPr>
          <p:cNvPr id="7" name="Slide Number Placeholder 6"/>
          <p:cNvSpPr>
            <a:spLocks noGrp="1"/>
          </p:cNvSpPr>
          <p:nvPr>
            <p:ph type="sldNum" sz="quarter" idx="11"/>
          </p:nvPr>
        </p:nvSpPr>
        <p:spPr/>
        <p:txBody>
          <a:bodyPr rtlCol="0"/>
          <a:lstStyle/>
          <a:p>
            <a:fld id="{1EFC49C6-2296-475C-BF66-863CA49BB6C9}"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968E99-9F44-4AC6-91BE-645BD10BF1DA}" type="datetimeFigureOut">
              <a:rPr lang="en-US" smtClean="0"/>
              <a:pPr/>
              <a:t>10/28/2013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EFC49C6-2296-475C-BF66-863CA49BB6C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BE968E99-9F44-4AC6-91BE-645BD10BF1DA}" type="datetimeFigureOut">
              <a:rPr lang="en-US" smtClean="0"/>
              <a:pPr/>
              <a:t>10/28/2013</a:t>
            </a:fld>
            <a:endParaRPr lang="en-US"/>
          </a:p>
        </p:txBody>
      </p:sp>
      <p:sp>
        <p:nvSpPr>
          <p:cNvPr id="22" name="Slide Number Placeholder 21"/>
          <p:cNvSpPr>
            <a:spLocks noGrp="1"/>
          </p:cNvSpPr>
          <p:nvPr>
            <p:ph type="sldNum" sz="quarter" idx="15"/>
          </p:nvPr>
        </p:nvSpPr>
        <p:spPr/>
        <p:txBody>
          <a:bodyPr rtlCol="0"/>
          <a:lstStyle/>
          <a:p>
            <a:fld id="{1EFC49C6-2296-475C-BF66-863CA49BB6C9}"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BE968E99-9F44-4AC6-91BE-645BD10BF1DA}" type="datetimeFigureOut">
              <a:rPr lang="en-US" smtClean="0"/>
              <a:pPr/>
              <a:t>10/28/2013</a:t>
            </a:fld>
            <a:endParaRPr lang="en-US"/>
          </a:p>
        </p:txBody>
      </p:sp>
      <p:sp>
        <p:nvSpPr>
          <p:cNvPr id="18" name="Slide Number Placeholder 17"/>
          <p:cNvSpPr>
            <a:spLocks noGrp="1"/>
          </p:cNvSpPr>
          <p:nvPr>
            <p:ph type="sldNum" sz="quarter" idx="11"/>
          </p:nvPr>
        </p:nvSpPr>
        <p:spPr/>
        <p:txBody>
          <a:bodyPr rtlCol="0"/>
          <a:lstStyle/>
          <a:p>
            <a:fld id="{1EFC49C6-2296-475C-BF66-863CA49BB6C9}"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968E99-9F44-4AC6-91BE-645BD10BF1DA}" type="datetimeFigureOut">
              <a:rPr lang="en-US" smtClean="0"/>
              <a:pPr/>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C49C6-2296-475C-BF66-863CA49BB6C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E968E99-9F44-4AC6-91BE-645BD10BF1DA}" type="datetimeFigureOut">
              <a:rPr lang="en-US" smtClean="0"/>
              <a:pPr/>
              <a:t>10/28/2013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EFC49C6-2296-475C-BF66-863CA49BB6C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BE968E99-9F44-4AC6-91BE-645BD10BF1DA}" type="datetimeFigureOut">
              <a:rPr lang="en-US" smtClean="0"/>
              <a:pPr/>
              <a:t>10/28/2013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EFC49C6-2296-475C-BF66-863CA49BB6C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2057400"/>
            <a:ext cx="6172200" cy="1894362"/>
          </a:xfrm>
        </p:spPr>
        <p:txBody>
          <a:bodyPr>
            <a:normAutofit/>
          </a:bodyPr>
          <a:lstStyle/>
          <a:p>
            <a:r>
              <a:rPr lang="en-US" dirty="0" smtClean="0"/>
              <a:t>Decision Making in Non Profit Sector </a:t>
            </a:r>
            <a:br>
              <a:rPr lang="en-US" dirty="0" smtClean="0"/>
            </a:br>
            <a:r>
              <a:rPr lang="en-US" dirty="0" smtClean="0"/>
              <a:t>Lecture-17</a:t>
            </a:r>
            <a:endParaRPr lang="en-US" dirty="0"/>
          </a:p>
        </p:txBody>
      </p:sp>
      <p:sp>
        <p:nvSpPr>
          <p:cNvPr id="3" name="Subtitle 2"/>
          <p:cNvSpPr>
            <a:spLocks noGrp="1"/>
          </p:cNvSpPr>
          <p:nvPr>
            <p:ph type="subTitle" idx="1"/>
          </p:nvPr>
        </p:nvSpPr>
        <p:spPr>
          <a:xfrm>
            <a:off x="1981200" y="4191000"/>
            <a:ext cx="6172200" cy="1371600"/>
          </a:xfrm>
        </p:spPr>
        <p:txBody>
          <a:bodyPr>
            <a:normAutofit/>
          </a:bodyPr>
          <a:lstStyle/>
          <a:p>
            <a:r>
              <a:rPr lang="en-US" sz="2400" dirty="0" smtClean="0"/>
              <a:t>MPA 505</a:t>
            </a:r>
          </a:p>
          <a:p>
            <a:r>
              <a:rPr lang="en-US" sz="2400" dirty="0" smtClean="0"/>
              <a:t>Riffat Abbas Rizvi </a:t>
            </a:r>
            <a:endParaRPr lang="en-US" sz="2400" dirty="0"/>
          </a:p>
        </p:txBody>
      </p:sp>
    </p:spTree>
    <p:extLst>
      <p:ext uri="{BB962C8B-B14F-4D97-AF65-F5344CB8AC3E}">
        <p14:creationId xmlns:p14="http://schemas.microsoft.com/office/powerpoint/2010/main" xmlns="" val="1135575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Preview of Last Lectures</a:t>
            </a:r>
          </a:p>
          <a:p>
            <a:r>
              <a:rPr lang="en-US" dirty="0" smtClean="0"/>
              <a:t>Leadership in Non Profit World (Part 1)</a:t>
            </a:r>
          </a:p>
          <a:p>
            <a:r>
              <a:rPr lang="en-US" dirty="0" smtClean="0"/>
              <a:t>Eight Broad Missions of IRS</a:t>
            </a:r>
          </a:p>
          <a:p>
            <a:r>
              <a:rPr lang="en-US" dirty="0" smtClean="0"/>
              <a:t>Balance between mission and passion </a:t>
            </a:r>
          </a:p>
          <a:p>
            <a:r>
              <a:rPr lang="en-US" dirty="0" smtClean="0"/>
              <a:t>Resources-The Boon and the Bane </a:t>
            </a:r>
          </a:p>
          <a:p>
            <a:r>
              <a:rPr lang="en-US" dirty="0" smtClean="0"/>
              <a:t>Financial Resources</a:t>
            </a:r>
          </a:p>
          <a:p>
            <a:r>
              <a:rPr lang="en-US" dirty="0" smtClean="0"/>
              <a:t>Staff Leadership </a:t>
            </a:r>
          </a:p>
          <a:p>
            <a:r>
              <a:rPr lang="en-US" dirty="0" smtClean="0"/>
              <a:t>Volunteer Leadership </a:t>
            </a:r>
          </a:p>
          <a:p>
            <a:r>
              <a:rPr lang="en-US" dirty="0" smtClean="0"/>
              <a:t>Leadership Tool Box </a:t>
            </a:r>
          </a:p>
          <a:p>
            <a:r>
              <a:rPr lang="en-US" dirty="0" smtClean="0"/>
              <a:t>Context </a:t>
            </a:r>
          </a:p>
          <a:p>
            <a:r>
              <a:rPr lang="en-US" dirty="0" smtClean="0"/>
              <a:t>Preparation </a:t>
            </a:r>
          </a:p>
          <a:p>
            <a:r>
              <a:rPr lang="en-US" dirty="0" smtClean="0"/>
              <a:t>Persuasion</a:t>
            </a:r>
          </a:p>
          <a:p>
            <a:r>
              <a:rPr lang="en-US" dirty="0" smtClean="0"/>
              <a:t>Conclusion </a:t>
            </a:r>
          </a:p>
        </p:txBody>
      </p:sp>
    </p:spTree>
    <p:extLst>
      <p:ext uri="{BB962C8B-B14F-4D97-AF65-F5344CB8AC3E}">
        <p14:creationId xmlns:p14="http://schemas.microsoft.com/office/powerpoint/2010/main" xmlns="" val="41185517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LEADERSHIP IN A NON FOR PROFIT WORLD (A MIXED TOOL BOX)</a:t>
            </a:r>
            <a:endParaRPr lang="en-US" dirty="0"/>
          </a:p>
        </p:txBody>
      </p:sp>
      <p:sp>
        <p:nvSpPr>
          <p:cNvPr id="3" name="Content Placeholder 2"/>
          <p:cNvSpPr>
            <a:spLocks noGrp="1"/>
          </p:cNvSpPr>
          <p:nvPr>
            <p:ph sz="quarter" idx="1"/>
          </p:nvPr>
        </p:nvSpPr>
        <p:spPr/>
        <p:txBody>
          <a:bodyPr>
            <a:normAutofit/>
          </a:bodyPr>
          <a:lstStyle/>
          <a:p>
            <a:pPr algn="just"/>
            <a:r>
              <a:rPr lang="en-US" dirty="0" smtClean="0"/>
              <a:t>“</a:t>
            </a:r>
            <a:br>
              <a:rPr lang="en-US" dirty="0" smtClean="0"/>
            </a:br>
            <a:r>
              <a:rPr lang="en-US" dirty="0" smtClean="0"/>
              <a:t>“Great leaders often inspire their followers to high levels of achievement by showing them how their work contributes to worthwhile ends. It is an emotional appeal to some of the most fundamental of human needs-the need to be important, to make a difference, to feel useful, to be a part of a successful and worthwhile enterprise.” </a:t>
            </a:r>
          </a:p>
          <a:p>
            <a:r>
              <a:rPr lang="en-US" dirty="0" smtClean="0"/>
              <a:t>Warren Bennis, Ph.D., Founding Chairman of the leadership Institute at the University of Southern California. </a:t>
            </a:r>
            <a:endParaRPr lang="en-US" dirty="0"/>
          </a:p>
        </p:txBody>
      </p:sp>
    </p:spTree>
    <p:extLst>
      <p:ext uri="{BB962C8B-B14F-4D97-AF65-F5344CB8AC3E}">
        <p14:creationId xmlns:p14="http://schemas.microsoft.com/office/powerpoint/2010/main" xmlns="" val="2012758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“Non Profits have to start acting like for-profit organizations.”</a:t>
            </a:r>
          </a:p>
          <a:p>
            <a:r>
              <a:rPr lang="en-US" dirty="0" smtClean="0"/>
              <a:t>“They need to be more business like”</a:t>
            </a:r>
          </a:p>
          <a:p>
            <a:r>
              <a:rPr lang="en-US" dirty="0" smtClean="0"/>
              <a:t>“Non Profits need to operate efficiently”</a:t>
            </a:r>
          </a:p>
          <a:p>
            <a:endParaRPr lang="en-US" dirty="0"/>
          </a:p>
          <a:p>
            <a:r>
              <a:rPr lang="en-US" dirty="0" smtClean="0"/>
              <a:t>Experts in for-profit and non profit industries and businesses proclaim these mantras, and non profits today are paying attention. </a:t>
            </a:r>
            <a:endParaRPr lang="en-US" dirty="0"/>
          </a:p>
        </p:txBody>
      </p:sp>
    </p:spTree>
    <p:extLst>
      <p:ext uri="{BB962C8B-B14F-4D97-AF65-F5344CB8AC3E}">
        <p14:creationId xmlns:p14="http://schemas.microsoft.com/office/powerpoint/2010/main" xmlns="" val="965931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Environmental organizations, cultural institutions, civic organizations, health care advocacy non profits, animal rights groups, senior centers:</a:t>
            </a:r>
          </a:p>
          <a:p>
            <a:r>
              <a:rPr lang="en-US" dirty="0" smtClean="0"/>
              <a:t>The non-for-profit mission is usually pursued with passion and zeal. </a:t>
            </a:r>
            <a:endParaRPr lang="en-US" dirty="0"/>
          </a:p>
        </p:txBody>
      </p:sp>
    </p:spTree>
    <p:extLst>
      <p:ext uri="{BB962C8B-B14F-4D97-AF65-F5344CB8AC3E}">
        <p14:creationId xmlns:p14="http://schemas.microsoft.com/office/powerpoint/2010/main" xmlns="" val="32884015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Recognition About NPOs</a:t>
            </a:r>
            <a:endParaRPr lang="en-US" dirty="0"/>
          </a:p>
        </p:txBody>
      </p:sp>
      <p:sp>
        <p:nvSpPr>
          <p:cNvPr id="3" name="Content Placeholder 2"/>
          <p:cNvSpPr>
            <a:spLocks noGrp="1"/>
          </p:cNvSpPr>
          <p:nvPr>
            <p:ph sz="quarter" idx="1"/>
          </p:nvPr>
        </p:nvSpPr>
        <p:spPr/>
        <p:txBody>
          <a:bodyPr/>
          <a:lstStyle/>
          <a:p>
            <a:r>
              <a:rPr lang="en-US" dirty="0" smtClean="0"/>
              <a:t>A non-for-profit organization recognized by the Internal Revenue Service(IRS) must have a clearly defined mission and financial controls. </a:t>
            </a:r>
            <a:endParaRPr lang="en-US" dirty="0"/>
          </a:p>
        </p:txBody>
      </p:sp>
    </p:spTree>
    <p:extLst>
      <p:ext uri="{BB962C8B-B14F-4D97-AF65-F5344CB8AC3E}">
        <p14:creationId xmlns:p14="http://schemas.microsoft.com/office/powerpoint/2010/main" xmlns="" val="38078693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Eight broad missions </a:t>
            </a:r>
            <a:endParaRPr lang="en-US" dirty="0"/>
          </a:p>
        </p:txBody>
      </p:sp>
      <p:sp>
        <p:nvSpPr>
          <p:cNvPr id="3" name="Content Placeholder 2"/>
          <p:cNvSpPr>
            <a:spLocks noGrp="1"/>
          </p:cNvSpPr>
          <p:nvPr>
            <p:ph sz="quarter" idx="1"/>
          </p:nvPr>
        </p:nvSpPr>
        <p:spPr/>
        <p:txBody>
          <a:bodyPr>
            <a:normAutofit/>
          </a:bodyPr>
          <a:lstStyle/>
          <a:p>
            <a:r>
              <a:rPr lang="en-US" dirty="0" smtClean="0"/>
              <a:t>According to 501© Section of the tax code:</a:t>
            </a:r>
          </a:p>
          <a:p>
            <a:r>
              <a:rPr lang="en-US" dirty="0" smtClean="0"/>
              <a:t>Religious</a:t>
            </a:r>
          </a:p>
          <a:p>
            <a:r>
              <a:rPr lang="en-US" dirty="0" smtClean="0"/>
              <a:t>Educational </a:t>
            </a:r>
          </a:p>
          <a:p>
            <a:r>
              <a:rPr lang="en-US" dirty="0" smtClean="0"/>
              <a:t>Charitable </a:t>
            </a:r>
          </a:p>
          <a:p>
            <a:r>
              <a:rPr lang="en-US" dirty="0" smtClean="0"/>
              <a:t>Scientific </a:t>
            </a:r>
          </a:p>
          <a:p>
            <a:r>
              <a:rPr lang="en-US" dirty="0" smtClean="0"/>
              <a:t>Literary </a:t>
            </a:r>
          </a:p>
          <a:p>
            <a:r>
              <a:rPr lang="en-US" dirty="0" smtClean="0"/>
              <a:t>Testing for public safety</a:t>
            </a:r>
          </a:p>
          <a:p>
            <a:r>
              <a:rPr lang="en-US" dirty="0" smtClean="0"/>
              <a:t>Fostering certain nation or international amateur sports competition </a:t>
            </a:r>
          </a:p>
          <a:p>
            <a:r>
              <a:rPr lang="en-US" dirty="0" smtClean="0"/>
              <a:t>Prevention to cruelty to children or animals </a:t>
            </a:r>
            <a:endParaRPr lang="en-US" dirty="0"/>
          </a:p>
        </p:txBody>
      </p:sp>
    </p:spTree>
    <p:extLst>
      <p:ext uri="{BB962C8B-B14F-4D97-AF65-F5344CB8AC3E}">
        <p14:creationId xmlns:p14="http://schemas.microsoft.com/office/powerpoint/2010/main" xmlns="" val="4789255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IRS </a:t>
            </a:r>
            <a:endParaRPr lang="en-US" dirty="0"/>
          </a:p>
        </p:txBody>
      </p:sp>
      <p:sp>
        <p:nvSpPr>
          <p:cNvPr id="3" name="Content Placeholder 2"/>
          <p:cNvSpPr>
            <a:spLocks noGrp="1"/>
          </p:cNvSpPr>
          <p:nvPr>
            <p:ph sz="quarter" idx="1"/>
          </p:nvPr>
        </p:nvSpPr>
        <p:spPr/>
        <p:txBody>
          <a:bodyPr/>
          <a:lstStyle/>
          <a:p>
            <a:r>
              <a:rPr lang="en-US" dirty="0" smtClean="0"/>
              <a:t>IRS more states that if an organization wants to be tax exempt, it has to serve the purpose or mission to advance public welfare instead of a profit motive. </a:t>
            </a:r>
            <a:endParaRPr lang="en-US" dirty="0"/>
          </a:p>
        </p:txBody>
      </p:sp>
    </p:spTree>
    <p:extLst>
      <p:ext uri="{BB962C8B-B14F-4D97-AF65-F5344CB8AC3E}">
        <p14:creationId xmlns:p14="http://schemas.microsoft.com/office/powerpoint/2010/main" xmlns="" val="9449067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NON PROFIT LEADER </a:t>
            </a:r>
            <a:endParaRPr lang="en-US" dirty="0"/>
          </a:p>
        </p:txBody>
      </p:sp>
      <p:sp>
        <p:nvSpPr>
          <p:cNvPr id="3" name="Content Placeholder 2"/>
          <p:cNvSpPr>
            <a:spLocks noGrp="1"/>
          </p:cNvSpPr>
          <p:nvPr>
            <p:ph sz="quarter" idx="1"/>
          </p:nvPr>
        </p:nvSpPr>
        <p:spPr/>
        <p:txBody>
          <a:bodyPr>
            <a:normAutofit/>
          </a:bodyPr>
          <a:lstStyle/>
          <a:p>
            <a:r>
              <a:rPr lang="en-US" dirty="0" smtClean="0"/>
              <a:t>Effective non profit leaders know that there are many sides to running a successful organization.</a:t>
            </a:r>
          </a:p>
          <a:p>
            <a:r>
              <a:rPr lang="en-US" dirty="0" smtClean="0"/>
              <a:t>Firstly, there should be clarity regarding the mission itself.</a:t>
            </a:r>
          </a:p>
          <a:p>
            <a:r>
              <a:rPr lang="en-US" dirty="0" smtClean="0"/>
              <a:t>Then there are pressures to become more professionally managed, and to articulate and to achieve those bottom-line  performance objectives. </a:t>
            </a:r>
            <a:endParaRPr lang="en-US" dirty="0"/>
          </a:p>
        </p:txBody>
      </p:sp>
    </p:spTree>
    <p:extLst>
      <p:ext uri="{BB962C8B-B14F-4D97-AF65-F5344CB8AC3E}">
        <p14:creationId xmlns:p14="http://schemas.microsoft.com/office/powerpoint/2010/main" xmlns="" val="38770847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this is done both ways?</a:t>
            </a:r>
            <a:endParaRPr lang="en-US" dirty="0"/>
          </a:p>
        </p:txBody>
      </p:sp>
      <p:sp>
        <p:nvSpPr>
          <p:cNvPr id="3" name="Content Placeholder 2"/>
          <p:cNvSpPr>
            <a:spLocks noGrp="1"/>
          </p:cNvSpPr>
          <p:nvPr>
            <p:ph sz="quarter" idx="1"/>
          </p:nvPr>
        </p:nvSpPr>
        <p:spPr/>
        <p:txBody>
          <a:bodyPr/>
          <a:lstStyle/>
          <a:p>
            <a:r>
              <a:rPr lang="en-US" dirty="0" smtClean="0"/>
              <a:t>Because of a shift in context of demand for services, changing operating environments and frequent financial pressures.</a:t>
            </a:r>
            <a:endParaRPr lang="en-US" dirty="0"/>
          </a:p>
        </p:txBody>
      </p:sp>
    </p:spTree>
    <p:extLst>
      <p:ext uri="{BB962C8B-B14F-4D97-AF65-F5344CB8AC3E}">
        <p14:creationId xmlns:p14="http://schemas.microsoft.com/office/powerpoint/2010/main" xmlns="" val="15209893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a:t>
            </a:r>
            <a:endParaRPr lang="en-US" dirty="0"/>
          </a:p>
        </p:txBody>
      </p:sp>
      <p:sp>
        <p:nvSpPr>
          <p:cNvPr id="3" name="Content Placeholder 2"/>
          <p:cNvSpPr>
            <a:spLocks noGrp="1"/>
          </p:cNvSpPr>
          <p:nvPr>
            <p:ph sz="quarter" idx="1"/>
          </p:nvPr>
        </p:nvSpPr>
        <p:spPr/>
        <p:txBody>
          <a:bodyPr/>
          <a:lstStyle/>
          <a:p>
            <a:r>
              <a:rPr lang="en-US" dirty="0" smtClean="0"/>
              <a:t>Non profit leaders recognize the need of strategic management perspective for translating their missions into objectives, developing plan and programs to accomplish their objectives and implementing those plans or programs. </a:t>
            </a:r>
            <a:endParaRPr lang="en-US" dirty="0"/>
          </a:p>
        </p:txBody>
      </p:sp>
    </p:spTree>
    <p:extLst>
      <p:ext uri="{BB962C8B-B14F-4D97-AF65-F5344CB8AC3E}">
        <p14:creationId xmlns:p14="http://schemas.microsoft.com/office/powerpoint/2010/main" xmlns="" val="2500950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Balance between Mission and Passion </a:t>
            </a:r>
            <a:endParaRPr lang="en-US" dirty="0"/>
          </a:p>
        </p:txBody>
      </p:sp>
      <p:sp>
        <p:nvSpPr>
          <p:cNvPr id="3" name="Content Placeholder 2"/>
          <p:cNvSpPr>
            <a:spLocks noGrp="1"/>
          </p:cNvSpPr>
          <p:nvPr>
            <p:ph sz="quarter" idx="1"/>
          </p:nvPr>
        </p:nvSpPr>
        <p:spPr/>
        <p:txBody>
          <a:bodyPr/>
          <a:lstStyle/>
          <a:p>
            <a:r>
              <a:rPr lang="en-US" dirty="0" smtClean="0"/>
              <a:t>There should be a balance between the mission and passion that drive non profit sector organizations and the effective and efficient management and operations may be the single most important factor for success. </a:t>
            </a:r>
            <a:endParaRPr lang="en-US" dirty="0"/>
          </a:p>
        </p:txBody>
      </p:sp>
    </p:spTree>
    <p:extLst>
      <p:ext uri="{BB962C8B-B14F-4D97-AF65-F5344CB8AC3E}">
        <p14:creationId xmlns:p14="http://schemas.microsoft.com/office/powerpoint/2010/main" xmlns="" val="5223002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Strong Leadership </a:t>
            </a:r>
            <a:endParaRPr lang="en-US" dirty="0"/>
          </a:p>
        </p:txBody>
      </p:sp>
      <p:sp>
        <p:nvSpPr>
          <p:cNvPr id="3" name="Content Placeholder 2"/>
          <p:cNvSpPr>
            <a:spLocks noGrp="1"/>
          </p:cNvSpPr>
          <p:nvPr>
            <p:ph sz="quarter" idx="1"/>
          </p:nvPr>
        </p:nvSpPr>
        <p:spPr/>
        <p:txBody>
          <a:bodyPr/>
          <a:lstStyle/>
          <a:p>
            <a:r>
              <a:rPr lang="en-US" dirty="0" smtClean="0"/>
              <a:t>Achieving the delicate balance between the efficiency and effectiveness requires strong leadership. </a:t>
            </a:r>
            <a:endParaRPr lang="en-US" dirty="0"/>
          </a:p>
        </p:txBody>
      </p:sp>
    </p:spTree>
    <p:extLst>
      <p:ext uri="{BB962C8B-B14F-4D97-AF65-F5344CB8AC3E}">
        <p14:creationId xmlns:p14="http://schemas.microsoft.com/office/powerpoint/2010/main" xmlns="" val="10737952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Professional Leaders (i.e., paid chief executive officers(CEOs), executive directors, vice president, deputy directors, etc.)</a:t>
            </a:r>
          </a:p>
          <a:p>
            <a:r>
              <a:rPr lang="en-US" dirty="0" smtClean="0"/>
              <a:t>Volunteer Leaders(i.e., board of trustees or directors, event and committee chairs) </a:t>
            </a:r>
          </a:p>
          <a:p>
            <a:r>
              <a:rPr lang="en-US" dirty="0" smtClean="0"/>
              <a:t>They believe that more business like approach is require in and plus the balance between the mission and passion to work. </a:t>
            </a:r>
            <a:endParaRPr lang="en-US" dirty="0"/>
          </a:p>
        </p:txBody>
      </p:sp>
    </p:spTree>
    <p:extLst>
      <p:ext uri="{BB962C8B-B14F-4D97-AF65-F5344CB8AC3E}">
        <p14:creationId xmlns:p14="http://schemas.microsoft.com/office/powerpoint/2010/main" xmlns="" val="34661157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Profit World </a:t>
            </a:r>
            <a:endParaRPr lang="en-US" dirty="0"/>
          </a:p>
        </p:txBody>
      </p:sp>
      <p:sp>
        <p:nvSpPr>
          <p:cNvPr id="3" name="Content Placeholder 2"/>
          <p:cNvSpPr>
            <a:spLocks noGrp="1"/>
          </p:cNvSpPr>
          <p:nvPr>
            <p:ph sz="quarter" idx="1"/>
          </p:nvPr>
        </p:nvSpPr>
        <p:spPr/>
        <p:txBody>
          <a:bodyPr/>
          <a:lstStyle/>
          <a:p>
            <a:r>
              <a:rPr lang="en-US" dirty="0" smtClean="0"/>
              <a:t>Today’s non profit world environment requires a good return on investment. </a:t>
            </a:r>
          </a:p>
          <a:p>
            <a:r>
              <a:rPr lang="en-US" dirty="0" smtClean="0"/>
              <a:t>Donors demand it. </a:t>
            </a:r>
          </a:p>
          <a:p>
            <a:r>
              <a:rPr lang="en-US" dirty="0" smtClean="0"/>
              <a:t>The challenges, changes, and qualities of non profit leaders reveal a number of opportunities and lessons for success. </a:t>
            </a:r>
            <a:endParaRPr lang="en-US" dirty="0"/>
          </a:p>
        </p:txBody>
      </p:sp>
    </p:spTree>
    <p:extLst>
      <p:ext uri="{BB962C8B-B14F-4D97-AF65-F5344CB8AC3E}">
        <p14:creationId xmlns:p14="http://schemas.microsoft.com/office/powerpoint/2010/main" xmlns="" val="21127107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Resources-The Boon and The </a:t>
            </a:r>
            <a:r>
              <a:rPr lang="en-US" dirty="0"/>
              <a:t>B</a:t>
            </a:r>
            <a:r>
              <a:rPr lang="en-US" dirty="0" smtClean="0"/>
              <a:t>ane</a:t>
            </a:r>
            <a:endParaRPr lang="en-US" dirty="0"/>
          </a:p>
        </p:txBody>
      </p:sp>
      <p:sp>
        <p:nvSpPr>
          <p:cNvPr id="3" name="Content Placeholder 2"/>
          <p:cNvSpPr>
            <a:spLocks noGrp="1"/>
          </p:cNvSpPr>
          <p:nvPr>
            <p:ph sz="quarter" idx="1"/>
          </p:nvPr>
        </p:nvSpPr>
        <p:spPr/>
        <p:txBody>
          <a:bodyPr>
            <a:normAutofit/>
          </a:bodyPr>
          <a:lstStyle/>
          <a:p>
            <a:pPr algn="just"/>
            <a:r>
              <a:rPr lang="en-US" dirty="0" smtClean="0"/>
              <a:t>The challenge of creating opportunities, enriching lives and communities, and creating fundamental change drives many leaders in to the non profit sector.</a:t>
            </a:r>
          </a:p>
          <a:p>
            <a:pPr algn="just"/>
            <a:r>
              <a:rPr lang="en-US" dirty="0" smtClean="0"/>
              <a:t>Those who get in the non profit world carry an obligation to implement programs and procedures, provide services, and manage many institutions effectively against the backdrop of challenging issues. </a:t>
            </a:r>
            <a:endParaRPr lang="en-US" dirty="0"/>
          </a:p>
        </p:txBody>
      </p:sp>
    </p:spTree>
    <p:extLst>
      <p:ext uri="{BB962C8B-B14F-4D97-AF65-F5344CB8AC3E}">
        <p14:creationId xmlns:p14="http://schemas.microsoft.com/office/powerpoint/2010/main" xmlns="" val="8347681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author’s view </a:t>
            </a:r>
            <a:endParaRPr lang="en-US" dirty="0"/>
          </a:p>
        </p:txBody>
      </p:sp>
      <p:sp>
        <p:nvSpPr>
          <p:cNvPr id="3" name="Content Placeholder 2"/>
          <p:cNvSpPr>
            <a:spLocks noGrp="1"/>
          </p:cNvSpPr>
          <p:nvPr>
            <p:ph sz="quarter" idx="1"/>
          </p:nvPr>
        </p:nvSpPr>
        <p:spPr/>
        <p:txBody>
          <a:bodyPr/>
          <a:lstStyle/>
          <a:p>
            <a:r>
              <a:rPr lang="en-US" dirty="0" smtClean="0"/>
              <a:t>“We need to stand on the shoulders of those who came before us for 90 years, yet we still look forward. We need to stick to our mission, yet be adaptive to stay relevant in order to deliver on it. The messages have to expressed differently to make sense to the community. We need to stay in the cutting edge and use our resources fully”(Interview of an author)</a:t>
            </a:r>
            <a:endParaRPr lang="en-US" dirty="0"/>
          </a:p>
        </p:txBody>
      </p:sp>
    </p:spTree>
    <p:extLst>
      <p:ext uri="{BB962C8B-B14F-4D97-AF65-F5344CB8AC3E}">
        <p14:creationId xmlns:p14="http://schemas.microsoft.com/office/powerpoint/2010/main" xmlns="" val="17436608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 Example </a:t>
            </a:r>
            <a:endParaRPr lang="en-US" dirty="0"/>
          </a:p>
        </p:txBody>
      </p:sp>
      <p:sp>
        <p:nvSpPr>
          <p:cNvPr id="3" name="Content Placeholder 2"/>
          <p:cNvSpPr>
            <a:spLocks noGrp="1"/>
          </p:cNvSpPr>
          <p:nvPr>
            <p:ph sz="quarter" idx="1"/>
          </p:nvPr>
        </p:nvSpPr>
        <p:spPr/>
        <p:txBody>
          <a:bodyPr/>
          <a:lstStyle/>
          <a:p>
            <a:pPr algn="just"/>
            <a:r>
              <a:rPr lang="en-US" dirty="0"/>
              <a:t> </a:t>
            </a:r>
            <a:r>
              <a:rPr lang="en-US" dirty="0" err="1" smtClean="0"/>
              <a:t>Nelliew</a:t>
            </a:r>
            <a:r>
              <a:rPr lang="en-US" dirty="0" smtClean="0"/>
              <a:t> </a:t>
            </a:r>
            <a:r>
              <a:rPr lang="en-US" dirty="0" err="1" smtClean="0"/>
              <a:t>Hayse</a:t>
            </a:r>
            <a:r>
              <a:rPr lang="en-US" dirty="0" smtClean="0"/>
              <a:t> has been the executive director of the Colonial Coast Conference Girls Scouts of America since its inception in 1981. She knows how important its is to stay relevant, especially to the nearly 17,000 member nonprofit organizations across a 25,000 square mile area in the south eastern Virginia  and  northeastern North California. </a:t>
            </a:r>
          </a:p>
        </p:txBody>
      </p:sp>
    </p:spTree>
    <p:extLst>
      <p:ext uri="{BB962C8B-B14F-4D97-AF65-F5344CB8AC3E}">
        <p14:creationId xmlns:p14="http://schemas.microsoft.com/office/powerpoint/2010/main" xmlns="" val="4655852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Resources</a:t>
            </a:r>
            <a:endParaRPr lang="en-US" dirty="0"/>
          </a:p>
        </p:txBody>
      </p:sp>
      <p:sp>
        <p:nvSpPr>
          <p:cNvPr id="3" name="Content Placeholder 2"/>
          <p:cNvSpPr>
            <a:spLocks noGrp="1"/>
          </p:cNvSpPr>
          <p:nvPr>
            <p:ph sz="quarter" idx="1"/>
          </p:nvPr>
        </p:nvSpPr>
        <p:spPr/>
        <p:txBody>
          <a:bodyPr/>
          <a:lstStyle/>
          <a:p>
            <a:pPr algn="just"/>
            <a:r>
              <a:rPr lang="en-US" dirty="0" smtClean="0"/>
              <a:t>Non profits range in size from the Teachers Insurance and Annuity Association to your neighborhood block part planning committee. </a:t>
            </a:r>
          </a:p>
          <a:p>
            <a:pPr algn="just"/>
            <a:r>
              <a:rPr lang="en-US" dirty="0" smtClean="0"/>
              <a:t>Social investors and non profit stakeholders look for a return on their investment of donations to the  more </a:t>
            </a:r>
            <a:r>
              <a:rPr lang="en-US" dirty="0" err="1" smtClean="0"/>
              <a:t>thaqn</a:t>
            </a:r>
            <a:r>
              <a:rPr lang="en-US" dirty="0" smtClean="0"/>
              <a:t> 1.4 million charities in the United States, including religious organizations. </a:t>
            </a:r>
            <a:endParaRPr lang="en-US" dirty="0"/>
          </a:p>
        </p:txBody>
      </p:sp>
    </p:spTree>
    <p:extLst>
      <p:ext uri="{BB962C8B-B14F-4D97-AF65-F5344CB8AC3E}">
        <p14:creationId xmlns:p14="http://schemas.microsoft.com/office/powerpoint/2010/main" xmlns="" val="10776234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In the year 2002, total charitable giving reached a record of nearly $241 billion, representing an estimated 2.3% of the US gross domestic product. </a:t>
            </a:r>
            <a:endParaRPr lang="en-US" dirty="0"/>
          </a:p>
        </p:txBody>
      </p:sp>
    </p:spTree>
    <p:extLst>
      <p:ext uri="{BB962C8B-B14F-4D97-AF65-F5344CB8AC3E}">
        <p14:creationId xmlns:p14="http://schemas.microsoft.com/office/powerpoint/2010/main" xmlns="" val="13137498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Chronicle of Philanthropy</a:t>
            </a:r>
            <a:endParaRPr lang="en-US" i="1" dirty="0"/>
          </a:p>
        </p:txBody>
      </p:sp>
      <p:sp>
        <p:nvSpPr>
          <p:cNvPr id="3" name="Content Placeholder 2"/>
          <p:cNvSpPr>
            <a:spLocks noGrp="1"/>
          </p:cNvSpPr>
          <p:nvPr>
            <p:ph sz="quarter" idx="1"/>
          </p:nvPr>
        </p:nvSpPr>
        <p:spPr/>
        <p:txBody>
          <a:bodyPr/>
          <a:lstStyle/>
          <a:p>
            <a:r>
              <a:rPr lang="en-US" dirty="0" smtClean="0"/>
              <a:t>Total giving to the nation’s 400 largest charities fell in 2002, for the first time in a dozen years, after </a:t>
            </a:r>
            <a:r>
              <a:rPr lang="en-US" dirty="0" err="1" smtClean="0"/>
              <a:t>serveral</a:t>
            </a:r>
            <a:r>
              <a:rPr lang="en-US" dirty="0" smtClean="0"/>
              <a:t>; years of double digit growth. </a:t>
            </a:r>
            <a:endParaRPr lang="en-US" dirty="0"/>
          </a:p>
        </p:txBody>
      </p:sp>
    </p:spTree>
    <p:extLst>
      <p:ext uri="{BB962C8B-B14F-4D97-AF65-F5344CB8AC3E}">
        <p14:creationId xmlns:p14="http://schemas.microsoft.com/office/powerpoint/2010/main" xmlns="" val="38580252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USA 2003, Charity Report </a:t>
            </a:r>
            <a:endParaRPr lang="en-US" dirty="0"/>
          </a:p>
        </p:txBody>
      </p:sp>
      <p:sp>
        <p:nvSpPr>
          <p:cNvPr id="3" name="Content Placeholder 2"/>
          <p:cNvSpPr>
            <a:spLocks noGrp="1"/>
          </p:cNvSpPr>
          <p:nvPr>
            <p:ph sz="quarter" idx="1"/>
          </p:nvPr>
        </p:nvSpPr>
        <p:spPr/>
        <p:txBody>
          <a:bodyPr/>
          <a:lstStyle/>
          <a:p>
            <a:r>
              <a:rPr lang="en-US" dirty="0" smtClean="0"/>
              <a:t>Religious organizations (35%)</a:t>
            </a:r>
          </a:p>
          <a:p>
            <a:r>
              <a:rPr lang="en-US" dirty="0" smtClean="0"/>
              <a:t>Educational Institutions (13.1%)</a:t>
            </a:r>
          </a:p>
          <a:p>
            <a:r>
              <a:rPr lang="en-US" dirty="0" smtClean="0"/>
              <a:t>Foundations (9.1%)</a:t>
            </a:r>
          </a:p>
          <a:p>
            <a:r>
              <a:rPr lang="en-US" dirty="0" smtClean="0"/>
              <a:t>Health(7.8%)</a:t>
            </a:r>
          </a:p>
          <a:p>
            <a:r>
              <a:rPr lang="en-US" dirty="0" smtClean="0"/>
              <a:t>Human Services(7.7%)</a:t>
            </a:r>
          </a:p>
          <a:p>
            <a:pPr marL="0" indent="0">
              <a:buNone/>
            </a:pPr>
            <a:endParaRPr lang="en-US" dirty="0"/>
          </a:p>
        </p:txBody>
      </p:sp>
    </p:spTree>
    <p:extLst>
      <p:ext uri="{BB962C8B-B14F-4D97-AF65-F5344CB8AC3E}">
        <p14:creationId xmlns:p14="http://schemas.microsoft.com/office/powerpoint/2010/main" xmlns="" val="39250039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Leadership </a:t>
            </a:r>
            <a:endParaRPr lang="en-US" dirty="0"/>
          </a:p>
        </p:txBody>
      </p:sp>
      <p:sp>
        <p:nvSpPr>
          <p:cNvPr id="3" name="Content Placeholder 2"/>
          <p:cNvSpPr>
            <a:spLocks noGrp="1"/>
          </p:cNvSpPr>
          <p:nvPr>
            <p:ph sz="quarter" idx="1"/>
          </p:nvPr>
        </p:nvSpPr>
        <p:spPr/>
        <p:txBody>
          <a:bodyPr/>
          <a:lstStyle/>
          <a:p>
            <a:r>
              <a:rPr lang="en-US" dirty="0" smtClean="0"/>
              <a:t>Over the nearly 1.4 million registered npo organizations, less than two-thirds ever file annual IRS Forms and have gross income receipt of less than $25,000.</a:t>
            </a:r>
          </a:p>
          <a:p>
            <a:pPr marL="0" indent="0">
              <a:buNone/>
            </a:pPr>
            <a:endParaRPr lang="en-US" dirty="0"/>
          </a:p>
        </p:txBody>
      </p:sp>
    </p:spTree>
    <p:extLst>
      <p:ext uri="{BB962C8B-B14F-4D97-AF65-F5344CB8AC3E}">
        <p14:creationId xmlns:p14="http://schemas.microsoft.com/office/powerpoint/2010/main" xmlns="" val="17757859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“We </a:t>
            </a:r>
            <a:r>
              <a:rPr lang="en-US" dirty="0" err="1" smtClean="0"/>
              <a:t>donot</a:t>
            </a:r>
            <a:r>
              <a:rPr lang="en-US" dirty="0" smtClean="0"/>
              <a:t> pay our staff members enough” (Head, Girls scout)</a:t>
            </a:r>
          </a:p>
          <a:p>
            <a:r>
              <a:rPr lang="en-US" dirty="0" smtClean="0"/>
              <a:t>Most non profit organizations are blessed with dedicated staff and volunteers. Rarely a Staff members paid their worth. </a:t>
            </a:r>
          </a:p>
          <a:p>
            <a:pPr marL="0" indent="0">
              <a:buNone/>
            </a:pPr>
            <a:endParaRPr lang="en-US" dirty="0" smtClean="0"/>
          </a:p>
        </p:txBody>
      </p:sp>
    </p:spTree>
    <p:extLst>
      <p:ext uri="{BB962C8B-B14F-4D97-AF65-F5344CB8AC3E}">
        <p14:creationId xmlns:p14="http://schemas.microsoft.com/office/powerpoint/2010/main" xmlns="" val="3502068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Biggest Issue </a:t>
            </a:r>
            <a:endParaRPr lang="en-US" dirty="0"/>
          </a:p>
        </p:txBody>
      </p:sp>
      <p:sp>
        <p:nvSpPr>
          <p:cNvPr id="3" name="Content Placeholder 2"/>
          <p:cNvSpPr>
            <a:spLocks noGrp="1"/>
          </p:cNvSpPr>
          <p:nvPr>
            <p:ph sz="quarter" idx="1"/>
          </p:nvPr>
        </p:nvSpPr>
        <p:spPr/>
        <p:txBody>
          <a:bodyPr/>
          <a:lstStyle/>
          <a:p>
            <a:r>
              <a:rPr lang="en-US" dirty="0" smtClean="0"/>
              <a:t>“The biggest issue is to find a competent leadership when the pay is not high”(personal interview).</a:t>
            </a:r>
          </a:p>
          <a:p>
            <a:pPr marL="0" indent="0">
              <a:buNone/>
            </a:pPr>
            <a:endParaRPr lang="en-US" dirty="0"/>
          </a:p>
        </p:txBody>
      </p:sp>
    </p:spTree>
    <p:extLst>
      <p:ext uri="{BB962C8B-B14F-4D97-AF65-F5344CB8AC3E}">
        <p14:creationId xmlns:p14="http://schemas.microsoft.com/office/powerpoint/2010/main" xmlns="" val="5498988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President of Norfolk Foundation ,  Virginia</a:t>
            </a:r>
            <a:endParaRPr lang="en-US" dirty="0"/>
          </a:p>
        </p:txBody>
      </p:sp>
      <p:sp>
        <p:nvSpPr>
          <p:cNvPr id="3" name="Content Placeholder 2"/>
          <p:cNvSpPr>
            <a:spLocks noGrp="1"/>
          </p:cNvSpPr>
          <p:nvPr>
            <p:ph sz="quarter" idx="1"/>
          </p:nvPr>
        </p:nvSpPr>
        <p:spPr/>
        <p:txBody>
          <a:bodyPr/>
          <a:lstStyle/>
          <a:p>
            <a:r>
              <a:rPr lang="en-US" dirty="0" smtClean="0"/>
              <a:t>Angelica Light, president of </a:t>
            </a:r>
            <a:r>
              <a:rPr lang="en-US" dirty="0" err="1" smtClean="0"/>
              <a:t>norfolk</a:t>
            </a:r>
            <a:r>
              <a:rPr lang="en-US" dirty="0" smtClean="0"/>
              <a:t> foundation amongst the largest community foundations in the country established in 1950 says-”It’s critical to lead with the heart. Non profit leaders must possess a keen respect for staff and be reflective in their decision-making”.  </a:t>
            </a:r>
            <a:endParaRPr lang="en-US" dirty="0"/>
          </a:p>
        </p:txBody>
      </p:sp>
    </p:spTree>
    <p:extLst>
      <p:ext uri="{BB962C8B-B14F-4D97-AF65-F5344CB8AC3E}">
        <p14:creationId xmlns:p14="http://schemas.microsoft.com/office/powerpoint/2010/main" xmlns="" val="17769209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a:t>
            </a:r>
            <a:endParaRPr lang="en-US" dirty="0"/>
          </a:p>
        </p:txBody>
      </p:sp>
      <p:sp>
        <p:nvSpPr>
          <p:cNvPr id="3" name="Content Placeholder 2"/>
          <p:cNvSpPr>
            <a:spLocks noGrp="1"/>
          </p:cNvSpPr>
          <p:nvPr>
            <p:ph sz="quarter" idx="1"/>
          </p:nvPr>
        </p:nvSpPr>
        <p:spPr/>
        <p:txBody>
          <a:bodyPr/>
          <a:lstStyle/>
          <a:p>
            <a:r>
              <a:rPr lang="en-US" dirty="0" smtClean="0"/>
              <a:t>Problem is that non profit leaders are not following their mission and not translating it through programs, procedures with zeal and understanding. </a:t>
            </a:r>
            <a:endParaRPr lang="en-US" dirty="0"/>
          </a:p>
        </p:txBody>
      </p:sp>
    </p:spTree>
    <p:extLst>
      <p:ext uri="{BB962C8B-B14F-4D97-AF65-F5344CB8AC3E}">
        <p14:creationId xmlns:p14="http://schemas.microsoft.com/office/powerpoint/2010/main" xmlns="" val="28980912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Serve </a:t>
            </a:r>
            <a:endParaRPr lang="en-US" dirty="0"/>
          </a:p>
        </p:txBody>
      </p:sp>
      <p:sp>
        <p:nvSpPr>
          <p:cNvPr id="3" name="Content Placeholder 2"/>
          <p:cNvSpPr>
            <a:spLocks noGrp="1"/>
          </p:cNvSpPr>
          <p:nvPr>
            <p:ph sz="quarter" idx="1"/>
          </p:nvPr>
        </p:nvSpPr>
        <p:spPr/>
        <p:txBody>
          <a:bodyPr/>
          <a:lstStyle/>
          <a:p>
            <a:r>
              <a:rPr lang="en-US" dirty="0" smtClean="0"/>
              <a:t>Effective leaders in non profit organizations know how to serve multiple stakeholders, balance competing demands, satisfy customers and employees, cut cost and grow on more projects. </a:t>
            </a:r>
            <a:endParaRPr lang="en-US" dirty="0"/>
          </a:p>
        </p:txBody>
      </p:sp>
    </p:spTree>
    <p:extLst>
      <p:ext uri="{BB962C8B-B14F-4D97-AF65-F5344CB8AC3E}">
        <p14:creationId xmlns:p14="http://schemas.microsoft.com/office/powerpoint/2010/main" xmlns="" val="37365190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They are credible, genuine, and have the habits, values and behaviors to engender trust and commitment. </a:t>
            </a:r>
            <a:endParaRPr lang="en-US" dirty="0"/>
          </a:p>
        </p:txBody>
      </p:sp>
    </p:spTree>
    <p:extLst>
      <p:ext uri="{BB962C8B-B14F-4D97-AF65-F5344CB8AC3E}">
        <p14:creationId xmlns:p14="http://schemas.microsoft.com/office/powerpoint/2010/main" xmlns="" val="40879978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They serve a role model inside and outside the organization. </a:t>
            </a:r>
          </a:p>
          <a:p>
            <a:r>
              <a:rPr lang="en-US" dirty="0" smtClean="0"/>
              <a:t>The best are tireless, innovative, inventive, observant, risk taking and consistent supporters and enablers of management and leadership teams. </a:t>
            </a:r>
          </a:p>
          <a:p>
            <a:r>
              <a:rPr lang="en-US" dirty="0" smtClean="0"/>
              <a:t>It is pretty demanding package. </a:t>
            </a:r>
            <a:endParaRPr lang="en-US" dirty="0"/>
          </a:p>
        </p:txBody>
      </p:sp>
    </p:spTree>
    <p:extLst>
      <p:ext uri="{BB962C8B-B14F-4D97-AF65-F5344CB8AC3E}">
        <p14:creationId xmlns:p14="http://schemas.microsoft.com/office/powerpoint/2010/main" xmlns="" val="30557887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from non profit to profit </a:t>
            </a:r>
            <a:endParaRPr lang="en-US" dirty="0"/>
          </a:p>
        </p:txBody>
      </p:sp>
      <p:sp>
        <p:nvSpPr>
          <p:cNvPr id="3" name="Content Placeholder 2"/>
          <p:cNvSpPr>
            <a:spLocks noGrp="1"/>
          </p:cNvSpPr>
          <p:nvPr>
            <p:ph sz="quarter" idx="1"/>
          </p:nvPr>
        </p:nvSpPr>
        <p:spPr/>
        <p:txBody>
          <a:bodyPr/>
          <a:lstStyle/>
          <a:p>
            <a:r>
              <a:rPr lang="en-US" dirty="0" smtClean="0"/>
              <a:t>In an era when non profit organizations have to fight harder for contributions  and use their resources with greater care, many have turned to the business sector for management,  and increasingly it is witnessed that more business executives are becoming directors of non profit sector organizations. </a:t>
            </a:r>
            <a:endParaRPr lang="en-US" dirty="0"/>
          </a:p>
        </p:txBody>
      </p:sp>
    </p:spTree>
    <p:extLst>
      <p:ext uri="{BB962C8B-B14F-4D97-AF65-F5344CB8AC3E}">
        <p14:creationId xmlns:p14="http://schemas.microsoft.com/office/powerpoint/2010/main" xmlns="" val="55945888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Profits Like Businesses </a:t>
            </a:r>
            <a:endParaRPr lang="en-US" dirty="0"/>
          </a:p>
        </p:txBody>
      </p:sp>
      <p:sp>
        <p:nvSpPr>
          <p:cNvPr id="3" name="Content Placeholder 2"/>
          <p:cNvSpPr>
            <a:spLocks noGrp="1"/>
          </p:cNvSpPr>
          <p:nvPr>
            <p:ph sz="quarter" idx="1"/>
          </p:nvPr>
        </p:nvSpPr>
        <p:spPr/>
        <p:txBody>
          <a:bodyPr/>
          <a:lstStyle/>
          <a:p>
            <a:r>
              <a:rPr lang="en-US" dirty="0" smtClean="0"/>
              <a:t>Non profits, like businesses, “must identify their markets, establish goals and objectives and devise strategic plans”. </a:t>
            </a:r>
          </a:p>
        </p:txBody>
      </p:sp>
    </p:spTree>
    <p:extLst>
      <p:ext uri="{BB962C8B-B14F-4D97-AF65-F5344CB8AC3E}">
        <p14:creationId xmlns:p14="http://schemas.microsoft.com/office/powerpoint/2010/main" xmlns="" val="28792796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Competition </a:t>
            </a:r>
            <a:endParaRPr lang="en-US" dirty="0"/>
          </a:p>
        </p:txBody>
      </p:sp>
      <p:sp>
        <p:nvSpPr>
          <p:cNvPr id="3" name="Content Placeholder 2"/>
          <p:cNvSpPr>
            <a:spLocks noGrp="1"/>
          </p:cNvSpPr>
          <p:nvPr>
            <p:ph sz="quarter" idx="1"/>
          </p:nvPr>
        </p:nvSpPr>
        <p:spPr/>
        <p:txBody>
          <a:bodyPr/>
          <a:lstStyle/>
          <a:p>
            <a:pPr algn="just"/>
            <a:r>
              <a:rPr lang="en-US" dirty="0" smtClean="0"/>
              <a:t>In Non profits today, there is the added challenge of increasingly competitive environments, competition for patrons and support, competition of good employees, competition for volunteers, awareness and time. </a:t>
            </a:r>
            <a:endParaRPr lang="en-US" dirty="0"/>
          </a:p>
        </p:txBody>
      </p:sp>
    </p:spTree>
    <p:extLst>
      <p:ext uri="{BB962C8B-B14F-4D97-AF65-F5344CB8AC3E}">
        <p14:creationId xmlns:p14="http://schemas.microsoft.com/office/powerpoint/2010/main" xmlns="" val="149418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WHRO CEO </a:t>
            </a:r>
            <a:r>
              <a:rPr lang="en-US" dirty="0" err="1" smtClean="0"/>
              <a:t>Widoff</a:t>
            </a:r>
            <a:r>
              <a:rPr lang="en-US" dirty="0" smtClean="0"/>
              <a:t> </a:t>
            </a:r>
            <a:endParaRPr lang="en-US" dirty="0"/>
          </a:p>
        </p:txBody>
      </p:sp>
      <p:sp>
        <p:nvSpPr>
          <p:cNvPr id="3" name="Content Placeholder 2"/>
          <p:cNvSpPr>
            <a:spLocks noGrp="1"/>
          </p:cNvSpPr>
          <p:nvPr>
            <p:ph sz="quarter" idx="1"/>
          </p:nvPr>
        </p:nvSpPr>
        <p:spPr/>
        <p:txBody>
          <a:bodyPr/>
          <a:lstStyle/>
          <a:p>
            <a:r>
              <a:rPr lang="en-US" dirty="0" smtClean="0"/>
              <a:t>WHRO  CEO </a:t>
            </a:r>
            <a:r>
              <a:rPr lang="en-US" dirty="0" err="1" smtClean="0"/>
              <a:t>Widoff</a:t>
            </a:r>
            <a:r>
              <a:rPr lang="en-US" dirty="0" smtClean="0"/>
              <a:t> agrees, “ Leaders who are subject matter specialists in the arena cannot always adapt to the business side of non profits. Originally in WHRO, the leaders are PhD educators. Today it may be problematic”. </a:t>
            </a:r>
            <a:endParaRPr lang="en-US" dirty="0"/>
          </a:p>
        </p:txBody>
      </p:sp>
    </p:spTree>
    <p:extLst>
      <p:ext uri="{BB962C8B-B14F-4D97-AF65-F5344CB8AC3E}">
        <p14:creationId xmlns:p14="http://schemas.microsoft.com/office/powerpoint/2010/main" xmlns="" val="40303591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 Leadership </a:t>
            </a:r>
            <a:endParaRPr lang="en-US" dirty="0"/>
          </a:p>
        </p:txBody>
      </p:sp>
      <p:sp>
        <p:nvSpPr>
          <p:cNvPr id="3" name="Content Placeholder 2"/>
          <p:cNvSpPr>
            <a:spLocks noGrp="1"/>
          </p:cNvSpPr>
          <p:nvPr>
            <p:ph sz="quarter" idx="1"/>
          </p:nvPr>
        </p:nvSpPr>
        <p:spPr/>
        <p:txBody>
          <a:bodyPr/>
          <a:lstStyle/>
          <a:p>
            <a:r>
              <a:rPr lang="en-US" dirty="0" smtClean="0"/>
              <a:t>Every non profit organization look for three key factors for executives </a:t>
            </a:r>
          </a:p>
          <a:p>
            <a:pPr marL="514350" indent="-514350">
              <a:buAutoNum type="arabicParenR"/>
            </a:pPr>
            <a:r>
              <a:rPr lang="en-US" dirty="0" smtClean="0"/>
              <a:t>Work </a:t>
            </a:r>
          </a:p>
          <a:p>
            <a:pPr marL="514350" indent="-514350">
              <a:buAutoNum type="arabicParenR"/>
            </a:pPr>
            <a:r>
              <a:rPr lang="en-US" dirty="0" smtClean="0"/>
              <a:t>Wisdom </a:t>
            </a:r>
          </a:p>
          <a:p>
            <a:pPr marL="514350" indent="-514350">
              <a:buAutoNum type="arabicParenR"/>
            </a:pPr>
            <a:r>
              <a:rPr lang="en-US" dirty="0" smtClean="0"/>
              <a:t>Wealth </a:t>
            </a:r>
            <a:endParaRPr lang="en-US" dirty="0"/>
          </a:p>
        </p:txBody>
      </p:sp>
    </p:spTree>
    <p:extLst>
      <p:ext uri="{BB962C8B-B14F-4D97-AF65-F5344CB8AC3E}">
        <p14:creationId xmlns:p14="http://schemas.microsoft.com/office/powerpoint/2010/main" xmlns="" val="30220351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Volunteer Leaders should provide a combination of work, wisdom and wealth. </a:t>
            </a:r>
            <a:endParaRPr lang="en-US" dirty="0"/>
          </a:p>
          <a:p>
            <a:r>
              <a:rPr lang="en-US" dirty="0" smtClean="0"/>
              <a:t>Work, Wisdom often comes together in volunteer leadership.</a:t>
            </a:r>
          </a:p>
          <a:p>
            <a:r>
              <a:rPr lang="en-US" dirty="0" smtClean="0"/>
              <a:t>They may give generously of their time, talents and energy but not always of their wealth.</a:t>
            </a:r>
          </a:p>
          <a:p>
            <a:pPr marL="0" indent="0">
              <a:buNone/>
            </a:pPr>
            <a:endParaRPr lang="en-US" dirty="0" smtClean="0"/>
          </a:p>
        </p:txBody>
      </p:sp>
    </p:spTree>
    <p:extLst>
      <p:ext uri="{BB962C8B-B14F-4D97-AF65-F5344CB8AC3E}">
        <p14:creationId xmlns:p14="http://schemas.microsoft.com/office/powerpoint/2010/main" xmlns="" val="114847689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Qualities </a:t>
            </a:r>
            <a:endParaRPr lang="en-US" dirty="0"/>
          </a:p>
        </p:txBody>
      </p:sp>
      <p:sp>
        <p:nvSpPr>
          <p:cNvPr id="3" name="Content Placeholder 2"/>
          <p:cNvSpPr>
            <a:spLocks noGrp="1"/>
          </p:cNvSpPr>
          <p:nvPr>
            <p:ph sz="quarter" idx="1"/>
          </p:nvPr>
        </p:nvSpPr>
        <p:spPr/>
        <p:txBody>
          <a:bodyPr/>
          <a:lstStyle/>
          <a:p>
            <a:r>
              <a:rPr lang="en-US" dirty="0" smtClean="0"/>
              <a:t>Effective boards and volunteer leadership teams or committees depend on the combined qualities and characteristics of the individual members. </a:t>
            </a:r>
            <a:endParaRPr lang="en-US" dirty="0"/>
          </a:p>
        </p:txBody>
      </p:sp>
    </p:spTree>
    <p:extLst>
      <p:ext uri="{BB962C8B-B14F-4D97-AF65-F5344CB8AC3E}">
        <p14:creationId xmlns:p14="http://schemas.microsoft.com/office/powerpoint/2010/main" xmlns="" val="108167878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Tool Box </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Context </a:t>
            </a:r>
          </a:p>
          <a:p>
            <a:r>
              <a:rPr lang="en-US" sz="2400" dirty="0" smtClean="0"/>
              <a:t> Balance the focus on mission with efficient operations.</a:t>
            </a:r>
          </a:p>
          <a:p>
            <a:r>
              <a:rPr lang="en-US" sz="2400" dirty="0" smtClean="0"/>
              <a:t>Strive for continuous improvement in professional leadership.</a:t>
            </a:r>
          </a:p>
          <a:p>
            <a:r>
              <a:rPr lang="en-US" sz="2400" dirty="0" smtClean="0"/>
              <a:t>Clearly define roles and responsibilities. </a:t>
            </a:r>
          </a:p>
          <a:p>
            <a:r>
              <a:rPr lang="en-US" sz="2400" dirty="0" smtClean="0"/>
              <a:t>Lead inclusive change initiatives with board and staff.</a:t>
            </a:r>
          </a:p>
          <a:p>
            <a:r>
              <a:rPr lang="en-US" sz="2400" dirty="0" smtClean="0"/>
              <a:t>Play to strengths of staff and board leaders. </a:t>
            </a:r>
          </a:p>
          <a:p>
            <a:r>
              <a:rPr lang="en-US" sz="2400" dirty="0" smtClean="0"/>
              <a:t>Ensure financial stability for non profit’s future. </a:t>
            </a:r>
            <a:endParaRPr lang="en-US" sz="2400" dirty="0"/>
          </a:p>
        </p:txBody>
      </p:sp>
    </p:spTree>
    <p:extLst>
      <p:ext uri="{BB962C8B-B14F-4D97-AF65-F5344CB8AC3E}">
        <p14:creationId xmlns:p14="http://schemas.microsoft.com/office/powerpoint/2010/main" xmlns="" val="21682306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Nonprofit Leadership Tool box </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Preparation </a:t>
            </a:r>
          </a:p>
          <a:p>
            <a:r>
              <a:rPr lang="en-US" dirty="0" smtClean="0"/>
              <a:t>Invest in people </a:t>
            </a:r>
          </a:p>
          <a:p>
            <a:r>
              <a:rPr lang="en-US" dirty="0" smtClean="0"/>
              <a:t>Spend more time in strategic planning </a:t>
            </a:r>
          </a:p>
          <a:p>
            <a:r>
              <a:rPr lang="en-US" dirty="0" smtClean="0"/>
              <a:t>Ensure financial stability for non profit’s future</a:t>
            </a:r>
          </a:p>
          <a:p>
            <a:r>
              <a:rPr lang="en-US" dirty="0" smtClean="0"/>
              <a:t>Regularly evaluate plans, people, and performance</a:t>
            </a:r>
          </a:p>
          <a:p>
            <a:r>
              <a:rPr lang="en-US" dirty="0" smtClean="0"/>
              <a:t>Share best practices</a:t>
            </a:r>
          </a:p>
          <a:p>
            <a:r>
              <a:rPr lang="en-US" dirty="0" smtClean="0"/>
              <a:t>Groom tomorrow’s staff and volunteer Leaders </a:t>
            </a:r>
          </a:p>
          <a:p>
            <a:r>
              <a:rPr lang="en-US" dirty="0" smtClean="0"/>
              <a:t>Create a culture that encourages innovation and accountability </a:t>
            </a:r>
          </a:p>
          <a:p>
            <a:r>
              <a:rPr lang="en-US" dirty="0" smtClean="0"/>
              <a:t>Pay attention to governance.</a:t>
            </a:r>
            <a:endParaRPr lang="en-US" dirty="0"/>
          </a:p>
        </p:txBody>
      </p:sp>
    </p:spTree>
    <p:extLst>
      <p:ext uri="{BB962C8B-B14F-4D97-AF65-F5344CB8AC3E}">
        <p14:creationId xmlns:p14="http://schemas.microsoft.com/office/powerpoint/2010/main" xmlns="" val="42493288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Profit Leadership Tool Box </a:t>
            </a:r>
            <a:endParaRPr lang="en-US" dirty="0"/>
          </a:p>
        </p:txBody>
      </p:sp>
      <p:sp>
        <p:nvSpPr>
          <p:cNvPr id="3" name="Content Placeholder 2"/>
          <p:cNvSpPr>
            <a:spLocks noGrp="1"/>
          </p:cNvSpPr>
          <p:nvPr>
            <p:ph sz="quarter" idx="1"/>
          </p:nvPr>
        </p:nvSpPr>
        <p:spPr/>
        <p:txBody>
          <a:bodyPr/>
          <a:lstStyle/>
          <a:p>
            <a:pPr marL="0" indent="0">
              <a:buNone/>
            </a:pPr>
            <a:r>
              <a:rPr lang="en-US" dirty="0" smtClean="0"/>
              <a:t>Persuasion </a:t>
            </a:r>
          </a:p>
          <a:p>
            <a:r>
              <a:rPr lang="en-US" dirty="0" smtClean="0"/>
              <a:t>Acquire the art of persuasion </a:t>
            </a:r>
          </a:p>
          <a:p>
            <a:r>
              <a:rPr lang="en-US" dirty="0" smtClean="0"/>
              <a:t>Persuade stakeholders of value of non profit mission and work.</a:t>
            </a:r>
          </a:p>
          <a:p>
            <a:r>
              <a:rPr lang="en-US" dirty="0" smtClean="0"/>
              <a:t>  Be a vocal ambassador to bring awareness and support. </a:t>
            </a:r>
            <a:endParaRPr lang="en-US" dirty="0"/>
          </a:p>
        </p:txBody>
      </p:sp>
    </p:spTree>
    <p:extLst>
      <p:ext uri="{BB962C8B-B14F-4D97-AF65-F5344CB8AC3E}">
        <p14:creationId xmlns:p14="http://schemas.microsoft.com/office/powerpoint/2010/main" xmlns="" val="283343928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pPr marL="0" indent="0">
              <a:buNone/>
            </a:pPr>
            <a:r>
              <a:rPr lang="en-US" dirty="0" smtClean="0"/>
              <a:t>“The </a:t>
            </a:r>
            <a:r>
              <a:rPr lang="en-US" dirty="0"/>
              <a:t>first responsibility of a leader is to define reality. The last is to say thank you. In between, the leader is a </a:t>
            </a:r>
            <a:r>
              <a:rPr lang="en-US" dirty="0" smtClean="0"/>
              <a:t>servant “Max </a:t>
            </a:r>
            <a:r>
              <a:rPr lang="en-US" dirty="0" err="1"/>
              <a:t>DePree</a:t>
            </a:r>
            <a:endParaRPr lang="en-US" dirty="0"/>
          </a:p>
        </p:txBody>
      </p:sp>
    </p:spTree>
    <p:extLst>
      <p:ext uri="{BB962C8B-B14F-4D97-AF65-F5344CB8AC3E}">
        <p14:creationId xmlns:p14="http://schemas.microsoft.com/office/powerpoint/2010/main" xmlns="" val="323081370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197</TotalTime>
  <Words>1510</Words>
  <Application>Microsoft Office PowerPoint</Application>
  <PresentationFormat>On-screen Show (4:3)</PresentationFormat>
  <Paragraphs>138</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Oriel</vt:lpstr>
      <vt:lpstr>Decision Making in Non Profit Sector  Lecture-17</vt:lpstr>
      <vt:lpstr>Agenda </vt:lpstr>
      <vt:lpstr>LEADERSHIP IN A NON FOR PROFIT WORLD (A MIXED TOOL BOX)</vt:lpstr>
      <vt:lpstr>Slide 4</vt:lpstr>
      <vt:lpstr>Slide 5</vt:lpstr>
      <vt:lpstr>(IRS) Recognition About NPOs</vt:lpstr>
      <vt:lpstr>IRS Eight broad missions </vt:lpstr>
      <vt:lpstr>IRS </vt:lpstr>
      <vt:lpstr>EFFECTIVE NON PROFIT LEADER </vt:lpstr>
      <vt:lpstr>Why this is done both ways?</vt:lpstr>
      <vt:lpstr>Need </vt:lpstr>
      <vt:lpstr>Balance between Mission and Passion </vt:lpstr>
      <vt:lpstr>Strong Leadership </vt:lpstr>
      <vt:lpstr>Slide 14</vt:lpstr>
      <vt:lpstr>Non Profit World </vt:lpstr>
      <vt:lpstr>Resources-The Boon and The Bane</vt:lpstr>
      <vt:lpstr>In author’s view </vt:lpstr>
      <vt:lpstr>Leader’s Example </vt:lpstr>
      <vt:lpstr>Financial Resources</vt:lpstr>
      <vt:lpstr>Slide 20</vt:lpstr>
      <vt:lpstr>Chronicle of Philanthropy</vt:lpstr>
      <vt:lpstr>USA 2003, Charity Report </vt:lpstr>
      <vt:lpstr>Staff Leadership </vt:lpstr>
      <vt:lpstr>Slide 24</vt:lpstr>
      <vt:lpstr>Biggest Issue </vt:lpstr>
      <vt:lpstr>President of Norfolk Foundation ,  Virginia</vt:lpstr>
      <vt:lpstr>Problem </vt:lpstr>
      <vt:lpstr>Serve </vt:lpstr>
      <vt:lpstr>Slide 29</vt:lpstr>
      <vt:lpstr>Slide 30</vt:lpstr>
      <vt:lpstr>Changing from non profit to profit </vt:lpstr>
      <vt:lpstr>Non Profits Like Businesses </vt:lpstr>
      <vt:lpstr>Competition </vt:lpstr>
      <vt:lpstr>WHRO CEO Widoff </vt:lpstr>
      <vt:lpstr>Volunteer Leadership </vt:lpstr>
      <vt:lpstr>Slide 36</vt:lpstr>
      <vt:lpstr>Qualities </vt:lpstr>
      <vt:lpstr>Leadership Tool Box </vt:lpstr>
      <vt:lpstr>Nonprofit Leadership Tool box </vt:lpstr>
      <vt:lpstr>Non Profit Leadership Tool Box </vt:lpstr>
      <vt:lpstr>Conclusion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Lecture-17</dc:title>
  <dc:creator>comsats</dc:creator>
  <cp:lastModifiedBy>NTS</cp:lastModifiedBy>
  <cp:revision>21</cp:revision>
  <dcterms:created xsi:type="dcterms:W3CDTF">2013-10-28T05:04:14Z</dcterms:created>
  <dcterms:modified xsi:type="dcterms:W3CDTF">2013-10-28T10:01:40Z</dcterms:modified>
</cp:coreProperties>
</file>