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8" r:id="rId62"/>
    <p:sldId id="319" r:id="rId63"/>
    <p:sldId id="321" r:id="rId64"/>
    <p:sldId id="322" r:id="rId65"/>
    <p:sldId id="317" r:id="rId66"/>
    <p:sldId id="316" r:id="rId67"/>
    <p:sldId id="320"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0CF4C5-ADE2-4C31-A728-6A8902C4A598}" type="datetimeFigureOut">
              <a:rPr lang="en-US" smtClean="0"/>
              <a:pPr/>
              <a:t>10/25/2013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627578-2D76-410B-98EE-FA2B96D3FCD7}" type="slidenum">
              <a:rPr lang="en-US" smtClean="0"/>
              <a:pPr/>
              <a:t>‹#›</a:t>
            </a:fld>
            <a:endParaRPr lang="en-US"/>
          </a:p>
        </p:txBody>
      </p:sp>
    </p:spTree>
    <p:extLst>
      <p:ext uri="{BB962C8B-B14F-4D97-AF65-F5344CB8AC3E}">
        <p14:creationId xmlns:p14="http://schemas.microsoft.com/office/powerpoint/2010/main" xmlns="" val="3808430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627578-2D76-410B-98EE-FA2B96D3FCD7}" type="slidenum">
              <a:rPr lang="en-US" smtClean="0"/>
              <a:pPr/>
              <a:t>21</a:t>
            </a:fld>
            <a:endParaRPr lang="en-US"/>
          </a:p>
        </p:txBody>
      </p:sp>
    </p:spTree>
    <p:extLst>
      <p:ext uri="{BB962C8B-B14F-4D97-AF65-F5344CB8AC3E}">
        <p14:creationId xmlns:p14="http://schemas.microsoft.com/office/powerpoint/2010/main" xmlns="" val="155989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2F254BB6-3232-4B45-BD9D-227255501381}" type="datetimeFigureOut">
              <a:rPr lang="en-US" smtClean="0"/>
              <a:pPr/>
              <a:t>10/25/2013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67C75C0-6D6E-4CA0-94A2-3DA0389719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2F254BB6-3232-4B45-BD9D-227255501381}" type="datetimeFigureOut">
              <a:rPr lang="en-US" smtClean="0"/>
              <a:pPr/>
              <a:t>10/25/2013</a:t>
            </a:fld>
            <a:endParaRPr lang="en-US"/>
          </a:p>
        </p:txBody>
      </p:sp>
      <p:sp>
        <p:nvSpPr>
          <p:cNvPr id="9" name="Slide Number Placeholder 8"/>
          <p:cNvSpPr>
            <a:spLocks noGrp="1"/>
          </p:cNvSpPr>
          <p:nvPr>
            <p:ph type="sldNum" sz="quarter" idx="15"/>
          </p:nvPr>
        </p:nvSpPr>
        <p:spPr/>
        <p:txBody>
          <a:bodyPr rtlCol="0"/>
          <a:lstStyle/>
          <a:p>
            <a:fld id="{467C75C0-6D6E-4CA0-94A2-3DA03897190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F254BB6-3232-4B45-BD9D-227255501381}" type="datetimeFigureOut">
              <a:rPr lang="en-US" smtClean="0"/>
              <a:pPr/>
              <a:t>10/25/2013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67C75C0-6D6E-4CA0-94A2-3DA03897190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F254BB6-3232-4B45-BD9D-227255501381}" type="datetimeFigureOut">
              <a:rPr lang="en-US" smtClean="0"/>
              <a:pPr/>
              <a:t>10/25/2013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C75C0-6D6E-4CA0-94A2-3DA03897190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F254BB6-3232-4B45-BD9D-227255501381}" type="datetimeFigureOut">
              <a:rPr lang="en-US" smtClean="0"/>
              <a:pPr/>
              <a:t>10/25/2013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7C75C0-6D6E-4CA0-94A2-3DA03897190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2F254BB6-3232-4B45-BD9D-227255501381}" type="datetimeFigureOut">
              <a:rPr lang="en-US" smtClean="0"/>
              <a:pPr/>
              <a:t>10/25/2013</a:t>
            </a:fld>
            <a:endParaRPr lang="en-US"/>
          </a:p>
        </p:txBody>
      </p:sp>
      <p:sp>
        <p:nvSpPr>
          <p:cNvPr id="7" name="Slide Number Placeholder 6"/>
          <p:cNvSpPr>
            <a:spLocks noGrp="1"/>
          </p:cNvSpPr>
          <p:nvPr>
            <p:ph type="sldNum" sz="quarter" idx="11"/>
          </p:nvPr>
        </p:nvSpPr>
        <p:spPr/>
        <p:txBody>
          <a:bodyPr rtlCol="0"/>
          <a:lstStyle/>
          <a:p>
            <a:fld id="{467C75C0-6D6E-4CA0-94A2-3DA03897190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254BB6-3232-4B45-BD9D-227255501381}" type="datetimeFigureOut">
              <a:rPr lang="en-US" smtClean="0"/>
              <a:pPr/>
              <a:t>10/25/2013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7C75C0-6D6E-4CA0-94A2-3DA0389719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2F254BB6-3232-4B45-BD9D-227255501381}" type="datetimeFigureOut">
              <a:rPr lang="en-US" smtClean="0"/>
              <a:pPr/>
              <a:t>10/25/2013</a:t>
            </a:fld>
            <a:endParaRPr lang="en-US"/>
          </a:p>
        </p:txBody>
      </p:sp>
      <p:sp>
        <p:nvSpPr>
          <p:cNvPr id="22" name="Slide Number Placeholder 21"/>
          <p:cNvSpPr>
            <a:spLocks noGrp="1"/>
          </p:cNvSpPr>
          <p:nvPr>
            <p:ph type="sldNum" sz="quarter" idx="15"/>
          </p:nvPr>
        </p:nvSpPr>
        <p:spPr/>
        <p:txBody>
          <a:bodyPr rtlCol="0"/>
          <a:lstStyle/>
          <a:p>
            <a:fld id="{467C75C0-6D6E-4CA0-94A2-3DA03897190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2F254BB6-3232-4B45-BD9D-227255501381}" type="datetimeFigureOut">
              <a:rPr lang="en-US" smtClean="0"/>
              <a:pPr/>
              <a:t>10/25/2013</a:t>
            </a:fld>
            <a:endParaRPr lang="en-US"/>
          </a:p>
        </p:txBody>
      </p:sp>
      <p:sp>
        <p:nvSpPr>
          <p:cNvPr id="18" name="Slide Number Placeholder 17"/>
          <p:cNvSpPr>
            <a:spLocks noGrp="1"/>
          </p:cNvSpPr>
          <p:nvPr>
            <p:ph type="sldNum" sz="quarter" idx="11"/>
          </p:nvPr>
        </p:nvSpPr>
        <p:spPr/>
        <p:txBody>
          <a:bodyPr rtlCol="0"/>
          <a:lstStyle/>
          <a:p>
            <a:fld id="{467C75C0-6D6E-4CA0-94A2-3DA03897190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254BB6-3232-4B45-BD9D-227255501381}"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C75C0-6D6E-4CA0-94A2-3DA0389719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254BB6-3232-4B45-BD9D-227255501381}" type="datetimeFigureOut">
              <a:rPr lang="en-US" smtClean="0"/>
              <a:pPr/>
              <a:t>10/25/2013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C75C0-6D6E-4CA0-94A2-3DA0389719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F254BB6-3232-4B45-BD9D-227255501381}" type="datetimeFigureOut">
              <a:rPr lang="en-US" smtClean="0"/>
              <a:pPr/>
              <a:t>10/25/2013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67C75C0-6D6E-4CA0-94A2-3DA0389719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1143000"/>
            <a:ext cx="6172200" cy="1894362"/>
          </a:xfrm>
        </p:spPr>
        <p:txBody>
          <a:bodyPr>
            <a:normAutofit/>
          </a:bodyPr>
          <a:lstStyle/>
          <a:p>
            <a:r>
              <a:rPr lang="en-US" dirty="0" smtClean="0"/>
              <a:t>Decision Making in Non Profit Sector (NPO)</a:t>
            </a:r>
            <a:br>
              <a:rPr lang="en-US" dirty="0" smtClean="0"/>
            </a:br>
            <a:r>
              <a:rPr lang="en-US" dirty="0" smtClean="0"/>
              <a:t>Lecture-16</a:t>
            </a:r>
            <a:endParaRPr lang="en-US" dirty="0"/>
          </a:p>
        </p:txBody>
      </p:sp>
      <p:sp>
        <p:nvSpPr>
          <p:cNvPr id="3" name="Subtitle 2"/>
          <p:cNvSpPr>
            <a:spLocks noGrp="1"/>
          </p:cNvSpPr>
          <p:nvPr>
            <p:ph type="subTitle" idx="1"/>
          </p:nvPr>
        </p:nvSpPr>
        <p:spPr>
          <a:xfrm>
            <a:off x="2057400" y="3505200"/>
            <a:ext cx="6172200" cy="1371600"/>
          </a:xfrm>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p:txBody>
      </p:sp>
    </p:spTree>
    <p:extLst>
      <p:ext uri="{BB962C8B-B14F-4D97-AF65-F5344CB8AC3E}">
        <p14:creationId xmlns:p14="http://schemas.microsoft.com/office/powerpoint/2010/main" xmlns="" val="23327771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a:xfrm>
            <a:off x="457200" y="1600200"/>
            <a:ext cx="8229600" cy="4876800"/>
          </a:xfrm>
        </p:spPr>
        <p:txBody>
          <a:bodyPr>
            <a:normAutofit fontScale="55000" lnSpcReduction="20000"/>
          </a:bodyPr>
          <a:lstStyle/>
          <a:p>
            <a:r>
              <a:rPr lang="en-US" sz="4200" dirty="0" smtClean="0"/>
              <a:t>Preview of Last Lectures</a:t>
            </a:r>
          </a:p>
          <a:p>
            <a:r>
              <a:rPr lang="en-US" sz="4200" dirty="0" smtClean="0"/>
              <a:t>Perceptions of Pakistan Post Earth Quake Study (Relief And Reconstruction Phases)</a:t>
            </a:r>
          </a:p>
          <a:p>
            <a:r>
              <a:rPr lang="en-US" sz="4200" dirty="0" smtClean="0"/>
              <a:t>The Impact of War on Terror </a:t>
            </a:r>
          </a:p>
          <a:p>
            <a:r>
              <a:rPr lang="en-US" sz="4200" dirty="0" smtClean="0"/>
              <a:t>A Perceived Minimal Impact </a:t>
            </a:r>
          </a:p>
          <a:p>
            <a:r>
              <a:rPr lang="en-US" sz="4200" dirty="0" smtClean="0"/>
              <a:t>Winning Heart and Minds</a:t>
            </a:r>
          </a:p>
          <a:p>
            <a:r>
              <a:rPr lang="en-US" sz="4200" dirty="0" smtClean="0"/>
              <a:t>The Controversial role of Jihadi Groups </a:t>
            </a:r>
          </a:p>
          <a:p>
            <a:r>
              <a:rPr lang="en-US" sz="4200" dirty="0" smtClean="0"/>
              <a:t>Coherence and Role of Pakistan Army </a:t>
            </a:r>
          </a:p>
          <a:p>
            <a:r>
              <a:rPr lang="en-US" sz="4200" dirty="0" smtClean="0"/>
              <a:t>A Highly Criticized Rescue Effort </a:t>
            </a:r>
          </a:p>
          <a:p>
            <a:r>
              <a:rPr lang="en-US" sz="4200" dirty="0" smtClean="0"/>
              <a:t>A Highly Praise Relief Role </a:t>
            </a:r>
          </a:p>
          <a:p>
            <a:r>
              <a:rPr lang="en-US" sz="4200" dirty="0" smtClean="0"/>
              <a:t>A Controversial Role of Reconstruction </a:t>
            </a:r>
          </a:p>
          <a:p>
            <a:r>
              <a:rPr lang="en-US" sz="4200" dirty="0" smtClean="0"/>
              <a:t>4 Important Lessons </a:t>
            </a:r>
          </a:p>
          <a:p>
            <a:r>
              <a:rPr lang="en-US" sz="4200" dirty="0" smtClean="0"/>
              <a:t>Conclusion </a:t>
            </a:r>
            <a:endParaRPr lang="en-US" sz="4200" dirty="0" smtClean="0"/>
          </a:p>
          <a:p>
            <a:endParaRPr lang="en-US" dirty="0"/>
          </a:p>
        </p:txBody>
      </p:sp>
    </p:spTree>
    <p:extLst>
      <p:ext uri="{BB962C8B-B14F-4D97-AF65-F5344CB8AC3E}">
        <p14:creationId xmlns:p14="http://schemas.microsoft.com/office/powerpoint/2010/main" xmlns="" val="3166206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Preview of Last Lecture </a:t>
            </a:r>
            <a:endParaRPr lang="en-US" dirty="0"/>
          </a:p>
        </p:txBody>
      </p:sp>
      <p:pic>
        <p:nvPicPr>
          <p:cNvPr id="1026" name="Picture 2"/>
          <p:cNvPicPr>
            <a:picLocks noGrp="1" noChangeAspect="1" noChangeArrowheads="1"/>
          </p:cNvPicPr>
          <p:nvPr>
            <p:ph sz="quarter" idx="1"/>
          </p:nvPr>
        </p:nvPicPr>
        <p:blipFill>
          <a:blip r:embed="rId2">
            <a:lum bright="30000"/>
            <a:extLst>
              <a:ext uri="{28A0092B-C50C-407E-A947-70E740481C1C}">
                <a14:useLocalDpi xmlns:a14="http://schemas.microsoft.com/office/drawing/2010/main" xmlns="" val="0"/>
              </a:ext>
            </a:extLst>
          </a:blip>
          <a:srcRect/>
          <a:stretch>
            <a:fillRect/>
          </a:stretch>
        </p:blipFill>
        <p:spPr bwMode="auto">
          <a:xfrm>
            <a:off x="1905000" y="2362200"/>
            <a:ext cx="5076572" cy="3729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76553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r>
              <a:rPr lang="en-US" sz="3600" dirty="0" smtClean="0"/>
              <a:t>Perceptions of Pakistan </a:t>
            </a:r>
            <a:br>
              <a:rPr lang="en-US" sz="3600" dirty="0" smtClean="0"/>
            </a:br>
            <a:r>
              <a:rPr lang="en-US" sz="3600" dirty="0" smtClean="0"/>
              <a:t>Earthquake Response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smtClean="0"/>
              <a:t>Rescue </a:t>
            </a:r>
            <a:r>
              <a:rPr lang="en-US" dirty="0"/>
              <a:t>and Relief </a:t>
            </a:r>
            <a:r>
              <a:rPr lang="en-US" dirty="0" smtClean="0"/>
              <a:t>Phase</a:t>
            </a:r>
          </a:p>
          <a:p>
            <a:r>
              <a:rPr lang="en-US" dirty="0" smtClean="0"/>
              <a:t>Transition </a:t>
            </a:r>
            <a:r>
              <a:rPr lang="en-US" dirty="0"/>
              <a:t>from Relief to Reconstruction </a:t>
            </a:r>
            <a:endParaRPr lang="en-US" dirty="0" smtClean="0"/>
          </a:p>
          <a:p>
            <a:r>
              <a:rPr lang="en-US" dirty="0" smtClean="0"/>
              <a:t>Humanitarian </a:t>
            </a:r>
            <a:r>
              <a:rPr lang="en-US" dirty="0"/>
              <a:t>Coordination – Perceptions of the “Cluster Approach</a:t>
            </a:r>
            <a:r>
              <a:rPr lang="en-US" dirty="0" smtClean="0"/>
              <a:t>”</a:t>
            </a:r>
            <a:endParaRPr lang="en-US" dirty="0"/>
          </a:p>
          <a:p>
            <a:pPr marL="0" indent="0">
              <a:buNone/>
            </a:pPr>
            <a:endParaRPr lang="en-US" dirty="0"/>
          </a:p>
          <a:p>
            <a:pPr marL="0" indent="0">
              <a:buNone/>
            </a:pPr>
            <a:r>
              <a:rPr lang="en-US" dirty="0"/>
              <a:t> </a:t>
            </a:r>
          </a:p>
          <a:p>
            <a:endParaRPr lang="en-US" dirty="0"/>
          </a:p>
        </p:txBody>
      </p:sp>
    </p:spTree>
    <p:extLst>
      <p:ext uri="{BB962C8B-B14F-4D97-AF65-F5344CB8AC3E}">
        <p14:creationId xmlns:p14="http://schemas.microsoft.com/office/powerpoint/2010/main" xmlns="" val="4081434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smtClean="0"/>
              <a:t>Universality of Humanitarianism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smtClean="0"/>
          </a:p>
          <a:p>
            <a:r>
              <a:rPr lang="en-US" dirty="0" smtClean="0"/>
              <a:t>Perceptions of Humanitarian Action and Actors </a:t>
            </a:r>
          </a:p>
          <a:p>
            <a:r>
              <a:rPr lang="en-US" dirty="0" smtClean="0"/>
              <a:t>Cultural Sensitivity </a:t>
            </a:r>
          </a:p>
          <a:p>
            <a:r>
              <a:rPr lang="en-US" dirty="0" smtClean="0"/>
              <a:t>“Insiders” and “Outsiders” &amp; “Locals within Locals” </a:t>
            </a:r>
          </a:p>
          <a:p>
            <a:r>
              <a:rPr lang="en-US" dirty="0" smtClean="0"/>
              <a:t>Differing Perceptions of Human Rights – Especially Women’s Rights</a:t>
            </a:r>
          </a:p>
          <a:p>
            <a:r>
              <a:rPr lang="en-US" dirty="0" smtClean="0"/>
              <a:t>Protection of IDPs “The Weakest Link” </a:t>
            </a:r>
          </a:p>
          <a:p>
            <a:endParaRPr lang="en-US" dirty="0"/>
          </a:p>
        </p:txBody>
      </p:sp>
    </p:spTree>
    <p:extLst>
      <p:ext uri="{BB962C8B-B14F-4D97-AF65-F5344CB8AC3E}">
        <p14:creationId xmlns:p14="http://schemas.microsoft.com/office/powerpoint/2010/main" xmlns="" val="2205283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WOT</a:t>
            </a:r>
            <a:endParaRPr lang="en-US" dirty="0"/>
          </a:p>
        </p:txBody>
      </p:sp>
      <p:sp>
        <p:nvSpPr>
          <p:cNvPr id="3" name="Content Placeholder 2"/>
          <p:cNvSpPr>
            <a:spLocks noGrp="1"/>
          </p:cNvSpPr>
          <p:nvPr>
            <p:ph sz="quarter" idx="1"/>
          </p:nvPr>
        </p:nvSpPr>
        <p:spPr/>
        <p:txBody>
          <a:bodyPr>
            <a:normAutofit/>
          </a:bodyPr>
          <a:lstStyle/>
          <a:p>
            <a:pPr algn="just"/>
            <a:r>
              <a:rPr lang="en-US" dirty="0"/>
              <a:t>The HA2015 country studies have sought to understand how terrorism and counter-terrorism efforts in the post-9/11 world have influenced the concept and conduct of humanitarian action. </a:t>
            </a:r>
            <a:endParaRPr lang="en-US" dirty="0" smtClean="0"/>
          </a:p>
          <a:p>
            <a:pPr algn="just"/>
            <a:r>
              <a:rPr lang="en-US" dirty="0" smtClean="0"/>
              <a:t>The </a:t>
            </a:r>
            <a:r>
              <a:rPr lang="en-US" dirty="0"/>
              <a:t>earlier studies have focused for the most part on conflict situations, especially Iraq and Afghanistan, where the impact of </a:t>
            </a:r>
            <a:r>
              <a:rPr lang="en-US" dirty="0" smtClean="0"/>
              <a:t>the ‘War </a:t>
            </a:r>
            <a:r>
              <a:rPr lang="en-US" dirty="0"/>
              <a:t>on Terror’ (</a:t>
            </a:r>
            <a:r>
              <a:rPr lang="en-US" dirty="0" err="1"/>
              <a:t>WoT</a:t>
            </a:r>
            <a:r>
              <a:rPr lang="en-US" dirty="0"/>
              <a:t>) on humanitarian action has been particularly strong. </a:t>
            </a:r>
          </a:p>
        </p:txBody>
      </p:sp>
    </p:spTree>
    <p:extLst>
      <p:ext uri="{BB962C8B-B14F-4D97-AF65-F5344CB8AC3E}">
        <p14:creationId xmlns:p14="http://schemas.microsoft.com/office/powerpoint/2010/main" xmlns="" val="3204575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War on Terror </a:t>
            </a:r>
            <a:endParaRPr lang="en-US" dirty="0"/>
          </a:p>
        </p:txBody>
      </p:sp>
      <p:sp>
        <p:nvSpPr>
          <p:cNvPr id="3" name="Content Placeholder 2"/>
          <p:cNvSpPr>
            <a:spLocks noGrp="1"/>
          </p:cNvSpPr>
          <p:nvPr>
            <p:ph sz="quarter" idx="1"/>
          </p:nvPr>
        </p:nvSpPr>
        <p:spPr/>
        <p:txBody>
          <a:bodyPr/>
          <a:lstStyle/>
          <a:p>
            <a:pPr algn="just"/>
            <a:r>
              <a:rPr lang="en-US" dirty="0" smtClean="0"/>
              <a:t>The Pakistan earthquake response provides an interesting opportunity to look at an issue that has received a lot less attention – the impact of the </a:t>
            </a:r>
            <a:r>
              <a:rPr lang="en-US" dirty="0" err="1" smtClean="0"/>
              <a:t>WoT</a:t>
            </a:r>
            <a:r>
              <a:rPr lang="en-US" dirty="0" smtClean="0"/>
              <a:t> on humanitarian action in the context of a natural disaster.</a:t>
            </a:r>
          </a:p>
          <a:p>
            <a:endParaRPr lang="en-US" dirty="0" smtClean="0"/>
          </a:p>
          <a:p>
            <a:pPr marL="0" indent="0">
              <a:buNone/>
            </a:pPr>
            <a:endParaRPr lang="en-US" dirty="0"/>
          </a:p>
        </p:txBody>
      </p:sp>
    </p:spTree>
    <p:extLst>
      <p:ext uri="{BB962C8B-B14F-4D97-AF65-F5344CB8AC3E}">
        <p14:creationId xmlns:p14="http://schemas.microsoft.com/office/powerpoint/2010/main" xmlns="" val="762920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Perceived Minimal Impact</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smtClean="0"/>
              <a:t>Aid </a:t>
            </a:r>
            <a:r>
              <a:rPr lang="en-US" dirty="0"/>
              <a:t>workers interviewed for this study felt that globally and at the national level in Pakistan the </a:t>
            </a:r>
            <a:r>
              <a:rPr lang="en-US" dirty="0" err="1"/>
              <a:t>WoT</a:t>
            </a:r>
            <a:r>
              <a:rPr lang="en-US" dirty="0"/>
              <a:t> has had a negative impact on humanitarian action, but that the impact on the earthquake response was minimal.</a:t>
            </a:r>
          </a:p>
        </p:txBody>
      </p:sp>
    </p:spTree>
    <p:extLst>
      <p:ext uri="{BB962C8B-B14F-4D97-AF65-F5344CB8AC3E}">
        <p14:creationId xmlns:p14="http://schemas.microsoft.com/office/powerpoint/2010/main" xmlns="" val="2845442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Official FEELING </a:t>
            </a:r>
            <a:endParaRPr lang="en-US" dirty="0"/>
          </a:p>
        </p:txBody>
      </p:sp>
      <p:sp>
        <p:nvSpPr>
          <p:cNvPr id="3" name="Content Placeholder 2"/>
          <p:cNvSpPr>
            <a:spLocks noGrp="1"/>
          </p:cNvSpPr>
          <p:nvPr>
            <p:ph sz="quarter" idx="1"/>
          </p:nvPr>
        </p:nvSpPr>
        <p:spPr/>
        <p:txBody>
          <a:bodyPr/>
          <a:lstStyle/>
          <a:p>
            <a:r>
              <a:rPr lang="en-US" dirty="0"/>
              <a:t>At the global level a US official felt that the Bush Administration’s </a:t>
            </a:r>
            <a:r>
              <a:rPr lang="en-US" dirty="0" err="1"/>
              <a:t>WoT</a:t>
            </a:r>
            <a:r>
              <a:rPr lang="en-US" dirty="0"/>
              <a:t> language of “being with us or against us” had “created a wall [between the US and most others], even for those of us who don’t want </a:t>
            </a:r>
            <a:r>
              <a:rPr lang="en-US" dirty="0" smtClean="0"/>
              <a:t>it to </a:t>
            </a:r>
            <a:r>
              <a:rPr lang="en-US" dirty="0"/>
              <a:t>be there.”</a:t>
            </a:r>
          </a:p>
        </p:txBody>
      </p:sp>
    </p:spTree>
    <p:extLst>
      <p:ext uri="{BB962C8B-B14F-4D97-AF65-F5344CB8AC3E}">
        <p14:creationId xmlns:p14="http://schemas.microsoft.com/office/powerpoint/2010/main" xmlns="" val="3714585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OFFICIAL </a:t>
            </a:r>
            <a:endParaRPr lang="en-US" dirty="0"/>
          </a:p>
        </p:txBody>
      </p:sp>
      <p:sp>
        <p:nvSpPr>
          <p:cNvPr id="3" name="Content Placeholder 2"/>
          <p:cNvSpPr>
            <a:spLocks noGrp="1"/>
          </p:cNvSpPr>
          <p:nvPr>
            <p:ph sz="quarter" idx="1"/>
          </p:nvPr>
        </p:nvSpPr>
        <p:spPr/>
        <p:txBody>
          <a:bodyPr/>
          <a:lstStyle/>
          <a:p>
            <a:r>
              <a:rPr lang="en-US" dirty="0"/>
              <a:t>In Pakistan a UN official felt that one of the very negative humanitarian impacts of the </a:t>
            </a:r>
            <a:r>
              <a:rPr lang="en-US" dirty="0" err="1"/>
              <a:t>WoT</a:t>
            </a:r>
            <a:r>
              <a:rPr lang="en-US" dirty="0"/>
              <a:t> was “the license given to intelligence agencies which is horrifically misused against political activists, journalists, and others – many of whom have disappeared</a:t>
            </a:r>
            <a:r>
              <a:rPr lang="en-US" dirty="0" smtClean="0"/>
              <a:t>.”</a:t>
            </a:r>
            <a:endParaRPr lang="en-US" dirty="0"/>
          </a:p>
        </p:txBody>
      </p:sp>
    </p:spTree>
    <p:extLst>
      <p:ext uri="{BB962C8B-B14F-4D97-AF65-F5344CB8AC3E}">
        <p14:creationId xmlns:p14="http://schemas.microsoft.com/office/powerpoint/2010/main" xmlns="" val="311003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INTERVIEWEES FEELINGS </a:t>
            </a:r>
            <a:endParaRPr lang="en-US" dirty="0"/>
          </a:p>
        </p:txBody>
      </p:sp>
      <p:sp>
        <p:nvSpPr>
          <p:cNvPr id="3" name="Content Placeholder 2"/>
          <p:cNvSpPr>
            <a:spLocks noGrp="1"/>
          </p:cNvSpPr>
          <p:nvPr>
            <p:ph sz="quarter" idx="1"/>
          </p:nvPr>
        </p:nvSpPr>
        <p:spPr/>
        <p:txBody>
          <a:bodyPr/>
          <a:lstStyle/>
          <a:p>
            <a:r>
              <a:rPr lang="en-US" dirty="0"/>
              <a:t>Several interviewees felt that the </a:t>
            </a:r>
            <a:r>
              <a:rPr lang="en-US" dirty="0" err="1"/>
              <a:t>WoT</a:t>
            </a:r>
            <a:r>
              <a:rPr lang="en-US" dirty="0"/>
              <a:t> had created a </a:t>
            </a:r>
            <a:r>
              <a:rPr lang="en-US" dirty="0" smtClean="0"/>
              <a:t>lot more </a:t>
            </a:r>
            <a:r>
              <a:rPr lang="en-US" dirty="0"/>
              <a:t>suspicion in Pakistan about the work of aid agencies in general, and US agencies in particular. </a:t>
            </a:r>
          </a:p>
        </p:txBody>
      </p:sp>
    </p:spTree>
    <p:extLst>
      <p:ext uri="{BB962C8B-B14F-4D97-AF65-F5344CB8AC3E}">
        <p14:creationId xmlns:p14="http://schemas.microsoft.com/office/powerpoint/2010/main" xmlns="" val="2149810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INGO Worker Views</a:t>
            </a:r>
            <a:endParaRPr lang="en-US" dirty="0"/>
          </a:p>
        </p:txBody>
      </p:sp>
      <p:sp>
        <p:nvSpPr>
          <p:cNvPr id="3" name="Content Placeholder 2"/>
          <p:cNvSpPr>
            <a:spLocks noGrp="1"/>
          </p:cNvSpPr>
          <p:nvPr>
            <p:ph sz="quarter" idx="1"/>
          </p:nvPr>
        </p:nvSpPr>
        <p:spPr/>
        <p:txBody>
          <a:bodyPr/>
          <a:lstStyle/>
          <a:p>
            <a:r>
              <a:rPr lang="en-US" i="1" dirty="0"/>
              <a:t>We were wandering through a neighborhood when a laborer we passed said… “I’m not a terrorist.” He thought we were there to catch terrorists. We’re increasingly living in a bubble, and fail to realize that top of their mind is recent news and a perception that we’re there to look for terrorists.</a:t>
            </a:r>
            <a:endParaRPr lang="en-US" dirty="0"/>
          </a:p>
          <a:p>
            <a:pPr marL="0" indent="0">
              <a:buNone/>
            </a:pPr>
            <a:endParaRPr lang="en-US" dirty="0"/>
          </a:p>
          <a:p>
            <a:endParaRPr lang="en-US" dirty="0"/>
          </a:p>
        </p:txBody>
      </p:sp>
    </p:spTree>
    <p:extLst>
      <p:ext uri="{BB962C8B-B14F-4D97-AF65-F5344CB8AC3E}">
        <p14:creationId xmlns:p14="http://schemas.microsoft.com/office/powerpoint/2010/main" xmlns="" val="6809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WOT</a:t>
            </a:r>
            <a:endParaRPr lang="en-US" dirty="0"/>
          </a:p>
        </p:txBody>
      </p:sp>
      <p:sp>
        <p:nvSpPr>
          <p:cNvPr id="3" name="Content Placeholder 2"/>
          <p:cNvSpPr>
            <a:spLocks noGrp="1"/>
          </p:cNvSpPr>
          <p:nvPr>
            <p:ph sz="quarter" idx="1"/>
          </p:nvPr>
        </p:nvSpPr>
        <p:spPr/>
        <p:txBody>
          <a:bodyPr/>
          <a:lstStyle/>
          <a:p>
            <a:r>
              <a:rPr lang="en-US" dirty="0"/>
              <a:t>Humanitarian rescue and relief operations following sudden onset natural disasters are less likely to be as highly politicized or heavily influenced by external political or security agendas as humanitarian action in situations of protracted conflict.</a:t>
            </a:r>
          </a:p>
        </p:txBody>
      </p:sp>
    </p:spTree>
    <p:extLst>
      <p:ext uri="{BB962C8B-B14F-4D97-AF65-F5344CB8AC3E}">
        <p14:creationId xmlns:p14="http://schemas.microsoft.com/office/powerpoint/2010/main" xmlns="" val="257428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From USAID Worker</a:t>
            </a:r>
            <a:endParaRPr lang="en-US" dirty="0"/>
          </a:p>
        </p:txBody>
      </p:sp>
      <p:sp>
        <p:nvSpPr>
          <p:cNvPr id="3" name="Content Placeholder 2"/>
          <p:cNvSpPr>
            <a:spLocks noGrp="1"/>
          </p:cNvSpPr>
          <p:nvPr>
            <p:ph sz="quarter" idx="1"/>
          </p:nvPr>
        </p:nvSpPr>
        <p:spPr/>
        <p:txBody>
          <a:bodyPr>
            <a:normAutofit/>
          </a:bodyPr>
          <a:lstStyle/>
          <a:p>
            <a:r>
              <a:rPr lang="en-US" i="1" dirty="0"/>
              <a:t>My experience with USAID in Pakistan is directly related to 9/11. Before that they weren’t here. All US assistance here is very political and linked to the </a:t>
            </a:r>
            <a:r>
              <a:rPr lang="en-US" i="1" dirty="0" err="1"/>
              <a:t>WoT</a:t>
            </a:r>
            <a:r>
              <a:rPr lang="en-US" i="1" dirty="0"/>
              <a:t>. ESRA [a USAID-funded education program] was directly talked about as “stemming the madrassah phenomenon, and stopping the production of Taliban.” As a public health official I want to do public health for the sake of public health. I’m very glad I’m now involved in the earthquake response – it’s much less politicized.</a:t>
            </a:r>
            <a:endParaRPr lang="en-US" dirty="0"/>
          </a:p>
          <a:p>
            <a:endParaRPr lang="en-US" dirty="0"/>
          </a:p>
        </p:txBody>
      </p:sp>
    </p:spTree>
    <p:extLst>
      <p:ext uri="{BB962C8B-B14F-4D97-AF65-F5344CB8AC3E}">
        <p14:creationId xmlns:p14="http://schemas.microsoft.com/office/powerpoint/2010/main" xmlns="" val="1107732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group perceptions </a:t>
            </a:r>
            <a:endParaRPr lang="en-US" dirty="0"/>
          </a:p>
        </p:txBody>
      </p:sp>
      <p:sp>
        <p:nvSpPr>
          <p:cNvPr id="3" name="Content Placeholder 2"/>
          <p:cNvSpPr>
            <a:spLocks noGrp="1"/>
          </p:cNvSpPr>
          <p:nvPr>
            <p:ph sz="quarter" idx="1"/>
          </p:nvPr>
        </p:nvSpPr>
        <p:spPr/>
        <p:txBody>
          <a:bodyPr>
            <a:normAutofit/>
          </a:bodyPr>
          <a:lstStyle/>
          <a:p>
            <a:r>
              <a:rPr lang="en-US" sz="2800" dirty="0"/>
              <a:t>The overwhelming majority of focus group participants in the earthquake zone also perceived the response of the US and other international donors, including the deployment of US and NATO military forces, </a:t>
            </a:r>
            <a:r>
              <a:rPr lang="en-US" sz="2800" dirty="0" smtClean="0"/>
              <a:t>as being </a:t>
            </a:r>
            <a:r>
              <a:rPr lang="en-US" sz="2800" dirty="0"/>
              <a:t>driven by humanitarian rather </a:t>
            </a:r>
            <a:r>
              <a:rPr lang="en-US" sz="2800" dirty="0" smtClean="0"/>
              <a:t>than political </a:t>
            </a:r>
            <a:r>
              <a:rPr lang="en-US" sz="2800" dirty="0"/>
              <a:t>considerations. </a:t>
            </a:r>
          </a:p>
        </p:txBody>
      </p:sp>
    </p:spTree>
    <p:extLst>
      <p:ext uri="{BB962C8B-B14F-4D97-AF65-F5344CB8AC3E}">
        <p14:creationId xmlns:p14="http://schemas.microsoft.com/office/powerpoint/2010/main" xmlns="" val="196268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Geostrategic locatio</a:t>
            </a:r>
            <a:r>
              <a:rPr lang="en-US" dirty="0" smtClean="0"/>
              <a:t>n of </a:t>
            </a:r>
            <a:r>
              <a:rPr lang="en-US" dirty="0" err="1" smtClean="0"/>
              <a:t>pakistan</a:t>
            </a:r>
            <a:endParaRPr lang="en-US" dirty="0"/>
          </a:p>
        </p:txBody>
      </p:sp>
      <p:sp>
        <p:nvSpPr>
          <p:cNvPr id="3" name="Content Placeholder 2"/>
          <p:cNvSpPr>
            <a:spLocks noGrp="1"/>
          </p:cNvSpPr>
          <p:nvPr>
            <p:ph sz="quarter" idx="1"/>
          </p:nvPr>
        </p:nvSpPr>
        <p:spPr/>
        <p:txBody>
          <a:bodyPr/>
          <a:lstStyle/>
          <a:p>
            <a:pPr algn="just"/>
            <a:r>
              <a:rPr lang="en-US" dirty="0"/>
              <a:t>Pakistan’s geostrategic location as a “front-line” state in the US’s global </a:t>
            </a:r>
            <a:r>
              <a:rPr lang="en-US" dirty="0" err="1"/>
              <a:t>WoT</a:t>
            </a:r>
            <a:r>
              <a:rPr lang="en-US" dirty="0"/>
              <a:t>, for which it has been richly rewarded with billions of dollars of US foreign aid since 2001, has ensured that </a:t>
            </a:r>
            <a:r>
              <a:rPr lang="en-US" dirty="0" err="1"/>
              <a:t>WoT</a:t>
            </a:r>
            <a:r>
              <a:rPr lang="en-US" dirty="0"/>
              <a:t> considerations still played a role in the earthquake response. </a:t>
            </a:r>
          </a:p>
        </p:txBody>
      </p:sp>
    </p:spTree>
    <p:extLst>
      <p:ext uri="{BB962C8B-B14F-4D97-AF65-F5344CB8AC3E}">
        <p14:creationId xmlns:p14="http://schemas.microsoft.com/office/powerpoint/2010/main" xmlns="" val="22049696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one national NGO worker in Muzaffarabad noted:</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a:t> </a:t>
            </a:r>
            <a:r>
              <a:rPr lang="en-US" i="1" dirty="0" smtClean="0"/>
              <a:t>People </a:t>
            </a:r>
            <a:r>
              <a:rPr lang="en-US" i="1" dirty="0"/>
              <a:t>in the earthquake areas didn’t care who gave aid – they were happy with anyone. Elsewhere there were perceptions and conspiracy theories but not in the earthquake area.</a:t>
            </a:r>
            <a:endParaRPr lang="en-US" dirty="0"/>
          </a:p>
          <a:p>
            <a:r>
              <a:rPr lang="en-US" dirty="0" smtClean="0"/>
              <a:t>In earthquake-affected areas, however, few people were giving much attention to conspiracy theories or objecting to the presence of foreign military forces. </a:t>
            </a:r>
          </a:p>
          <a:p>
            <a:pPr>
              <a:buNone/>
            </a:pPr>
            <a:endParaRPr lang="en-US" dirty="0"/>
          </a:p>
        </p:txBody>
      </p:sp>
    </p:spTree>
    <p:extLst>
      <p:ext uri="{BB962C8B-B14F-4D97-AF65-F5344CB8AC3E}">
        <p14:creationId xmlns:p14="http://schemas.microsoft.com/office/powerpoint/2010/main" xmlns="" val="514184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Government Minister From Pakistan Views</a:t>
            </a:r>
            <a:endParaRPr lang="en-US" dirty="0"/>
          </a:p>
        </p:txBody>
      </p:sp>
      <p:sp>
        <p:nvSpPr>
          <p:cNvPr id="3" name="Content Placeholder 2"/>
          <p:cNvSpPr>
            <a:spLocks noGrp="1"/>
          </p:cNvSpPr>
          <p:nvPr>
            <p:ph sz="quarter" idx="1"/>
          </p:nvPr>
        </p:nvSpPr>
        <p:spPr/>
        <p:txBody>
          <a:bodyPr/>
          <a:lstStyle/>
          <a:p>
            <a:r>
              <a:rPr lang="en-US" i="1" dirty="0"/>
              <a:t>There were some rumors that they have hidden agendas, and that the US created the earthquake to take over, but after a couple of weeks the majority were completely satisfied. When they left everyone was sad that they were leaving.</a:t>
            </a:r>
            <a:endParaRPr lang="en-US" dirty="0"/>
          </a:p>
          <a:p>
            <a:pPr marL="0" indent="0">
              <a:buNone/>
            </a:pPr>
            <a:endParaRPr lang="en-US" dirty="0"/>
          </a:p>
        </p:txBody>
      </p:sp>
    </p:spTree>
    <p:extLst>
      <p:ext uri="{BB962C8B-B14F-4D97-AF65-F5344CB8AC3E}">
        <p14:creationId xmlns:p14="http://schemas.microsoft.com/office/powerpoint/2010/main" xmlns="" val="38409606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IN WHICH EARTHQUAKE RESPONSE WAS AFFECTED.</a:t>
            </a:r>
            <a:endParaRPr lang="en-US" dirty="0"/>
          </a:p>
        </p:txBody>
      </p:sp>
      <p:sp>
        <p:nvSpPr>
          <p:cNvPr id="3" name="Content Placeholder 2"/>
          <p:cNvSpPr>
            <a:spLocks noGrp="1"/>
          </p:cNvSpPr>
          <p:nvPr>
            <p:ph sz="quarter" idx="1"/>
          </p:nvPr>
        </p:nvSpPr>
        <p:spPr/>
        <p:txBody>
          <a:bodyPr>
            <a:normAutofit/>
          </a:bodyPr>
          <a:lstStyle/>
          <a:p>
            <a:pPr algn="just"/>
            <a:r>
              <a:rPr lang="en-US" sz="2600" dirty="0" smtClean="0"/>
              <a:t>T</a:t>
            </a:r>
            <a:r>
              <a:rPr lang="en-US" sz="2600" dirty="0" smtClean="0"/>
              <a:t>wo </a:t>
            </a:r>
            <a:r>
              <a:rPr lang="en-US" sz="2600" dirty="0"/>
              <a:t>important ways in which the earthquake response was affected by the </a:t>
            </a:r>
            <a:r>
              <a:rPr lang="en-US" sz="2600" dirty="0" err="1"/>
              <a:t>WoT</a:t>
            </a:r>
            <a:r>
              <a:rPr lang="en-US" sz="2600" dirty="0"/>
              <a:t>: 1) a much more generous US response as part of a conscious effort to use the earthquake response to “win hearts and minds”; and 2) controversy over the role of Islamist organizations and militant ‘</a:t>
            </a:r>
            <a:r>
              <a:rPr lang="en-US" sz="2600" i="1" dirty="0"/>
              <a:t>jihadi</a:t>
            </a:r>
            <a:r>
              <a:rPr lang="en-US" sz="2600" dirty="0"/>
              <a:t>’ groups in the response.</a:t>
            </a:r>
          </a:p>
          <a:p>
            <a:endParaRPr lang="en-US" dirty="0"/>
          </a:p>
        </p:txBody>
      </p:sp>
    </p:spTree>
    <p:extLst>
      <p:ext uri="{BB962C8B-B14F-4D97-AF65-F5344CB8AC3E}">
        <p14:creationId xmlns:p14="http://schemas.microsoft.com/office/powerpoint/2010/main" xmlns="" val="2467712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“Winning Hearts and Minds”</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Probably </a:t>
            </a:r>
            <a:r>
              <a:rPr lang="en-US" dirty="0"/>
              <a:t>the greatest impact of the </a:t>
            </a:r>
            <a:r>
              <a:rPr lang="en-US" dirty="0" err="1"/>
              <a:t>WoT</a:t>
            </a:r>
            <a:r>
              <a:rPr lang="en-US" dirty="0"/>
              <a:t> on the US’s earthquake response was the very conscious effort on the part of US policy-makers to reward a strategic </a:t>
            </a:r>
            <a:r>
              <a:rPr lang="en-US" dirty="0" err="1"/>
              <a:t>WoT</a:t>
            </a:r>
            <a:r>
              <a:rPr lang="en-US" dirty="0"/>
              <a:t> ally, and to use it as an opportunity to “win hearts and </a:t>
            </a:r>
            <a:r>
              <a:rPr lang="en-US" dirty="0" err="1" smtClean="0"/>
              <a:t>minds”and</a:t>
            </a:r>
            <a:r>
              <a:rPr lang="en-US" dirty="0" smtClean="0"/>
              <a:t> </a:t>
            </a:r>
            <a:r>
              <a:rPr lang="en-US" dirty="0"/>
              <a:t>boost the US’s sagging popularity in this front-line state.</a:t>
            </a:r>
          </a:p>
        </p:txBody>
      </p:sp>
    </p:spTree>
    <p:extLst>
      <p:ext uri="{BB962C8B-B14F-4D97-AF65-F5344CB8AC3E}">
        <p14:creationId xmlns:p14="http://schemas.microsoft.com/office/powerpoint/2010/main" xmlns="" val="953469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
            <a:br>
              <a:rPr lang="en-US" dirty="0" smtClean="0"/>
            </a:br>
            <a:r>
              <a:rPr lang="en-US" dirty="0" smtClean="0"/>
              <a:t>Wall Street Journal Editorial </a:t>
            </a:r>
            <a:endParaRPr lang="en-US" dirty="0"/>
          </a:p>
        </p:txBody>
      </p:sp>
      <p:sp>
        <p:nvSpPr>
          <p:cNvPr id="3" name="Content Placeholder 2"/>
          <p:cNvSpPr>
            <a:spLocks noGrp="1"/>
          </p:cNvSpPr>
          <p:nvPr>
            <p:ph sz="quarter" idx="1"/>
          </p:nvPr>
        </p:nvSpPr>
        <p:spPr/>
        <p:txBody>
          <a:bodyPr/>
          <a:lstStyle/>
          <a:p>
            <a:r>
              <a:rPr lang="en-US" dirty="0"/>
              <a:t>A </a:t>
            </a:r>
            <a:r>
              <a:rPr lang="en-US" i="1" dirty="0"/>
              <a:t>Wall Street Journal </a:t>
            </a:r>
            <a:r>
              <a:rPr lang="en-US" dirty="0"/>
              <a:t>editorial called the earthquake response “…one of America’s most significant hearts-and-minds successes so far in the Muslim world.”</a:t>
            </a:r>
          </a:p>
        </p:txBody>
      </p:sp>
    </p:spTree>
    <p:extLst>
      <p:ext uri="{BB962C8B-B14F-4D97-AF65-F5344CB8AC3E}">
        <p14:creationId xmlns:p14="http://schemas.microsoft.com/office/powerpoint/2010/main" xmlns="" val="3320990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 Congressional Research Service Report</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pPr algn="just"/>
            <a:r>
              <a:rPr lang="en-US" dirty="0"/>
              <a:t>A US Congressional Research Service Report written two months after the earthquake was very explicit about the potential benefit of US earthquake assistance to the </a:t>
            </a:r>
            <a:r>
              <a:rPr lang="en-US" dirty="0" err="1"/>
              <a:t>WoT</a:t>
            </a:r>
            <a:r>
              <a:rPr lang="en-US" dirty="0"/>
              <a:t>:</a:t>
            </a:r>
          </a:p>
          <a:p>
            <a:pPr marL="0" indent="0" algn="just">
              <a:buNone/>
            </a:pPr>
            <a:r>
              <a:rPr lang="en-US" i="1" dirty="0" smtClean="0"/>
              <a:t>The </a:t>
            </a:r>
            <a:r>
              <a:rPr lang="en-US" i="1" dirty="0"/>
              <a:t>degree to which the United States receives positive press for its contribution to the earthquake relief effort may make it easier for Musharraf to support anti-terror activity in the region.”</a:t>
            </a:r>
            <a:endParaRPr lang="en-US" dirty="0"/>
          </a:p>
        </p:txBody>
      </p:sp>
    </p:spTree>
    <p:extLst>
      <p:ext uri="{BB962C8B-B14F-4D97-AF65-F5344CB8AC3E}">
        <p14:creationId xmlns:p14="http://schemas.microsoft.com/office/powerpoint/2010/main" xmlns="" val="26275294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dirty="0"/>
              <a:t>In the case of a country like Pakistan, viewed as “strategic” and an “ally,” it seems likely that the </a:t>
            </a:r>
            <a:r>
              <a:rPr lang="en-US" dirty="0" err="1"/>
              <a:t>WoT</a:t>
            </a:r>
            <a:r>
              <a:rPr lang="en-US" dirty="0"/>
              <a:t> agenda had the positive result of increasing the speed and the scale of the US response.</a:t>
            </a:r>
          </a:p>
        </p:txBody>
      </p:sp>
    </p:spTree>
    <p:extLst>
      <p:ext uri="{BB962C8B-B14F-4D97-AF65-F5344CB8AC3E}">
        <p14:creationId xmlns:p14="http://schemas.microsoft.com/office/powerpoint/2010/main" xmlns="" val="850870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The Controversial Role of “Jihadi” Groups</a:t>
            </a:r>
            <a:br>
              <a:rPr lang="en-US" sz="4000" dirty="0" smtClean="0"/>
            </a:br>
            <a:endParaRPr lang="en-US" dirty="0"/>
          </a:p>
        </p:txBody>
      </p:sp>
      <p:sp>
        <p:nvSpPr>
          <p:cNvPr id="3" name="Content Placeholder 2"/>
          <p:cNvSpPr>
            <a:spLocks noGrp="1"/>
          </p:cNvSpPr>
          <p:nvPr>
            <p:ph sz="quarter" idx="1"/>
          </p:nvPr>
        </p:nvSpPr>
        <p:spPr/>
        <p:txBody>
          <a:bodyPr/>
          <a:lstStyle/>
          <a:p>
            <a:r>
              <a:rPr lang="en-US" dirty="0" smtClean="0"/>
              <a:t>Interviews </a:t>
            </a:r>
            <a:r>
              <a:rPr lang="en-US" dirty="0"/>
              <a:t>for this study confirmed observations made by others that in many cases the first to arrive on the scene to assist in rescue and relief efforts following the earthquake were members of Islamist groups, including militant </a:t>
            </a:r>
            <a:r>
              <a:rPr lang="en-US" i="1" dirty="0"/>
              <a:t>jihadi </a:t>
            </a:r>
            <a:r>
              <a:rPr lang="en-US" dirty="0"/>
              <a:t>organizations.</a:t>
            </a:r>
          </a:p>
        </p:txBody>
      </p:sp>
    </p:spTree>
    <p:extLst>
      <p:ext uri="{BB962C8B-B14F-4D97-AF65-F5344CB8AC3E}">
        <p14:creationId xmlns:p14="http://schemas.microsoft.com/office/powerpoint/2010/main" xmlns="" val="11443682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Jihadis</a:t>
            </a:r>
            <a:r>
              <a:rPr lang="en-US" dirty="0" smtClean="0"/>
              <a:t> and Muslim Brotherhood </a:t>
            </a:r>
            <a:endParaRPr lang="en-US" dirty="0"/>
          </a:p>
        </p:txBody>
      </p:sp>
      <p:sp>
        <p:nvSpPr>
          <p:cNvPr id="3" name="Content Placeholder 2"/>
          <p:cNvSpPr>
            <a:spLocks noGrp="1"/>
          </p:cNvSpPr>
          <p:nvPr>
            <p:ph sz="quarter" idx="1"/>
          </p:nvPr>
        </p:nvSpPr>
        <p:spPr/>
        <p:txBody>
          <a:bodyPr/>
          <a:lstStyle/>
          <a:p>
            <a:r>
              <a:rPr lang="en-US" dirty="0"/>
              <a:t>Respondents were generally very positive about the </a:t>
            </a:r>
            <a:r>
              <a:rPr lang="en-US" dirty="0" smtClean="0"/>
              <a:t>speedy assistance </a:t>
            </a:r>
            <a:r>
              <a:rPr lang="en-US" dirty="0"/>
              <a:t>provided by these groups, who they often referred to in interviews as “our Muslim brothers.”</a:t>
            </a:r>
          </a:p>
          <a:p>
            <a:endParaRPr lang="en-US" dirty="0"/>
          </a:p>
        </p:txBody>
      </p:sp>
    </p:spTree>
    <p:extLst>
      <p:ext uri="{BB962C8B-B14F-4D97-AF65-F5344CB8AC3E}">
        <p14:creationId xmlns:p14="http://schemas.microsoft.com/office/powerpoint/2010/main" xmlns="" val="16711916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According to one national NGO worker:</a:t>
            </a:r>
            <a:br>
              <a:rPr lang="en-US" dirty="0"/>
            </a:br>
            <a:endParaRPr lang="en-US" dirty="0"/>
          </a:p>
        </p:txBody>
      </p:sp>
      <p:sp>
        <p:nvSpPr>
          <p:cNvPr id="3" name="Content Placeholder 2"/>
          <p:cNvSpPr>
            <a:spLocks noGrp="1"/>
          </p:cNvSpPr>
          <p:nvPr>
            <p:ph sz="quarter" idx="1"/>
          </p:nvPr>
        </p:nvSpPr>
        <p:spPr/>
        <p:txBody>
          <a:bodyPr/>
          <a:lstStyle/>
          <a:p>
            <a:r>
              <a:rPr lang="en-US" i="1" dirty="0"/>
              <a:t>Jihadi groups were very effective. They were the first to respond. They were much more organized than civil society groups… They had horses and carried supplies on their backs. They were the first to deliver food. We had hundreds of volunteers on our door dressed in jeans and t-shirts, but we didn’t know how to use them. The jihadi organizations were much better organized.</a:t>
            </a:r>
            <a:endParaRPr lang="en-US" dirty="0"/>
          </a:p>
          <a:p>
            <a:pPr marL="0" indent="0">
              <a:buNone/>
            </a:pPr>
            <a:endParaRPr lang="en-US" dirty="0"/>
          </a:p>
        </p:txBody>
      </p:sp>
    </p:spTree>
    <p:extLst>
      <p:ext uri="{BB962C8B-B14F-4D97-AF65-F5344CB8AC3E}">
        <p14:creationId xmlns:p14="http://schemas.microsoft.com/office/powerpoint/2010/main" xmlns="" val="12884079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Islamic Political Parties</a:t>
            </a:r>
            <a:endParaRPr lang="en-US" dirty="0"/>
          </a:p>
        </p:txBody>
      </p:sp>
      <p:sp>
        <p:nvSpPr>
          <p:cNvPr id="3" name="Content Placeholder 2"/>
          <p:cNvSpPr>
            <a:spLocks noGrp="1"/>
          </p:cNvSpPr>
          <p:nvPr>
            <p:ph sz="quarter" idx="1"/>
          </p:nvPr>
        </p:nvSpPr>
        <p:spPr/>
        <p:txBody>
          <a:bodyPr/>
          <a:lstStyle/>
          <a:p>
            <a:pPr algn="just"/>
            <a:r>
              <a:rPr lang="en-US" dirty="0"/>
              <a:t>Pakistan’s main Islamic political parties like </a:t>
            </a:r>
            <a:r>
              <a:rPr lang="en-US" dirty="0" err="1"/>
              <a:t>Jamaat</a:t>
            </a:r>
            <a:r>
              <a:rPr lang="en-US" dirty="0"/>
              <a:t>-i-</a:t>
            </a:r>
            <a:r>
              <a:rPr lang="en-US" dirty="0" err="1"/>
              <a:t>Islami</a:t>
            </a:r>
            <a:r>
              <a:rPr lang="en-US" dirty="0"/>
              <a:t> (JI) and the </a:t>
            </a:r>
            <a:r>
              <a:rPr lang="en-US" dirty="0" err="1"/>
              <a:t>Jamiat</a:t>
            </a:r>
            <a:r>
              <a:rPr lang="en-US" dirty="0"/>
              <a:t> </a:t>
            </a:r>
            <a:r>
              <a:rPr lang="en-US" dirty="0" err="1"/>
              <a:t>Ulema</a:t>
            </a:r>
            <a:r>
              <a:rPr lang="en-US" dirty="0"/>
              <a:t>-i-Islam (JUI) were active in rescue and relief efforts, along with their respective welfare wings, the Al-</a:t>
            </a:r>
            <a:r>
              <a:rPr lang="en-US" dirty="0" err="1"/>
              <a:t>Khidmat</a:t>
            </a:r>
            <a:r>
              <a:rPr lang="en-US" dirty="0"/>
              <a:t> </a:t>
            </a:r>
            <a:r>
              <a:rPr lang="en-US" dirty="0" smtClean="0"/>
              <a:t>Foundation </a:t>
            </a:r>
            <a:r>
              <a:rPr lang="en-US" dirty="0"/>
              <a:t>and the Al-</a:t>
            </a:r>
            <a:r>
              <a:rPr lang="en-US" dirty="0" err="1"/>
              <a:t>Khair</a:t>
            </a:r>
            <a:r>
              <a:rPr lang="en-US" dirty="0"/>
              <a:t> </a:t>
            </a:r>
            <a:r>
              <a:rPr lang="en-US" dirty="0" smtClean="0"/>
              <a:t>Trust, </a:t>
            </a:r>
            <a:r>
              <a:rPr lang="en-US" dirty="0"/>
              <a:t>and their affiliated militant organizations, the </a:t>
            </a:r>
            <a:r>
              <a:rPr lang="en-US" dirty="0" err="1"/>
              <a:t>Hizbul</a:t>
            </a:r>
            <a:r>
              <a:rPr lang="en-US" dirty="0"/>
              <a:t> Mujahidin and </a:t>
            </a:r>
            <a:r>
              <a:rPr lang="en-US" dirty="0" err="1"/>
              <a:t>Jamiat</a:t>
            </a:r>
            <a:r>
              <a:rPr lang="en-US" dirty="0"/>
              <a:t>-al- </a:t>
            </a:r>
            <a:r>
              <a:rPr lang="en-US" dirty="0" err="1"/>
              <a:t>Ansar</a:t>
            </a:r>
            <a:r>
              <a:rPr lang="en-US" dirty="0"/>
              <a:t> (formerly </a:t>
            </a:r>
            <a:r>
              <a:rPr lang="en-US" dirty="0" err="1"/>
              <a:t>Harkatul</a:t>
            </a:r>
            <a:r>
              <a:rPr lang="en-US" dirty="0"/>
              <a:t> Mujahidin).</a:t>
            </a:r>
          </a:p>
        </p:txBody>
      </p:sp>
    </p:spTree>
    <p:extLst>
      <p:ext uri="{BB962C8B-B14F-4D97-AF65-F5344CB8AC3E}">
        <p14:creationId xmlns:p14="http://schemas.microsoft.com/office/powerpoint/2010/main" xmlns="" val="36804043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According to one NGO worker in Muzaffarabad:</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i="1" dirty="0" smtClean="0"/>
              <a:t>Cluster </a:t>
            </a:r>
            <a:r>
              <a:rPr lang="en-US" i="1" dirty="0"/>
              <a:t>meetings hardly saw any Islamic organizations participating…. There was a reluctance to invite them. I asked why we weren’t inviting them. All Islamic organizations aren’t </a:t>
            </a:r>
            <a:r>
              <a:rPr lang="en-US" i="1" dirty="0" err="1"/>
              <a:t>jihadis</a:t>
            </a:r>
            <a:r>
              <a:rPr lang="en-US" i="1" dirty="0"/>
              <a:t>, but it’s hard for many people to differentiate.</a:t>
            </a:r>
            <a:endParaRPr lang="en-US" dirty="0"/>
          </a:p>
          <a:p>
            <a:pPr marL="0" indent="0">
              <a:buNone/>
            </a:pPr>
            <a:endParaRPr lang="en-US" dirty="0"/>
          </a:p>
          <a:p>
            <a:endParaRPr lang="en-US" dirty="0"/>
          </a:p>
        </p:txBody>
      </p:sp>
    </p:spTree>
    <p:extLst>
      <p:ext uri="{BB962C8B-B14F-4D97-AF65-F5344CB8AC3E}">
        <p14:creationId xmlns:p14="http://schemas.microsoft.com/office/powerpoint/2010/main" xmlns="" val="3266797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Coherence and the Role of the Pakistan Army</a:t>
            </a:r>
            <a:br>
              <a:rPr lang="en-US" dirty="0" smtClean="0"/>
            </a:br>
            <a:endParaRPr lang="en-US" dirty="0"/>
          </a:p>
        </p:txBody>
      </p:sp>
      <p:sp>
        <p:nvSpPr>
          <p:cNvPr id="3" name="Content Placeholder 2"/>
          <p:cNvSpPr>
            <a:spLocks noGrp="1"/>
          </p:cNvSpPr>
          <p:nvPr>
            <p:ph sz="quarter" idx="1"/>
          </p:nvPr>
        </p:nvSpPr>
        <p:spPr>
          <a:xfrm>
            <a:off x="381000" y="1219200"/>
            <a:ext cx="7467600" cy="4873752"/>
          </a:xfrm>
        </p:spPr>
        <p:txBody>
          <a:bodyPr>
            <a:normAutofit/>
          </a:bodyPr>
          <a:lstStyle/>
          <a:p>
            <a:pPr marL="0" indent="0">
              <a:buNone/>
            </a:pPr>
            <a:endParaRPr lang="en-US" dirty="0"/>
          </a:p>
          <a:p>
            <a:pPr algn="just"/>
            <a:r>
              <a:rPr lang="en-US" dirty="0" smtClean="0"/>
              <a:t>An </a:t>
            </a:r>
            <a:r>
              <a:rPr lang="en-US" dirty="0"/>
              <a:t>important objective of the HA2015 study has been to critically examine the impact of attempts </a:t>
            </a:r>
            <a:r>
              <a:rPr lang="en-US" dirty="0" smtClean="0"/>
              <a:t>to promote </a:t>
            </a:r>
            <a:r>
              <a:rPr lang="en-US" dirty="0"/>
              <a:t>greater coherence and integration in conflict and post-conflict environments between humanitarian efforts and political, military and/or peace-building efforts.</a:t>
            </a:r>
          </a:p>
        </p:txBody>
      </p:sp>
    </p:spTree>
    <p:extLst>
      <p:ext uri="{BB962C8B-B14F-4D97-AF65-F5344CB8AC3E}">
        <p14:creationId xmlns:p14="http://schemas.microsoft.com/office/powerpoint/2010/main" xmlns="" val="1207230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 of HA2015</a:t>
            </a:r>
            <a:endParaRPr lang="en-US" dirty="0"/>
          </a:p>
        </p:txBody>
      </p:sp>
      <p:sp>
        <p:nvSpPr>
          <p:cNvPr id="3" name="Content Placeholder 2"/>
          <p:cNvSpPr>
            <a:spLocks noGrp="1"/>
          </p:cNvSpPr>
          <p:nvPr>
            <p:ph sz="quarter" idx="1"/>
          </p:nvPr>
        </p:nvSpPr>
        <p:spPr/>
        <p:txBody>
          <a:bodyPr/>
          <a:lstStyle/>
          <a:p>
            <a:pPr algn="just"/>
            <a:r>
              <a:rPr lang="en-US" dirty="0"/>
              <a:t>The main finding of the first round of HA2015 case studies regarding the push for greater coherence and integration was that the political-humanitarian relationship in integrated missions “is far from a collaboration among equals,” and that there is “a recurrent danger that humanitarian and human rights priorities will be made subservient to political objectives.”</a:t>
            </a:r>
          </a:p>
        </p:txBody>
      </p:sp>
    </p:spTree>
    <p:extLst>
      <p:ext uri="{BB962C8B-B14F-4D97-AF65-F5344CB8AC3E}">
        <p14:creationId xmlns:p14="http://schemas.microsoft.com/office/powerpoint/2010/main" xmlns="" val="2510347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Army Official View</a:t>
            </a:r>
            <a:endParaRPr lang="en-US" dirty="0"/>
          </a:p>
        </p:txBody>
      </p:sp>
      <p:sp>
        <p:nvSpPr>
          <p:cNvPr id="3" name="Content Placeholder 2"/>
          <p:cNvSpPr>
            <a:spLocks noGrp="1"/>
          </p:cNvSpPr>
          <p:nvPr>
            <p:ph sz="quarter" idx="1"/>
          </p:nvPr>
        </p:nvSpPr>
        <p:spPr/>
        <p:txBody>
          <a:bodyPr>
            <a:normAutofit/>
          </a:bodyPr>
          <a:lstStyle/>
          <a:p>
            <a:r>
              <a:rPr lang="en-US" dirty="0"/>
              <a:t>According to a Pakistani Lt. General and senior UN official who both played central roles in the response:</a:t>
            </a:r>
          </a:p>
          <a:p>
            <a:pPr marL="0" indent="0">
              <a:buNone/>
            </a:pPr>
            <a:r>
              <a:rPr lang="en-US" i="1" dirty="0" smtClean="0"/>
              <a:t>The </a:t>
            </a:r>
            <a:r>
              <a:rPr lang="en-US" i="1" dirty="0"/>
              <a:t>humanitarian operations and military operations were so interlinked that at the strategic level there could no longer be any meaningful division between the military operation and the humanitarian operation. It was </a:t>
            </a:r>
            <a:r>
              <a:rPr lang="en-US" i="1" dirty="0" smtClean="0"/>
              <a:t>one.</a:t>
            </a:r>
            <a:r>
              <a:rPr lang="en-US" dirty="0"/>
              <a:t> </a:t>
            </a:r>
          </a:p>
          <a:p>
            <a:endParaRPr lang="en-US" dirty="0"/>
          </a:p>
        </p:txBody>
      </p:sp>
    </p:spTree>
    <p:extLst>
      <p:ext uri="{BB962C8B-B14F-4D97-AF65-F5344CB8AC3E}">
        <p14:creationId xmlns:p14="http://schemas.microsoft.com/office/powerpoint/2010/main" xmlns="" val="36546519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ONE OF THE MOST EFFECTIVE LARGE SCALE RESPONSES BY THE HUMANITARIAN AGENCIES. </a:t>
            </a:r>
            <a:endParaRPr lang="en-US" dirty="0"/>
          </a:p>
        </p:txBody>
      </p:sp>
      <p:sp>
        <p:nvSpPr>
          <p:cNvPr id="3" name="Content Placeholder 2"/>
          <p:cNvSpPr>
            <a:spLocks noGrp="1"/>
          </p:cNvSpPr>
          <p:nvPr>
            <p:ph sz="quarter" idx="1"/>
          </p:nvPr>
        </p:nvSpPr>
        <p:spPr/>
        <p:txBody>
          <a:bodyPr/>
          <a:lstStyle/>
          <a:p>
            <a:pPr algn="just"/>
            <a:r>
              <a:rPr lang="en-US" dirty="0"/>
              <a:t>The earthquake response is also perceived by most donors and aid agencies to have been one of the most effective large-scale humanitarian responses – much more so than other recent responses to natural disasters, including the 2004 Indian Ocean tsunami and Hurricane Katrina.</a:t>
            </a:r>
          </a:p>
        </p:txBody>
      </p:sp>
    </p:spTree>
    <p:extLst>
      <p:ext uri="{BB962C8B-B14F-4D97-AF65-F5344CB8AC3E}">
        <p14:creationId xmlns:p14="http://schemas.microsoft.com/office/powerpoint/2010/main" xmlns="" val="3484244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Findings of this Study </a:t>
            </a:r>
            <a:endParaRPr lang="en-US" dirty="0"/>
          </a:p>
        </p:txBody>
      </p:sp>
      <p:sp>
        <p:nvSpPr>
          <p:cNvPr id="3" name="Content Placeholder 2"/>
          <p:cNvSpPr>
            <a:spLocks noGrp="1"/>
          </p:cNvSpPr>
          <p:nvPr>
            <p:ph sz="quarter" idx="1"/>
          </p:nvPr>
        </p:nvSpPr>
        <p:spPr/>
        <p:txBody>
          <a:bodyPr/>
          <a:lstStyle/>
          <a:p>
            <a:pPr algn="just"/>
            <a:r>
              <a:rPr lang="en-US" dirty="0"/>
              <a:t>One of the interesting findings of this perceptions study was the extent to which key informants directly involved in earthquake relief efforts attributed this success to the central role in relief efforts of national and international military forces in general, and the Pakistan Army in particular.</a:t>
            </a:r>
          </a:p>
          <a:p>
            <a:pPr marL="0" indent="0">
              <a:buNone/>
            </a:pPr>
            <a:endParaRPr lang="en-US" dirty="0"/>
          </a:p>
        </p:txBody>
      </p:sp>
    </p:spTree>
    <p:extLst>
      <p:ext uri="{BB962C8B-B14F-4D97-AF65-F5344CB8AC3E}">
        <p14:creationId xmlns:p14="http://schemas.microsoft.com/office/powerpoint/2010/main" xmlns="" val="21634647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Deployed Troops </a:t>
            </a:r>
            <a:endParaRPr lang="en-US" dirty="0"/>
          </a:p>
        </p:txBody>
      </p:sp>
      <p:sp>
        <p:nvSpPr>
          <p:cNvPr id="3" name="Content Placeholder 2"/>
          <p:cNvSpPr>
            <a:spLocks noGrp="1"/>
          </p:cNvSpPr>
          <p:nvPr>
            <p:ph sz="quarter" idx="1"/>
          </p:nvPr>
        </p:nvSpPr>
        <p:spPr/>
        <p:txBody>
          <a:bodyPr/>
          <a:lstStyle/>
          <a:p>
            <a:pPr algn="just"/>
            <a:r>
              <a:rPr lang="en-US" dirty="0"/>
              <a:t>In the days following the earthquake the Federal Relief Commission (FRC) was established headed by a serving army general to coordinate the overall earthquake response, and 60,000 troops were deployed to assist in relief efforts.</a:t>
            </a:r>
          </a:p>
        </p:txBody>
      </p:sp>
    </p:spTree>
    <p:extLst>
      <p:ext uri="{BB962C8B-B14F-4D97-AF65-F5344CB8AC3E}">
        <p14:creationId xmlns:p14="http://schemas.microsoft.com/office/powerpoint/2010/main" xmlns="" val="2947438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CRITICISIM ON ARMY </a:t>
            </a:r>
            <a:endParaRPr lang="en-US" dirty="0"/>
          </a:p>
        </p:txBody>
      </p:sp>
      <p:sp>
        <p:nvSpPr>
          <p:cNvPr id="3" name="Content Placeholder 2"/>
          <p:cNvSpPr>
            <a:spLocks noGrp="1"/>
          </p:cNvSpPr>
          <p:nvPr>
            <p:ph sz="quarter" idx="1"/>
          </p:nvPr>
        </p:nvSpPr>
        <p:spPr/>
        <p:txBody>
          <a:bodyPr/>
          <a:lstStyle/>
          <a:p>
            <a:r>
              <a:rPr lang="en-US" dirty="0"/>
              <a:t>While the army was strongly criticized for responding slowly in the immediate aftermath of the earthquake, and heavily criticized for its role in the longer-term reconstruction phase, the vast majority of aid workers as well as aid recipients who were interviewed were full of praise for the army’s role in leading the relief phase.</a:t>
            </a:r>
          </a:p>
        </p:txBody>
      </p:sp>
    </p:spTree>
    <p:extLst>
      <p:ext uri="{BB962C8B-B14F-4D97-AF65-F5344CB8AC3E}">
        <p14:creationId xmlns:p14="http://schemas.microsoft.com/office/powerpoint/2010/main" xmlns="" val="232521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responsible to combat disaster of such sort?</a:t>
            </a:r>
            <a:endParaRPr lang="en-US" dirty="0"/>
          </a:p>
        </p:txBody>
      </p:sp>
      <p:sp>
        <p:nvSpPr>
          <p:cNvPr id="3" name="Content Placeholder 2"/>
          <p:cNvSpPr>
            <a:spLocks noGrp="1"/>
          </p:cNvSpPr>
          <p:nvPr>
            <p:ph sz="quarter" idx="1"/>
          </p:nvPr>
        </p:nvSpPr>
        <p:spPr/>
        <p:txBody>
          <a:bodyPr/>
          <a:lstStyle/>
          <a:p>
            <a:r>
              <a:rPr lang="en-US" dirty="0"/>
              <a:t>It is important to note that the Pakistan Army does not have a constitutional mandate to respond to natural disasters. </a:t>
            </a:r>
            <a:endParaRPr lang="en-US" dirty="0" smtClean="0"/>
          </a:p>
          <a:p>
            <a:r>
              <a:rPr lang="en-US" dirty="0" smtClean="0"/>
              <a:t>Prior </a:t>
            </a:r>
            <a:r>
              <a:rPr lang="en-US" dirty="0"/>
              <a:t>to 2001 this was the responsibility of provincial civil administrations, and after the Local Government Ordinance of 2001 it became the responsibility of local governments at the district level.</a:t>
            </a:r>
          </a:p>
        </p:txBody>
      </p:sp>
    </p:spTree>
    <p:extLst>
      <p:ext uri="{BB962C8B-B14F-4D97-AF65-F5344CB8AC3E}">
        <p14:creationId xmlns:p14="http://schemas.microsoft.com/office/powerpoint/2010/main" xmlns="" val="39108506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FRC And ERRA</a:t>
            </a:r>
            <a:endParaRPr lang="en-US" dirty="0"/>
          </a:p>
        </p:txBody>
      </p:sp>
      <p:sp>
        <p:nvSpPr>
          <p:cNvPr id="3" name="Content Placeholder 2"/>
          <p:cNvSpPr>
            <a:spLocks noGrp="1"/>
          </p:cNvSpPr>
          <p:nvPr>
            <p:ph sz="quarter" idx="1"/>
          </p:nvPr>
        </p:nvSpPr>
        <p:spPr/>
        <p:txBody>
          <a:bodyPr/>
          <a:lstStyle/>
          <a:p>
            <a:r>
              <a:rPr lang="en-US" dirty="0"/>
              <a:t>They can choose to involve the military if required, but in the case of the earthquake this process was not followed. </a:t>
            </a:r>
            <a:endParaRPr lang="en-US" dirty="0" smtClean="0"/>
          </a:p>
          <a:p>
            <a:r>
              <a:rPr lang="en-US" dirty="0" smtClean="0"/>
              <a:t>The </a:t>
            </a:r>
            <a:r>
              <a:rPr lang="en-US" dirty="0"/>
              <a:t>FRC and ERRA were established by Presidential Ordinances and were never authorized by parliament, despite requests by parliamentarians for this to be done.</a:t>
            </a:r>
          </a:p>
        </p:txBody>
      </p:sp>
    </p:spTree>
    <p:extLst>
      <p:ext uri="{BB962C8B-B14F-4D97-AF65-F5344CB8AC3E}">
        <p14:creationId xmlns:p14="http://schemas.microsoft.com/office/powerpoint/2010/main" xmlns="" val="249429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Civilian led response is better</a:t>
            </a:r>
            <a:endParaRPr lang="en-US" dirty="0"/>
          </a:p>
        </p:txBody>
      </p:sp>
      <p:sp>
        <p:nvSpPr>
          <p:cNvPr id="3" name="Content Placeholder 2"/>
          <p:cNvSpPr>
            <a:spLocks noGrp="1"/>
          </p:cNvSpPr>
          <p:nvPr>
            <p:ph sz="quarter" idx="1"/>
          </p:nvPr>
        </p:nvSpPr>
        <p:spPr/>
        <p:txBody>
          <a:bodyPr/>
          <a:lstStyle/>
          <a:p>
            <a:pPr algn="just"/>
            <a:r>
              <a:rPr lang="en-US" dirty="0"/>
              <a:t>Several donor and aid agency officials emphasized that while in principle it would have been better to have a civilian-led response to the earthquake, in reality there was really no alternative to the army leading relief efforts.</a:t>
            </a:r>
          </a:p>
        </p:txBody>
      </p:sp>
    </p:spTree>
    <p:extLst>
      <p:ext uri="{BB962C8B-B14F-4D97-AF65-F5344CB8AC3E}">
        <p14:creationId xmlns:p14="http://schemas.microsoft.com/office/powerpoint/2010/main" xmlns="" val="41064363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Pakistan’s Official View</a:t>
            </a:r>
            <a:endParaRPr lang="en-US" dirty="0"/>
          </a:p>
        </p:txBody>
      </p:sp>
      <p:sp>
        <p:nvSpPr>
          <p:cNvPr id="3" name="Content Placeholder 2"/>
          <p:cNvSpPr>
            <a:spLocks noGrp="1"/>
          </p:cNvSpPr>
          <p:nvPr>
            <p:ph sz="quarter" idx="1"/>
          </p:nvPr>
        </p:nvSpPr>
        <p:spPr/>
        <p:txBody>
          <a:bodyPr/>
          <a:lstStyle/>
          <a:p>
            <a:r>
              <a:rPr lang="en-US" i="1" dirty="0"/>
              <a:t>In principle the army should withdraw, but if they did who would step in? INGOs aren’t here for the long- term. Local NGOs don’t have the capacity. The civilian government doesn’t have the capacity.</a:t>
            </a:r>
            <a:endParaRPr lang="en-US" dirty="0"/>
          </a:p>
          <a:p>
            <a:pPr marL="0" indent="0">
              <a:buNone/>
            </a:pPr>
            <a:endParaRPr lang="en-US" dirty="0"/>
          </a:p>
        </p:txBody>
      </p:sp>
    </p:spTree>
    <p:extLst>
      <p:ext uri="{BB962C8B-B14F-4D97-AF65-F5344CB8AC3E}">
        <p14:creationId xmlns:p14="http://schemas.microsoft.com/office/powerpoint/2010/main" xmlns="" val="976245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a senior USAID official noted, </a:t>
            </a:r>
            <a:endParaRPr lang="en-US" dirty="0"/>
          </a:p>
        </p:txBody>
      </p:sp>
      <p:sp>
        <p:nvSpPr>
          <p:cNvPr id="3" name="Content Placeholder 2"/>
          <p:cNvSpPr>
            <a:spLocks noGrp="1"/>
          </p:cNvSpPr>
          <p:nvPr>
            <p:ph sz="quarter" idx="1"/>
          </p:nvPr>
        </p:nvSpPr>
        <p:spPr/>
        <p:txBody>
          <a:bodyPr>
            <a:normAutofit/>
          </a:bodyPr>
          <a:lstStyle/>
          <a:p>
            <a:r>
              <a:rPr lang="en-US" dirty="0" smtClean="0"/>
              <a:t>“</a:t>
            </a:r>
            <a:r>
              <a:rPr lang="en-US" dirty="0"/>
              <a:t>The only organization that can handle a disaster of this magnitude is the army.” </a:t>
            </a:r>
            <a:endParaRPr lang="en-US" dirty="0" smtClean="0"/>
          </a:p>
          <a:p>
            <a:pPr algn="just"/>
            <a:r>
              <a:rPr lang="en-US" dirty="0" smtClean="0"/>
              <a:t>Of </a:t>
            </a:r>
            <a:r>
              <a:rPr lang="en-US" dirty="0"/>
              <a:t>course, the fact that Pakistan has no other strong institutions that could have led the response is to a considerable extent the result of a long history of deliberate actions taken by the Pakistan military to weaken all other potential rivals for power. </a:t>
            </a:r>
          </a:p>
        </p:txBody>
      </p:sp>
    </p:spTree>
    <p:extLst>
      <p:ext uri="{BB962C8B-B14F-4D97-AF65-F5344CB8AC3E}">
        <p14:creationId xmlns:p14="http://schemas.microsoft.com/office/powerpoint/2010/main" xmlns="" val="25710743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one Pakistani researcher noted</a:t>
            </a:r>
            <a:endParaRPr lang="en-US" dirty="0"/>
          </a:p>
        </p:txBody>
      </p:sp>
      <p:sp>
        <p:nvSpPr>
          <p:cNvPr id="3" name="Content Placeholder 2"/>
          <p:cNvSpPr>
            <a:spLocks noGrp="1"/>
          </p:cNvSpPr>
          <p:nvPr>
            <p:ph sz="quarter" idx="1"/>
          </p:nvPr>
        </p:nvSpPr>
        <p:spPr/>
        <p:txBody>
          <a:bodyPr/>
          <a:lstStyle/>
          <a:p>
            <a:r>
              <a:rPr lang="en-US" dirty="0" smtClean="0"/>
              <a:t>“The army has to do it because no other institutions exist – the army has destroyed them all.”</a:t>
            </a:r>
          </a:p>
          <a:p>
            <a:endParaRPr lang="en-US" dirty="0"/>
          </a:p>
        </p:txBody>
      </p:sp>
    </p:spTree>
    <p:extLst>
      <p:ext uri="{BB962C8B-B14F-4D97-AF65-F5344CB8AC3E}">
        <p14:creationId xmlns:p14="http://schemas.microsoft.com/office/powerpoint/2010/main" xmlns="" val="33233650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effectLst/>
                <a:latin typeface="Arial Black"/>
                <a:ea typeface="Times New Roman"/>
                <a:cs typeface="Arial Black"/>
              </a:rPr>
              <a:t>A Highly Criticized Rescue Effort</a:t>
            </a:r>
            <a:r>
              <a:rPr lang="en-US" sz="5400" dirty="0" smtClean="0">
                <a:ea typeface="Times New Roman"/>
                <a:cs typeface="Times New Roman"/>
              </a:rPr>
              <a:t/>
            </a:r>
            <a:br>
              <a:rPr lang="en-US" sz="5400" dirty="0" smtClean="0">
                <a:ea typeface="Times New Roman"/>
                <a:cs typeface="Times New Roman"/>
              </a:rPr>
            </a:br>
            <a:endParaRPr lang="en-US" dirty="0"/>
          </a:p>
        </p:txBody>
      </p:sp>
      <p:sp>
        <p:nvSpPr>
          <p:cNvPr id="3" name="Content Placeholder 2"/>
          <p:cNvSpPr>
            <a:spLocks noGrp="1"/>
          </p:cNvSpPr>
          <p:nvPr>
            <p:ph sz="quarter" idx="1"/>
          </p:nvPr>
        </p:nvSpPr>
        <p:spPr/>
        <p:txBody>
          <a:bodyPr/>
          <a:lstStyle/>
          <a:p>
            <a:r>
              <a:rPr lang="en-US" spc="-5" dirty="0" smtClean="0">
                <a:solidFill>
                  <a:srgbClr val="000000"/>
                </a:solidFill>
                <a:effectLst/>
                <a:latin typeface="Bookman Old Style"/>
                <a:ea typeface="Times New Roman"/>
                <a:cs typeface="Bookman Old Style"/>
              </a:rPr>
              <a:t>T</a:t>
            </a:r>
            <a:r>
              <a:rPr lang="en-US" dirty="0" smtClean="0">
                <a:solidFill>
                  <a:srgbClr val="000000"/>
                </a:solidFill>
                <a:effectLst/>
                <a:latin typeface="Bookman Old Style"/>
                <a:ea typeface="Times New Roman"/>
                <a:cs typeface="Bookman Old Style"/>
              </a:rPr>
              <a:t>he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Pakistan gov</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rnm</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nt, and in particular the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army, w</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re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h</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avily criticiz</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d for the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slow initial r</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sponse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to the</a:t>
            </a:r>
            <a:r>
              <a:rPr lang="en-US" spc="5" dirty="0" smtClean="0">
                <a:solidFill>
                  <a:srgbClr val="000000"/>
                </a:solidFill>
                <a:effectLst/>
                <a:latin typeface="Bookman Old Style"/>
                <a:ea typeface="Times New Roman"/>
                <a:cs typeface="Bookman Old Style"/>
              </a:rPr>
              <a:t> e</a:t>
            </a:r>
            <a:r>
              <a:rPr lang="en-US" dirty="0" smtClean="0">
                <a:solidFill>
                  <a:srgbClr val="000000"/>
                </a:solidFill>
                <a:effectLst/>
                <a:latin typeface="Bookman Old Style"/>
                <a:ea typeface="Times New Roman"/>
                <a:cs typeface="Bookman Old Style"/>
              </a:rPr>
              <a:t>arthquak</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 </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sp</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cially in the</a:t>
            </a:r>
            <a:r>
              <a:rPr lang="en-US" spc="5" dirty="0" smtClean="0">
                <a:solidFill>
                  <a:srgbClr val="000000"/>
                </a:solidFill>
                <a:effectLst/>
                <a:latin typeface="Bookman Old Style"/>
                <a:ea typeface="Times New Roman"/>
                <a:cs typeface="Bookman Old Style"/>
              </a:rPr>
              <a:t> </a:t>
            </a:r>
            <a:r>
              <a:rPr lang="en-US" dirty="0" smtClean="0">
                <a:solidFill>
                  <a:srgbClr val="000000"/>
                </a:solidFill>
                <a:effectLst/>
                <a:latin typeface="Bookman Old Style"/>
                <a:ea typeface="Times New Roman"/>
                <a:cs typeface="Bookman Old Style"/>
              </a:rPr>
              <a:t>local m</a:t>
            </a:r>
            <a:r>
              <a:rPr lang="en-US" spc="5" dirty="0" smtClean="0">
                <a:solidFill>
                  <a:srgbClr val="000000"/>
                </a:solidFill>
                <a:effectLst/>
                <a:latin typeface="Bookman Old Style"/>
                <a:ea typeface="Times New Roman"/>
                <a:cs typeface="Bookman Old Style"/>
              </a:rPr>
              <a:t>e</a:t>
            </a:r>
            <a:r>
              <a:rPr lang="en-US" dirty="0" smtClean="0">
                <a:solidFill>
                  <a:srgbClr val="000000"/>
                </a:solidFill>
                <a:effectLst/>
                <a:latin typeface="Bookman Old Style"/>
                <a:ea typeface="Times New Roman"/>
                <a:cs typeface="Bookman Old Style"/>
              </a:rPr>
              <a:t>dia. </a:t>
            </a:r>
            <a:endParaRPr lang="en-US" dirty="0"/>
          </a:p>
        </p:txBody>
      </p:sp>
    </p:spTree>
    <p:extLst>
      <p:ext uri="{BB962C8B-B14F-4D97-AF65-F5344CB8AC3E}">
        <p14:creationId xmlns:p14="http://schemas.microsoft.com/office/powerpoint/2010/main" xmlns="" val="6189131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Leading journalist’s Observation </a:t>
            </a:r>
            <a:endParaRPr lang="en-US" dirty="0"/>
          </a:p>
        </p:txBody>
      </p:sp>
      <p:sp>
        <p:nvSpPr>
          <p:cNvPr id="3" name="Content Placeholder 2"/>
          <p:cNvSpPr>
            <a:spLocks noGrp="1"/>
          </p:cNvSpPr>
          <p:nvPr>
            <p:ph sz="quarter" idx="1"/>
          </p:nvPr>
        </p:nvSpPr>
        <p:spPr/>
        <p:txBody>
          <a:bodyPr/>
          <a:lstStyle/>
          <a:p>
            <a:r>
              <a:rPr lang="en-US" dirty="0"/>
              <a:t>One of Pakistan’s leading journalists who was attempting to reach Muzaffarabad the day of the earthquake observed, “I could not help but notice the absence of government and army rescue teams. Instead, the void was filled by members of the ‘religious’ parties.”</a:t>
            </a:r>
          </a:p>
        </p:txBody>
      </p:sp>
    </p:spTree>
    <p:extLst>
      <p:ext uri="{BB962C8B-B14F-4D97-AF65-F5344CB8AC3E}">
        <p14:creationId xmlns:p14="http://schemas.microsoft.com/office/powerpoint/2010/main" xmlns="" val="33492257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REASONS FOR THE DELAYED RESPONSE FROM ARMY </a:t>
            </a:r>
            <a:endParaRPr lang="en-US" dirty="0"/>
          </a:p>
        </p:txBody>
      </p:sp>
      <p:sp>
        <p:nvSpPr>
          <p:cNvPr id="3" name="Content Placeholder 2"/>
          <p:cNvSpPr>
            <a:spLocks noGrp="1"/>
          </p:cNvSpPr>
          <p:nvPr>
            <p:ph sz="quarter" idx="1"/>
          </p:nvPr>
        </p:nvSpPr>
        <p:spPr/>
        <p:txBody>
          <a:bodyPr/>
          <a:lstStyle/>
          <a:p>
            <a:pPr algn="just"/>
            <a:r>
              <a:rPr lang="en-US" dirty="0"/>
              <a:t>While there may have been good reasons for the army’s delayed response, there was, nevertheless, a strong public perception that the army responded slowly during the rescue phase. Several explanations have been given for this slow initial response. </a:t>
            </a:r>
          </a:p>
        </p:txBody>
      </p:sp>
    </p:spTree>
    <p:extLst>
      <p:ext uri="{BB962C8B-B14F-4D97-AF65-F5344CB8AC3E}">
        <p14:creationId xmlns:p14="http://schemas.microsoft.com/office/powerpoint/2010/main" xmlns="" val="26264716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Lt General Nadeem Ahmed (ERRA)</a:t>
            </a:r>
            <a:endParaRPr lang="en-US" dirty="0"/>
          </a:p>
        </p:txBody>
      </p:sp>
      <p:sp>
        <p:nvSpPr>
          <p:cNvPr id="3" name="Content Placeholder 2"/>
          <p:cNvSpPr>
            <a:spLocks noGrp="1"/>
          </p:cNvSpPr>
          <p:nvPr>
            <p:ph sz="quarter" idx="1"/>
          </p:nvPr>
        </p:nvSpPr>
        <p:spPr/>
        <p:txBody>
          <a:bodyPr/>
          <a:lstStyle/>
          <a:p>
            <a:pPr algn="just"/>
            <a:r>
              <a:rPr lang="en-US" dirty="0"/>
              <a:t>The first, as explained in an interview with Lt. General Nadeem Ahmed of ERRA, was simply that “Pakistan was not prepared for this level of disaster.”</a:t>
            </a:r>
          </a:p>
        </p:txBody>
      </p:sp>
    </p:spTree>
    <p:extLst>
      <p:ext uri="{BB962C8B-B14F-4D97-AF65-F5344CB8AC3E}">
        <p14:creationId xmlns:p14="http://schemas.microsoft.com/office/powerpoint/2010/main" xmlns="" val="5644755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At the time of the earthquake Pakistan had no disaster response organizations other than a small Emergency Relief Cell in the Cabinet Division which maintains a few relief supplies for small-scale emergencies, and a Crisis Management Group in the Ministry of Interior to respond to contingencies like hijackings. </a:t>
            </a:r>
          </a:p>
        </p:txBody>
      </p:sp>
    </p:spTree>
    <p:extLst>
      <p:ext uri="{BB962C8B-B14F-4D97-AF65-F5344CB8AC3E}">
        <p14:creationId xmlns:p14="http://schemas.microsoft.com/office/powerpoint/2010/main" xmlns="" val="2145471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Military Responded </a:t>
            </a:r>
            <a:endParaRPr lang="en-US" dirty="0"/>
          </a:p>
        </p:txBody>
      </p:sp>
      <p:sp>
        <p:nvSpPr>
          <p:cNvPr id="3" name="Content Placeholder 2"/>
          <p:cNvSpPr>
            <a:spLocks noGrp="1"/>
          </p:cNvSpPr>
          <p:nvPr>
            <p:ph sz="quarter" idx="1"/>
          </p:nvPr>
        </p:nvSpPr>
        <p:spPr/>
        <p:txBody>
          <a:bodyPr/>
          <a:lstStyle/>
          <a:p>
            <a:r>
              <a:rPr lang="en-US" dirty="0"/>
              <a:t>While the Pakistan military has responded to many previous natural disasters such as floods and earthquakes, other than the 1970 cyclone in East Pakistan (now Bangladesh) that killed an estimated 300,000 people, none were even close to the scale of the 2005 earthquake.</a:t>
            </a:r>
          </a:p>
          <a:p>
            <a:pPr marL="0" indent="0">
              <a:buNone/>
            </a:pPr>
            <a:endParaRPr lang="en-US" dirty="0"/>
          </a:p>
        </p:txBody>
      </p:sp>
    </p:spTree>
    <p:extLst>
      <p:ext uri="{BB962C8B-B14F-4D97-AF65-F5344CB8AC3E}">
        <p14:creationId xmlns:p14="http://schemas.microsoft.com/office/powerpoint/2010/main" xmlns="" val="15109085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THAT DELAYED ARMY’S REPONSE</a:t>
            </a:r>
            <a:endParaRPr lang="en-US" dirty="0"/>
          </a:p>
        </p:txBody>
      </p:sp>
      <p:sp>
        <p:nvSpPr>
          <p:cNvPr id="3" name="Content Placeholder 2"/>
          <p:cNvSpPr>
            <a:spLocks noGrp="1"/>
          </p:cNvSpPr>
          <p:nvPr>
            <p:ph sz="quarter" idx="1"/>
          </p:nvPr>
        </p:nvSpPr>
        <p:spPr/>
        <p:txBody>
          <a:bodyPr/>
          <a:lstStyle/>
          <a:p>
            <a:pPr algn="just"/>
            <a:r>
              <a:rPr lang="en-US" dirty="0"/>
              <a:t>Another factor that delayed the army’s response was that it clearly prioritized institutional and strategic considerations over adherence to humanitarian principles of impartiality.</a:t>
            </a:r>
          </a:p>
        </p:txBody>
      </p:sp>
    </p:spTree>
    <p:extLst>
      <p:ext uri="{BB962C8B-B14F-4D97-AF65-F5344CB8AC3E}">
        <p14:creationId xmlns:p14="http://schemas.microsoft.com/office/powerpoint/2010/main" xmlns="" val="32751697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ARMY’S TOP PRIORITY </a:t>
            </a:r>
            <a:endParaRPr lang="en-US" dirty="0"/>
          </a:p>
        </p:txBody>
      </p:sp>
      <p:sp>
        <p:nvSpPr>
          <p:cNvPr id="3" name="Content Placeholder 2"/>
          <p:cNvSpPr>
            <a:spLocks noGrp="1"/>
          </p:cNvSpPr>
          <p:nvPr>
            <p:ph sz="quarter" idx="1"/>
          </p:nvPr>
        </p:nvSpPr>
        <p:spPr/>
        <p:txBody>
          <a:bodyPr/>
          <a:lstStyle/>
          <a:p>
            <a:pPr algn="just"/>
            <a:r>
              <a:rPr lang="en-US" dirty="0"/>
              <a:t>As a result, the army’s top priority during the first few days following the earthquake was to rescue the large number of military personnel who were injured in the earthquake, and to restore its defenses along the disputed Line of Control separating Indian- and Pakistan-administered Kashmir.</a:t>
            </a:r>
          </a:p>
        </p:txBody>
      </p:sp>
    </p:spTree>
    <p:extLst>
      <p:ext uri="{BB962C8B-B14F-4D97-AF65-F5344CB8AC3E}">
        <p14:creationId xmlns:p14="http://schemas.microsoft.com/office/powerpoint/2010/main" xmlns="" val="1073456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Director Of an INGO </a:t>
            </a:r>
            <a:endParaRPr lang="en-US" dirty="0"/>
          </a:p>
        </p:txBody>
      </p:sp>
      <p:sp>
        <p:nvSpPr>
          <p:cNvPr id="3" name="Content Placeholder 2"/>
          <p:cNvSpPr>
            <a:spLocks noGrp="1"/>
          </p:cNvSpPr>
          <p:nvPr>
            <p:ph sz="quarter" idx="1"/>
          </p:nvPr>
        </p:nvSpPr>
        <p:spPr/>
        <p:txBody>
          <a:bodyPr/>
          <a:lstStyle/>
          <a:p>
            <a:r>
              <a:rPr lang="en-US" dirty="0"/>
              <a:t>According to the director of an INGO working in </a:t>
            </a:r>
            <a:r>
              <a:rPr lang="en-US" dirty="0" err="1"/>
              <a:t>PaK</a:t>
            </a:r>
            <a:r>
              <a:rPr lang="en-US" dirty="0"/>
              <a:t> at the time of the earthquake, “Initially the Pakistani military were more interested in rescuing their own military men so we were able to focus on the civilian side.” </a:t>
            </a:r>
          </a:p>
        </p:txBody>
      </p:sp>
    </p:spTree>
    <p:extLst>
      <p:ext uri="{BB962C8B-B14F-4D97-AF65-F5344CB8AC3E}">
        <p14:creationId xmlns:p14="http://schemas.microsoft.com/office/powerpoint/2010/main" xmlns="" val="17592164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From Retired Brigadier </a:t>
            </a:r>
            <a:endParaRPr lang="en-US" dirty="0"/>
          </a:p>
        </p:txBody>
      </p:sp>
      <p:sp>
        <p:nvSpPr>
          <p:cNvPr id="3" name="Content Placeholder 2"/>
          <p:cNvSpPr>
            <a:spLocks noGrp="1"/>
          </p:cNvSpPr>
          <p:nvPr>
            <p:ph sz="quarter" idx="1"/>
          </p:nvPr>
        </p:nvSpPr>
        <p:spPr/>
        <p:txBody>
          <a:bodyPr/>
          <a:lstStyle/>
          <a:p>
            <a:r>
              <a:rPr lang="en-US" i="1" dirty="0" smtClean="0"/>
              <a:t>“The </a:t>
            </a:r>
            <a:r>
              <a:rPr lang="en-US" i="1" dirty="0"/>
              <a:t>quake exposed the military to an unprecedented predicament as the country’s forward positions at several places were rendered unmanned. This caused panic and a rush to move in reinforcements because India could have easily occupied strategically important peaks that had been left undefended.” </a:t>
            </a:r>
            <a:endParaRPr lang="en-US" dirty="0"/>
          </a:p>
        </p:txBody>
      </p:sp>
    </p:spTree>
    <p:extLst>
      <p:ext uri="{BB962C8B-B14F-4D97-AF65-F5344CB8AC3E}">
        <p14:creationId xmlns:p14="http://schemas.microsoft.com/office/powerpoint/2010/main" xmlns="" val="35124954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NGO Worker’s Views</a:t>
            </a:r>
            <a:endParaRPr lang="en-US" dirty="0"/>
          </a:p>
        </p:txBody>
      </p:sp>
      <p:sp>
        <p:nvSpPr>
          <p:cNvPr id="3" name="Content Placeholder 2"/>
          <p:cNvSpPr>
            <a:spLocks noGrp="1"/>
          </p:cNvSpPr>
          <p:nvPr>
            <p:ph sz="quarter" idx="1"/>
          </p:nvPr>
        </p:nvSpPr>
        <p:spPr/>
        <p:txBody>
          <a:bodyPr/>
          <a:lstStyle/>
          <a:p>
            <a:pPr algn="just"/>
            <a:r>
              <a:rPr lang="en-US" i="1" dirty="0"/>
              <a:t>On October 11th lots of soldiers were sitting around doing nothing. They had their weapons so it didn’t look like they were there for rescuing – they were being deployed to the front line. The army’s first response was to replace their dead and injured…. Once they had replaced their forces then they did a good job in relief – we need to give the devil his due.</a:t>
            </a:r>
            <a:endParaRPr lang="en-US" dirty="0"/>
          </a:p>
          <a:p>
            <a:endParaRPr lang="en-US" dirty="0"/>
          </a:p>
        </p:txBody>
      </p:sp>
    </p:spTree>
    <p:extLst>
      <p:ext uri="{BB962C8B-B14F-4D97-AF65-F5344CB8AC3E}">
        <p14:creationId xmlns:p14="http://schemas.microsoft.com/office/powerpoint/2010/main" xmlns="" val="30415623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 Journalist Views</a:t>
            </a:r>
            <a:endParaRPr lang="en-US" dirty="0"/>
          </a:p>
        </p:txBody>
      </p:sp>
      <p:sp>
        <p:nvSpPr>
          <p:cNvPr id="3" name="Content Placeholder 2"/>
          <p:cNvSpPr>
            <a:spLocks noGrp="1"/>
          </p:cNvSpPr>
          <p:nvPr>
            <p:ph sz="quarter" idx="1"/>
          </p:nvPr>
        </p:nvSpPr>
        <p:spPr/>
        <p:txBody>
          <a:bodyPr/>
          <a:lstStyle/>
          <a:p>
            <a:r>
              <a:rPr lang="en-US" dirty="0"/>
              <a:t>A senior Pakistani journalist interviewed for this study noted that “the press was very critical and very confrontational” in the initial weeks following the earthquake. He acknowledged that in retrospect, “we were all criticizing but they did a good job…. Without the army, the relief operation couldn’t have succeeded.”</a:t>
            </a:r>
          </a:p>
          <a:p>
            <a:pPr marL="0" indent="0">
              <a:buNone/>
            </a:pPr>
            <a:endParaRPr lang="en-US" dirty="0"/>
          </a:p>
        </p:txBody>
      </p:sp>
    </p:spTree>
    <p:extLst>
      <p:ext uri="{BB962C8B-B14F-4D97-AF65-F5344CB8AC3E}">
        <p14:creationId xmlns:p14="http://schemas.microsoft.com/office/powerpoint/2010/main" xmlns="" val="26476557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Highly Praised Role in Relief Phase</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sharp contrast to the negative perceptions of the military role during the first week following the earthquake was the very positive perception of the army’s central role in coordinating the relief phase. </a:t>
            </a:r>
          </a:p>
        </p:txBody>
      </p:sp>
    </p:spTree>
    <p:extLst>
      <p:ext uri="{BB962C8B-B14F-4D97-AF65-F5344CB8AC3E}">
        <p14:creationId xmlns:p14="http://schemas.microsoft.com/office/powerpoint/2010/main" xmlns="" val="24380684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International Aid Agency Official Views</a:t>
            </a:r>
            <a:endParaRPr lang="en-US" dirty="0"/>
          </a:p>
        </p:txBody>
      </p:sp>
      <p:sp>
        <p:nvSpPr>
          <p:cNvPr id="3" name="Content Placeholder 2"/>
          <p:cNvSpPr>
            <a:spLocks noGrp="1"/>
          </p:cNvSpPr>
          <p:nvPr>
            <p:ph sz="quarter" idx="1"/>
          </p:nvPr>
        </p:nvSpPr>
        <p:spPr/>
        <p:txBody>
          <a:bodyPr/>
          <a:lstStyle/>
          <a:p>
            <a:pPr algn="just"/>
            <a:r>
              <a:rPr lang="en-US" i="1" dirty="0"/>
              <a:t>The Pakistani Army were open, listened, learned and then came up with better solutions. They kept in control. This is what’s made it work. I’ve stayed on because they’re a pleasure to work with. </a:t>
            </a:r>
            <a:r>
              <a:rPr lang="en-US" dirty="0"/>
              <a:t>(international aid agency official)</a:t>
            </a:r>
          </a:p>
          <a:p>
            <a:pPr marL="0" indent="0">
              <a:buNone/>
            </a:pPr>
            <a:endParaRPr lang="en-US" dirty="0"/>
          </a:p>
        </p:txBody>
      </p:sp>
    </p:spTree>
    <p:extLst>
      <p:ext uri="{BB962C8B-B14F-4D97-AF65-F5344CB8AC3E}">
        <p14:creationId xmlns:p14="http://schemas.microsoft.com/office/powerpoint/2010/main" xmlns="" val="17945142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(female earthquake IDP from </a:t>
            </a:r>
            <a:r>
              <a:rPr lang="en-US" dirty="0" err="1" smtClean="0"/>
              <a:t>PaK</a:t>
            </a:r>
            <a:r>
              <a:rPr lang="en-US" dirty="0" smtClean="0"/>
              <a:t>)</a:t>
            </a:r>
            <a:br>
              <a:rPr lang="en-US" dirty="0" smtClean="0"/>
            </a:br>
            <a:endParaRPr lang="en-US" dirty="0"/>
          </a:p>
        </p:txBody>
      </p:sp>
      <p:sp>
        <p:nvSpPr>
          <p:cNvPr id="3" name="Content Placeholder 2"/>
          <p:cNvSpPr>
            <a:spLocks noGrp="1"/>
          </p:cNvSpPr>
          <p:nvPr>
            <p:ph sz="quarter" idx="1"/>
          </p:nvPr>
        </p:nvSpPr>
        <p:spPr/>
        <p:txBody>
          <a:bodyPr/>
          <a:lstStyle/>
          <a:p>
            <a:r>
              <a:rPr lang="en-US" i="1" dirty="0"/>
              <a:t>The Pakistan Army provided all the assistance in our area. Nobody else came to our area to help us.</a:t>
            </a:r>
            <a:endParaRPr lang="en-US" dirty="0"/>
          </a:p>
          <a:p>
            <a:pPr marL="0" indent="0">
              <a:buNone/>
            </a:pPr>
            <a:endParaRPr lang="en-US" dirty="0"/>
          </a:p>
          <a:p>
            <a:endParaRPr lang="en-US" dirty="0"/>
          </a:p>
        </p:txBody>
      </p:sp>
    </p:spTree>
    <p:extLst>
      <p:ext uri="{BB962C8B-B14F-4D97-AF65-F5344CB8AC3E}">
        <p14:creationId xmlns:p14="http://schemas.microsoft.com/office/powerpoint/2010/main" xmlns="" val="22663043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According to General </a:t>
            </a:r>
            <a:r>
              <a:rPr lang="en-US" sz="3600" dirty="0" err="1" smtClean="0"/>
              <a:t>Farooq</a:t>
            </a:r>
            <a:r>
              <a:rPr lang="en-US" sz="3600" dirty="0" smtClean="0"/>
              <a:t>, the former FRC Commissioner</a:t>
            </a:r>
            <a:br>
              <a:rPr lang="en-US" sz="3600"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i="1" dirty="0" smtClean="0"/>
              <a:t>The </a:t>
            </a:r>
            <a:r>
              <a:rPr lang="en-US" i="1" dirty="0"/>
              <a:t>Pakistan military has had lots of interaction with the international community through peacekeeping operations, international training courses, field maneuvers abroad and in Pakistan. Pakistani peace- keeping operations are often the biggest.</a:t>
            </a:r>
            <a:endParaRPr lang="en-US" dirty="0"/>
          </a:p>
          <a:p>
            <a:endParaRPr lang="en-US" dirty="0"/>
          </a:p>
        </p:txBody>
      </p:sp>
    </p:spTree>
    <p:extLst>
      <p:ext uri="{BB962C8B-B14F-4D97-AF65-F5344CB8AC3E}">
        <p14:creationId xmlns:p14="http://schemas.microsoft.com/office/powerpoint/2010/main" xmlns="" val="17477436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A Controversial Role in the Reconstruction Phase</a:t>
            </a:r>
            <a:br>
              <a:rPr lang="en-US" sz="4000" dirty="0" smtClean="0"/>
            </a:br>
            <a:endParaRPr lang="en-US" dirty="0"/>
          </a:p>
        </p:txBody>
      </p:sp>
      <p:sp>
        <p:nvSpPr>
          <p:cNvPr id="3" name="Content Placeholder 2"/>
          <p:cNvSpPr>
            <a:spLocks noGrp="1"/>
          </p:cNvSpPr>
          <p:nvPr>
            <p:ph sz="quarter" idx="1"/>
          </p:nvPr>
        </p:nvSpPr>
        <p:spPr/>
        <p:txBody>
          <a:bodyPr/>
          <a:lstStyle/>
          <a:p>
            <a:pPr algn="just"/>
            <a:r>
              <a:rPr lang="en-US" dirty="0" smtClean="0"/>
              <a:t>The </a:t>
            </a:r>
            <a:r>
              <a:rPr lang="en-US" dirty="0"/>
              <a:t>perception of the army’s role in the earthquake response, which went from very negative during the rescue phase to very positive during much of the relief phase, again became increasingly controversial and unpopular during the reconstruction phase.</a:t>
            </a:r>
          </a:p>
        </p:txBody>
      </p:sp>
    </p:spTree>
    <p:extLst>
      <p:ext uri="{BB962C8B-B14F-4D97-AF65-F5344CB8AC3E}">
        <p14:creationId xmlns:p14="http://schemas.microsoft.com/office/powerpoint/2010/main" xmlns="" val="33571996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 (Focus group member in NWFP)</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r>
              <a:rPr lang="en-US" i="1" dirty="0"/>
              <a:t>The army played a key role in the rescue phase which we appreciate. We saw military forces at midnight carrying food and tents up the hill to earthquake victims. However, in the relief phase we’re not happy with the army. They didn’t listen to us and there are lots of irregularities</a:t>
            </a:r>
            <a:r>
              <a:rPr lang="en-US" i="1" dirty="0" smtClean="0"/>
              <a:t>.</a:t>
            </a:r>
            <a:endParaRPr lang="en-US" dirty="0"/>
          </a:p>
        </p:txBody>
      </p:sp>
    </p:spTree>
    <p:extLst>
      <p:ext uri="{BB962C8B-B14F-4D97-AF65-F5344CB8AC3E}">
        <p14:creationId xmlns:p14="http://schemas.microsoft.com/office/powerpoint/2010/main" xmlns="" val="23032178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(Pakistani researcher)</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i="1" dirty="0"/>
              <a:t>The army played a very constructive role in the relief phase, but we felt that at the reconstruction phase coordination and leadership should go back to civilian pre-earthquake structures. (INGO representative) Yes, the military did a good job and now it’s time for them to leave. We need to work more through local government – this is the only sustainable option. Ultimately elected governments have to handle the response. </a:t>
            </a:r>
            <a:endParaRPr lang="en-US" dirty="0"/>
          </a:p>
        </p:txBody>
      </p:sp>
    </p:spTree>
    <p:extLst>
      <p:ext uri="{BB962C8B-B14F-4D97-AF65-F5344CB8AC3E}">
        <p14:creationId xmlns:p14="http://schemas.microsoft.com/office/powerpoint/2010/main" xmlns="" val="220583735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Important Lesson </a:t>
            </a:r>
            <a:endParaRPr lang="en-US" dirty="0"/>
          </a:p>
        </p:txBody>
      </p:sp>
      <p:sp>
        <p:nvSpPr>
          <p:cNvPr id="3" name="Content Placeholder 2"/>
          <p:cNvSpPr>
            <a:spLocks noGrp="1"/>
          </p:cNvSpPr>
          <p:nvPr>
            <p:ph sz="quarter" idx="1"/>
          </p:nvPr>
        </p:nvSpPr>
        <p:spPr/>
        <p:txBody>
          <a:bodyPr/>
          <a:lstStyle/>
          <a:p>
            <a:pPr algn="just"/>
            <a:r>
              <a:rPr lang="en-US" dirty="0"/>
              <a:t>Another important lesson from the Pakistan study (as well as the Afghanistan, Nepal, and Sri Lanka studies) was that the benefits of coherence seem to obey a law of diminishing returns. As the less contentious life-saving humanitarian phase transitions into a more politicized reconstruction and recovery phase, the role of military forces is likely to become more politicized and disputed. </a:t>
            </a:r>
          </a:p>
        </p:txBody>
      </p:sp>
    </p:spTree>
    <p:extLst>
      <p:ext uri="{BB962C8B-B14F-4D97-AF65-F5344CB8AC3E}">
        <p14:creationId xmlns:p14="http://schemas.microsoft.com/office/powerpoint/2010/main" xmlns="" val="10906928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Interview with Lt. General Nadeem Ahmed, Deputy Chairman, ERRA</a:t>
            </a:r>
            <a:r>
              <a:rPr lang="en-US" dirty="0"/>
              <a:t/>
            </a:r>
            <a:br>
              <a:rPr lang="en-US" dirty="0"/>
            </a:br>
            <a:r>
              <a:rPr lang="en-US" dirty="0"/>
              <a:t> </a:t>
            </a:r>
          </a:p>
        </p:txBody>
      </p:sp>
      <p:sp>
        <p:nvSpPr>
          <p:cNvPr id="3" name="Content Placeholder 2"/>
          <p:cNvSpPr>
            <a:spLocks noGrp="1"/>
          </p:cNvSpPr>
          <p:nvPr>
            <p:ph sz="quarter" idx="1"/>
          </p:nvPr>
        </p:nvSpPr>
        <p:spPr/>
        <p:txBody>
          <a:bodyPr>
            <a:normAutofit/>
          </a:bodyPr>
          <a:lstStyle/>
          <a:p>
            <a:r>
              <a:rPr lang="en-US" dirty="0" smtClean="0"/>
              <a:t> </a:t>
            </a:r>
            <a:r>
              <a:rPr lang="en-US" dirty="0"/>
              <a:t>A willingness to learn – On day one we acknowledged we didn’t have knowledge and capacity, and we were more than willing to learn from humanitarian organizations.</a:t>
            </a:r>
          </a:p>
          <a:p>
            <a:r>
              <a:rPr lang="en-US" dirty="0" smtClean="0"/>
              <a:t>Opening </a:t>
            </a:r>
            <a:r>
              <a:rPr lang="en-US" dirty="0"/>
              <a:t>up to the international humanitarian world, which was remarkable for such a closed institution. We became a good facilitator for humanitarian organizations. There was an initial reluctance but then they preferred to operate with the military and found it easier to interact with us than civilian officials.</a:t>
            </a:r>
          </a:p>
          <a:p>
            <a:endParaRPr lang="en-US" dirty="0"/>
          </a:p>
        </p:txBody>
      </p:sp>
    </p:spTree>
    <p:extLst>
      <p:ext uri="{BB962C8B-B14F-4D97-AF65-F5344CB8AC3E}">
        <p14:creationId xmlns:p14="http://schemas.microsoft.com/office/powerpoint/2010/main" xmlns="" val="42617077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Interview with Lt. General Nadeem Ahmed, Deputy Chairman, ERRA</a:t>
            </a:r>
            <a:endParaRPr lang="en-US" dirty="0"/>
          </a:p>
        </p:txBody>
      </p:sp>
      <p:sp>
        <p:nvSpPr>
          <p:cNvPr id="3" name="Content Placeholder 2"/>
          <p:cNvSpPr>
            <a:spLocks noGrp="1"/>
          </p:cNvSpPr>
          <p:nvPr>
            <p:ph sz="quarter" idx="1"/>
          </p:nvPr>
        </p:nvSpPr>
        <p:spPr/>
        <p:txBody>
          <a:bodyPr/>
          <a:lstStyle/>
          <a:p>
            <a:r>
              <a:rPr lang="en-US" dirty="0"/>
              <a:t>Developing Coordination Mechanisms – We provided a platform for all humanitarian organizations – at Federal, State and district levels…. Every evening a coordination meeting was convened and participated in by all sectors which provided an overarching view while the UN Cluster system provided sectoral views. </a:t>
            </a:r>
          </a:p>
        </p:txBody>
      </p:sp>
    </p:spTree>
    <p:extLst>
      <p:ext uri="{BB962C8B-B14F-4D97-AF65-F5344CB8AC3E}">
        <p14:creationId xmlns:p14="http://schemas.microsoft.com/office/powerpoint/2010/main" xmlns="" val="23729587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Interview with Lt. General Nadeem Ahmed, Deputy Chairman, ERRA</a:t>
            </a:r>
            <a:endParaRPr lang="en-US" dirty="0"/>
          </a:p>
        </p:txBody>
      </p:sp>
      <p:sp>
        <p:nvSpPr>
          <p:cNvPr id="3" name="Content Placeholder 2"/>
          <p:cNvSpPr>
            <a:spLocks noGrp="1"/>
          </p:cNvSpPr>
          <p:nvPr>
            <p:ph sz="quarter" idx="1"/>
          </p:nvPr>
        </p:nvSpPr>
        <p:spPr/>
        <p:txBody>
          <a:bodyPr/>
          <a:lstStyle/>
          <a:p>
            <a:r>
              <a:rPr lang="en-US" dirty="0"/>
              <a:t>Personal relationships are critical – Once we got to know and trust each other we could talk frankly among friends. This spirit would then trickle down. We used strong leadership to </a:t>
            </a:r>
            <a:r>
              <a:rPr lang="en-US" dirty="0" smtClean="0"/>
              <a:t>push teamwork </a:t>
            </a:r>
            <a:r>
              <a:rPr lang="en-US" dirty="0"/>
              <a:t>down the system.</a:t>
            </a:r>
          </a:p>
          <a:p>
            <a:endParaRPr lang="en-US" dirty="0"/>
          </a:p>
        </p:txBody>
      </p:sp>
    </p:spTree>
    <p:extLst>
      <p:ext uri="{BB962C8B-B14F-4D97-AF65-F5344CB8AC3E}">
        <p14:creationId xmlns:p14="http://schemas.microsoft.com/office/powerpoint/2010/main" xmlns="" val="13101599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The objective of the study has been to learn from these perceptions in order to better understand, and more effectively address, some of the key challenges currently facing humanitarian action.</a:t>
            </a:r>
          </a:p>
          <a:p>
            <a:pPr marL="0" indent="0">
              <a:buNone/>
            </a:pPr>
            <a:endParaRPr lang="en-US" dirty="0"/>
          </a:p>
        </p:txBody>
      </p:sp>
    </p:spTree>
    <p:extLst>
      <p:ext uri="{BB962C8B-B14F-4D97-AF65-F5344CB8AC3E}">
        <p14:creationId xmlns:p14="http://schemas.microsoft.com/office/powerpoint/2010/main" xmlns="" val="19031388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a:t>This case study has examined the perceptions of a wide range of aid recipients and providers regarding the humanitarian response to the devastating earthquake that struck northern Pakistan and the disputed territory of Kashmir in October 2005. </a:t>
            </a:r>
          </a:p>
        </p:txBody>
      </p:sp>
    </p:spTree>
    <p:extLst>
      <p:ext uri="{BB962C8B-B14F-4D97-AF65-F5344CB8AC3E}">
        <p14:creationId xmlns:p14="http://schemas.microsoft.com/office/powerpoint/2010/main" xmlns="" val="77734848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sz="quarter" idx="1"/>
          </p:nvPr>
        </p:nvSpPr>
        <p:spPr/>
        <p:txBody>
          <a:bodyPr/>
          <a:lstStyle/>
          <a:p>
            <a:r>
              <a:rPr lang="en-US" dirty="0"/>
              <a:t>Perceptions of the Pakistan Earthquake </a:t>
            </a:r>
            <a:r>
              <a:rPr lang="en-US" dirty="0" smtClean="0"/>
              <a:t>Response Humanitarian </a:t>
            </a:r>
            <a:r>
              <a:rPr lang="en-US" dirty="0"/>
              <a:t>Agenda </a:t>
            </a:r>
            <a:r>
              <a:rPr lang="en-US" dirty="0" smtClean="0"/>
              <a:t>2015-Pakistan </a:t>
            </a:r>
            <a:r>
              <a:rPr lang="en-US" dirty="0"/>
              <a:t>Country </a:t>
            </a:r>
            <a:r>
              <a:rPr lang="en-US" dirty="0" smtClean="0"/>
              <a:t>Study By </a:t>
            </a:r>
            <a:r>
              <a:rPr lang="en-US" dirty="0"/>
              <a:t>Andrew </a:t>
            </a:r>
            <a:r>
              <a:rPr lang="en-US" dirty="0" smtClean="0"/>
              <a:t>Wilder February </a:t>
            </a:r>
            <a:r>
              <a:rPr lang="en-US" dirty="0"/>
              <a:t>2008</a:t>
            </a:r>
          </a:p>
          <a:p>
            <a:endParaRPr lang="en-US" dirty="0"/>
          </a:p>
        </p:txBody>
      </p:sp>
    </p:spTree>
    <p:extLst>
      <p:ext uri="{BB962C8B-B14F-4D97-AF65-F5344CB8AC3E}">
        <p14:creationId xmlns:p14="http://schemas.microsoft.com/office/powerpoint/2010/main" xmlns="" val="36741308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1189</TotalTime>
  <Words>3292</Words>
  <Application>Microsoft Office PowerPoint</Application>
  <PresentationFormat>On-screen Show (4:3)</PresentationFormat>
  <Paragraphs>164</Paragraphs>
  <Slides>67</Slides>
  <Notes>1</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Oriel</vt:lpstr>
      <vt:lpstr>Decision Making in Non Profit Sector (NPO) Lecture-16</vt:lpstr>
      <vt:lpstr>Agenda </vt:lpstr>
      <vt:lpstr>Preview of Last Lecture </vt:lpstr>
      <vt:lpstr>Perceptions of Pakistan  Earthquake Response . </vt:lpstr>
      <vt:lpstr>The Universality of Humanitarianism  </vt:lpstr>
      <vt:lpstr>The impact of WOT</vt:lpstr>
      <vt:lpstr>The impact of War on Terror </vt:lpstr>
      <vt:lpstr>A Perceived Minimal Impact </vt:lpstr>
      <vt:lpstr>US Official FEELING </vt:lpstr>
      <vt:lpstr>Un OFFICIAL </vt:lpstr>
      <vt:lpstr>INTERVIEWEES FEELINGS </vt:lpstr>
      <vt:lpstr>US INGO Worker Views</vt:lpstr>
      <vt:lpstr>WOT</vt:lpstr>
      <vt:lpstr>Comments From USAID Worker</vt:lpstr>
      <vt:lpstr>Focus group perceptions </vt:lpstr>
      <vt:lpstr>Geostrategic location of pakistan</vt:lpstr>
      <vt:lpstr>As one national NGO worker in Muzaffarabad noted:</vt:lpstr>
      <vt:lpstr>Government Minister From Pakistan Views</vt:lpstr>
      <vt:lpstr>WAYS IN WHICH EARTHQUAKE RESPONSE WAS AFFECTED.</vt:lpstr>
      <vt:lpstr>“Winning Hearts and Minds” </vt:lpstr>
      <vt:lpstr> Wall Street Journal Editorial </vt:lpstr>
      <vt:lpstr>US Congressional Research Service Report</vt:lpstr>
      <vt:lpstr>Slide 23</vt:lpstr>
      <vt:lpstr>The Controversial Role of “Jihadi” Groups </vt:lpstr>
      <vt:lpstr>Jihadis and Muslim Brotherhood </vt:lpstr>
      <vt:lpstr>According to one national NGO worker: </vt:lpstr>
      <vt:lpstr>Main Islamic Political Parties</vt:lpstr>
      <vt:lpstr>According to one NGO worker in Muzaffarabad: </vt:lpstr>
      <vt:lpstr>Coherence and the Role of the Pakistan Army </vt:lpstr>
      <vt:lpstr>Findings of HA2015</vt:lpstr>
      <vt:lpstr>Pakistan Army Official View</vt:lpstr>
      <vt:lpstr>ONE OF THE MOST EFFECTIVE LARGE SCALE RESPONSES BY THE HUMANITARIAN AGENCIES. </vt:lpstr>
      <vt:lpstr>Interesting Findings of this Study </vt:lpstr>
      <vt:lpstr>Deployed Troops </vt:lpstr>
      <vt:lpstr>CRITICISIM ON ARMY </vt:lpstr>
      <vt:lpstr>Who is responsible to combat disaster of such sort?</vt:lpstr>
      <vt:lpstr>FRC And ERRA</vt:lpstr>
      <vt:lpstr>Civilian led response is better</vt:lpstr>
      <vt:lpstr>Pakistan’s Official View</vt:lpstr>
      <vt:lpstr>As a senior USAID official noted, </vt:lpstr>
      <vt:lpstr>As one Pakistani researcher noted</vt:lpstr>
      <vt:lpstr>A Highly Criticized Rescue Effort </vt:lpstr>
      <vt:lpstr>Leading journalist’s Observation </vt:lpstr>
      <vt:lpstr>GOOD REASONS FOR THE DELAYED RESPONSE FROM ARMY </vt:lpstr>
      <vt:lpstr>Lt General Nadeem Ahmed (ERRA)</vt:lpstr>
      <vt:lpstr>Slide 46</vt:lpstr>
      <vt:lpstr>Pakistan Military Responded </vt:lpstr>
      <vt:lpstr>FACTOR THAT DELAYED ARMY’S REPONSE</vt:lpstr>
      <vt:lpstr>ARMY’S TOP PRIORITY </vt:lpstr>
      <vt:lpstr>Director Of an INGO </vt:lpstr>
      <vt:lpstr>Views From Retired Brigadier </vt:lpstr>
      <vt:lpstr>Pakistan NGO Worker’s Views</vt:lpstr>
      <vt:lpstr>Pakistan Journalist Views</vt:lpstr>
      <vt:lpstr>A Highly Praised Role in Relief Phase </vt:lpstr>
      <vt:lpstr>International Aid Agency Official Views</vt:lpstr>
      <vt:lpstr>(female earthquake IDP from PaK) </vt:lpstr>
      <vt:lpstr>According to General Farooq, the former FRC Commissioner </vt:lpstr>
      <vt:lpstr>A Controversial Role in the Reconstruction Phase </vt:lpstr>
      <vt:lpstr> (Focus group member in NWFP) </vt:lpstr>
      <vt:lpstr>(Pakistani researcher) </vt:lpstr>
      <vt:lpstr>An Important Lesson </vt:lpstr>
      <vt:lpstr>Interview with Lt. General Nadeem Ahmed, Deputy Chairman, ERRA  </vt:lpstr>
      <vt:lpstr>Interview with Lt. General Nadeem Ahmed, Deputy Chairman, ERRA</vt:lpstr>
      <vt:lpstr>Interview with Lt. General Nadeem Ahmed, Deputy Chairman, ERRA</vt:lpstr>
      <vt:lpstr>Conclusion </vt:lpstr>
      <vt:lpstr> </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Lecture-16</dc:title>
  <dc:creator>comsats</dc:creator>
  <cp:lastModifiedBy>NTS</cp:lastModifiedBy>
  <cp:revision>127</cp:revision>
  <dcterms:created xsi:type="dcterms:W3CDTF">2013-10-25T06:43:05Z</dcterms:created>
  <dcterms:modified xsi:type="dcterms:W3CDTF">2013-10-26T03:53:35Z</dcterms:modified>
</cp:coreProperties>
</file>