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D2C33C3F-70BC-4D09-876B-BEB8700EECA5}" type="datetimeFigureOut">
              <a:rPr lang="en-US" smtClean="0"/>
              <a:pPr/>
              <a:t>10/21/2013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48A8025-2456-4205-B665-A619E6AB9FE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D2C33C3F-70BC-4D09-876B-BEB8700EECA5}" type="datetimeFigureOut">
              <a:rPr lang="en-US" smtClean="0"/>
              <a:pPr/>
              <a:t>10/21/2013</a:t>
            </a:fld>
            <a:endParaRPr lang="en-US"/>
          </a:p>
        </p:txBody>
      </p:sp>
      <p:sp>
        <p:nvSpPr>
          <p:cNvPr id="9" name="Slide Number Placeholder 8"/>
          <p:cNvSpPr>
            <a:spLocks noGrp="1"/>
          </p:cNvSpPr>
          <p:nvPr>
            <p:ph type="sldNum" sz="quarter" idx="15"/>
          </p:nvPr>
        </p:nvSpPr>
        <p:spPr/>
        <p:txBody>
          <a:bodyPr rtlCol="0"/>
          <a:lstStyle/>
          <a:p>
            <a:fld id="{048A8025-2456-4205-B665-A619E6AB9FED}"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2C33C3F-70BC-4D09-876B-BEB8700EECA5}" type="datetimeFigureOut">
              <a:rPr lang="en-US" smtClean="0"/>
              <a:pPr/>
              <a:t>10/21/2013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48A8025-2456-4205-B665-A619E6AB9FE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2C33C3F-70BC-4D09-876B-BEB8700EECA5}" type="datetimeFigureOut">
              <a:rPr lang="en-US" smtClean="0"/>
              <a:pPr/>
              <a:t>10/21/2013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8A8025-2456-4205-B665-A619E6AB9FED}"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D2C33C3F-70BC-4D09-876B-BEB8700EECA5}" type="datetimeFigureOut">
              <a:rPr lang="en-US" smtClean="0"/>
              <a:pPr/>
              <a:t>10/21/2013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8A8025-2456-4205-B665-A619E6AB9FED}"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D2C33C3F-70BC-4D09-876B-BEB8700EECA5}" type="datetimeFigureOut">
              <a:rPr lang="en-US" smtClean="0"/>
              <a:pPr/>
              <a:t>10/21/2013</a:t>
            </a:fld>
            <a:endParaRPr lang="en-US"/>
          </a:p>
        </p:txBody>
      </p:sp>
      <p:sp>
        <p:nvSpPr>
          <p:cNvPr id="7" name="Slide Number Placeholder 6"/>
          <p:cNvSpPr>
            <a:spLocks noGrp="1"/>
          </p:cNvSpPr>
          <p:nvPr>
            <p:ph type="sldNum" sz="quarter" idx="11"/>
          </p:nvPr>
        </p:nvSpPr>
        <p:spPr/>
        <p:txBody>
          <a:bodyPr rtlCol="0"/>
          <a:lstStyle/>
          <a:p>
            <a:fld id="{048A8025-2456-4205-B665-A619E6AB9FED}"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C33C3F-70BC-4D09-876B-BEB8700EECA5}" type="datetimeFigureOut">
              <a:rPr lang="en-US" smtClean="0"/>
              <a:pPr/>
              <a:t>10/21/2013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8A8025-2456-4205-B665-A619E6AB9F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D2C33C3F-70BC-4D09-876B-BEB8700EECA5}" type="datetimeFigureOut">
              <a:rPr lang="en-US" smtClean="0"/>
              <a:pPr/>
              <a:t>10/21/2013</a:t>
            </a:fld>
            <a:endParaRPr lang="en-US"/>
          </a:p>
        </p:txBody>
      </p:sp>
      <p:sp>
        <p:nvSpPr>
          <p:cNvPr id="22" name="Slide Number Placeholder 21"/>
          <p:cNvSpPr>
            <a:spLocks noGrp="1"/>
          </p:cNvSpPr>
          <p:nvPr>
            <p:ph type="sldNum" sz="quarter" idx="15"/>
          </p:nvPr>
        </p:nvSpPr>
        <p:spPr/>
        <p:txBody>
          <a:bodyPr rtlCol="0"/>
          <a:lstStyle/>
          <a:p>
            <a:fld id="{048A8025-2456-4205-B665-A619E6AB9FED}"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2C33C3F-70BC-4D09-876B-BEB8700EECA5}" type="datetimeFigureOut">
              <a:rPr lang="en-US" smtClean="0"/>
              <a:pPr/>
              <a:t>10/21/2013</a:t>
            </a:fld>
            <a:endParaRPr lang="en-US"/>
          </a:p>
        </p:txBody>
      </p:sp>
      <p:sp>
        <p:nvSpPr>
          <p:cNvPr id="18" name="Slide Number Placeholder 17"/>
          <p:cNvSpPr>
            <a:spLocks noGrp="1"/>
          </p:cNvSpPr>
          <p:nvPr>
            <p:ph type="sldNum" sz="quarter" idx="11"/>
          </p:nvPr>
        </p:nvSpPr>
        <p:spPr/>
        <p:txBody>
          <a:bodyPr rtlCol="0"/>
          <a:lstStyle/>
          <a:p>
            <a:fld id="{048A8025-2456-4205-B665-A619E6AB9FED}"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C33C3F-70BC-4D09-876B-BEB8700EECA5}"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8A8025-2456-4205-B665-A619E6AB9F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C33C3F-70BC-4D09-876B-BEB8700EECA5}"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8A8025-2456-4205-B665-A619E6AB9F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2C33C3F-70BC-4D09-876B-BEB8700EECA5}" type="datetimeFigureOut">
              <a:rPr lang="en-US" smtClean="0"/>
              <a:pPr/>
              <a:t>10/21/2013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48A8025-2456-4205-B665-A619E6AB9F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1524000"/>
            <a:ext cx="6172200" cy="1894362"/>
          </a:xfrm>
        </p:spPr>
        <p:txBody>
          <a:bodyPr>
            <a:normAutofit/>
          </a:bodyPr>
          <a:lstStyle/>
          <a:p>
            <a:r>
              <a:rPr lang="en-US" dirty="0" smtClean="0"/>
              <a:t>Decision Making in Non Profit Sector (NPO)</a:t>
            </a:r>
            <a:br>
              <a:rPr lang="en-US" dirty="0" smtClean="0"/>
            </a:br>
            <a:r>
              <a:rPr lang="en-US" dirty="0" smtClean="0"/>
              <a:t>Lecture-15</a:t>
            </a:r>
            <a:endParaRPr lang="en-US" dirty="0"/>
          </a:p>
        </p:txBody>
      </p:sp>
      <p:sp>
        <p:nvSpPr>
          <p:cNvPr id="3" name="Subtitle 2"/>
          <p:cNvSpPr>
            <a:spLocks noGrp="1"/>
          </p:cNvSpPr>
          <p:nvPr>
            <p:ph type="subTitle" idx="1"/>
          </p:nvPr>
        </p:nvSpPr>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solidFill>
                <a:schemeClr val="tx1"/>
              </a:solidFill>
            </a:endParaRPr>
          </a:p>
          <a:p>
            <a:endParaRPr lang="en-US" dirty="0"/>
          </a:p>
        </p:txBody>
      </p:sp>
    </p:spTree>
    <p:extLst>
      <p:ext uri="{BB962C8B-B14F-4D97-AF65-F5344CB8AC3E}">
        <p14:creationId xmlns="" xmlns:p14="http://schemas.microsoft.com/office/powerpoint/2010/main" val="31928292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Preview of the Last Lecture </a:t>
            </a:r>
          </a:p>
          <a:p>
            <a:r>
              <a:rPr lang="en-US" dirty="0" smtClean="0"/>
              <a:t>Perceptions of Pakistan Earth Quake Response(Part-2) </a:t>
            </a:r>
          </a:p>
          <a:p>
            <a:r>
              <a:rPr lang="en-US" dirty="0" smtClean="0"/>
              <a:t>Transition from Relief to Reconstruction </a:t>
            </a:r>
          </a:p>
          <a:p>
            <a:r>
              <a:rPr lang="en-US" dirty="0" smtClean="0"/>
              <a:t>Humanitarian Coordination: Perceptions of “Clusters Approach”.</a:t>
            </a:r>
          </a:p>
          <a:p>
            <a:r>
              <a:rPr lang="en-US" dirty="0" smtClean="0"/>
              <a:t>The Universality of Humanitarianism </a:t>
            </a:r>
          </a:p>
          <a:p>
            <a:r>
              <a:rPr lang="en-US" dirty="0" smtClean="0"/>
              <a:t>Perceptions of Human Actors </a:t>
            </a:r>
          </a:p>
          <a:p>
            <a:r>
              <a:rPr lang="en-US" dirty="0" smtClean="0"/>
              <a:t>Culture Insensitivity </a:t>
            </a:r>
          </a:p>
          <a:p>
            <a:r>
              <a:rPr lang="en-US" dirty="0"/>
              <a:t>“Insiders” and “Outsiders” &amp; “Locals within Locals”</a:t>
            </a:r>
          </a:p>
          <a:p>
            <a:r>
              <a:rPr lang="en-US" dirty="0" smtClean="0"/>
              <a:t>Conclusion </a:t>
            </a:r>
          </a:p>
          <a:p>
            <a:endParaRPr lang="en-US" dirty="0"/>
          </a:p>
        </p:txBody>
      </p:sp>
    </p:spTree>
    <p:extLst>
      <p:ext uri="{BB962C8B-B14F-4D97-AF65-F5344CB8AC3E}">
        <p14:creationId xmlns="" xmlns:p14="http://schemas.microsoft.com/office/powerpoint/2010/main" val="9378691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from Relief to Reconstruction </a:t>
            </a:r>
            <a:br>
              <a:rPr lang="en-US" dirty="0" smtClean="0"/>
            </a:br>
            <a:endParaRPr lang="en-US" dirty="0"/>
          </a:p>
        </p:txBody>
      </p:sp>
      <p:sp>
        <p:nvSpPr>
          <p:cNvPr id="3" name="Content Placeholder 2"/>
          <p:cNvSpPr>
            <a:spLocks noGrp="1"/>
          </p:cNvSpPr>
          <p:nvPr>
            <p:ph sz="quarter" idx="1"/>
          </p:nvPr>
        </p:nvSpPr>
        <p:spPr/>
        <p:txBody>
          <a:bodyPr/>
          <a:lstStyle/>
          <a:p>
            <a:pPr algn="just"/>
            <a:r>
              <a:rPr lang="en-US" dirty="0"/>
              <a:t>In April 2006, six months after the earthquake, the relief phase transitioned into the reconstruction phase. </a:t>
            </a:r>
            <a:endParaRPr lang="en-US" dirty="0" smtClean="0"/>
          </a:p>
          <a:p>
            <a:pPr algn="just"/>
            <a:r>
              <a:rPr lang="en-US" dirty="0" smtClean="0"/>
              <a:t>This </a:t>
            </a:r>
            <a:r>
              <a:rPr lang="en-US" dirty="0"/>
              <a:t>was symbolized by </a:t>
            </a:r>
            <a:r>
              <a:rPr lang="en-US" dirty="0" smtClean="0"/>
              <a:t>the Federal relief Commission (FRC) </a:t>
            </a:r>
            <a:r>
              <a:rPr lang="en-US" dirty="0"/>
              <a:t>being phased out as an independent entity and its responsibilities taken over by the Earthquake Reconstruction and Rehabilitation Authority (ERRA).</a:t>
            </a:r>
          </a:p>
        </p:txBody>
      </p:sp>
    </p:spTree>
    <p:extLst>
      <p:ext uri="{BB962C8B-B14F-4D97-AF65-F5344CB8AC3E}">
        <p14:creationId xmlns="" xmlns:p14="http://schemas.microsoft.com/office/powerpoint/2010/main" val="6154897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from Relief to Reconstruction </a:t>
            </a:r>
            <a:br>
              <a:rPr lang="en-US" dirty="0" smtClean="0"/>
            </a:br>
            <a:endParaRPr lang="en-US" dirty="0"/>
          </a:p>
        </p:txBody>
      </p:sp>
      <p:sp>
        <p:nvSpPr>
          <p:cNvPr id="3" name="Content Placeholder 2"/>
          <p:cNvSpPr>
            <a:spLocks noGrp="1"/>
          </p:cNvSpPr>
          <p:nvPr>
            <p:ph sz="quarter" idx="1"/>
          </p:nvPr>
        </p:nvSpPr>
        <p:spPr/>
        <p:txBody>
          <a:bodyPr/>
          <a:lstStyle/>
          <a:p>
            <a:pPr algn="just"/>
            <a:r>
              <a:rPr lang="en-US" dirty="0"/>
              <a:t>Like the FRC, ERRA was technically a civilian institution, but it was still very much run by military officers. ERRA and the </a:t>
            </a:r>
            <a:r>
              <a:rPr lang="en-US" dirty="0" smtClean="0"/>
              <a:t> Inter Agency Standing Committee (IASC) </a:t>
            </a:r>
            <a:r>
              <a:rPr lang="en-US" dirty="0"/>
              <a:t>jointly developed an Early Recovery Plan (ERP) that outlined a set of programs designed “to minimize the gap between relief and reconstruction.” </a:t>
            </a:r>
          </a:p>
        </p:txBody>
      </p:sp>
    </p:spTree>
    <p:extLst>
      <p:ext uri="{BB962C8B-B14F-4D97-AF65-F5344CB8AC3E}">
        <p14:creationId xmlns="" xmlns:p14="http://schemas.microsoft.com/office/powerpoint/2010/main" val="968851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from Relief to Reconstruction </a:t>
            </a:r>
            <a:br>
              <a:rPr lang="en-US"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a:t>The goal of the ERP was to avoid a loss of momentum and a gap, and “to support the longer-term road to reconstruction by bridging the end of the relief phase and the start of full-scale reconstruction</a:t>
            </a:r>
            <a:r>
              <a:rPr lang="en-US" dirty="0" smtClean="0"/>
              <a:t>.”</a:t>
            </a:r>
            <a:endParaRPr lang="en-US" dirty="0"/>
          </a:p>
          <a:p>
            <a:r>
              <a:rPr lang="en-US" dirty="0" smtClean="0"/>
              <a:t>The </a:t>
            </a:r>
            <a:r>
              <a:rPr lang="en-US" dirty="0"/>
              <a:t>focus of the reconstruction phase shifted from saving lives to </a:t>
            </a:r>
            <a:r>
              <a:rPr lang="en-US" dirty="0" smtClean="0"/>
              <a:t>rebuilding the </a:t>
            </a:r>
            <a:r>
              <a:rPr lang="en-US" dirty="0"/>
              <a:t>lives and livelihoods of the affected populations using the slogan “Build Back Better.”</a:t>
            </a:r>
          </a:p>
          <a:p>
            <a:endParaRPr lang="en-US" dirty="0"/>
          </a:p>
        </p:txBody>
      </p:sp>
    </p:spTree>
    <p:extLst>
      <p:ext uri="{BB962C8B-B14F-4D97-AF65-F5344CB8AC3E}">
        <p14:creationId xmlns="" xmlns:p14="http://schemas.microsoft.com/office/powerpoint/2010/main" val="25325078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According to one UN official:</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pPr marL="0" indent="0">
              <a:buNone/>
            </a:pPr>
            <a:endParaRPr lang="en-US" dirty="0"/>
          </a:p>
          <a:p>
            <a:r>
              <a:rPr lang="en-US" i="1" dirty="0"/>
              <a:t>‘Build Back Better’ is a nice slogan but should we interpret this as build back a better society, or build back better infrastructure? </a:t>
            </a:r>
            <a:r>
              <a:rPr lang="en-US" i="1" dirty="0" smtClean="0"/>
              <a:t>We </a:t>
            </a:r>
            <a:r>
              <a:rPr lang="en-US" i="1" dirty="0"/>
              <a:t>haven’t been able to define this. We lost a common goal at some point – I’m not sure when. In the rescue/relief phase we had a common goal. In the reconstruction phase we’re very far apart without a common vision. The Early Recovery Plan is a tool that provides a common framework but it doesn’t provide a common vision. We should have invested more time in having Pakistani policy- makers and the humanitarian community agree on a common vision.</a:t>
            </a:r>
            <a:endParaRPr lang="en-US" dirty="0"/>
          </a:p>
          <a:p>
            <a:endParaRPr lang="en-US" dirty="0"/>
          </a:p>
        </p:txBody>
      </p:sp>
    </p:spTree>
    <p:extLst>
      <p:ext uri="{BB962C8B-B14F-4D97-AF65-F5344CB8AC3E}">
        <p14:creationId xmlns="" xmlns:p14="http://schemas.microsoft.com/office/powerpoint/2010/main" val="28031710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from Relief to Reconstruction </a:t>
            </a:r>
            <a:br>
              <a:rPr lang="en-US" dirty="0" smtClean="0"/>
            </a:br>
            <a:endParaRPr lang="en-US" dirty="0"/>
          </a:p>
        </p:txBody>
      </p:sp>
      <p:sp>
        <p:nvSpPr>
          <p:cNvPr id="3" name="Content Placeholder 2"/>
          <p:cNvSpPr>
            <a:spLocks noGrp="1"/>
          </p:cNvSpPr>
          <p:nvPr>
            <p:ph sz="quarter" idx="1"/>
          </p:nvPr>
        </p:nvSpPr>
        <p:spPr/>
        <p:txBody>
          <a:bodyPr/>
          <a:lstStyle/>
          <a:p>
            <a:pPr algn="just"/>
            <a:r>
              <a:rPr lang="en-US" dirty="0"/>
              <a:t>Two other explanations given in interviews and focus group discussions for the growing public discontent in the earthquake areas included the public’s frustration with the perceived slow pace of reconstruction, and the resentment of local politicians and civilian administrators who felt bypassed by the army and NGO-led relief and reconstruction programs. </a:t>
            </a:r>
          </a:p>
        </p:txBody>
      </p:sp>
    </p:spTree>
    <p:extLst>
      <p:ext uri="{BB962C8B-B14F-4D97-AF65-F5344CB8AC3E}">
        <p14:creationId xmlns="" xmlns:p14="http://schemas.microsoft.com/office/powerpoint/2010/main" val="32353729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from Relief to Reconstruction </a:t>
            </a:r>
            <a:br>
              <a:rPr lang="en-US" dirty="0" smtClean="0"/>
            </a:br>
            <a:endParaRPr lang="en-US" dirty="0"/>
          </a:p>
        </p:txBody>
      </p:sp>
      <p:sp>
        <p:nvSpPr>
          <p:cNvPr id="3" name="Content Placeholder 2"/>
          <p:cNvSpPr>
            <a:spLocks noGrp="1"/>
          </p:cNvSpPr>
          <p:nvPr>
            <p:ph sz="quarter" idx="1"/>
          </p:nvPr>
        </p:nvSpPr>
        <p:spPr/>
        <p:txBody>
          <a:bodyPr/>
          <a:lstStyle/>
          <a:p>
            <a:pPr algn="just"/>
            <a:r>
              <a:rPr lang="en-US" dirty="0"/>
              <a:t>The most common cause cited for the discontent, however, was the ERRA housing policy. Respondents complained that its financial assistance packages were inadequate and that technical standards were slow to be developed, poorly communicated, and initially too inflexible.</a:t>
            </a:r>
          </a:p>
          <a:p>
            <a:endParaRPr lang="en-US" dirty="0"/>
          </a:p>
        </p:txBody>
      </p:sp>
    </p:spTree>
    <p:extLst>
      <p:ext uri="{BB962C8B-B14F-4D97-AF65-F5344CB8AC3E}">
        <p14:creationId xmlns="" xmlns:p14="http://schemas.microsoft.com/office/powerpoint/2010/main" val="32681619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from Relief to Reconstruction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a:t>Much of the growing public discontent with reconstruction efforts was directed at the Pakistan Army which was still perceived to be running the show, albeit from behind the thin civilian façade of ERRA. </a:t>
            </a:r>
            <a:endParaRPr lang="en-US" dirty="0" smtClean="0"/>
          </a:p>
          <a:p>
            <a:r>
              <a:rPr lang="en-US" dirty="0" smtClean="0"/>
              <a:t>While </a:t>
            </a:r>
            <a:r>
              <a:rPr lang="en-US" dirty="0"/>
              <a:t>the army’s role was understood and welcomed during the rescue and relief phase, there was a lot less acceptance of the army’s continued leadership role during the earthquake reconstruction phase.</a:t>
            </a:r>
          </a:p>
        </p:txBody>
      </p:sp>
    </p:spTree>
    <p:extLst>
      <p:ext uri="{BB962C8B-B14F-4D97-AF65-F5344CB8AC3E}">
        <p14:creationId xmlns="" xmlns:p14="http://schemas.microsoft.com/office/powerpoint/2010/main" val="552782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from Relief to Reconstruction </a:t>
            </a:r>
            <a:br>
              <a:rPr lang="en-US" dirty="0" smtClean="0"/>
            </a:br>
            <a:endParaRPr lang="en-US" dirty="0"/>
          </a:p>
        </p:txBody>
      </p:sp>
      <p:sp>
        <p:nvSpPr>
          <p:cNvPr id="3" name="Content Placeholder 2"/>
          <p:cNvSpPr>
            <a:spLocks noGrp="1"/>
          </p:cNvSpPr>
          <p:nvPr>
            <p:ph sz="quarter" idx="1"/>
          </p:nvPr>
        </p:nvSpPr>
        <p:spPr/>
        <p:txBody>
          <a:bodyPr/>
          <a:lstStyle/>
          <a:p>
            <a:pPr algn="just"/>
            <a:r>
              <a:rPr lang="en-US" dirty="0"/>
              <a:t>As with national politics in general, there were growing demands for the military to put in place an exit strategy to turn responsibility for earthquake reconstruction back to civilian administrators and local government officials.</a:t>
            </a:r>
          </a:p>
          <a:p>
            <a:pPr marL="0" indent="0" algn="just">
              <a:buNone/>
            </a:pPr>
            <a:endParaRPr lang="en-US" dirty="0"/>
          </a:p>
        </p:txBody>
      </p:sp>
    </p:spTree>
    <p:extLst>
      <p:ext uri="{BB962C8B-B14F-4D97-AF65-F5344CB8AC3E}">
        <p14:creationId xmlns="" xmlns:p14="http://schemas.microsoft.com/office/powerpoint/2010/main" val="3859064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Humanitarian Coordination – Perceptions of the “Cluster Approach”</a:t>
            </a:r>
            <a:br>
              <a:rPr lang="en-US" dirty="0"/>
            </a:br>
            <a:endParaRPr lang="en-US" dirty="0"/>
          </a:p>
        </p:txBody>
      </p:sp>
      <p:sp>
        <p:nvSpPr>
          <p:cNvPr id="3" name="Content Placeholder 2"/>
          <p:cNvSpPr>
            <a:spLocks noGrp="1"/>
          </p:cNvSpPr>
          <p:nvPr>
            <p:ph sz="quarter" idx="1"/>
          </p:nvPr>
        </p:nvSpPr>
        <p:spPr/>
        <p:txBody>
          <a:bodyPr/>
          <a:lstStyle/>
          <a:p>
            <a:r>
              <a:rPr lang="en-US" dirty="0"/>
              <a:t>One of the important decisions made shortly after the earthquake was to use the UN-led “Cluster Approach” for coordination despite the fact that, although endorsed by the heads of the IASC member agencies, it had not been approved for implementation until 2006. </a:t>
            </a:r>
          </a:p>
        </p:txBody>
      </p:sp>
    </p:spTree>
    <p:extLst>
      <p:ext uri="{BB962C8B-B14F-4D97-AF65-F5344CB8AC3E}">
        <p14:creationId xmlns="" xmlns:p14="http://schemas.microsoft.com/office/powerpoint/2010/main" val="3288218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Humanitarian Coordination – Perceptions of the “Cluster Approach”</a:t>
            </a:r>
          </a:p>
        </p:txBody>
      </p:sp>
      <p:sp>
        <p:nvSpPr>
          <p:cNvPr id="3" name="Content Placeholder 2"/>
          <p:cNvSpPr>
            <a:spLocks noGrp="1"/>
          </p:cNvSpPr>
          <p:nvPr>
            <p:ph sz="quarter" idx="1"/>
          </p:nvPr>
        </p:nvSpPr>
        <p:spPr/>
        <p:txBody>
          <a:bodyPr/>
          <a:lstStyle/>
          <a:p>
            <a:pPr algn="just"/>
            <a:r>
              <a:rPr lang="en-US" dirty="0"/>
              <a:t>The Cluster Approach was based on a recommendation made in the 2005 Humanitarian Response Review (</a:t>
            </a:r>
            <a:r>
              <a:rPr lang="en-US" dirty="0" smtClean="0"/>
              <a:t>HRR) </a:t>
            </a:r>
            <a:r>
              <a:rPr lang="en-US" dirty="0"/>
              <a:t>commissioned by the UN Emergency Relief Coordinator to assign global “cluster leads” to address assistance gaps in humanitarian relief operations. </a:t>
            </a:r>
          </a:p>
        </p:txBody>
      </p:sp>
    </p:spTree>
    <p:extLst>
      <p:ext uri="{BB962C8B-B14F-4D97-AF65-F5344CB8AC3E}">
        <p14:creationId xmlns="" xmlns:p14="http://schemas.microsoft.com/office/powerpoint/2010/main" val="896042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Humanitarian Coordination – Perceptions of the “Cluster Approach”</a:t>
            </a:r>
          </a:p>
        </p:txBody>
      </p:sp>
      <p:sp>
        <p:nvSpPr>
          <p:cNvPr id="3" name="Content Placeholder 2"/>
          <p:cNvSpPr>
            <a:spLocks noGrp="1"/>
          </p:cNvSpPr>
          <p:nvPr>
            <p:ph sz="quarter" idx="1"/>
          </p:nvPr>
        </p:nvSpPr>
        <p:spPr/>
        <p:txBody>
          <a:bodyPr/>
          <a:lstStyle/>
          <a:p>
            <a:pPr algn="just"/>
            <a:r>
              <a:rPr lang="en-US" dirty="0"/>
              <a:t>In September 2005 the IASC endorsed a proposal to assign different UN agencies to lead (an initial nine</a:t>
            </a:r>
            <a:r>
              <a:rPr lang="en-US" dirty="0" smtClean="0"/>
              <a:t>)</a:t>
            </a:r>
            <a:r>
              <a:rPr lang="en-US" dirty="0"/>
              <a:t> </a:t>
            </a:r>
            <a:r>
              <a:rPr lang="en-US" dirty="0" err="1"/>
              <a:t>sectoral</a:t>
            </a:r>
            <a:r>
              <a:rPr lang="en-US" dirty="0"/>
              <a:t> or thematic </a:t>
            </a:r>
            <a:r>
              <a:rPr lang="en-US" dirty="0" smtClean="0"/>
              <a:t>clusters that </a:t>
            </a:r>
            <a:r>
              <a:rPr lang="en-US" dirty="0"/>
              <a:t>would be responsible for identifying and filling assistance gaps in humanitarian response operations, as well as for being the “provider of last resort.”</a:t>
            </a:r>
          </a:p>
        </p:txBody>
      </p:sp>
    </p:spTree>
    <p:extLst>
      <p:ext uri="{BB962C8B-B14F-4D97-AF65-F5344CB8AC3E}">
        <p14:creationId xmlns="" xmlns:p14="http://schemas.microsoft.com/office/powerpoint/2010/main" val="34150762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Humanitarian Coordination – Perceptions of the “Cluster Approach”</a:t>
            </a:r>
          </a:p>
        </p:txBody>
      </p:sp>
      <p:sp>
        <p:nvSpPr>
          <p:cNvPr id="3" name="Content Placeholder 2"/>
          <p:cNvSpPr>
            <a:spLocks noGrp="1"/>
          </p:cNvSpPr>
          <p:nvPr>
            <p:ph sz="quarter" idx="1"/>
          </p:nvPr>
        </p:nvSpPr>
        <p:spPr/>
        <p:txBody>
          <a:bodyPr/>
          <a:lstStyle/>
          <a:p>
            <a:pPr algn="just"/>
            <a:r>
              <a:rPr lang="en-US" dirty="0"/>
              <a:t>On October 9th – the day after the earthquake – the </a:t>
            </a:r>
            <a:r>
              <a:rPr lang="en-US" dirty="0" smtClean="0"/>
              <a:t>United Nations Disaster Assessment </a:t>
            </a:r>
            <a:r>
              <a:rPr lang="en-US" dirty="0" smtClean="0"/>
              <a:t>Coordination </a:t>
            </a:r>
            <a:r>
              <a:rPr lang="en-US" dirty="0" smtClean="0"/>
              <a:t>UNDAC </a:t>
            </a:r>
            <a:r>
              <a:rPr lang="en-US" dirty="0"/>
              <a:t>team in Islamabad issued its first situation report (</a:t>
            </a:r>
            <a:r>
              <a:rPr lang="en-US" dirty="0" err="1"/>
              <a:t>sitrep</a:t>
            </a:r>
            <a:r>
              <a:rPr lang="en-US" dirty="0"/>
              <a:t>) using a format based on the HRR-proposed clusters. </a:t>
            </a:r>
            <a:endParaRPr lang="en-US" dirty="0" smtClean="0"/>
          </a:p>
          <a:p>
            <a:pPr algn="just"/>
            <a:r>
              <a:rPr lang="en-US" dirty="0" smtClean="0"/>
              <a:t>This </a:t>
            </a:r>
            <a:r>
              <a:rPr lang="en-US" dirty="0"/>
              <a:t>was followed a few days later by a Flash Appeal for funding that was also organized into the HRR clusters. </a:t>
            </a:r>
          </a:p>
        </p:txBody>
      </p:sp>
    </p:spTree>
    <p:extLst>
      <p:ext uri="{BB962C8B-B14F-4D97-AF65-F5344CB8AC3E}">
        <p14:creationId xmlns="" xmlns:p14="http://schemas.microsoft.com/office/powerpoint/2010/main" val="2474199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Humanitarian Coordination – Perceptions of the “Cluster Approach”</a:t>
            </a:r>
          </a:p>
        </p:txBody>
      </p:sp>
      <p:sp>
        <p:nvSpPr>
          <p:cNvPr id="3" name="Content Placeholder 2"/>
          <p:cNvSpPr>
            <a:spLocks noGrp="1"/>
          </p:cNvSpPr>
          <p:nvPr>
            <p:ph sz="quarter" idx="1"/>
          </p:nvPr>
        </p:nvSpPr>
        <p:spPr/>
        <p:txBody>
          <a:bodyPr>
            <a:normAutofit fontScale="92500" lnSpcReduction="20000"/>
          </a:bodyPr>
          <a:lstStyle/>
          <a:p>
            <a:r>
              <a:rPr lang="en-US" dirty="0"/>
              <a:t>According to one first-hand account, these initial </a:t>
            </a:r>
            <a:r>
              <a:rPr lang="en-US" i="1" dirty="0"/>
              <a:t>ad hoc </a:t>
            </a:r>
            <a:r>
              <a:rPr lang="en-US" dirty="0"/>
              <a:t>decisions had major ramifications on the subsequent earthquake response:</a:t>
            </a:r>
          </a:p>
          <a:p>
            <a:pPr marL="0" indent="0">
              <a:buNone/>
            </a:pPr>
            <a:endParaRPr lang="en-US" dirty="0"/>
          </a:p>
          <a:p>
            <a:r>
              <a:rPr lang="en-US" i="1" dirty="0"/>
              <a:t>Firstly, a new and experimental approach would be used for what was quickly becoming a larger and more complex humanitarian response…. Lead agencies had neither trained their cluster coordinators nor budgeted for the positions. Agencies had little institutional knowledge of the structures, and basic tools, such as terms of reference and guidelines, simply did not exist. Clusters created first for the </a:t>
            </a:r>
            <a:r>
              <a:rPr lang="en-US" i="1" dirty="0" err="1"/>
              <a:t>sitrep</a:t>
            </a:r>
            <a:r>
              <a:rPr lang="en-US" i="1" dirty="0"/>
              <a:t> and then for the Flash Appeal now made a permanent mark on the relief operation. The clusters were formalized, leaders appointed, and coordination structures and mechanisms were put in </a:t>
            </a:r>
            <a:r>
              <a:rPr lang="en-US" i="1" dirty="0" smtClean="0"/>
              <a:t>place.</a:t>
            </a:r>
            <a:endParaRPr lang="en-US" dirty="0"/>
          </a:p>
          <a:p>
            <a:pPr marL="0" indent="0">
              <a:buNone/>
            </a:pPr>
            <a:endParaRPr lang="en-US" dirty="0"/>
          </a:p>
        </p:txBody>
      </p:sp>
    </p:spTree>
    <p:extLst>
      <p:ext uri="{BB962C8B-B14F-4D97-AF65-F5344CB8AC3E}">
        <p14:creationId xmlns="" xmlns:p14="http://schemas.microsoft.com/office/powerpoint/2010/main" val="27118318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Humanitarian Coordination – Perceptions of the “Cluster Approach”</a:t>
            </a:r>
          </a:p>
        </p:txBody>
      </p:sp>
      <p:sp>
        <p:nvSpPr>
          <p:cNvPr id="3" name="Content Placeholder 2"/>
          <p:cNvSpPr>
            <a:spLocks noGrp="1"/>
          </p:cNvSpPr>
          <p:nvPr>
            <p:ph sz="quarter" idx="1"/>
          </p:nvPr>
        </p:nvSpPr>
        <p:spPr/>
        <p:txBody>
          <a:bodyPr/>
          <a:lstStyle/>
          <a:p>
            <a:pPr algn="just"/>
            <a:r>
              <a:rPr lang="en-US" dirty="0"/>
              <a:t>Shortly after the adoption of the Cluster Approach in Islamabad, clusters were established in the four “humanitarian hubs”. </a:t>
            </a:r>
            <a:endParaRPr lang="en-US" dirty="0" smtClean="0"/>
          </a:p>
          <a:p>
            <a:pPr algn="just"/>
            <a:r>
              <a:rPr lang="en-US" dirty="0" smtClean="0"/>
              <a:t>These </a:t>
            </a:r>
            <a:r>
              <a:rPr lang="en-US" dirty="0"/>
              <a:t>field-based clusters soon became the center for operational coordination in the earthquake-affected areas.</a:t>
            </a:r>
          </a:p>
          <a:p>
            <a:pPr marL="0" indent="0">
              <a:buNone/>
            </a:pPr>
            <a:endParaRPr lang="en-US" dirty="0"/>
          </a:p>
        </p:txBody>
      </p:sp>
    </p:spTree>
    <p:extLst>
      <p:ext uri="{BB962C8B-B14F-4D97-AF65-F5344CB8AC3E}">
        <p14:creationId xmlns="" xmlns:p14="http://schemas.microsoft.com/office/powerpoint/2010/main" val="4164568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Humanitarian Coordination – Perceptions of the “Cluster Approach”</a:t>
            </a:r>
          </a:p>
        </p:txBody>
      </p:sp>
      <p:sp>
        <p:nvSpPr>
          <p:cNvPr id="3" name="Content Placeholder 2"/>
          <p:cNvSpPr>
            <a:spLocks noGrp="1"/>
          </p:cNvSpPr>
          <p:nvPr>
            <p:ph sz="quarter" idx="1"/>
          </p:nvPr>
        </p:nvSpPr>
        <p:spPr/>
        <p:txBody>
          <a:bodyPr/>
          <a:lstStyle/>
          <a:p>
            <a:pPr algn="just"/>
            <a:r>
              <a:rPr lang="en-US" dirty="0"/>
              <a:t>While there were a number of criticisms of how the Cluster Approach functioned that are discussed below, it is important to note that overall it was generally perceived to have worked better than </a:t>
            </a:r>
            <a:r>
              <a:rPr lang="en-US" dirty="0" smtClean="0"/>
              <a:t>previous humanitarian </a:t>
            </a:r>
            <a:r>
              <a:rPr lang="en-US" dirty="0"/>
              <a:t>emergency coordination mechanisms. </a:t>
            </a:r>
          </a:p>
        </p:txBody>
      </p:sp>
    </p:spTree>
    <p:extLst>
      <p:ext uri="{BB962C8B-B14F-4D97-AF65-F5344CB8AC3E}">
        <p14:creationId xmlns="" xmlns:p14="http://schemas.microsoft.com/office/powerpoint/2010/main" val="19532932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Humanitarian Coordination – Perceptions of the “Cluster Approach”</a:t>
            </a:r>
          </a:p>
        </p:txBody>
      </p:sp>
      <p:sp>
        <p:nvSpPr>
          <p:cNvPr id="3" name="Content Placeholder 2"/>
          <p:cNvSpPr>
            <a:spLocks noGrp="1"/>
          </p:cNvSpPr>
          <p:nvPr>
            <p:ph sz="quarter" idx="1"/>
          </p:nvPr>
        </p:nvSpPr>
        <p:spPr/>
        <p:txBody>
          <a:bodyPr/>
          <a:lstStyle/>
          <a:p>
            <a:r>
              <a:rPr lang="en-US" dirty="0"/>
              <a:t>Most of the criticisms of the Cluster Approach that were mentioned in interviews for this study were also noted in the IASC real-time evaluation of the Cluster Approach conducted in February 2006, and an </a:t>
            </a:r>
            <a:r>
              <a:rPr lang="en-US" dirty="0" smtClean="0"/>
              <a:t>Action Aid </a:t>
            </a:r>
            <a:r>
              <a:rPr lang="en-US" dirty="0"/>
              <a:t>assessment of the Cluster Approach conducted in February and March 2006.</a:t>
            </a:r>
          </a:p>
        </p:txBody>
      </p:sp>
    </p:spTree>
    <p:extLst>
      <p:ext uri="{BB962C8B-B14F-4D97-AF65-F5344CB8AC3E}">
        <p14:creationId xmlns="" xmlns:p14="http://schemas.microsoft.com/office/powerpoint/2010/main" val="35685144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Humanitarian Coordination – Perceptions of the “Cluster Approach”</a:t>
            </a:r>
          </a:p>
        </p:txBody>
      </p:sp>
      <p:sp>
        <p:nvSpPr>
          <p:cNvPr id="3" name="Content Placeholder 2"/>
          <p:cNvSpPr>
            <a:spLocks noGrp="1"/>
          </p:cNvSpPr>
          <p:nvPr>
            <p:ph sz="quarter" idx="1"/>
          </p:nvPr>
        </p:nvSpPr>
        <p:spPr/>
        <p:txBody>
          <a:bodyPr/>
          <a:lstStyle/>
          <a:p>
            <a:pPr algn="just"/>
            <a:r>
              <a:rPr lang="en-US" dirty="0"/>
              <a:t>The nine clusters were: Health, Food and Nutrition, Water and Sanitation, Logistics, Camp Management, Emergency Shelter, Emergency Telecommunications, Protection of Vulnerable Groups, and Early Recovery. </a:t>
            </a:r>
            <a:endParaRPr lang="en-US" dirty="0" smtClean="0"/>
          </a:p>
          <a:p>
            <a:pPr algn="just"/>
            <a:r>
              <a:rPr lang="en-US" dirty="0" smtClean="0"/>
              <a:t>In </a:t>
            </a:r>
            <a:r>
              <a:rPr lang="en-US" dirty="0"/>
              <a:t>the Pakistan earthquake response a tenth cluster, Education, was </a:t>
            </a:r>
            <a:r>
              <a:rPr lang="en-US" dirty="0" smtClean="0"/>
              <a:t>added.</a:t>
            </a:r>
            <a:endParaRPr lang="en-US" dirty="0"/>
          </a:p>
        </p:txBody>
      </p:sp>
    </p:spTree>
    <p:extLst>
      <p:ext uri="{BB962C8B-B14F-4D97-AF65-F5344CB8AC3E}">
        <p14:creationId xmlns="" xmlns:p14="http://schemas.microsoft.com/office/powerpoint/2010/main" val="30179709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Lack of clarity about the cluster</a:t>
            </a:r>
            <a:endParaRPr lang="en-US" dirty="0"/>
          </a:p>
        </p:txBody>
      </p:sp>
      <p:sp>
        <p:nvSpPr>
          <p:cNvPr id="3" name="Content Placeholder 2"/>
          <p:cNvSpPr>
            <a:spLocks noGrp="1"/>
          </p:cNvSpPr>
          <p:nvPr>
            <p:ph sz="quarter" idx="1"/>
          </p:nvPr>
        </p:nvSpPr>
        <p:spPr/>
        <p:txBody>
          <a:bodyPr/>
          <a:lstStyle/>
          <a:p>
            <a:r>
              <a:rPr lang="en-US" dirty="0"/>
              <a:t>Confusion and Lack of Clarity About the Cluster Approach - Given that the Cluster Approach was not intended to be implemented until 2006, and that it was pilot tested in an extremely complex and large-scale humanitarian response to a devastating natural disaster, it is not surprising that it generated considerable confusion and raised many questions.</a:t>
            </a:r>
          </a:p>
        </p:txBody>
      </p:sp>
    </p:spTree>
    <p:extLst>
      <p:ext uri="{BB962C8B-B14F-4D97-AF65-F5344CB8AC3E}">
        <p14:creationId xmlns="" xmlns:p14="http://schemas.microsoft.com/office/powerpoint/2010/main" val="37429957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Lack of clarity about the cluster</a:t>
            </a:r>
          </a:p>
        </p:txBody>
      </p:sp>
      <p:sp>
        <p:nvSpPr>
          <p:cNvPr id="3" name="Content Placeholder 2"/>
          <p:cNvSpPr>
            <a:spLocks noGrp="1"/>
          </p:cNvSpPr>
          <p:nvPr>
            <p:ph sz="quarter" idx="1"/>
          </p:nvPr>
        </p:nvSpPr>
        <p:spPr/>
        <p:txBody>
          <a:bodyPr>
            <a:normAutofit/>
          </a:bodyPr>
          <a:lstStyle/>
          <a:p>
            <a:pPr algn="just"/>
            <a:r>
              <a:rPr lang="en-US" dirty="0"/>
              <a:t>No terms of reference existed initially so there was a lack of clarity about the role of the clusters and the responsibilities of the cluster leads. </a:t>
            </a:r>
            <a:endParaRPr lang="en-US" dirty="0" smtClean="0"/>
          </a:p>
          <a:p>
            <a:pPr algn="just"/>
            <a:r>
              <a:rPr lang="en-US" dirty="0" smtClean="0"/>
              <a:t>The </a:t>
            </a:r>
            <a:r>
              <a:rPr lang="en-US" dirty="0"/>
              <a:t>IASC evaluation noted that “few people were able to differentiate between the Cluster Approach and the traditional sector approach,” and was described by some as simply “old wine in new bottles.”</a:t>
            </a:r>
          </a:p>
        </p:txBody>
      </p:sp>
    </p:spTree>
    <p:extLst>
      <p:ext uri="{BB962C8B-B14F-4D97-AF65-F5344CB8AC3E}">
        <p14:creationId xmlns="" xmlns:p14="http://schemas.microsoft.com/office/powerpoint/2010/main" val="33925292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Lack of clarity about the cluster</a:t>
            </a:r>
          </a:p>
        </p:txBody>
      </p:sp>
      <p:sp>
        <p:nvSpPr>
          <p:cNvPr id="3" name="Content Placeholder 2"/>
          <p:cNvSpPr>
            <a:spLocks noGrp="1"/>
          </p:cNvSpPr>
          <p:nvPr>
            <p:ph sz="quarter" idx="1"/>
          </p:nvPr>
        </p:nvSpPr>
        <p:spPr/>
        <p:txBody>
          <a:bodyPr/>
          <a:lstStyle/>
          <a:p>
            <a:pPr algn="just"/>
            <a:r>
              <a:rPr lang="en-US" dirty="0"/>
              <a:t>The IASC evaluation also noted that the “raison d’être” of the Cluster Approach to fill gaps was not well understood, and that as a result “some clusters were established where no gap existed” and that other gaps – notably assisting IDPs </a:t>
            </a:r>
            <a:r>
              <a:rPr lang="en-US" dirty="0" smtClean="0"/>
              <a:t>in spontaneous </a:t>
            </a:r>
            <a:r>
              <a:rPr lang="en-US" dirty="0"/>
              <a:t>camps – remained unfilled.</a:t>
            </a:r>
          </a:p>
          <a:p>
            <a:pPr marL="0" indent="0">
              <a:buNone/>
            </a:pPr>
            <a:endParaRPr lang="en-US" dirty="0"/>
          </a:p>
        </p:txBody>
      </p:sp>
    </p:spTree>
    <p:extLst>
      <p:ext uri="{BB962C8B-B14F-4D97-AF65-F5344CB8AC3E}">
        <p14:creationId xmlns="" xmlns:p14="http://schemas.microsoft.com/office/powerpoint/2010/main" val="31975274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Failure to Prioritize Cross-Cutting Issues </a:t>
            </a:r>
          </a:p>
        </p:txBody>
      </p:sp>
      <p:sp>
        <p:nvSpPr>
          <p:cNvPr id="3" name="Content Placeholder 2"/>
          <p:cNvSpPr>
            <a:spLocks noGrp="1"/>
          </p:cNvSpPr>
          <p:nvPr>
            <p:ph sz="quarter" idx="1"/>
          </p:nvPr>
        </p:nvSpPr>
        <p:spPr/>
        <p:txBody>
          <a:bodyPr/>
          <a:lstStyle/>
          <a:p>
            <a:pPr algn="just"/>
            <a:r>
              <a:rPr lang="en-US" dirty="0" smtClean="0"/>
              <a:t>A </a:t>
            </a:r>
            <a:r>
              <a:rPr lang="en-US" dirty="0"/>
              <a:t>finding of the cluster evaluations that was reiterated by interviewees for this study was that cross-cutting issues of gender, environment and human rights had “fallen between the cracks.” </a:t>
            </a:r>
          </a:p>
        </p:txBody>
      </p:sp>
    </p:spTree>
    <p:extLst>
      <p:ext uri="{BB962C8B-B14F-4D97-AF65-F5344CB8AC3E}">
        <p14:creationId xmlns="" xmlns:p14="http://schemas.microsoft.com/office/powerpoint/2010/main" val="19831840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Weak Information Management and “Gap Analysis” </a:t>
            </a:r>
          </a:p>
        </p:txBody>
      </p:sp>
      <p:sp>
        <p:nvSpPr>
          <p:cNvPr id="3" name="Content Placeholder 2"/>
          <p:cNvSpPr>
            <a:spLocks noGrp="1"/>
          </p:cNvSpPr>
          <p:nvPr>
            <p:ph sz="quarter" idx="1"/>
          </p:nvPr>
        </p:nvSpPr>
        <p:spPr/>
        <p:txBody>
          <a:bodyPr>
            <a:normAutofit/>
          </a:bodyPr>
          <a:lstStyle/>
          <a:p>
            <a:pPr algn="just"/>
            <a:r>
              <a:rPr lang="en-US" dirty="0" smtClean="0"/>
              <a:t>The </a:t>
            </a:r>
            <a:r>
              <a:rPr lang="en-US" dirty="0"/>
              <a:t>weakness of information management and “gap analysis” has been a common finding of most assessments of the earthquake response. </a:t>
            </a:r>
            <a:endParaRPr lang="en-US" dirty="0" smtClean="0"/>
          </a:p>
          <a:p>
            <a:pPr algn="just"/>
            <a:r>
              <a:rPr lang="en-US" dirty="0" smtClean="0"/>
              <a:t>According </a:t>
            </a:r>
            <a:r>
              <a:rPr lang="en-US" dirty="0"/>
              <a:t>to the IASC evaluation, “Overall the information management in this crisis response received low marks. </a:t>
            </a:r>
            <a:endParaRPr lang="en-US" dirty="0" smtClean="0"/>
          </a:p>
          <a:p>
            <a:pPr algn="just"/>
            <a:r>
              <a:rPr lang="en-US" dirty="0" smtClean="0"/>
              <a:t>The apparent </a:t>
            </a:r>
            <a:r>
              <a:rPr lang="en-US" dirty="0"/>
              <a:t>disconnect between the field-hubs and Islamabad was exemplified by a lack of standardized, inter- operable and verifiable data.”</a:t>
            </a:r>
          </a:p>
        </p:txBody>
      </p:sp>
    </p:spTree>
    <p:extLst>
      <p:ext uri="{BB962C8B-B14F-4D97-AF65-F5344CB8AC3E}">
        <p14:creationId xmlns="" xmlns:p14="http://schemas.microsoft.com/office/powerpoint/2010/main" val="20640878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Weak Donor Participation and </a:t>
            </a:r>
            <a:r>
              <a:rPr lang="en-US" dirty="0" smtClean="0"/>
              <a:t>Support </a:t>
            </a:r>
            <a:endParaRPr lang="en-US" dirty="0"/>
          </a:p>
        </p:txBody>
      </p:sp>
      <p:sp>
        <p:nvSpPr>
          <p:cNvPr id="3" name="Content Placeholder 2"/>
          <p:cNvSpPr>
            <a:spLocks noGrp="1"/>
          </p:cNvSpPr>
          <p:nvPr>
            <p:ph sz="quarter" idx="1"/>
          </p:nvPr>
        </p:nvSpPr>
        <p:spPr/>
        <p:txBody>
          <a:bodyPr/>
          <a:lstStyle/>
          <a:p>
            <a:r>
              <a:rPr lang="en-US" dirty="0" smtClean="0"/>
              <a:t>Donor </a:t>
            </a:r>
            <a:r>
              <a:rPr lang="en-US" dirty="0"/>
              <a:t>participation in the clusters was reported to be weak. </a:t>
            </a:r>
            <a:endParaRPr lang="en-US" dirty="0" smtClean="0"/>
          </a:p>
          <a:p>
            <a:r>
              <a:rPr lang="en-US" dirty="0" smtClean="0"/>
              <a:t>The </a:t>
            </a:r>
            <a:r>
              <a:rPr lang="en-US" dirty="0"/>
              <a:t>IASC evaluation also noted “the lack of clarity on how the clusters linked to donor groups like “G7” and International Financial Institutions.” </a:t>
            </a:r>
          </a:p>
        </p:txBody>
      </p:sp>
    </p:spTree>
    <p:extLst>
      <p:ext uri="{BB962C8B-B14F-4D97-AF65-F5344CB8AC3E}">
        <p14:creationId xmlns="" xmlns:p14="http://schemas.microsoft.com/office/powerpoint/2010/main" val="10012528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Official and us official views</a:t>
            </a:r>
            <a:endParaRPr lang="en-US" dirty="0"/>
          </a:p>
        </p:txBody>
      </p:sp>
      <p:sp>
        <p:nvSpPr>
          <p:cNvPr id="3" name="Content Placeholder 2"/>
          <p:cNvSpPr>
            <a:spLocks noGrp="1"/>
          </p:cNvSpPr>
          <p:nvPr>
            <p:ph sz="quarter" idx="1"/>
          </p:nvPr>
        </p:nvSpPr>
        <p:spPr/>
        <p:txBody>
          <a:bodyPr/>
          <a:lstStyle/>
          <a:p>
            <a:pPr algn="just"/>
            <a:r>
              <a:rPr lang="en-US" dirty="0"/>
              <a:t>Another UN official felt that “the USG formally endorses the cluster approach but informally it is anti- cluster.” </a:t>
            </a:r>
            <a:endParaRPr lang="en-US" dirty="0" smtClean="0"/>
          </a:p>
          <a:p>
            <a:pPr algn="just"/>
            <a:r>
              <a:rPr lang="en-US" dirty="0" smtClean="0"/>
              <a:t>A </a:t>
            </a:r>
            <a:r>
              <a:rPr lang="en-US" dirty="0"/>
              <a:t>US official believed that the negative attitude of many colleagues was because “US groups have an immediate prejudice against the UN. </a:t>
            </a:r>
          </a:p>
        </p:txBody>
      </p:sp>
    </p:spTree>
    <p:extLst>
      <p:ext uri="{BB962C8B-B14F-4D97-AF65-F5344CB8AC3E}">
        <p14:creationId xmlns="" xmlns:p14="http://schemas.microsoft.com/office/powerpoint/2010/main" val="32856542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Layer of Bureaucracy </a:t>
            </a:r>
            <a:r>
              <a:rPr lang="en-US" dirty="0" smtClean="0"/>
              <a:t> </a:t>
            </a:r>
            <a:endParaRPr lang="en-US" dirty="0"/>
          </a:p>
        </p:txBody>
      </p:sp>
      <p:sp>
        <p:nvSpPr>
          <p:cNvPr id="3" name="Content Placeholder 2"/>
          <p:cNvSpPr>
            <a:spLocks noGrp="1"/>
          </p:cNvSpPr>
          <p:nvPr>
            <p:ph sz="quarter" idx="1"/>
          </p:nvPr>
        </p:nvSpPr>
        <p:spPr/>
        <p:txBody>
          <a:bodyPr>
            <a:normAutofit/>
          </a:bodyPr>
          <a:lstStyle/>
          <a:p>
            <a:pPr algn="just"/>
            <a:r>
              <a:rPr lang="en-US" dirty="0" smtClean="0"/>
              <a:t>Several </a:t>
            </a:r>
            <a:r>
              <a:rPr lang="en-US" dirty="0"/>
              <a:t>respondents, especially from NGOs, were concerned that the Cluster Approach had created a thick layer of additional bureaucracy whose benefits were often not clear. </a:t>
            </a:r>
            <a:endParaRPr lang="en-US" dirty="0" smtClean="0"/>
          </a:p>
          <a:p>
            <a:pPr algn="just"/>
            <a:r>
              <a:rPr lang="en-US" dirty="0" smtClean="0"/>
              <a:t>In </a:t>
            </a:r>
            <a:r>
              <a:rPr lang="en-US" dirty="0"/>
              <a:t>particular, they complained, about the large number of cluster meetings which were often poorly </a:t>
            </a:r>
            <a:r>
              <a:rPr lang="en-US" dirty="0" smtClean="0"/>
              <a:t>chaired and </a:t>
            </a:r>
            <a:r>
              <a:rPr lang="en-US" dirty="0"/>
              <a:t>had few tangible outputs.</a:t>
            </a:r>
          </a:p>
        </p:txBody>
      </p:sp>
    </p:spTree>
    <p:extLst>
      <p:ext uri="{BB962C8B-B14F-4D97-AF65-F5344CB8AC3E}">
        <p14:creationId xmlns="" xmlns:p14="http://schemas.microsoft.com/office/powerpoint/2010/main" val="13355783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US" dirty="0"/>
              <a:t>An INGO director referred to the large number of cluster meetings as “coordination run rampant,” while the IASC report quoted a respondent’s concern that, unchecked, the Cluster Approach risked becoming a “cluster monster.”</a:t>
            </a:r>
          </a:p>
          <a:p>
            <a:pPr marL="0" indent="0">
              <a:buNone/>
            </a:pPr>
            <a:endParaRPr lang="en-US" dirty="0"/>
          </a:p>
        </p:txBody>
      </p:sp>
    </p:spTree>
    <p:extLst>
      <p:ext uri="{BB962C8B-B14F-4D97-AF65-F5344CB8AC3E}">
        <p14:creationId xmlns="" xmlns:p14="http://schemas.microsoft.com/office/powerpoint/2010/main" val="17433113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 Cluster Leadership </a:t>
            </a:r>
            <a:endParaRPr lang="en-US" dirty="0"/>
          </a:p>
        </p:txBody>
      </p:sp>
      <p:sp>
        <p:nvSpPr>
          <p:cNvPr id="3" name="Content Placeholder 2"/>
          <p:cNvSpPr>
            <a:spLocks noGrp="1"/>
          </p:cNvSpPr>
          <p:nvPr>
            <p:ph sz="quarter" idx="1"/>
          </p:nvPr>
        </p:nvSpPr>
        <p:spPr/>
        <p:txBody>
          <a:bodyPr>
            <a:normAutofit/>
          </a:bodyPr>
          <a:lstStyle/>
          <a:p>
            <a:pPr algn="just"/>
            <a:r>
              <a:rPr lang="en-US" dirty="0" smtClean="0"/>
              <a:t>Concerns </a:t>
            </a:r>
            <a:r>
              <a:rPr lang="en-US" dirty="0"/>
              <a:t>were raised about the capability and capacity of some agencies as well as individuals to lead clusters. </a:t>
            </a:r>
            <a:endParaRPr lang="en-US" dirty="0" smtClean="0"/>
          </a:p>
          <a:p>
            <a:pPr algn="just"/>
            <a:r>
              <a:rPr lang="en-US" dirty="0" smtClean="0"/>
              <a:t>One </a:t>
            </a:r>
            <a:r>
              <a:rPr lang="en-US" dirty="0"/>
              <a:t>donor emphasized the need to ensure flexibility in assigning cluster lead agencies based on the relative strengths and capacities of agencies in each specific context: “The main issue was who should run the clusters. They could have made some better decisions. For example, IOM was not the right agency to run the shelter cluster.” </a:t>
            </a:r>
          </a:p>
        </p:txBody>
      </p:sp>
    </p:spTree>
    <p:extLst>
      <p:ext uri="{BB962C8B-B14F-4D97-AF65-F5344CB8AC3E}">
        <p14:creationId xmlns="" xmlns:p14="http://schemas.microsoft.com/office/powerpoint/2010/main" val="27172411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Cluster Lead Confusion Between Agency Role and Cluster Role </a:t>
            </a:r>
          </a:p>
        </p:txBody>
      </p:sp>
      <p:sp>
        <p:nvSpPr>
          <p:cNvPr id="3" name="Content Placeholder 2"/>
          <p:cNvSpPr>
            <a:spLocks noGrp="1"/>
          </p:cNvSpPr>
          <p:nvPr>
            <p:ph sz="quarter" idx="1"/>
          </p:nvPr>
        </p:nvSpPr>
        <p:spPr/>
        <p:txBody>
          <a:bodyPr>
            <a:normAutofit/>
          </a:bodyPr>
          <a:lstStyle/>
          <a:p>
            <a:r>
              <a:rPr lang="en-US" dirty="0" smtClean="0"/>
              <a:t>Several </a:t>
            </a:r>
            <a:r>
              <a:rPr lang="en-US" dirty="0"/>
              <a:t>of the UN cluster leads reportedly had trouble “stepping out of their institutional hats.” </a:t>
            </a:r>
            <a:endParaRPr lang="en-US" dirty="0" smtClean="0"/>
          </a:p>
          <a:p>
            <a:r>
              <a:rPr lang="en-US" dirty="0" smtClean="0"/>
              <a:t>In </a:t>
            </a:r>
            <a:r>
              <a:rPr lang="en-US" dirty="0"/>
              <a:t>some cases this was because cluster leads had the difficult and confusing task of simultaneously fulfilling both agency responsibilities as well as their cluster responsibilities.</a:t>
            </a:r>
          </a:p>
        </p:txBody>
      </p:sp>
    </p:spTree>
    <p:extLst>
      <p:ext uri="{BB962C8B-B14F-4D97-AF65-F5344CB8AC3E}">
        <p14:creationId xmlns="" xmlns:p14="http://schemas.microsoft.com/office/powerpoint/2010/main" val="2202359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from </a:t>
            </a:r>
            <a:r>
              <a:rPr lang="en-US" dirty="0" err="1" smtClean="0"/>
              <a:t>ingo</a:t>
            </a:r>
            <a:r>
              <a:rPr lang="en-US" dirty="0" smtClean="0"/>
              <a:t> director </a:t>
            </a:r>
            <a:endParaRPr lang="en-US" dirty="0"/>
          </a:p>
        </p:txBody>
      </p:sp>
      <p:sp>
        <p:nvSpPr>
          <p:cNvPr id="3" name="Content Placeholder 2"/>
          <p:cNvSpPr>
            <a:spLocks noGrp="1"/>
          </p:cNvSpPr>
          <p:nvPr>
            <p:ph sz="quarter" idx="1"/>
          </p:nvPr>
        </p:nvSpPr>
        <p:spPr/>
        <p:txBody>
          <a:bodyPr/>
          <a:lstStyle/>
          <a:p>
            <a:pPr algn="just"/>
            <a:r>
              <a:rPr lang="en-US" dirty="0"/>
              <a:t>According to one INGO director, “UN lead agencies couldn’t </a:t>
            </a:r>
            <a:r>
              <a:rPr lang="en-US" dirty="0" smtClean="0"/>
              <a:t>distinguish between </a:t>
            </a:r>
            <a:r>
              <a:rPr lang="en-US" dirty="0"/>
              <a:t>their agency role and their head of cluster role</a:t>
            </a:r>
            <a:r>
              <a:rPr lang="en-US" dirty="0" smtClean="0"/>
              <a:t>. This </a:t>
            </a:r>
            <a:r>
              <a:rPr lang="en-US" dirty="0"/>
              <a:t>led to confusion both internally and externally</a:t>
            </a:r>
            <a:r>
              <a:rPr lang="en-US" dirty="0" smtClean="0"/>
              <a:t>. Cluster leadership needs to be neutral and not promoting agency agendas.” </a:t>
            </a:r>
            <a:endParaRPr lang="en-US" dirty="0"/>
          </a:p>
        </p:txBody>
      </p:sp>
    </p:spTree>
    <p:extLst>
      <p:ext uri="{BB962C8B-B14F-4D97-AF65-F5344CB8AC3E}">
        <p14:creationId xmlns="" xmlns:p14="http://schemas.microsoft.com/office/powerpoint/2010/main" val="13651208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Official views</a:t>
            </a:r>
            <a:endParaRPr lang="en-US" dirty="0"/>
          </a:p>
        </p:txBody>
      </p:sp>
      <p:sp>
        <p:nvSpPr>
          <p:cNvPr id="3" name="Content Placeholder 2"/>
          <p:cNvSpPr>
            <a:spLocks noGrp="1"/>
          </p:cNvSpPr>
          <p:nvPr>
            <p:ph sz="quarter" idx="1"/>
          </p:nvPr>
        </p:nvSpPr>
        <p:spPr/>
        <p:txBody>
          <a:bodyPr/>
          <a:lstStyle/>
          <a:p>
            <a:pPr algn="just"/>
            <a:r>
              <a:rPr lang="en-US" dirty="0"/>
              <a:t>A UN official described how “UNICEF was the lead [of the protection cluster] but for the first three months was only interested in </a:t>
            </a:r>
            <a:r>
              <a:rPr lang="en-US" dirty="0" smtClean="0"/>
              <a:t>child protection </a:t>
            </a:r>
            <a:r>
              <a:rPr lang="en-US" dirty="0"/>
              <a:t>so many NGOs quit in frustration.”</a:t>
            </a:r>
          </a:p>
        </p:txBody>
      </p:sp>
    </p:spTree>
    <p:extLst>
      <p:ext uri="{BB962C8B-B14F-4D97-AF65-F5344CB8AC3E}">
        <p14:creationId xmlns="" xmlns:p14="http://schemas.microsoft.com/office/powerpoint/2010/main" val="22259691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Turnover of Cluster Leads and Members </a:t>
            </a:r>
          </a:p>
        </p:txBody>
      </p:sp>
      <p:sp>
        <p:nvSpPr>
          <p:cNvPr id="3" name="Content Placeholder 2"/>
          <p:cNvSpPr>
            <a:spLocks noGrp="1"/>
          </p:cNvSpPr>
          <p:nvPr>
            <p:ph sz="quarter" idx="1"/>
          </p:nvPr>
        </p:nvSpPr>
        <p:spPr/>
        <p:txBody>
          <a:bodyPr/>
          <a:lstStyle/>
          <a:p>
            <a:pPr algn="just"/>
            <a:r>
              <a:rPr lang="en-US" dirty="0" smtClean="0"/>
              <a:t>Many </a:t>
            </a:r>
            <a:r>
              <a:rPr lang="en-US" dirty="0"/>
              <a:t>respondents, especially government officials, cited the high turnover of cluster members in general, and cluster leads in particular, as an important factor undermining the effectiveness of the clusters. </a:t>
            </a:r>
          </a:p>
        </p:txBody>
      </p:sp>
    </p:spTree>
    <p:extLst>
      <p:ext uri="{BB962C8B-B14F-4D97-AF65-F5344CB8AC3E}">
        <p14:creationId xmlns="" xmlns:p14="http://schemas.microsoft.com/office/powerpoint/2010/main" val="21374943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turn over rate </a:t>
            </a:r>
            <a:endParaRPr lang="en-US" dirty="0"/>
          </a:p>
        </p:txBody>
      </p:sp>
      <p:sp>
        <p:nvSpPr>
          <p:cNvPr id="3" name="Content Placeholder 2"/>
          <p:cNvSpPr>
            <a:spLocks noGrp="1"/>
          </p:cNvSpPr>
          <p:nvPr>
            <p:ph sz="quarter" idx="1"/>
          </p:nvPr>
        </p:nvSpPr>
        <p:spPr/>
        <p:txBody>
          <a:bodyPr/>
          <a:lstStyle/>
          <a:p>
            <a:r>
              <a:rPr lang="en-US" dirty="0"/>
              <a:t>According to the </a:t>
            </a:r>
            <a:r>
              <a:rPr lang="en-US" dirty="0" err="1"/>
              <a:t>ActionAid</a:t>
            </a:r>
            <a:r>
              <a:rPr lang="en-US" dirty="0"/>
              <a:t> study published only five months after the earthquake: “In </a:t>
            </a:r>
            <a:r>
              <a:rPr lang="en-US" dirty="0" err="1"/>
              <a:t>Manshehra</a:t>
            </a:r>
            <a:r>
              <a:rPr lang="en-US" dirty="0"/>
              <a:t> there were 4 changes to OCHA cluster heads, 8 to the head of the Security cluster and 5 to the UNICEF cluster lead.</a:t>
            </a:r>
          </a:p>
        </p:txBody>
      </p:sp>
    </p:spTree>
    <p:extLst>
      <p:ext uri="{BB962C8B-B14F-4D97-AF65-F5344CB8AC3E}">
        <p14:creationId xmlns="" xmlns:p14="http://schemas.microsoft.com/office/powerpoint/2010/main" val="22832247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Problematic Transition from UN-led Cluster Approach to </a:t>
            </a:r>
            <a:r>
              <a:rPr lang="en-US" sz="2800" dirty="0" err="1" smtClean="0"/>
              <a:t>GoP</a:t>
            </a:r>
            <a:r>
              <a:rPr lang="en-US" sz="2800" dirty="0" smtClean="0"/>
              <a:t>-led Coordination </a:t>
            </a:r>
            <a:endParaRPr lang="en-US" sz="2000" dirty="0"/>
          </a:p>
        </p:txBody>
      </p:sp>
      <p:sp>
        <p:nvSpPr>
          <p:cNvPr id="3" name="Content Placeholder 2"/>
          <p:cNvSpPr>
            <a:spLocks noGrp="1"/>
          </p:cNvSpPr>
          <p:nvPr>
            <p:ph sz="quarter" idx="1"/>
          </p:nvPr>
        </p:nvSpPr>
        <p:spPr/>
        <p:txBody>
          <a:bodyPr/>
          <a:lstStyle/>
          <a:p>
            <a:pPr algn="just"/>
            <a:r>
              <a:rPr lang="en-US" dirty="0" smtClean="0"/>
              <a:t>A </a:t>
            </a:r>
            <a:r>
              <a:rPr lang="en-US" dirty="0"/>
              <a:t>problem with the Cluster Approach identified in several interviews was the inadequate preparation for developing a </a:t>
            </a:r>
            <a:r>
              <a:rPr lang="en-US" dirty="0" err="1"/>
              <a:t>sectoral</a:t>
            </a:r>
            <a:r>
              <a:rPr lang="en-US" dirty="0"/>
              <a:t>/thematic coordination system to replace the clusters when they were phased out between April to June 2006.</a:t>
            </a:r>
          </a:p>
        </p:txBody>
      </p:sp>
    </p:spTree>
    <p:extLst>
      <p:ext uri="{BB962C8B-B14F-4D97-AF65-F5344CB8AC3E}">
        <p14:creationId xmlns="" xmlns:p14="http://schemas.microsoft.com/office/powerpoint/2010/main" val="23660145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According to one senior UN official:</a:t>
            </a:r>
            <a:br>
              <a:rPr lang="en-US" dirty="0"/>
            </a:br>
            <a:endParaRPr lang="en-US" dirty="0"/>
          </a:p>
        </p:txBody>
      </p:sp>
      <p:sp>
        <p:nvSpPr>
          <p:cNvPr id="3" name="Content Placeholder 2"/>
          <p:cNvSpPr>
            <a:spLocks noGrp="1"/>
          </p:cNvSpPr>
          <p:nvPr>
            <p:ph sz="quarter" idx="1"/>
          </p:nvPr>
        </p:nvSpPr>
        <p:spPr/>
        <p:txBody>
          <a:bodyPr/>
          <a:lstStyle/>
          <a:p>
            <a:endParaRPr lang="en-US" dirty="0"/>
          </a:p>
          <a:p>
            <a:r>
              <a:rPr lang="en-US" i="1" dirty="0"/>
              <a:t>The cluster system was dissolved without being replaced with anything else. This was a disaster. This is when lots of the ERRA policies started popping up unchecked and un-discussed. In May-July we saw lots of nonsense, in part because there was no cluster system to vet policies and no mechanism to say “no” to ERRA.</a:t>
            </a:r>
            <a:endParaRPr lang="en-US" dirty="0"/>
          </a:p>
          <a:p>
            <a:endParaRPr lang="en-US" dirty="0"/>
          </a:p>
        </p:txBody>
      </p:sp>
    </p:spTree>
    <p:extLst>
      <p:ext uri="{BB962C8B-B14F-4D97-AF65-F5344CB8AC3E}">
        <p14:creationId xmlns="" xmlns:p14="http://schemas.microsoft.com/office/powerpoint/2010/main" val="13904994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Inadequate capacity of </a:t>
            </a:r>
            <a:r>
              <a:rPr lang="en-US" dirty="0" err="1" smtClean="0"/>
              <a:t>erra</a:t>
            </a:r>
            <a:r>
              <a:rPr lang="en-US" dirty="0" smtClean="0"/>
              <a:t> </a:t>
            </a:r>
            <a:endParaRPr lang="en-US" dirty="0"/>
          </a:p>
        </p:txBody>
      </p:sp>
      <p:sp>
        <p:nvSpPr>
          <p:cNvPr id="3" name="Content Placeholder 2"/>
          <p:cNvSpPr>
            <a:spLocks noGrp="1"/>
          </p:cNvSpPr>
          <p:nvPr>
            <p:ph sz="quarter" idx="1"/>
          </p:nvPr>
        </p:nvSpPr>
        <p:spPr/>
        <p:txBody>
          <a:bodyPr/>
          <a:lstStyle/>
          <a:p>
            <a:pPr algn="just"/>
            <a:r>
              <a:rPr lang="en-US" dirty="0"/>
              <a:t>Some identified the problem as inadequate ERRA capacity to lead </a:t>
            </a:r>
            <a:r>
              <a:rPr lang="en-US" dirty="0" err="1"/>
              <a:t>sectoral</a:t>
            </a:r>
            <a:r>
              <a:rPr lang="en-US" dirty="0"/>
              <a:t>/thematic coordination following the phasing out of the clusters. </a:t>
            </a:r>
            <a:endParaRPr lang="en-US" dirty="0" smtClean="0"/>
          </a:p>
          <a:p>
            <a:pPr algn="just"/>
            <a:r>
              <a:rPr lang="en-US" dirty="0" smtClean="0"/>
              <a:t>However</a:t>
            </a:r>
            <a:r>
              <a:rPr lang="en-US" dirty="0"/>
              <a:t>, a more fundamental problem identified by one UN official as to why ERRA could not effectively replace the UN-led clusters was “due to lack of trust between the </a:t>
            </a:r>
            <a:r>
              <a:rPr lang="en-US" dirty="0" err="1"/>
              <a:t>GoP</a:t>
            </a:r>
            <a:r>
              <a:rPr lang="en-US" dirty="0"/>
              <a:t>/Army and civil society in Pakistan – a </a:t>
            </a:r>
            <a:r>
              <a:rPr lang="en-US" dirty="0" smtClean="0"/>
              <a:t>political reality/complication </a:t>
            </a:r>
            <a:r>
              <a:rPr lang="en-US" dirty="0"/>
              <a:t>mostly overlooked by the international humanitarian community.”</a:t>
            </a:r>
          </a:p>
          <a:p>
            <a:endParaRPr lang="en-US" dirty="0"/>
          </a:p>
        </p:txBody>
      </p:sp>
    </p:spTree>
    <p:extLst>
      <p:ext uri="{BB962C8B-B14F-4D97-AF65-F5344CB8AC3E}">
        <p14:creationId xmlns="" xmlns:p14="http://schemas.microsoft.com/office/powerpoint/2010/main" val="27606952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25000" lnSpcReduction="20000"/>
          </a:bodyPr>
          <a:lstStyle/>
          <a:p>
            <a:endParaRPr lang="en-US" dirty="0"/>
          </a:p>
          <a:p>
            <a:endParaRPr lang="en-US" dirty="0"/>
          </a:p>
          <a:p>
            <a:pPr marL="0" marR="0">
              <a:lnSpc>
                <a:spcPts val="71400"/>
              </a:lnSpc>
              <a:spcBef>
                <a:spcPts val="0"/>
              </a:spcBef>
              <a:spcAft>
                <a:spcPts val="0"/>
              </a:spcAft>
            </a:pPr>
            <a:endParaRPr lang="en-US" dirty="0">
              <a:latin typeface="Times New Roman"/>
              <a:ea typeface="Times New Roman"/>
              <a:cs typeface="Times New Roman"/>
            </a:endParaRPr>
          </a:p>
          <a:p>
            <a:pPr marL="0" marR="0">
              <a:lnSpc>
                <a:spcPct val="115000"/>
              </a:lnSpc>
              <a:spcBef>
                <a:spcPts val="0"/>
              </a:spcBef>
              <a:spcAft>
                <a:spcPts val="0"/>
              </a:spcAft>
            </a:pPr>
            <a:r>
              <a:rPr lang="en-US" dirty="0">
                <a:latin typeface="Times New Roman"/>
                <a:ea typeface="Times New Roman"/>
                <a:cs typeface="Times New Roman"/>
              </a:rPr>
              <a:t> </a:t>
            </a:r>
            <a:endParaRPr lang="en-US" sz="2000" dirty="0">
              <a:latin typeface="Calibri"/>
              <a:ea typeface="Times New Roman"/>
              <a:cs typeface="Times New Roman"/>
            </a:endParaRPr>
          </a:p>
          <a:p>
            <a:pPr marL="0" marR="0">
              <a:lnSpc>
                <a:spcPct val="115000"/>
              </a:lnSpc>
              <a:spcBef>
                <a:spcPts val="0"/>
              </a:spcBef>
              <a:spcAft>
                <a:spcPts val="0"/>
              </a:spcAft>
            </a:pPr>
            <a:r>
              <a:rPr lang="en-US" dirty="0">
                <a:latin typeface="Times New Roman"/>
                <a:ea typeface="Times New Roman"/>
                <a:cs typeface="Times New Roman"/>
              </a:rPr>
              <a:t> </a:t>
            </a:r>
            <a:endParaRPr lang="en-US" sz="2000" dirty="0">
              <a:latin typeface="Calibri"/>
              <a:ea typeface="Times New Roman"/>
              <a:cs typeface="Times New Roman"/>
            </a:endParaRPr>
          </a:p>
          <a:p>
            <a:pPr marL="0" indent="0">
              <a:buNone/>
            </a:pPr>
            <a:endParaRPr lang="en-US" dirty="0"/>
          </a:p>
        </p:txBody>
      </p:sp>
      <p:pic>
        <p:nvPicPr>
          <p:cNvPr id="102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240" y="0"/>
            <a:ext cx="9128760" cy="6857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885592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Universality of humanitarianism </a:t>
            </a:r>
            <a:endParaRPr lang="en-US" dirty="0"/>
          </a:p>
        </p:txBody>
      </p:sp>
      <p:sp>
        <p:nvSpPr>
          <p:cNvPr id="3" name="Content Placeholder 2"/>
          <p:cNvSpPr>
            <a:spLocks noGrp="1"/>
          </p:cNvSpPr>
          <p:nvPr>
            <p:ph sz="quarter" idx="1"/>
          </p:nvPr>
        </p:nvSpPr>
        <p:spPr/>
        <p:txBody>
          <a:bodyPr/>
          <a:lstStyle/>
          <a:p>
            <a:pPr algn="just"/>
            <a:r>
              <a:rPr lang="en-US" dirty="0"/>
              <a:t>The perceived universality of humanitarian principles and action was greater in the Pakistan earthquake response than in most of the other HA2015 case studies where the humanitarian enterprise was perceived to be “fundamentally northern in values, appearance, and behavior.”</a:t>
            </a:r>
          </a:p>
        </p:txBody>
      </p:sp>
    </p:spTree>
    <p:extLst>
      <p:ext uri="{BB962C8B-B14F-4D97-AF65-F5344CB8AC3E}">
        <p14:creationId xmlns="" xmlns:p14="http://schemas.microsoft.com/office/powerpoint/2010/main" val="103307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the earthquake </a:t>
            </a:r>
            <a:endParaRPr lang="en-US" dirty="0"/>
          </a:p>
        </p:txBody>
      </p:sp>
      <p:sp>
        <p:nvSpPr>
          <p:cNvPr id="3" name="Content Placeholder 2"/>
          <p:cNvSpPr>
            <a:spLocks noGrp="1"/>
          </p:cNvSpPr>
          <p:nvPr>
            <p:ph sz="quarter" idx="1"/>
          </p:nvPr>
        </p:nvSpPr>
        <p:spPr/>
        <p:txBody>
          <a:bodyPr/>
          <a:lstStyle/>
          <a:p>
            <a:pPr algn="just"/>
            <a:r>
              <a:rPr lang="en-US" dirty="0"/>
              <a:t>In the immediate aftermath of the earthquake Pakistani citizens were the first to respond, with thousands of volunteers rushing to rescue and assist survivors in the earthquake affected areas of NWFP and </a:t>
            </a:r>
            <a:r>
              <a:rPr lang="en-US" dirty="0" err="1"/>
              <a:t>PaK</a:t>
            </a:r>
            <a:r>
              <a:rPr lang="en-US" dirty="0"/>
              <a:t>, as well as from a collapsed high-rise apartment building in Islamabad. </a:t>
            </a:r>
          </a:p>
        </p:txBody>
      </p:sp>
    </p:spTree>
    <p:extLst>
      <p:ext uri="{BB962C8B-B14F-4D97-AF65-F5344CB8AC3E}">
        <p14:creationId xmlns="" xmlns:p14="http://schemas.microsoft.com/office/powerpoint/2010/main" val="1136780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Relief effort </a:t>
            </a:r>
            <a:endParaRPr lang="en-US" dirty="0"/>
          </a:p>
        </p:txBody>
      </p:sp>
      <p:sp>
        <p:nvSpPr>
          <p:cNvPr id="3" name="Content Placeholder 2"/>
          <p:cNvSpPr>
            <a:spLocks noGrp="1"/>
          </p:cNvSpPr>
          <p:nvPr>
            <p:ph sz="quarter" idx="1"/>
          </p:nvPr>
        </p:nvSpPr>
        <p:spPr/>
        <p:txBody>
          <a:bodyPr/>
          <a:lstStyle/>
          <a:p>
            <a:r>
              <a:rPr lang="en-US" dirty="0"/>
              <a:t>Truck load after truck load of relief supplies donated by </a:t>
            </a:r>
            <a:r>
              <a:rPr lang="en-US" dirty="0" smtClean="0"/>
              <a:t>Pakistanis throughout </a:t>
            </a:r>
            <a:r>
              <a:rPr lang="en-US" dirty="0"/>
              <a:t>the country soon started arriving in the areas devastated by the earthquake.</a:t>
            </a:r>
          </a:p>
        </p:txBody>
      </p:sp>
    </p:spTree>
    <p:extLst>
      <p:ext uri="{BB962C8B-B14F-4D97-AF65-F5344CB8AC3E}">
        <p14:creationId xmlns="" xmlns:p14="http://schemas.microsoft.com/office/powerpoint/2010/main" val="15642554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organization reported:</a:t>
            </a:r>
            <a:endParaRPr lang="en-US" dirty="0"/>
          </a:p>
        </p:txBody>
      </p:sp>
      <p:sp>
        <p:nvSpPr>
          <p:cNvPr id="3" name="Content Placeholder 2"/>
          <p:cNvSpPr>
            <a:spLocks noGrp="1"/>
          </p:cNvSpPr>
          <p:nvPr>
            <p:ph sz="quarter" idx="1"/>
          </p:nvPr>
        </p:nvSpPr>
        <p:spPr/>
        <p:txBody>
          <a:bodyPr>
            <a:normAutofit lnSpcReduction="10000"/>
          </a:bodyPr>
          <a:lstStyle/>
          <a:p>
            <a:pPr algn="just"/>
            <a:r>
              <a:rPr lang="en-US" dirty="0"/>
              <a:t>The first organizations to respond in the immediate aftermath of the earthquake were also mostly national and not international, further strengthening the perception that the humanitarian response to the earthquake was not a Western or Northern led enterprise. </a:t>
            </a:r>
            <a:endParaRPr lang="en-US" dirty="0" smtClean="0"/>
          </a:p>
          <a:p>
            <a:pPr algn="just"/>
            <a:r>
              <a:rPr lang="en-US" dirty="0" smtClean="0"/>
              <a:t>These </a:t>
            </a:r>
            <a:r>
              <a:rPr lang="en-US" dirty="0"/>
              <a:t>included Islamist organizations (including some militant </a:t>
            </a:r>
            <a:r>
              <a:rPr lang="en-US" i="1" dirty="0"/>
              <a:t>jihadi </a:t>
            </a:r>
            <a:r>
              <a:rPr lang="en-US" dirty="0"/>
              <a:t>groups on UN and US State Department and Treasury lists of banned terrorist organizations), local community-based organizations and NGOs, and the Pakistan Army, who were joined by the few international NGOs already working in the area at the time of the earthquake. </a:t>
            </a:r>
          </a:p>
        </p:txBody>
      </p:sp>
    </p:spTree>
    <p:extLst>
      <p:ext uri="{BB962C8B-B14F-4D97-AF65-F5344CB8AC3E}">
        <p14:creationId xmlns="" xmlns:p14="http://schemas.microsoft.com/office/powerpoint/2010/main" val="13706597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algn="just"/>
            <a:r>
              <a:rPr lang="en-US" dirty="0"/>
              <a:t>Even following the arrival of numerous international civilian and military rescue and relief teams and international aid agencies, the nearly unanimous perception communicated in focus groups was that these civilian and military organizations were there to assist in rescue and relief efforts rather than to promote hidden agendas. </a:t>
            </a:r>
          </a:p>
        </p:txBody>
      </p:sp>
    </p:spTree>
    <p:extLst>
      <p:ext uri="{BB962C8B-B14F-4D97-AF65-F5344CB8AC3E}">
        <p14:creationId xmlns="" xmlns:p14="http://schemas.microsoft.com/office/powerpoint/2010/main" val="16891296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 one senior international aid official noted:</a:t>
            </a:r>
            <a:br>
              <a:rPr lang="en-US" dirty="0"/>
            </a:br>
            <a:endParaRPr lang="en-US" dirty="0"/>
          </a:p>
        </p:txBody>
      </p:sp>
      <p:sp>
        <p:nvSpPr>
          <p:cNvPr id="3" name="Content Placeholder 2"/>
          <p:cNvSpPr>
            <a:spLocks noGrp="1"/>
          </p:cNvSpPr>
          <p:nvPr>
            <p:ph sz="quarter" idx="1"/>
          </p:nvPr>
        </p:nvSpPr>
        <p:spPr/>
        <p:txBody>
          <a:bodyPr/>
          <a:lstStyle/>
          <a:p>
            <a:pPr marL="0" indent="0">
              <a:buNone/>
            </a:pPr>
            <a:r>
              <a:rPr lang="en-US" i="1" dirty="0" smtClean="0"/>
              <a:t>“The </a:t>
            </a:r>
            <a:r>
              <a:rPr lang="en-US" i="1" dirty="0"/>
              <a:t>principle of relief is universal but motivations differ from the militantly religious to the militantly secular… In a place like </a:t>
            </a:r>
            <a:r>
              <a:rPr lang="en-US" i="1" dirty="0" err="1"/>
              <a:t>Kohistan</a:t>
            </a:r>
            <a:r>
              <a:rPr lang="en-US" i="1" dirty="0"/>
              <a:t> </a:t>
            </a:r>
            <a:r>
              <a:rPr lang="en-US" dirty="0"/>
              <a:t>[district of NWFP] </a:t>
            </a:r>
            <a:r>
              <a:rPr lang="en-US" i="1" dirty="0"/>
              <a:t>the people don’t distinguish between a Christian organization perceived to be pushing a religious agenda and a secular organization pushing a women’s rights agenda. A </a:t>
            </a:r>
            <a:r>
              <a:rPr lang="en-US" i="1" dirty="0" smtClean="0"/>
              <a:t>radical Islamic </a:t>
            </a:r>
            <a:r>
              <a:rPr lang="en-US" i="1" dirty="0"/>
              <a:t>group’s agenda would be more accepted in </a:t>
            </a:r>
            <a:r>
              <a:rPr lang="en-US" i="1" dirty="0" err="1"/>
              <a:t>Kohistan</a:t>
            </a:r>
            <a:r>
              <a:rPr lang="en-US" i="1" dirty="0"/>
              <a:t> than a secular </a:t>
            </a:r>
            <a:r>
              <a:rPr lang="en-US" i="1" dirty="0" smtClean="0"/>
              <a:t>agenda.”</a:t>
            </a:r>
            <a:endParaRPr lang="en-US" dirty="0"/>
          </a:p>
          <a:p>
            <a:endParaRPr lang="en-US" dirty="0"/>
          </a:p>
        </p:txBody>
      </p:sp>
    </p:spTree>
    <p:extLst>
      <p:ext uri="{BB962C8B-B14F-4D97-AF65-F5344CB8AC3E}">
        <p14:creationId xmlns="" xmlns:p14="http://schemas.microsoft.com/office/powerpoint/2010/main" val="38427131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 about from several </a:t>
            </a:r>
            <a:r>
              <a:rPr lang="en-US" dirty="0" smtClean="0"/>
              <a:t>interviewees</a:t>
            </a:r>
            <a:endParaRPr lang="en-US" dirty="0"/>
          </a:p>
        </p:txBody>
      </p:sp>
      <p:sp>
        <p:nvSpPr>
          <p:cNvPr id="3" name="Content Placeholder 2"/>
          <p:cNvSpPr>
            <a:spLocks noGrp="1"/>
          </p:cNvSpPr>
          <p:nvPr>
            <p:ph sz="quarter" idx="1"/>
          </p:nvPr>
        </p:nvSpPr>
        <p:spPr/>
        <p:txBody>
          <a:bodyPr/>
          <a:lstStyle/>
          <a:p>
            <a:r>
              <a:rPr lang="en-US" dirty="0"/>
              <a:t>Several interviewees also pointed out that the more the earthquake response shifted from the immediate life-saving rescue and relief efforts to the medium- to longer-term reconstruction programs the more the consensus around the universality of humanitarian action broke down.</a:t>
            </a:r>
          </a:p>
        </p:txBody>
      </p:sp>
    </p:spTree>
    <p:extLst>
      <p:ext uri="{BB962C8B-B14F-4D97-AF65-F5344CB8AC3E}">
        <p14:creationId xmlns="" xmlns:p14="http://schemas.microsoft.com/office/powerpoint/2010/main" val="13838755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1341438"/>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sz="2200" dirty="0" smtClean="0"/>
              <a:t>An </a:t>
            </a:r>
            <a:r>
              <a:rPr lang="en-US" sz="2200" dirty="0"/>
              <a:t>aid official described this process as follows:</a:t>
            </a:r>
            <a:br>
              <a:rPr lang="en-US" sz="2200" dirty="0"/>
            </a:br>
            <a:r>
              <a:rPr lang="en-US" dirty="0"/>
              <a:t> </a:t>
            </a:r>
            <a:br>
              <a:rPr lang="en-US" dirty="0"/>
            </a:br>
            <a:endParaRPr lang="en-US" dirty="0"/>
          </a:p>
        </p:txBody>
      </p:sp>
      <p:sp>
        <p:nvSpPr>
          <p:cNvPr id="3" name="Content Placeholder 2"/>
          <p:cNvSpPr>
            <a:spLocks noGrp="1"/>
          </p:cNvSpPr>
          <p:nvPr>
            <p:ph sz="quarter" idx="1"/>
          </p:nvPr>
        </p:nvSpPr>
        <p:spPr/>
        <p:txBody>
          <a:bodyPr/>
          <a:lstStyle/>
          <a:p>
            <a:r>
              <a:rPr lang="en-US" i="1" dirty="0"/>
              <a:t>Issues and differences get highlighted more as time goes on. In the immediacy of the earthquake people took help from anyone… The humanitarian impulse came first, but then other factors including political ones played a role.</a:t>
            </a:r>
            <a:endParaRPr lang="en-US" dirty="0"/>
          </a:p>
          <a:p>
            <a:pPr marL="0" indent="0">
              <a:buNone/>
            </a:pPr>
            <a:endParaRPr lang="en-US" dirty="0"/>
          </a:p>
        </p:txBody>
      </p:sp>
    </p:spTree>
    <p:extLst>
      <p:ext uri="{BB962C8B-B14F-4D97-AF65-F5344CB8AC3E}">
        <p14:creationId xmlns="" xmlns:p14="http://schemas.microsoft.com/office/powerpoint/2010/main" val="3142927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Perceptions of Humanitarian Action and Actors</a:t>
            </a:r>
            <a:br>
              <a:rPr lang="en-US" dirty="0"/>
            </a:br>
            <a:endParaRPr lang="en-US" dirty="0"/>
          </a:p>
        </p:txBody>
      </p:sp>
      <p:sp>
        <p:nvSpPr>
          <p:cNvPr id="3" name="Content Placeholder 2"/>
          <p:cNvSpPr>
            <a:spLocks noGrp="1"/>
          </p:cNvSpPr>
          <p:nvPr>
            <p:ph sz="quarter" idx="1"/>
          </p:nvPr>
        </p:nvSpPr>
        <p:spPr/>
        <p:txBody>
          <a:bodyPr/>
          <a:lstStyle/>
          <a:p>
            <a:r>
              <a:rPr lang="en-US" dirty="0"/>
              <a:t>A very striking characteristic of the focus group discussions with earthquake survivors was the extent to which they perceived the international aid agencies during the initial rescue and relief phase to be there for humanitarian reasons rather than to promote political, religious or other hidden agendas. </a:t>
            </a:r>
          </a:p>
        </p:txBody>
      </p:sp>
    </p:spTree>
    <p:extLst>
      <p:ext uri="{BB962C8B-B14F-4D97-AF65-F5344CB8AC3E}">
        <p14:creationId xmlns="" xmlns:p14="http://schemas.microsoft.com/office/powerpoint/2010/main" val="8289941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 group discussion </a:t>
            </a:r>
            <a:endParaRPr lang="en-US" dirty="0"/>
          </a:p>
        </p:txBody>
      </p:sp>
      <p:sp>
        <p:nvSpPr>
          <p:cNvPr id="3" name="Content Placeholder 2"/>
          <p:cNvSpPr>
            <a:spLocks noGrp="1"/>
          </p:cNvSpPr>
          <p:nvPr>
            <p:ph sz="quarter" idx="1"/>
          </p:nvPr>
        </p:nvSpPr>
        <p:spPr/>
        <p:txBody>
          <a:bodyPr/>
          <a:lstStyle/>
          <a:p>
            <a:pPr algn="just"/>
            <a:r>
              <a:rPr lang="en-US" dirty="0"/>
              <a:t>A focus group member in the devastated town of </a:t>
            </a:r>
            <a:r>
              <a:rPr lang="en-US" dirty="0" err="1"/>
              <a:t>Balakot</a:t>
            </a:r>
            <a:r>
              <a:rPr lang="en-US" dirty="0"/>
              <a:t> said, “Foreign agencies remained completely neutral and impartial. They just came to aid humanity. They didn’t engage in religion, politics or ethnicity.”</a:t>
            </a:r>
          </a:p>
        </p:txBody>
      </p:sp>
    </p:spTree>
    <p:extLst>
      <p:ext uri="{BB962C8B-B14F-4D97-AF65-F5344CB8AC3E}">
        <p14:creationId xmlns="" xmlns:p14="http://schemas.microsoft.com/office/powerpoint/2010/main" val="4475772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Resident of </a:t>
            </a:r>
            <a:r>
              <a:rPr lang="en-US" dirty="0" err="1" smtClean="0"/>
              <a:t>muzaffarabad</a:t>
            </a:r>
            <a:endParaRPr lang="en-US" dirty="0"/>
          </a:p>
        </p:txBody>
      </p:sp>
      <p:sp>
        <p:nvSpPr>
          <p:cNvPr id="3" name="Content Placeholder 2"/>
          <p:cNvSpPr>
            <a:spLocks noGrp="1"/>
          </p:cNvSpPr>
          <p:nvPr>
            <p:ph sz="quarter" idx="1"/>
          </p:nvPr>
        </p:nvSpPr>
        <p:spPr/>
        <p:txBody>
          <a:bodyPr/>
          <a:lstStyle/>
          <a:p>
            <a:pPr algn="just"/>
            <a:r>
              <a:rPr lang="en-US" dirty="0"/>
              <a:t>According to one resident of the earthquake-devastated city of </a:t>
            </a:r>
            <a:r>
              <a:rPr lang="en-US" dirty="0" err="1"/>
              <a:t>Muzaffarabad</a:t>
            </a:r>
            <a:r>
              <a:rPr lang="en-US" dirty="0"/>
              <a:t>, “The international military response was perceived as humanitarian. People said farewell to the US Army with flowers. They had no political agenda.” </a:t>
            </a:r>
          </a:p>
        </p:txBody>
      </p:sp>
    </p:spTree>
    <p:extLst>
      <p:ext uri="{BB962C8B-B14F-4D97-AF65-F5344CB8AC3E}">
        <p14:creationId xmlns="" xmlns:p14="http://schemas.microsoft.com/office/powerpoint/2010/main" val="9851295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 with one </a:t>
            </a:r>
            <a:r>
              <a:rPr lang="en-US" dirty="0" err="1" smtClean="0"/>
              <a:t>Molana</a:t>
            </a:r>
            <a:r>
              <a:rPr lang="en-US" dirty="0" smtClean="0"/>
              <a:t> in </a:t>
            </a:r>
            <a:r>
              <a:rPr lang="en-US" dirty="0" err="1" smtClean="0"/>
              <a:t>mansehra</a:t>
            </a:r>
            <a:r>
              <a:rPr lang="en-US" dirty="0" smtClean="0"/>
              <a:t> </a:t>
            </a:r>
            <a:endParaRPr lang="en-US" dirty="0"/>
          </a:p>
        </p:txBody>
      </p:sp>
      <p:sp>
        <p:nvSpPr>
          <p:cNvPr id="3" name="Content Placeholder 2"/>
          <p:cNvSpPr>
            <a:spLocks noGrp="1"/>
          </p:cNvSpPr>
          <p:nvPr>
            <p:ph sz="quarter" idx="1"/>
          </p:nvPr>
        </p:nvSpPr>
        <p:spPr/>
        <p:txBody>
          <a:bodyPr/>
          <a:lstStyle/>
          <a:p>
            <a:pPr algn="just"/>
            <a:r>
              <a:rPr lang="en-US" dirty="0"/>
              <a:t>The reputation of foreigners in this area is much better after the earthquake. Foreign agencies… were not at all involved in promoting political or religious agendas. Nearly everyone thinks that whatever NGOs did, whether lots or little, was done for humanitarian reasons. </a:t>
            </a:r>
            <a:endParaRPr lang="en-US" dirty="0" smtClean="0"/>
          </a:p>
          <a:p>
            <a:pPr algn="just"/>
            <a:r>
              <a:rPr lang="en-US" dirty="0" smtClean="0"/>
              <a:t>No </a:t>
            </a:r>
            <a:r>
              <a:rPr lang="en-US" dirty="0"/>
              <a:t>foreigners were involved in other activities. Of the 30,000 people here you won’t find one who tried to convert. People will criticize how the distribution was done – that some got more than others – but they don’t criticize that they had</a:t>
            </a:r>
          </a:p>
          <a:p>
            <a:pPr marL="0" indent="0" algn="just">
              <a:buNone/>
            </a:pPr>
            <a:r>
              <a:rPr lang="en-US" dirty="0" smtClean="0"/>
              <a:t>    agendas</a:t>
            </a:r>
            <a:r>
              <a:rPr lang="en-US" dirty="0"/>
              <a:t>.</a:t>
            </a:r>
          </a:p>
          <a:p>
            <a:pPr marL="0" indent="0">
              <a:buNone/>
            </a:pPr>
            <a:endParaRPr lang="en-US" dirty="0"/>
          </a:p>
        </p:txBody>
      </p:sp>
    </p:spTree>
    <p:extLst>
      <p:ext uri="{BB962C8B-B14F-4D97-AF65-F5344CB8AC3E}">
        <p14:creationId xmlns="" xmlns:p14="http://schemas.microsoft.com/office/powerpoint/2010/main" val="225617714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INGO member responded:</a:t>
            </a:r>
            <a:endParaRPr lang="en-US" dirty="0"/>
          </a:p>
        </p:txBody>
      </p:sp>
      <p:sp>
        <p:nvSpPr>
          <p:cNvPr id="3" name="Content Placeholder 2"/>
          <p:cNvSpPr>
            <a:spLocks noGrp="1"/>
          </p:cNvSpPr>
          <p:nvPr>
            <p:ph sz="quarter" idx="1"/>
          </p:nvPr>
        </p:nvSpPr>
        <p:spPr/>
        <p:txBody>
          <a:bodyPr/>
          <a:lstStyle/>
          <a:p>
            <a:r>
              <a:rPr lang="en-US" dirty="0"/>
              <a:t>According to one INGO manager, “Relations between the government and NGOs have improved dramatically after the earthquake. There is now a much better understanding of NGOs. </a:t>
            </a:r>
            <a:endParaRPr lang="en-US" dirty="0" smtClean="0"/>
          </a:p>
          <a:p>
            <a:r>
              <a:rPr lang="en-US" dirty="0" smtClean="0"/>
              <a:t>This </a:t>
            </a:r>
            <a:r>
              <a:rPr lang="en-US" dirty="0"/>
              <a:t>has led to a general </a:t>
            </a:r>
            <a:r>
              <a:rPr lang="en-US" dirty="0" smtClean="0"/>
              <a:t>change of </a:t>
            </a:r>
            <a:r>
              <a:rPr lang="en-US" dirty="0"/>
              <a:t>attitude that is not just earthquake specific.”</a:t>
            </a:r>
          </a:p>
          <a:p>
            <a:pPr marL="0" indent="0">
              <a:buNone/>
            </a:pPr>
            <a:r>
              <a:rPr lang="en-US" dirty="0"/>
              <a:t> </a:t>
            </a:r>
          </a:p>
          <a:p>
            <a:pPr marL="0" indent="0">
              <a:buNone/>
            </a:pPr>
            <a:endParaRPr lang="en-US" dirty="0"/>
          </a:p>
        </p:txBody>
      </p:sp>
    </p:spTree>
    <p:extLst>
      <p:ext uri="{BB962C8B-B14F-4D97-AF65-F5344CB8AC3E}">
        <p14:creationId xmlns="" xmlns:p14="http://schemas.microsoft.com/office/powerpoint/2010/main" val="36484080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perception </a:t>
            </a:r>
            <a:endParaRPr lang="en-US" dirty="0"/>
          </a:p>
        </p:txBody>
      </p:sp>
      <p:sp>
        <p:nvSpPr>
          <p:cNvPr id="3" name="Content Placeholder 2"/>
          <p:cNvSpPr>
            <a:spLocks noGrp="1"/>
          </p:cNvSpPr>
          <p:nvPr>
            <p:ph sz="quarter" idx="1"/>
          </p:nvPr>
        </p:nvSpPr>
        <p:spPr/>
        <p:txBody>
          <a:bodyPr/>
          <a:lstStyle/>
          <a:p>
            <a:r>
              <a:rPr lang="en-US" dirty="0"/>
              <a:t>The positive perception that national and international aid agencies were motivated by humanitarian objectives rather than hidden agendas does not mean that there were no criticisms of these agencies. </a:t>
            </a:r>
            <a:endParaRPr lang="en-US" dirty="0" smtClean="0"/>
          </a:p>
          <a:p>
            <a:r>
              <a:rPr lang="en-US" dirty="0" smtClean="0"/>
              <a:t>Many </a:t>
            </a:r>
            <a:r>
              <a:rPr lang="en-US" dirty="0"/>
              <a:t>focus group members criticized the relief money being wasted on expensive four-wheel drive vehicles, high rents, and high staff salaries, and that “they are making lots of money off of us.” </a:t>
            </a:r>
          </a:p>
        </p:txBody>
      </p:sp>
    </p:spTree>
    <p:extLst>
      <p:ext uri="{BB962C8B-B14F-4D97-AF65-F5344CB8AC3E}">
        <p14:creationId xmlns="" xmlns:p14="http://schemas.microsoft.com/office/powerpoint/2010/main" val="32046835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According to one INGO director:</a:t>
            </a:r>
            <a:br>
              <a:rPr lang="en-US" dirty="0"/>
            </a:br>
            <a:endParaRPr lang="en-US" dirty="0"/>
          </a:p>
        </p:txBody>
      </p:sp>
      <p:sp>
        <p:nvSpPr>
          <p:cNvPr id="3" name="Content Placeholder 2"/>
          <p:cNvSpPr>
            <a:spLocks noGrp="1"/>
          </p:cNvSpPr>
          <p:nvPr>
            <p:ph sz="quarter" idx="1"/>
          </p:nvPr>
        </p:nvSpPr>
        <p:spPr/>
        <p:txBody>
          <a:bodyPr/>
          <a:lstStyle/>
          <a:p>
            <a:pPr marL="0" indent="0" algn="just">
              <a:buNone/>
            </a:pPr>
            <a:endParaRPr lang="en-US" dirty="0"/>
          </a:p>
          <a:p>
            <a:pPr algn="just"/>
            <a:r>
              <a:rPr lang="en-US" i="1" dirty="0"/>
              <a:t>We’re hearing more about people getting upset over NGOs in the reconstruction phase. We’re seeing it in the increase in security incidents…. As NGOs move from relief distributions to the softer side of development, their reputation will fade and problems will increase.</a:t>
            </a:r>
            <a:endParaRPr lang="en-US" dirty="0"/>
          </a:p>
          <a:p>
            <a:endParaRPr lang="en-US" dirty="0"/>
          </a:p>
        </p:txBody>
      </p:sp>
    </p:spTree>
    <p:extLst>
      <p:ext uri="{BB962C8B-B14F-4D97-AF65-F5344CB8AC3E}">
        <p14:creationId xmlns="" xmlns:p14="http://schemas.microsoft.com/office/powerpoint/2010/main" val="32754104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from </a:t>
            </a:r>
            <a:r>
              <a:rPr lang="en-US" dirty="0" err="1" smtClean="0"/>
              <a:t>pakistan</a:t>
            </a:r>
            <a:r>
              <a:rPr lang="en-US" dirty="0" smtClean="0"/>
              <a:t> ngo official </a:t>
            </a:r>
            <a:endParaRPr lang="en-US" dirty="0"/>
          </a:p>
        </p:txBody>
      </p:sp>
      <p:sp>
        <p:nvSpPr>
          <p:cNvPr id="3" name="Content Placeholder 2"/>
          <p:cNvSpPr>
            <a:spLocks noGrp="1"/>
          </p:cNvSpPr>
          <p:nvPr>
            <p:ph sz="quarter" idx="1"/>
          </p:nvPr>
        </p:nvSpPr>
        <p:spPr/>
        <p:txBody>
          <a:bodyPr/>
          <a:lstStyle/>
          <a:p>
            <a:pPr algn="just"/>
            <a:r>
              <a:rPr lang="en-US" i="1" dirty="0"/>
              <a:t>Most INGOs had a good reputation because they did relief. Now they’re gone and we’re left to do development, so people are less happy with us. People start their conversations with “what will you give us?” People still want relief.</a:t>
            </a:r>
            <a:endParaRPr lang="en-US" dirty="0"/>
          </a:p>
          <a:p>
            <a:endParaRPr lang="en-US" dirty="0"/>
          </a:p>
        </p:txBody>
      </p:sp>
    </p:spTree>
    <p:extLst>
      <p:ext uri="{BB962C8B-B14F-4D97-AF65-F5344CB8AC3E}">
        <p14:creationId xmlns="" xmlns:p14="http://schemas.microsoft.com/office/powerpoint/2010/main" val="217482685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perceptions </a:t>
            </a:r>
            <a:endParaRPr lang="en-US" dirty="0"/>
          </a:p>
        </p:txBody>
      </p:sp>
      <p:sp>
        <p:nvSpPr>
          <p:cNvPr id="3" name="Content Placeholder 2"/>
          <p:cNvSpPr>
            <a:spLocks noGrp="1"/>
          </p:cNvSpPr>
          <p:nvPr>
            <p:ph sz="quarter" idx="1"/>
          </p:nvPr>
        </p:nvSpPr>
        <p:spPr/>
        <p:txBody>
          <a:bodyPr/>
          <a:lstStyle/>
          <a:p>
            <a:r>
              <a:rPr lang="en-US" dirty="0" smtClean="0"/>
              <a:t>If </a:t>
            </a:r>
            <a:r>
              <a:rPr lang="en-US" dirty="0"/>
              <a:t>negative perceptions of reconstruction efforts continue to replace the positive perceptions of aid agencies created during the rescue/relief phase, it is likely that the significant improvement in the reputation of aid agencies in the earthquake area will prove to have been relatively short-lived.</a:t>
            </a:r>
          </a:p>
          <a:p>
            <a:pPr marL="0" indent="0">
              <a:buNone/>
            </a:pPr>
            <a:endParaRPr lang="en-US" dirty="0"/>
          </a:p>
        </p:txBody>
      </p:sp>
    </p:spTree>
    <p:extLst>
      <p:ext uri="{BB962C8B-B14F-4D97-AF65-F5344CB8AC3E}">
        <p14:creationId xmlns="" xmlns:p14="http://schemas.microsoft.com/office/powerpoint/2010/main" val="10400723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Cultural Sensitivity</a:t>
            </a:r>
            <a:br>
              <a:rPr lang="en-US" dirty="0"/>
            </a:br>
            <a:endParaRPr lang="en-US" dirty="0"/>
          </a:p>
        </p:txBody>
      </p:sp>
      <p:sp>
        <p:nvSpPr>
          <p:cNvPr id="3" name="Content Placeholder 2"/>
          <p:cNvSpPr>
            <a:spLocks noGrp="1"/>
          </p:cNvSpPr>
          <p:nvPr>
            <p:ph sz="quarter" idx="1"/>
          </p:nvPr>
        </p:nvSpPr>
        <p:spPr/>
        <p:txBody>
          <a:bodyPr/>
          <a:lstStyle/>
          <a:p>
            <a:pPr algn="just"/>
            <a:r>
              <a:rPr lang="en-US" dirty="0" smtClean="0"/>
              <a:t>Closely </a:t>
            </a:r>
            <a:r>
              <a:rPr lang="en-US" dirty="0"/>
              <a:t>related to the issue of the perception of aid agencies is the perception of the cultural sensitivity of aid workers. With a few notable exceptions, international aid workers were given high marks for cultural sensitivity in focus group discussions in earthquake-affected communities.</a:t>
            </a:r>
          </a:p>
        </p:txBody>
      </p:sp>
    </p:spTree>
    <p:extLst>
      <p:ext uri="{BB962C8B-B14F-4D97-AF65-F5344CB8AC3E}">
        <p14:creationId xmlns="" xmlns:p14="http://schemas.microsoft.com/office/powerpoint/2010/main" val="252626605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Religious leaders in </a:t>
            </a:r>
            <a:r>
              <a:rPr lang="en-US" dirty="0" err="1" smtClean="0"/>
              <a:t>nwfp</a:t>
            </a:r>
            <a:endParaRPr lang="en-US" dirty="0"/>
          </a:p>
        </p:txBody>
      </p:sp>
      <p:sp>
        <p:nvSpPr>
          <p:cNvPr id="3" name="Content Placeholder 2"/>
          <p:cNvSpPr>
            <a:spLocks noGrp="1"/>
          </p:cNvSpPr>
          <p:nvPr>
            <p:ph sz="quarter" idx="1"/>
          </p:nvPr>
        </p:nvSpPr>
        <p:spPr/>
        <p:txBody>
          <a:bodyPr/>
          <a:lstStyle/>
          <a:p>
            <a:pPr algn="just"/>
            <a:r>
              <a:rPr lang="en-US" dirty="0"/>
              <a:t>According to one religious leader in a conservative area of the NWFP:</a:t>
            </a:r>
          </a:p>
          <a:p>
            <a:pPr marL="0" indent="0" algn="just">
              <a:buNone/>
            </a:pPr>
            <a:endParaRPr lang="en-US" dirty="0"/>
          </a:p>
          <a:p>
            <a:pPr algn="just"/>
            <a:r>
              <a:rPr lang="en-US" i="1" dirty="0"/>
              <a:t>Most foreigners tried to adapt to our local culture. Many of the international women dress more modestly than the Pakistani girls…. The world is a global village and everyone watches television. The dress of foreigners is now less of an issue – it no longer looks so shocking.</a:t>
            </a:r>
            <a:endParaRPr lang="en-US" dirty="0"/>
          </a:p>
          <a:p>
            <a:endParaRPr lang="en-US" dirty="0"/>
          </a:p>
        </p:txBody>
      </p:sp>
    </p:spTree>
    <p:extLst>
      <p:ext uri="{BB962C8B-B14F-4D97-AF65-F5344CB8AC3E}">
        <p14:creationId xmlns="" xmlns:p14="http://schemas.microsoft.com/office/powerpoint/2010/main" val="41836720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Pakistani NGO worker commented:</a:t>
            </a:r>
            <a:br>
              <a:rPr lang="en-US" dirty="0"/>
            </a:br>
            <a:endParaRPr lang="en-US" dirty="0"/>
          </a:p>
        </p:txBody>
      </p:sp>
      <p:sp>
        <p:nvSpPr>
          <p:cNvPr id="3" name="Content Placeholder 2"/>
          <p:cNvSpPr>
            <a:spLocks noGrp="1"/>
          </p:cNvSpPr>
          <p:nvPr>
            <p:ph sz="quarter" idx="1"/>
          </p:nvPr>
        </p:nvSpPr>
        <p:spPr/>
        <p:txBody>
          <a:bodyPr/>
          <a:lstStyle/>
          <a:p>
            <a:pPr marL="0" indent="0" algn="just">
              <a:buNone/>
            </a:pPr>
            <a:endParaRPr lang="en-US" dirty="0"/>
          </a:p>
          <a:p>
            <a:pPr algn="just"/>
            <a:r>
              <a:rPr lang="en-US" i="1" dirty="0"/>
              <a:t>I visited an INGO in June – three expat women were wrapped in scarf, </a:t>
            </a:r>
            <a:r>
              <a:rPr lang="en-US" i="1" dirty="0" err="1"/>
              <a:t>dupatta</a:t>
            </a:r>
            <a:r>
              <a:rPr lang="en-US" i="1" dirty="0"/>
              <a:t> [head covering] and shawl despite it being very hot. They were being more local than the locals.</a:t>
            </a:r>
            <a:endParaRPr lang="en-US" dirty="0"/>
          </a:p>
          <a:p>
            <a:endParaRPr lang="en-US" dirty="0"/>
          </a:p>
        </p:txBody>
      </p:sp>
    </p:spTree>
    <p:extLst>
      <p:ext uri="{BB962C8B-B14F-4D97-AF65-F5344CB8AC3E}">
        <p14:creationId xmlns="" xmlns:p14="http://schemas.microsoft.com/office/powerpoint/2010/main" val="193163559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According to an Islamic organization official:</a:t>
            </a:r>
            <a:br>
              <a:rPr lang="en-US" dirty="0"/>
            </a:br>
            <a:endParaRPr lang="en-US" dirty="0"/>
          </a:p>
        </p:txBody>
      </p:sp>
      <p:sp>
        <p:nvSpPr>
          <p:cNvPr id="3" name="Content Placeholder 2"/>
          <p:cNvSpPr>
            <a:spLocks noGrp="1"/>
          </p:cNvSpPr>
          <p:nvPr>
            <p:ph sz="quarter" idx="1"/>
          </p:nvPr>
        </p:nvSpPr>
        <p:spPr/>
        <p:txBody>
          <a:bodyPr/>
          <a:lstStyle/>
          <a:p>
            <a:pPr marL="0" indent="0" algn="just">
              <a:buNone/>
            </a:pPr>
            <a:endParaRPr lang="en-US" dirty="0"/>
          </a:p>
          <a:p>
            <a:pPr algn="just"/>
            <a:r>
              <a:rPr lang="en-US" i="1" dirty="0"/>
              <a:t>All NGOs were very sensitive to local culture except the Cubans. The Cubans were very carefree but people didn’t pay any attention to what they were wearing. They played badminton but no one said a word. When the Cubans closed their camps a large percentage of </a:t>
            </a:r>
            <a:r>
              <a:rPr lang="en-US" i="1" dirty="0" err="1"/>
              <a:t>Muzaffarabad</a:t>
            </a:r>
            <a:r>
              <a:rPr lang="en-US" i="1" dirty="0"/>
              <a:t> came to say goodbye</a:t>
            </a:r>
            <a:endParaRPr lang="en-US" dirty="0"/>
          </a:p>
        </p:txBody>
      </p:sp>
    </p:spTree>
    <p:extLst>
      <p:ext uri="{BB962C8B-B14F-4D97-AF65-F5344CB8AC3E}">
        <p14:creationId xmlns="" xmlns:p14="http://schemas.microsoft.com/office/powerpoint/2010/main" val="42504181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lgn="just"/>
            <a:r>
              <a:rPr lang="en-US" dirty="0"/>
              <a:t>Another INGO manager described the challenge of formulating policies that balanced individual and organizational rights and interests:</a:t>
            </a:r>
          </a:p>
          <a:p>
            <a:pPr marL="0" indent="0" algn="just">
              <a:buNone/>
            </a:pPr>
            <a:endParaRPr lang="en-US" dirty="0"/>
          </a:p>
          <a:p>
            <a:pPr algn="just"/>
            <a:r>
              <a:rPr lang="en-US" i="1" dirty="0"/>
              <a:t>We had several problems with interactions between male and female staff. It’s hard for us to come up with a policy that males and females on our compound can’t interact.</a:t>
            </a:r>
            <a:endParaRPr lang="en-US" dirty="0"/>
          </a:p>
          <a:p>
            <a:endParaRPr lang="en-US" dirty="0"/>
          </a:p>
        </p:txBody>
      </p:sp>
    </p:spTree>
    <p:extLst>
      <p:ext uri="{BB962C8B-B14F-4D97-AF65-F5344CB8AC3E}">
        <p14:creationId xmlns="" xmlns:p14="http://schemas.microsoft.com/office/powerpoint/2010/main" val="23210350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Insiders” and “Outsiders” &amp; “Locals within Locals”</a:t>
            </a:r>
            <a:br>
              <a:rPr lang="en-US" dirty="0"/>
            </a:br>
            <a:endParaRPr lang="en-US" dirty="0"/>
          </a:p>
        </p:txBody>
      </p:sp>
      <p:sp>
        <p:nvSpPr>
          <p:cNvPr id="3" name="Content Placeholder 2"/>
          <p:cNvSpPr>
            <a:spLocks noGrp="1"/>
          </p:cNvSpPr>
          <p:nvPr>
            <p:ph sz="quarter" idx="1"/>
          </p:nvPr>
        </p:nvSpPr>
        <p:spPr/>
        <p:txBody>
          <a:bodyPr/>
          <a:lstStyle/>
          <a:p>
            <a:r>
              <a:rPr lang="en-US" dirty="0" smtClean="0"/>
              <a:t>“One </a:t>
            </a:r>
            <a:r>
              <a:rPr lang="en-US" dirty="0"/>
              <a:t>of the interesting findings to emerge from the interviews and focus group discussions conducted for this study was the extent to which Pakistani respondents in particular, but also many international respondents, believed that the major cultural sensitivity issues resulted from the behavior of national staff rather than international staff. </a:t>
            </a:r>
          </a:p>
        </p:txBody>
      </p:sp>
    </p:spTree>
    <p:extLst>
      <p:ext uri="{BB962C8B-B14F-4D97-AF65-F5344CB8AC3E}">
        <p14:creationId xmlns="" xmlns:p14="http://schemas.microsoft.com/office/powerpoint/2010/main" val="10652130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INGO MANGER VIEWS</a:t>
            </a:r>
            <a:endParaRPr lang="en-US" dirty="0"/>
          </a:p>
        </p:txBody>
      </p:sp>
      <p:sp>
        <p:nvSpPr>
          <p:cNvPr id="3" name="Content Placeholder 2"/>
          <p:cNvSpPr>
            <a:spLocks noGrp="1"/>
          </p:cNvSpPr>
          <p:nvPr>
            <p:ph sz="quarter" idx="1"/>
          </p:nvPr>
        </p:nvSpPr>
        <p:spPr/>
        <p:txBody>
          <a:bodyPr/>
          <a:lstStyle/>
          <a:p>
            <a:r>
              <a:rPr lang="en-US" dirty="0"/>
              <a:t>According to an INGO manager working in the conservative NWFP district of </a:t>
            </a:r>
            <a:r>
              <a:rPr lang="en-US" dirty="0" err="1"/>
              <a:t>Battagram</a:t>
            </a:r>
            <a:r>
              <a:rPr lang="en-US" dirty="0"/>
              <a:t>:</a:t>
            </a:r>
          </a:p>
          <a:p>
            <a:pPr marL="0" indent="0">
              <a:buNone/>
            </a:pPr>
            <a:endParaRPr lang="en-US" dirty="0"/>
          </a:p>
          <a:p>
            <a:r>
              <a:rPr lang="en-US" i="1" dirty="0"/>
              <a:t>Mullahs have fewer problems with expat women. They are much more worried about Pakistani women not dressing properly and interacting with local women and showing how liberal they are.</a:t>
            </a:r>
            <a:endParaRPr lang="en-US" dirty="0"/>
          </a:p>
          <a:p>
            <a:endParaRPr lang="en-US" dirty="0"/>
          </a:p>
        </p:txBody>
      </p:sp>
    </p:spTree>
    <p:extLst>
      <p:ext uri="{BB962C8B-B14F-4D97-AF65-F5344CB8AC3E}">
        <p14:creationId xmlns="" xmlns:p14="http://schemas.microsoft.com/office/powerpoint/2010/main" val="11133323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 INGO manager cited the following example:</a:t>
            </a:r>
            <a:br>
              <a:rPr lang="en-US" dirty="0"/>
            </a:br>
            <a:endParaRPr lang="en-US" dirty="0"/>
          </a:p>
        </p:txBody>
      </p:sp>
      <p:sp>
        <p:nvSpPr>
          <p:cNvPr id="3" name="Content Placeholder 2"/>
          <p:cNvSpPr>
            <a:spLocks noGrp="1"/>
          </p:cNvSpPr>
          <p:nvPr>
            <p:ph sz="quarter" idx="1"/>
          </p:nvPr>
        </p:nvSpPr>
        <p:spPr/>
        <p:txBody>
          <a:bodyPr/>
          <a:lstStyle/>
          <a:p>
            <a:pPr marL="0" indent="0" algn="just">
              <a:buNone/>
            </a:pPr>
            <a:endParaRPr lang="en-US" dirty="0"/>
          </a:p>
          <a:p>
            <a:pPr algn="just"/>
            <a:r>
              <a:rPr lang="en-US" i="1" dirty="0"/>
              <a:t>We hired some Pakistani nurses who in the evenings were dancing in [their living quarters in] the IDP camp – we had to terminate them. It was difficult for us to tell them to cover their heads – they resisted. They felt that they were Pakistanis in Pakistan and could do what they wanted.</a:t>
            </a:r>
            <a:endParaRPr lang="en-US" dirty="0"/>
          </a:p>
          <a:p>
            <a:endParaRPr lang="en-US" dirty="0"/>
          </a:p>
        </p:txBody>
      </p:sp>
    </p:spTree>
    <p:extLst>
      <p:ext uri="{BB962C8B-B14F-4D97-AF65-F5344CB8AC3E}">
        <p14:creationId xmlns="" xmlns:p14="http://schemas.microsoft.com/office/powerpoint/2010/main" val="39900310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PAKISTANI DIRECTOR</a:t>
            </a:r>
            <a:endParaRPr lang="en-US" dirty="0"/>
          </a:p>
        </p:txBody>
      </p:sp>
      <p:sp>
        <p:nvSpPr>
          <p:cNvPr id="3" name="Content Placeholder 2"/>
          <p:cNvSpPr>
            <a:spLocks noGrp="1"/>
          </p:cNvSpPr>
          <p:nvPr>
            <p:ph sz="quarter" idx="1"/>
          </p:nvPr>
        </p:nvSpPr>
        <p:spPr/>
        <p:txBody>
          <a:bodyPr/>
          <a:lstStyle/>
          <a:p>
            <a:pPr algn="just"/>
            <a:r>
              <a:rPr lang="en-US" dirty="0"/>
              <a:t>One Pakistani director described the problem he faced when he requested his national staff, especially the women, to be more culturally sensitive in the conservative earthquake areas where they were working:</a:t>
            </a:r>
          </a:p>
          <a:p>
            <a:pPr algn="just"/>
            <a:r>
              <a:rPr lang="en-US" i="1" dirty="0"/>
              <a:t>We cracked down on our </a:t>
            </a:r>
            <a:r>
              <a:rPr lang="en-US" i="1" dirty="0" err="1"/>
              <a:t>Mansehra</a:t>
            </a:r>
            <a:r>
              <a:rPr lang="en-US" i="1" dirty="0"/>
              <a:t> office but our strong female leadership was opposed. They said we were reinforcing </a:t>
            </a:r>
            <a:r>
              <a:rPr lang="en-US" i="1" dirty="0" err="1"/>
              <a:t>conservativism</a:t>
            </a:r>
            <a:r>
              <a:rPr lang="en-US" i="1" dirty="0"/>
              <a:t>, and that their behavior was not about promoting a western agenda – it is about Pakistani rights.</a:t>
            </a:r>
            <a:endParaRPr lang="en-US" dirty="0"/>
          </a:p>
          <a:p>
            <a:endParaRPr lang="en-US" dirty="0"/>
          </a:p>
        </p:txBody>
      </p:sp>
    </p:spTree>
    <p:extLst>
      <p:ext uri="{BB962C8B-B14F-4D97-AF65-F5344CB8AC3E}">
        <p14:creationId xmlns="" xmlns:p14="http://schemas.microsoft.com/office/powerpoint/2010/main" val="40826265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a:t>One INGO manager described his problem of having to manage “locals within locals:”</a:t>
            </a:r>
            <a:br>
              <a:rPr lang="en-US" sz="2700" dirty="0"/>
            </a:br>
            <a:endParaRPr lang="en-US" dirty="0"/>
          </a:p>
        </p:txBody>
      </p:sp>
      <p:sp>
        <p:nvSpPr>
          <p:cNvPr id="3" name="Content Placeholder 2"/>
          <p:cNvSpPr>
            <a:spLocks noGrp="1"/>
          </p:cNvSpPr>
          <p:nvPr>
            <p:ph sz="quarter" idx="1"/>
          </p:nvPr>
        </p:nvSpPr>
        <p:spPr/>
        <p:txBody>
          <a:bodyPr/>
          <a:lstStyle/>
          <a:p>
            <a:pPr marL="0" indent="0" algn="just">
              <a:buNone/>
            </a:pPr>
            <a:endParaRPr lang="en-US" dirty="0"/>
          </a:p>
          <a:p>
            <a:pPr algn="just"/>
            <a:r>
              <a:rPr lang="en-US" i="1" dirty="0"/>
              <a:t>Ninety-eight percent of our staff are from other areas of Pakistan. Our national staff are not viewed by locals as “local staff,” and the national staff distinguish themselves from what they refer to as the “local staff.” Most national staff don’t speak Pashto – it’s a case of having locals within locals.</a:t>
            </a:r>
            <a:endParaRPr lang="en-US" dirty="0"/>
          </a:p>
          <a:p>
            <a:endParaRPr lang="en-US" dirty="0"/>
          </a:p>
        </p:txBody>
      </p:sp>
    </p:spTree>
    <p:extLst>
      <p:ext uri="{BB962C8B-B14F-4D97-AF65-F5344CB8AC3E}">
        <p14:creationId xmlns="" xmlns:p14="http://schemas.microsoft.com/office/powerpoint/2010/main" val="27209157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According to another NGO manager:</a:t>
            </a:r>
            <a:br>
              <a:rPr lang="en-US" dirty="0"/>
            </a:br>
            <a:endParaRPr lang="en-US" dirty="0"/>
          </a:p>
        </p:txBody>
      </p:sp>
      <p:sp>
        <p:nvSpPr>
          <p:cNvPr id="3" name="Content Placeholder 2"/>
          <p:cNvSpPr>
            <a:spLocks noGrp="1"/>
          </p:cNvSpPr>
          <p:nvPr>
            <p:ph sz="quarter" idx="1"/>
          </p:nvPr>
        </p:nvSpPr>
        <p:spPr/>
        <p:txBody>
          <a:bodyPr/>
          <a:lstStyle/>
          <a:p>
            <a:pPr marL="0" indent="0">
              <a:buNone/>
            </a:pPr>
            <a:endParaRPr lang="en-US" dirty="0"/>
          </a:p>
          <a:p>
            <a:pPr algn="just"/>
            <a:r>
              <a:rPr lang="en-US" i="1" dirty="0"/>
              <a:t>Pakistani staff assume and say that we are all the same, whereas Kashmiris view themselves as different. Many Pakistani staff were not aware of these tensions and sentiments. We need to educate both national staff and not just expats about these issues.</a:t>
            </a:r>
            <a:endParaRPr lang="en-US" dirty="0"/>
          </a:p>
          <a:p>
            <a:endParaRPr lang="en-US" dirty="0"/>
          </a:p>
        </p:txBody>
      </p:sp>
    </p:spTree>
    <p:extLst>
      <p:ext uri="{BB962C8B-B14F-4D97-AF65-F5344CB8AC3E}">
        <p14:creationId xmlns="" xmlns:p14="http://schemas.microsoft.com/office/powerpoint/2010/main" val="22641262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According to one NGO worker:</a:t>
            </a:r>
            <a:br>
              <a:rPr lang="en-US" dirty="0"/>
            </a:br>
            <a:endParaRPr lang="en-US" dirty="0"/>
          </a:p>
        </p:txBody>
      </p:sp>
      <p:sp>
        <p:nvSpPr>
          <p:cNvPr id="3" name="Content Placeholder 2"/>
          <p:cNvSpPr>
            <a:spLocks noGrp="1"/>
          </p:cNvSpPr>
          <p:nvPr>
            <p:ph sz="quarter" idx="1"/>
          </p:nvPr>
        </p:nvSpPr>
        <p:spPr/>
        <p:txBody>
          <a:bodyPr/>
          <a:lstStyle/>
          <a:p>
            <a:pPr marL="0" indent="0" algn="just">
              <a:buNone/>
            </a:pPr>
            <a:endParaRPr lang="en-US" dirty="0"/>
          </a:p>
          <a:p>
            <a:pPr algn="just"/>
            <a:r>
              <a:rPr lang="en-US" i="1" dirty="0"/>
              <a:t>Staff from NWFP cause a lot of problems in AJK. They bring in their conservatism. Two of our female staff wore veils which made local female staff think they had to wear veils. Kashmiri culture is very different from NWFP culture. NGOs have failed to adequately recognize this.</a:t>
            </a:r>
            <a:endParaRPr lang="en-US" dirty="0"/>
          </a:p>
          <a:p>
            <a:pPr marL="0" indent="0" algn="just">
              <a:buNone/>
            </a:pPr>
            <a:r>
              <a:rPr lang="en-US" dirty="0"/>
              <a:t> </a:t>
            </a:r>
          </a:p>
          <a:p>
            <a:endParaRPr lang="en-US" dirty="0"/>
          </a:p>
        </p:txBody>
      </p:sp>
    </p:spTree>
    <p:extLst>
      <p:ext uri="{BB962C8B-B14F-4D97-AF65-F5344CB8AC3E}">
        <p14:creationId xmlns="" xmlns:p14="http://schemas.microsoft.com/office/powerpoint/2010/main" val="322283949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According to one INGO director:</a:t>
            </a:r>
            <a:br>
              <a:rPr lang="en-US" dirty="0"/>
            </a:br>
            <a:endParaRPr lang="en-US" dirty="0"/>
          </a:p>
        </p:txBody>
      </p:sp>
      <p:sp>
        <p:nvSpPr>
          <p:cNvPr id="3" name="Content Placeholder 2"/>
          <p:cNvSpPr>
            <a:spLocks noGrp="1"/>
          </p:cNvSpPr>
          <p:nvPr>
            <p:ph sz="quarter" idx="1"/>
          </p:nvPr>
        </p:nvSpPr>
        <p:spPr/>
        <p:txBody>
          <a:bodyPr/>
          <a:lstStyle/>
          <a:p>
            <a:pPr marL="0" indent="0" algn="just">
              <a:buNone/>
            </a:pPr>
            <a:endParaRPr lang="en-US" dirty="0"/>
          </a:p>
          <a:p>
            <a:pPr algn="just"/>
            <a:r>
              <a:rPr lang="en-US" i="1" dirty="0"/>
              <a:t>We’re using Punjabis and </a:t>
            </a:r>
            <a:r>
              <a:rPr lang="en-US" i="1" dirty="0" err="1"/>
              <a:t>Pathans</a:t>
            </a:r>
            <a:r>
              <a:rPr lang="en-US" i="1" dirty="0"/>
              <a:t> and treat them as locals in AJK – but they’re not. AJK staff view themselves as different than Pakistani staff – they’re not all the same. Already in AJK there has been a huge influx of outsiders when you could hire Kashmiri staff.</a:t>
            </a:r>
            <a:endParaRPr lang="en-US" dirty="0"/>
          </a:p>
          <a:p>
            <a:endParaRPr lang="en-US" dirty="0"/>
          </a:p>
        </p:txBody>
      </p:sp>
    </p:spTree>
    <p:extLst>
      <p:ext uri="{BB962C8B-B14F-4D97-AF65-F5344CB8AC3E}">
        <p14:creationId xmlns="" xmlns:p14="http://schemas.microsoft.com/office/powerpoint/2010/main" val="346476188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pPr algn="just"/>
            <a:r>
              <a:rPr lang="en-US" dirty="0"/>
              <a:t>Despite the growing recognition that many of the problems related to perceived cultural insensitivity resulted from the behavior of “national staff,” who in most cases were not “local staff,” most international aid agencies still treated the problem of cultural sensitivity primarily as an expatriate staff issue.</a:t>
            </a:r>
          </a:p>
          <a:p>
            <a:pPr marL="0" indent="0">
              <a:buNone/>
            </a:pPr>
            <a:endParaRPr lang="en-US" dirty="0"/>
          </a:p>
        </p:txBody>
      </p:sp>
    </p:spTree>
    <p:extLst>
      <p:ext uri="{BB962C8B-B14F-4D97-AF65-F5344CB8AC3E}">
        <p14:creationId xmlns="" xmlns:p14="http://schemas.microsoft.com/office/powerpoint/2010/main" val="20789709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153</TotalTime>
  <Words>3935</Words>
  <Application>Microsoft Office PowerPoint</Application>
  <PresentationFormat>On-screen Show (4:3)</PresentationFormat>
  <Paragraphs>189</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Oriel</vt:lpstr>
      <vt:lpstr>Decision Making in Non Profit Sector (NPO) Lecture-15</vt:lpstr>
      <vt:lpstr>Agenda </vt:lpstr>
      <vt:lpstr>Transition from Relief to Reconstruction  </vt:lpstr>
      <vt:lpstr>Transition from Relief to Reconstruction  </vt:lpstr>
      <vt:lpstr>Transition from Relief to Reconstruction  </vt:lpstr>
      <vt:lpstr>According to one UN official: </vt:lpstr>
      <vt:lpstr>Transition from Relief to Reconstruction  </vt:lpstr>
      <vt:lpstr>Transition from Relief to Reconstruction  </vt:lpstr>
      <vt:lpstr>Transition from Relief to Reconstruction  </vt:lpstr>
      <vt:lpstr>Transition from Relief to Reconstruction  </vt:lpstr>
      <vt:lpstr>Humanitarian Coordination – Perceptions of the “Cluster Approach” </vt:lpstr>
      <vt:lpstr>Humanitarian Coordination – Perceptions of the “Cluster Approach”</vt:lpstr>
      <vt:lpstr>Humanitarian Coordination – Perceptions of the “Cluster Approach”</vt:lpstr>
      <vt:lpstr>Humanitarian Coordination – Perceptions of the “Cluster Approach”</vt:lpstr>
      <vt:lpstr>Humanitarian Coordination – Perceptions of the “Cluster Approach”</vt:lpstr>
      <vt:lpstr>Humanitarian Coordination – Perceptions of the “Cluster Approach”</vt:lpstr>
      <vt:lpstr>Humanitarian Coordination – Perceptions of the “Cluster Approach”</vt:lpstr>
      <vt:lpstr>Humanitarian Coordination – Perceptions of the “Cluster Approach”</vt:lpstr>
      <vt:lpstr>Humanitarian Coordination – Perceptions of the “Cluster Approach”</vt:lpstr>
      <vt:lpstr>Lack of clarity about the cluster</vt:lpstr>
      <vt:lpstr>Lack of clarity about the cluster</vt:lpstr>
      <vt:lpstr>Lack of clarity about the cluster</vt:lpstr>
      <vt:lpstr>Failure to Prioritize Cross-Cutting Issues </vt:lpstr>
      <vt:lpstr>Weak Information Management and “Gap Analysis” </vt:lpstr>
      <vt:lpstr>Weak Donor Participation and Support </vt:lpstr>
      <vt:lpstr>UN Official and us official views</vt:lpstr>
      <vt:lpstr>Another Layer of Bureaucracy  </vt:lpstr>
      <vt:lpstr>Slide 28</vt:lpstr>
      <vt:lpstr>Weak Cluster Leadership </vt:lpstr>
      <vt:lpstr>Cluster Lead Confusion Between Agency Role and Cluster Role </vt:lpstr>
      <vt:lpstr>Views from ingo director </vt:lpstr>
      <vt:lpstr>UN Official views</vt:lpstr>
      <vt:lpstr>High Turnover of Cluster Leads and Members </vt:lpstr>
      <vt:lpstr>High turn over rate </vt:lpstr>
      <vt:lpstr>Problematic Transition from UN-led Cluster Approach to GoP-led Coordination </vt:lpstr>
      <vt:lpstr>According to one senior UN official: </vt:lpstr>
      <vt:lpstr>Inadequate capacity of erra </vt:lpstr>
      <vt:lpstr>Slide 38</vt:lpstr>
      <vt:lpstr>The Universality of humanitarianism </vt:lpstr>
      <vt:lpstr>After the earthquake </vt:lpstr>
      <vt:lpstr>Relief effort </vt:lpstr>
      <vt:lpstr>First organization reported:</vt:lpstr>
      <vt:lpstr>Slide 43</vt:lpstr>
      <vt:lpstr>As one senior international aid official noted: </vt:lpstr>
      <vt:lpstr>Views about from several interviewees</vt:lpstr>
      <vt:lpstr>   An aid official described this process as follows:   </vt:lpstr>
      <vt:lpstr>Perceptions of Humanitarian Action and Actors </vt:lpstr>
      <vt:lpstr>Focus group discussion </vt:lpstr>
      <vt:lpstr>Resident of muzaffarabad</vt:lpstr>
      <vt:lpstr>Interview with one Molana in mansehra </vt:lpstr>
      <vt:lpstr>INGO member responded:</vt:lpstr>
      <vt:lpstr>Positive perception </vt:lpstr>
      <vt:lpstr>According to one INGO director: </vt:lpstr>
      <vt:lpstr>Comments from pakistan ngo official </vt:lpstr>
      <vt:lpstr>Negative perceptions </vt:lpstr>
      <vt:lpstr>Cultural Sensitivity </vt:lpstr>
      <vt:lpstr>Religious leaders in nwfp</vt:lpstr>
      <vt:lpstr>A Pakistani NGO worker commented: </vt:lpstr>
      <vt:lpstr>According to an Islamic organization official: </vt:lpstr>
      <vt:lpstr>Slide 60</vt:lpstr>
      <vt:lpstr>Insiders” and “Outsiders” &amp; “Locals within Locals” </vt:lpstr>
      <vt:lpstr>INGO MANGER VIEWS</vt:lpstr>
      <vt:lpstr>An INGO manager cited the following example: </vt:lpstr>
      <vt:lpstr>PAKISTANI DIRECTOR</vt:lpstr>
      <vt:lpstr>One INGO manager described his problem of having to manage “locals within locals:” </vt:lpstr>
      <vt:lpstr>According to another NGO manager: </vt:lpstr>
      <vt:lpstr>According to one NGO worker: </vt:lpstr>
      <vt:lpstr>According to one INGO director: </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Lecture-15</dc:title>
  <dc:creator>comsats</dc:creator>
  <cp:lastModifiedBy>NTS</cp:lastModifiedBy>
  <cp:revision>16</cp:revision>
  <dcterms:created xsi:type="dcterms:W3CDTF">2013-10-21T07:12:42Z</dcterms:created>
  <dcterms:modified xsi:type="dcterms:W3CDTF">2013-10-21T11:50:47Z</dcterms:modified>
</cp:coreProperties>
</file>