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AB446F45-138F-4E74-864E-5E750FCDF81A}" type="datetimeFigureOut">
              <a:rPr lang="en-US" smtClean="0"/>
              <a:pPr/>
              <a:t>10/21/2013</a:t>
            </a:fld>
            <a:endParaRPr lang="en-US"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376D1C78-C2A9-4425-B602-2F43BDD08A5A}"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AB446F45-138F-4E74-864E-5E750FCDF81A}" type="datetimeFigureOut">
              <a:rPr lang="en-US" smtClean="0"/>
              <a:pPr/>
              <a:t>10/21/2013</a:t>
            </a:fld>
            <a:endParaRPr lang="en-US" dirty="0"/>
          </a:p>
        </p:txBody>
      </p:sp>
      <p:sp>
        <p:nvSpPr>
          <p:cNvPr id="9" name="Slide Number Placeholder 8"/>
          <p:cNvSpPr>
            <a:spLocks noGrp="1"/>
          </p:cNvSpPr>
          <p:nvPr>
            <p:ph type="sldNum" sz="quarter" idx="15"/>
          </p:nvPr>
        </p:nvSpPr>
        <p:spPr/>
        <p:txBody>
          <a:bodyPr rtlCol="0"/>
          <a:lstStyle/>
          <a:p>
            <a:fld id="{376D1C78-C2A9-4425-B602-2F43BDD08A5A}" type="slidenum">
              <a:rPr lang="en-US" smtClean="0"/>
              <a:pPr/>
              <a:t>‹#›</a:t>
            </a:fld>
            <a:endParaRPr lang="en-US" dirty="0"/>
          </a:p>
        </p:txBody>
      </p:sp>
      <p:sp>
        <p:nvSpPr>
          <p:cNvPr id="10" name="Footer Placeholder 9"/>
          <p:cNvSpPr>
            <a:spLocks noGrp="1"/>
          </p:cNvSpPr>
          <p:nvPr>
            <p:ph type="ftr" sz="quarter" idx="16"/>
          </p:nvPr>
        </p:nvSpPr>
        <p:spPr/>
        <p:txBody>
          <a:bodyPr rtlCol="0"/>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AB446F45-138F-4E74-864E-5E750FCDF81A}" type="datetimeFigureOut">
              <a:rPr lang="en-US" smtClean="0"/>
              <a:pPr/>
              <a:t>10/21/2013</a:t>
            </a:fld>
            <a:endParaRPr lang="en-US"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376D1C78-C2A9-4425-B602-2F43BDD08A5A}"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B446F45-138F-4E74-864E-5E750FCDF81A}" type="datetimeFigureOut">
              <a:rPr lang="en-US" smtClean="0"/>
              <a:pPr/>
              <a:t>10/21/2013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6D1C78-C2A9-4425-B602-2F43BDD08A5A}" type="slidenum">
              <a:rPr lang="en-US" smtClean="0"/>
              <a:pPr/>
              <a:t>‹#›</a:t>
            </a:fld>
            <a:endParaRPr lang="en-US"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AB446F45-138F-4E74-864E-5E750FCDF81A}" type="datetimeFigureOut">
              <a:rPr lang="en-US" smtClean="0"/>
              <a:pPr/>
              <a:t>10/21/2013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76D1C78-C2A9-4425-B602-2F43BDD08A5A}" type="slidenum">
              <a:rPr lang="en-US" smtClean="0"/>
              <a:pPr/>
              <a:t>‹#›</a:t>
            </a:fld>
            <a:endParaRPr lang="en-US"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AB446F45-138F-4E74-864E-5E750FCDF81A}" type="datetimeFigureOut">
              <a:rPr lang="en-US" smtClean="0"/>
              <a:pPr/>
              <a:t>10/21/2013</a:t>
            </a:fld>
            <a:endParaRPr lang="en-US" dirty="0"/>
          </a:p>
        </p:txBody>
      </p:sp>
      <p:sp>
        <p:nvSpPr>
          <p:cNvPr id="7" name="Slide Number Placeholder 6"/>
          <p:cNvSpPr>
            <a:spLocks noGrp="1"/>
          </p:cNvSpPr>
          <p:nvPr>
            <p:ph type="sldNum" sz="quarter" idx="11"/>
          </p:nvPr>
        </p:nvSpPr>
        <p:spPr/>
        <p:txBody>
          <a:bodyPr rtlCol="0"/>
          <a:lstStyle/>
          <a:p>
            <a:fld id="{376D1C78-C2A9-4425-B602-2F43BDD08A5A}" type="slidenum">
              <a:rPr lang="en-US" smtClean="0"/>
              <a:pPr/>
              <a:t>‹#›</a:t>
            </a:fld>
            <a:endParaRPr lang="en-US" dirty="0"/>
          </a:p>
        </p:txBody>
      </p:sp>
      <p:sp>
        <p:nvSpPr>
          <p:cNvPr id="8" name="Footer Placeholder 7"/>
          <p:cNvSpPr>
            <a:spLocks noGrp="1"/>
          </p:cNvSpPr>
          <p:nvPr>
            <p:ph type="ftr" sz="quarter" idx="12"/>
          </p:nvPr>
        </p:nvSpPr>
        <p:spPr/>
        <p:txBody>
          <a:bodyPr rtlCol="0"/>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446F45-138F-4E74-864E-5E750FCDF81A}" type="datetimeFigureOut">
              <a:rPr lang="en-US" smtClean="0"/>
              <a:pPr/>
              <a:t>10/21/2013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76D1C78-C2A9-4425-B602-2F43BDD08A5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AB446F45-138F-4E74-864E-5E750FCDF81A}" type="datetimeFigureOut">
              <a:rPr lang="en-US" smtClean="0"/>
              <a:pPr/>
              <a:t>10/21/2013</a:t>
            </a:fld>
            <a:endParaRPr lang="en-US" dirty="0"/>
          </a:p>
        </p:txBody>
      </p:sp>
      <p:sp>
        <p:nvSpPr>
          <p:cNvPr id="22" name="Slide Number Placeholder 21"/>
          <p:cNvSpPr>
            <a:spLocks noGrp="1"/>
          </p:cNvSpPr>
          <p:nvPr>
            <p:ph type="sldNum" sz="quarter" idx="15"/>
          </p:nvPr>
        </p:nvSpPr>
        <p:spPr/>
        <p:txBody>
          <a:bodyPr rtlCol="0"/>
          <a:lstStyle/>
          <a:p>
            <a:fld id="{376D1C78-C2A9-4425-B602-2F43BDD08A5A}" type="slidenum">
              <a:rPr lang="en-US" smtClean="0"/>
              <a:pPr/>
              <a:t>‹#›</a:t>
            </a:fld>
            <a:endParaRPr lang="en-US" dirty="0"/>
          </a:p>
        </p:txBody>
      </p:sp>
      <p:sp>
        <p:nvSpPr>
          <p:cNvPr id="23" name="Footer Placeholder 22"/>
          <p:cNvSpPr>
            <a:spLocks noGrp="1"/>
          </p:cNvSpPr>
          <p:nvPr>
            <p:ph type="ftr" sz="quarter" idx="16"/>
          </p:nvPr>
        </p:nvSpPr>
        <p:spPr/>
        <p:txBody>
          <a:bodyPr rtlCol="0"/>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AB446F45-138F-4E74-864E-5E750FCDF81A}" type="datetimeFigureOut">
              <a:rPr lang="en-US" smtClean="0"/>
              <a:pPr/>
              <a:t>10/21/2013</a:t>
            </a:fld>
            <a:endParaRPr lang="en-US" dirty="0"/>
          </a:p>
        </p:txBody>
      </p:sp>
      <p:sp>
        <p:nvSpPr>
          <p:cNvPr id="18" name="Slide Number Placeholder 17"/>
          <p:cNvSpPr>
            <a:spLocks noGrp="1"/>
          </p:cNvSpPr>
          <p:nvPr>
            <p:ph type="sldNum" sz="quarter" idx="11"/>
          </p:nvPr>
        </p:nvSpPr>
        <p:spPr/>
        <p:txBody>
          <a:bodyPr rtlCol="0"/>
          <a:lstStyle/>
          <a:p>
            <a:fld id="{376D1C78-C2A9-4425-B602-2F43BDD08A5A}" type="slidenum">
              <a:rPr lang="en-US" smtClean="0"/>
              <a:pPr/>
              <a:t>‹#›</a:t>
            </a:fld>
            <a:endParaRPr lang="en-US" dirty="0"/>
          </a:p>
        </p:txBody>
      </p:sp>
      <p:sp>
        <p:nvSpPr>
          <p:cNvPr id="21" name="Footer Placeholder 20"/>
          <p:cNvSpPr>
            <a:spLocks noGrp="1"/>
          </p:cNvSpPr>
          <p:nvPr>
            <p:ph type="ftr" sz="quarter" idx="12"/>
          </p:nvPr>
        </p:nvSpPr>
        <p:spPr/>
        <p:txBody>
          <a:bodyPr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B446F45-138F-4E74-864E-5E750FCDF81A}" type="datetimeFigureOut">
              <a:rPr lang="en-US" smtClean="0"/>
              <a:pPr/>
              <a:t>10/21/2013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6D1C78-C2A9-4425-B602-2F43BDD08A5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B446F45-138F-4E74-864E-5E750FCDF81A}" type="datetimeFigureOut">
              <a:rPr lang="en-US" smtClean="0"/>
              <a:pPr/>
              <a:t>10/21/2013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6D1C78-C2A9-4425-B602-2F43BDD08A5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B446F45-138F-4E74-864E-5E750FCDF81A}" type="datetimeFigureOut">
              <a:rPr lang="en-US" smtClean="0"/>
              <a:pPr/>
              <a:t>10/21/2013</a:t>
            </a:fld>
            <a:endParaRPr lang="en-US"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376D1C78-C2A9-4425-B602-2F43BDD08A5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600200"/>
            <a:ext cx="6172200" cy="1894362"/>
          </a:xfrm>
        </p:spPr>
        <p:txBody>
          <a:bodyPr>
            <a:normAutofit/>
          </a:bodyPr>
          <a:lstStyle/>
          <a:p>
            <a:r>
              <a:rPr lang="en-US" dirty="0" smtClean="0"/>
              <a:t>Decision Making in Non Profit Sector (NPO)</a:t>
            </a:r>
            <a:br>
              <a:rPr lang="en-US" dirty="0" smtClean="0"/>
            </a:br>
            <a:r>
              <a:rPr lang="en-US" dirty="0" smtClean="0"/>
              <a:t>Lecture-14</a:t>
            </a:r>
            <a:endParaRPr lang="en-US" dirty="0"/>
          </a:p>
        </p:txBody>
      </p:sp>
      <p:sp>
        <p:nvSpPr>
          <p:cNvPr id="3" name="Subtitle 2"/>
          <p:cNvSpPr>
            <a:spLocks noGrp="1"/>
          </p:cNvSpPr>
          <p:nvPr>
            <p:ph type="subTitle" idx="1"/>
          </p:nvPr>
        </p:nvSpPr>
        <p:spPr>
          <a:xfrm>
            <a:off x="2209800" y="3810000"/>
            <a:ext cx="6172200" cy="1371600"/>
          </a:xfrm>
        </p:spPr>
        <p:txBody>
          <a:bodyPr/>
          <a:lstStyle/>
          <a:p>
            <a:r>
              <a:rPr lang="en-GB" b="1" dirty="0" smtClean="0">
                <a:solidFill>
                  <a:schemeClr val="tx1"/>
                </a:solidFill>
              </a:rPr>
              <a:t>MPA 505</a:t>
            </a:r>
            <a:endParaRPr lang="en-US" dirty="0" smtClean="0">
              <a:solidFill>
                <a:schemeClr val="tx1"/>
              </a:solidFill>
            </a:endParaRPr>
          </a:p>
          <a:p>
            <a:r>
              <a:rPr lang="en-GB" b="1" dirty="0" smtClean="0">
                <a:solidFill>
                  <a:schemeClr val="tx1"/>
                </a:solidFill>
              </a:rPr>
              <a:t>MPA Program</a:t>
            </a:r>
          </a:p>
          <a:p>
            <a:r>
              <a:rPr lang="en-GB" b="1" dirty="0" smtClean="0">
                <a:solidFill>
                  <a:schemeClr val="tx1"/>
                </a:solidFill>
              </a:rPr>
              <a:t>Course Instructor: Riffat Abbas Rizvi</a:t>
            </a:r>
            <a:endParaRPr lang="en-US" dirty="0" smtClean="0">
              <a:solidFill>
                <a:schemeClr val="tx1"/>
              </a:solidFill>
            </a:endParaRPr>
          </a:p>
          <a:p>
            <a:endParaRPr lang="en-US" dirty="0"/>
          </a:p>
        </p:txBody>
      </p:sp>
    </p:spTree>
    <p:extLst>
      <p:ext uri="{BB962C8B-B14F-4D97-AF65-F5344CB8AC3E}">
        <p14:creationId xmlns="" xmlns:p14="http://schemas.microsoft.com/office/powerpoint/2010/main" val="433081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
          </p:nvPr>
        </p:nvSpPr>
        <p:spPr/>
        <p:txBody>
          <a:bodyPr>
            <a:normAutofit/>
          </a:bodyPr>
          <a:lstStyle/>
          <a:p>
            <a:r>
              <a:rPr lang="en-US" dirty="0" smtClean="0"/>
              <a:t>Preview of the Last Lecture </a:t>
            </a:r>
          </a:p>
          <a:p>
            <a:r>
              <a:rPr lang="en-US" dirty="0" smtClean="0"/>
              <a:t>Perceptions of Pakistan Earth Quake Response(Part-1) </a:t>
            </a:r>
          </a:p>
          <a:p>
            <a:r>
              <a:rPr lang="en-US" dirty="0" smtClean="0"/>
              <a:t>Feinstein International Centre</a:t>
            </a:r>
          </a:p>
          <a:p>
            <a:r>
              <a:rPr lang="en-US" dirty="0" smtClean="0"/>
              <a:t>Humanitarian agenda 2015</a:t>
            </a:r>
          </a:p>
          <a:p>
            <a:r>
              <a:rPr lang="en-US" dirty="0" smtClean="0"/>
              <a:t>Introduction </a:t>
            </a:r>
          </a:p>
          <a:p>
            <a:r>
              <a:rPr lang="en-US" dirty="0" smtClean="0"/>
              <a:t>Overview of Pakistan Earthquake response</a:t>
            </a:r>
          </a:p>
          <a:p>
            <a:r>
              <a:rPr lang="en-US" dirty="0" smtClean="0"/>
              <a:t>The Universality of Humanitarianism</a:t>
            </a:r>
          </a:p>
          <a:p>
            <a:r>
              <a:rPr lang="en-US" dirty="0" smtClean="0"/>
              <a:t>Conclusion </a:t>
            </a:r>
          </a:p>
          <a:p>
            <a:endParaRPr lang="en-US" dirty="0"/>
          </a:p>
        </p:txBody>
      </p:sp>
    </p:spTree>
    <p:extLst>
      <p:ext uri="{BB962C8B-B14F-4D97-AF65-F5344CB8AC3E}">
        <p14:creationId xmlns="" xmlns:p14="http://schemas.microsoft.com/office/powerpoint/2010/main" val="31649857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p:cNvPicPr>
            <a:picLocks noGrp="1" noChangeAspect="1" noChangeArrowheads="1"/>
          </p:cNvPicPr>
          <p:nvPr>
            <p:ph sz="quarter" idx="1"/>
          </p:nvPr>
        </p:nvPicPr>
        <p:blipFill>
          <a:blip r:embed="rId2" cstate="print">
            <a:extLst>
              <a:ext uri="{28A0092B-C50C-407E-A947-70E740481C1C}">
                <a14:useLocalDpi xmlns="" xmlns:a14="http://schemas.microsoft.com/office/drawing/2010/main" val="0"/>
              </a:ext>
            </a:extLst>
          </a:blip>
          <a:srcRect/>
          <a:stretch>
            <a:fillRect/>
          </a:stretch>
        </p:blipFill>
        <p:spPr bwMode="auto">
          <a:xfrm rot="5400000">
            <a:off x="1173807" y="-1173805"/>
            <a:ext cx="6720187" cy="90678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7320520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sz="quarter" idx="1"/>
          </p:nvPr>
        </p:nvSpPr>
        <p:spPr/>
        <p:txBody>
          <a:bodyPr>
            <a:normAutofit/>
          </a:bodyPr>
          <a:lstStyle/>
          <a:p>
            <a:pPr algn="just"/>
            <a:r>
              <a:rPr lang="en-US" dirty="0"/>
              <a:t>At 8:50 a.m. on October 8, 2005, a devastating earthquake measuring 7.6 on the Richter scale struck northern Pakistan and the disputed territory of Kashmir, which is divided into Pakistan-Administered Kashmir (</a:t>
            </a:r>
            <a:r>
              <a:rPr lang="en-US" dirty="0" err="1"/>
              <a:t>PaK</a:t>
            </a:r>
            <a:r>
              <a:rPr lang="en-US" dirty="0" smtClean="0"/>
              <a:t>) </a:t>
            </a:r>
            <a:r>
              <a:rPr lang="en-US" dirty="0"/>
              <a:t>and Indian-Administered Kashmir (</a:t>
            </a:r>
            <a:r>
              <a:rPr lang="en-US" dirty="0" err="1"/>
              <a:t>IaK</a:t>
            </a:r>
            <a:r>
              <a:rPr lang="en-US" dirty="0" smtClean="0"/>
              <a:t>). </a:t>
            </a:r>
          </a:p>
          <a:p>
            <a:pPr algn="just"/>
            <a:r>
              <a:rPr lang="en-US" dirty="0" smtClean="0"/>
              <a:t>The </a:t>
            </a:r>
            <a:r>
              <a:rPr lang="en-US" dirty="0"/>
              <a:t>earthquake killed approximately 75,000 people, injured another 70,000, and left an estimated 3.5 million people homeless. </a:t>
            </a:r>
            <a:endParaRPr lang="en-US" dirty="0" smtClean="0"/>
          </a:p>
          <a:p>
            <a:pPr algn="just"/>
            <a:r>
              <a:rPr lang="en-US" dirty="0" smtClean="0"/>
              <a:t>A </a:t>
            </a:r>
            <a:r>
              <a:rPr lang="en-US" dirty="0"/>
              <a:t>massive humanitarian rescue and relief operation followed that was led by the Pakistan Army</a:t>
            </a:r>
            <a:r>
              <a:rPr lang="en-US" dirty="0" smtClean="0"/>
              <a:t>.</a:t>
            </a:r>
            <a:endParaRPr lang="en-US" dirty="0"/>
          </a:p>
          <a:p>
            <a:endParaRPr lang="en-US" dirty="0"/>
          </a:p>
        </p:txBody>
      </p:sp>
    </p:spTree>
    <p:extLst>
      <p:ext uri="{BB962C8B-B14F-4D97-AF65-F5344CB8AC3E}">
        <p14:creationId xmlns="" xmlns:p14="http://schemas.microsoft.com/office/powerpoint/2010/main" val="14397310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sz="quarter" idx="1"/>
          </p:nvPr>
        </p:nvSpPr>
        <p:spPr/>
        <p:txBody>
          <a:bodyPr/>
          <a:lstStyle/>
          <a:p>
            <a:pPr algn="just"/>
            <a:r>
              <a:rPr lang="en-US" dirty="0" smtClean="0"/>
              <a:t> The response included thousands of private citizens who were in most cases the first to respond, Islamic militant groups based in the region, search and rescue teams from several countries, US and NATO military forces, UN agencies, and more than one hundred national and international NGOs.</a:t>
            </a:r>
            <a:endParaRPr lang="en-US" dirty="0"/>
          </a:p>
        </p:txBody>
      </p:sp>
    </p:spTree>
    <p:extLst>
      <p:ext uri="{BB962C8B-B14F-4D97-AF65-F5344CB8AC3E}">
        <p14:creationId xmlns="" xmlns:p14="http://schemas.microsoft.com/office/powerpoint/2010/main" val="13028246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sz="quarter" idx="1"/>
          </p:nvPr>
        </p:nvSpPr>
        <p:spPr/>
        <p:txBody>
          <a:bodyPr>
            <a:normAutofit/>
          </a:bodyPr>
          <a:lstStyle/>
          <a:p>
            <a:r>
              <a:rPr lang="en-US" dirty="0"/>
              <a:t>The response created some compelling images of the universality of humanitarian action, with erstwhile enemies – including militant </a:t>
            </a:r>
            <a:r>
              <a:rPr lang="en-US" i="1" dirty="0"/>
              <a:t>jihadi </a:t>
            </a:r>
            <a:r>
              <a:rPr lang="en-US" dirty="0"/>
              <a:t>groups, US and NATO military forces, and 2,500 Cuban doctors and nurses – working alongside each other to save lives and respond to the needs of earthquake survivors. </a:t>
            </a:r>
          </a:p>
        </p:txBody>
      </p:sp>
    </p:spTree>
    <p:extLst>
      <p:ext uri="{BB962C8B-B14F-4D97-AF65-F5344CB8AC3E}">
        <p14:creationId xmlns="" xmlns:p14="http://schemas.microsoft.com/office/powerpoint/2010/main" val="34954542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sz="quarter" idx="1"/>
          </p:nvPr>
        </p:nvSpPr>
        <p:spPr/>
        <p:txBody>
          <a:bodyPr/>
          <a:lstStyle/>
          <a:p>
            <a:pPr algn="just"/>
            <a:r>
              <a:rPr lang="en-US" dirty="0" smtClean="0"/>
              <a:t>Despite daunting challenges, including the difficult mountainous terrain and the race against time to provide basic shelter to the homeless prior to the arrival of the Himalayan winter, the humanitarian response to the earthquake was perceived by many to be “one of the largest and most effective responses to a natural disaster to date.”</a:t>
            </a:r>
            <a:endParaRPr lang="en-US" dirty="0"/>
          </a:p>
        </p:txBody>
      </p:sp>
    </p:spTree>
    <p:extLst>
      <p:ext uri="{BB962C8B-B14F-4D97-AF65-F5344CB8AC3E}">
        <p14:creationId xmlns="" xmlns:p14="http://schemas.microsoft.com/office/powerpoint/2010/main" val="31114960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a:t>
            </a:r>
            <a:endParaRPr lang="en-US" dirty="0"/>
          </a:p>
        </p:txBody>
      </p:sp>
      <p:sp>
        <p:nvSpPr>
          <p:cNvPr id="3" name="Content Placeholder 2"/>
          <p:cNvSpPr>
            <a:spLocks noGrp="1"/>
          </p:cNvSpPr>
          <p:nvPr>
            <p:ph sz="quarter" idx="1"/>
          </p:nvPr>
        </p:nvSpPr>
        <p:spPr/>
        <p:txBody>
          <a:bodyPr>
            <a:normAutofit/>
          </a:bodyPr>
          <a:lstStyle/>
          <a:p>
            <a:pPr algn="just"/>
            <a:r>
              <a:rPr lang="en-US" dirty="0"/>
              <a:t>The purpose of this case study was not to conduct an evaluation of the earthquake response</a:t>
            </a:r>
            <a:r>
              <a:rPr lang="en-US" dirty="0" smtClean="0"/>
              <a:t>.</a:t>
            </a:r>
          </a:p>
          <a:p>
            <a:pPr algn="just"/>
            <a:r>
              <a:rPr lang="en-US" dirty="0" smtClean="0"/>
              <a:t> </a:t>
            </a:r>
            <a:r>
              <a:rPr lang="en-US" dirty="0"/>
              <a:t>The objective was to learn from the perceptions of those affected by the Pakistan earthquake, as well as those involved in relief and reconstruction efforts, to better understand some of the key challenges facing humanitarian action and humanitarian assistance </a:t>
            </a:r>
            <a:r>
              <a:rPr lang="en-US" dirty="0" smtClean="0"/>
              <a:t>organizations.</a:t>
            </a:r>
            <a:endParaRPr lang="en-US" dirty="0"/>
          </a:p>
        </p:txBody>
      </p:sp>
    </p:spTree>
    <p:extLst>
      <p:ext uri="{BB962C8B-B14F-4D97-AF65-F5344CB8AC3E}">
        <p14:creationId xmlns="" xmlns:p14="http://schemas.microsoft.com/office/powerpoint/2010/main" val="8042999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Feinstein International Center</a:t>
            </a:r>
            <a:endParaRPr lang="en-US" dirty="0"/>
          </a:p>
        </p:txBody>
      </p:sp>
      <p:sp>
        <p:nvSpPr>
          <p:cNvPr id="3" name="Content Placeholder 2"/>
          <p:cNvSpPr>
            <a:spLocks noGrp="1"/>
          </p:cNvSpPr>
          <p:nvPr>
            <p:ph sz="quarter" idx="1"/>
          </p:nvPr>
        </p:nvSpPr>
        <p:spPr/>
        <p:txBody>
          <a:bodyPr>
            <a:normAutofit/>
          </a:bodyPr>
          <a:lstStyle/>
          <a:p>
            <a:pPr algn="just"/>
            <a:r>
              <a:rPr lang="en-US" dirty="0"/>
              <a:t>This study is part of a broader study undertaken by the Feinstein International Center at Tufts University entitled, “The Humanitarian Agenda 2015: Principles, Politics and Perceptions” (HA2015), which aims to help equip the humanitarian enterprise to better </a:t>
            </a:r>
            <a:r>
              <a:rPr lang="en-US" dirty="0" smtClean="0"/>
              <a:t>address emerging </a:t>
            </a:r>
            <a:r>
              <a:rPr lang="en-US" dirty="0"/>
              <a:t>challenges during the coming decade. In particular, the study is looking at four interrelated </a:t>
            </a:r>
            <a:r>
              <a:rPr lang="en-US" dirty="0" smtClean="0"/>
              <a:t>issues that </a:t>
            </a:r>
            <a:r>
              <a:rPr lang="en-US" dirty="0"/>
              <a:t>are likely to shape the humanitarian </a:t>
            </a:r>
            <a:r>
              <a:rPr lang="en-US" dirty="0" smtClean="0"/>
              <a:t>agenda</a:t>
            </a:r>
            <a:r>
              <a:rPr lang="en-US" dirty="0"/>
              <a:t>.</a:t>
            </a:r>
          </a:p>
          <a:p>
            <a:endParaRPr lang="en-US" dirty="0"/>
          </a:p>
        </p:txBody>
      </p:sp>
    </p:spTree>
    <p:extLst>
      <p:ext uri="{BB962C8B-B14F-4D97-AF65-F5344CB8AC3E}">
        <p14:creationId xmlns="" xmlns:p14="http://schemas.microsoft.com/office/powerpoint/2010/main" val="95364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Universality </a:t>
            </a:r>
            <a:endParaRPr lang="en-US" dirty="0"/>
          </a:p>
        </p:txBody>
      </p:sp>
      <p:sp>
        <p:nvSpPr>
          <p:cNvPr id="3" name="Content Placeholder 2"/>
          <p:cNvSpPr>
            <a:spLocks noGrp="1"/>
          </p:cNvSpPr>
          <p:nvPr>
            <p:ph sz="quarter" idx="1"/>
          </p:nvPr>
        </p:nvSpPr>
        <p:spPr/>
        <p:txBody>
          <a:bodyPr/>
          <a:lstStyle/>
          <a:p>
            <a:r>
              <a:rPr lang="en-US" dirty="0"/>
              <a:t>The </a:t>
            </a:r>
            <a:r>
              <a:rPr lang="en-US" i="1" dirty="0"/>
              <a:t>universality </a:t>
            </a:r>
            <a:r>
              <a:rPr lang="en-US" dirty="0"/>
              <a:t>of humanitarianism – is there anything truly universal about what we call humanitarian action or are the principles and apparatus of humanitarian action perceived to be primarily Western and Northern?</a:t>
            </a:r>
          </a:p>
        </p:txBody>
      </p:sp>
    </p:spTree>
    <p:extLst>
      <p:ext uri="{BB962C8B-B14F-4D97-AF65-F5344CB8AC3E}">
        <p14:creationId xmlns="" xmlns:p14="http://schemas.microsoft.com/office/powerpoint/2010/main" val="14752725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Terrorism and Counter Terrorism </a:t>
            </a:r>
            <a:endParaRPr lang="en-US" dirty="0"/>
          </a:p>
        </p:txBody>
      </p:sp>
      <p:sp>
        <p:nvSpPr>
          <p:cNvPr id="3" name="Content Placeholder 2"/>
          <p:cNvSpPr>
            <a:spLocks noGrp="1"/>
          </p:cNvSpPr>
          <p:nvPr>
            <p:ph sz="quarter" idx="1"/>
          </p:nvPr>
        </p:nvSpPr>
        <p:spPr/>
        <p:txBody>
          <a:bodyPr/>
          <a:lstStyle/>
          <a:p>
            <a:r>
              <a:rPr lang="en-US" dirty="0"/>
              <a:t>The implications of </a:t>
            </a:r>
            <a:r>
              <a:rPr lang="en-US" i="1" dirty="0"/>
              <a:t>terrorism and counter-terrorism </a:t>
            </a:r>
            <a:r>
              <a:rPr lang="en-US" dirty="0"/>
              <a:t>for humanitarian action – to what extent is the humanitarian enterprise perceived to be part of the security agenda of the US and its allies, and if so what are the implications for humanitarian action</a:t>
            </a:r>
            <a:r>
              <a:rPr lang="en-US" dirty="0" smtClean="0"/>
              <a:t>?</a:t>
            </a:r>
            <a:endParaRPr lang="en-US" dirty="0"/>
          </a:p>
        </p:txBody>
      </p:sp>
    </p:spTree>
    <p:extLst>
      <p:ext uri="{BB962C8B-B14F-4D97-AF65-F5344CB8AC3E}">
        <p14:creationId xmlns="" xmlns:p14="http://schemas.microsoft.com/office/powerpoint/2010/main" val="10818730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Coherence </a:t>
            </a:r>
            <a:endParaRPr lang="en-US" dirty="0"/>
          </a:p>
        </p:txBody>
      </p:sp>
      <p:sp>
        <p:nvSpPr>
          <p:cNvPr id="3" name="Content Placeholder 2"/>
          <p:cNvSpPr>
            <a:spLocks noGrp="1"/>
          </p:cNvSpPr>
          <p:nvPr>
            <p:ph sz="quarter" idx="1"/>
          </p:nvPr>
        </p:nvSpPr>
        <p:spPr/>
        <p:txBody>
          <a:bodyPr/>
          <a:lstStyle/>
          <a:p>
            <a:r>
              <a:rPr lang="en-US" dirty="0"/>
              <a:t>The search for greater </a:t>
            </a:r>
            <a:r>
              <a:rPr lang="en-US" i="1" dirty="0"/>
              <a:t>coherence </a:t>
            </a:r>
            <a:r>
              <a:rPr lang="en-US" dirty="0"/>
              <a:t>and integration between humanitarian and political/security agendas – does the cost of more integrated approaches exceed the benefits?</a:t>
            </a:r>
          </a:p>
          <a:p>
            <a:pPr marL="0" indent="0">
              <a:buNone/>
            </a:pPr>
            <a:endParaRPr lang="en-US" dirty="0"/>
          </a:p>
        </p:txBody>
      </p:sp>
    </p:spTree>
    <p:extLst>
      <p:ext uri="{BB962C8B-B14F-4D97-AF65-F5344CB8AC3E}">
        <p14:creationId xmlns="" xmlns:p14="http://schemas.microsoft.com/office/powerpoint/2010/main" val="17697975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a:t>
            </a:r>
            <a:endParaRPr lang="en-US" dirty="0"/>
          </a:p>
        </p:txBody>
      </p:sp>
      <p:sp>
        <p:nvSpPr>
          <p:cNvPr id="3" name="Content Placeholder 2"/>
          <p:cNvSpPr>
            <a:spLocks noGrp="1"/>
          </p:cNvSpPr>
          <p:nvPr>
            <p:ph sz="quarter" idx="1"/>
          </p:nvPr>
        </p:nvSpPr>
        <p:spPr/>
        <p:txBody>
          <a:bodyPr/>
          <a:lstStyle/>
          <a:p>
            <a:r>
              <a:rPr lang="en-US" dirty="0"/>
              <a:t>The </a:t>
            </a:r>
            <a:r>
              <a:rPr lang="en-US" i="1" dirty="0"/>
              <a:t>security </a:t>
            </a:r>
            <a:r>
              <a:rPr lang="en-US" dirty="0"/>
              <a:t>of humanitarian personnel and the beneficiaries of humanitarian action.</a:t>
            </a:r>
          </a:p>
          <a:p>
            <a:pPr marL="0" indent="0">
              <a:buNone/>
            </a:pPr>
            <a:endParaRPr lang="en-US" dirty="0"/>
          </a:p>
        </p:txBody>
      </p:sp>
    </p:spTree>
    <p:extLst>
      <p:ext uri="{BB962C8B-B14F-4D97-AF65-F5344CB8AC3E}">
        <p14:creationId xmlns="" xmlns:p14="http://schemas.microsoft.com/office/powerpoint/2010/main" val="24478543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92500" lnSpcReduction="20000"/>
          </a:bodyPr>
          <a:lstStyle/>
          <a:p>
            <a:pPr algn="just"/>
            <a:r>
              <a:rPr lang="en-US" dirty="0"/>
              <a:t>Case studies examining these four issues have been conducted in 12 countries where humanitarian action is being undertaken</a:t>
            </a:r>
            <a:r>
              <a:rPr lang="en-US" dirty="0" smtClean="0"/>
              <a:t>.</a:t>
            </a:r>
          </a:p>
          <a:p>
            <a:pPr algn="just"/>
            <a:r>
              <a:rPr lang="en-US" dirty="0" smtClean="0"/>
              <a:t> </a:t>
            </a:r>
            <a:r>
              <a:rPr lang="en-US" dirty="0"/>
              <a:t>The Pakistan case study differs from the others in several important respects. </a:t>
            </a:r>
            <a:endParaRPr lang="en-US" dirty="0" smtClean="0"/>
          </a:p>
          <a:p>
            <a:pPr algn="just"/>
            <a:r>
              <a:rPr lang="en-US" dirty="0" smtClean="0"/>
              <a:t>First</a:t>
            </a:r>
            <a:r>
              <a:rPr lang="en-US" dirty="0"/>
              <a:t>, it is the only one where local conflict was not an important dimension to the humanitarian response</a:t>
            </a:r>
            <a:r>
              <a:rPr lang="en-US" dirty="0" smtClean="0"/>
              <a:t>.</a:t>
            </a:r>
          </a:p>
          <a:p>
            <a:pPr algn="just"/>
            <a:r>
              <a:rPr lang="en-US" dirty="0" smtClean="0"/>
              <a:t> </a:t>
            </a:r>
            <a:r>
              <a:rPr lang="en-US" dirty="0"/>
              <a:t>Second, the Pakistan case study is the only one looking exclusively at the humanitarian response to a rapid onset natural disaster, in contrast to the other case studies examining humanitarian action in situations of armed conflict</a:t>
            </a:r>
            <a:r>
              <a:rPr lang="en-US" dirty="0" smtClean="0"/>
              <a:t>.</a:t>
            </a:r>
          </a:p>
          <a:p>
            <a:pPr algn="just"/>
            <a:r>
              <a:rPr lang="en-US" dirty="0" smtClean="0"/>
              <a:t> </a:t>
            </a:r>
            <a:r>
              <a:rPr lang="en-US" dirty="0"/>
              <a:t>Finally, a notable difference in the case of the Pakistan earthquake response was the central role played by the Pakistan Army in leading relief and reconstruction efforts.</a:t>
            </a:r>
          </a:p>
        </p:txBody>
      </p:sp>
    </p:spTree>
    <p:extLst>
      <p:ext uri="{BB962C8B-B14F-4D97-AF65-F5344CB8AC3E}">
        <p14:creationId xmlns="" xmlns:p14="http://schemas.microsoft.com/office/powerpoint/2010/main" val="37460673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 </a:t>
            </a:r>
            <a:endParaRPr lang="en-US" dirty="0"/>
          </a:p>
        </p:txBody>
      </p:sp>
      <p:sp>
        <p:nvSpPr>
          <p:cNvPr id="3" name="Content Placeholder 2"/>
          <p:cNvSpPr>
            <a:spLocks noGrp="1"/>
          </p:cNvSpPr>
          <p:nvPr>
            <p:ph sz="quarter" idx="1"/>
          </p:nvPr>
        </p:nvSpPr>
        <p:spPr/>
        <p:txBody>
          <a:bodyPr>
            <a:normAutofit lnSpcReduction="10000"/>
          </a:bodyPr>
          <a:lstStyle/>
          <a:p>
            <a:r>
              <a:rPr lang="en-US" dirty="0"/>
              <a:t>The field research for this case study was conducted in March 2007, 1.5 years after the earthquake struck northern Pakistan and Kashmir. </a:t>
            </a:r>
            <a:endParaRPr lang="en-US" dirty="0" smtClean="0"/>
          </a:p>
          <a:p>
            <a:r>
              <a:rPr lang="en-US" dirty="0" smtClean="0"/>
              <a:t>While </a:t>
            </a:r>
            <a:r>
              <a:rPr lang="en-US" dirty="0"/>
              <a:t>the focus of the research was on perceptions of the humanitarian response during the initial six months of rescue and relief efforts, respondents inevitably also communicated their perceptions – usually much more negative – of the subsequent reconstruction phase since April 2006. </a:t>
            </a:r>
            <a:endParaRPr lang="en-US" dirty="0" smtClean="0"/>
          </a:p>
          <a:p>
            <a:r>
              <a:rPr lang="en-US" dirty="0" smtClean="0"/>
              <a:t>The </a:t>
            </a:r>
            <a:r>
              <a:rPr lang="en-US" dirty="0"/>
              <a:t>study therefore includes analysis of the contrasting perceptions of the relief and reconstruction phases.</a:t>
            </a:r>
          </a:p>
          <a:p>
            <a:endParaRPr lang="en-US" dirty="0"/>
          </a:p>
        </p:txBody>
      </p:sp>
    </p:spTree>
    <p:extLst>
      <p:ext uri="{BB962C8B-B14F-4D97-AF65-F5344CB8AC3E}">
        <p14:creationId xmlns="" xmlns:p14="http://schemas.microsoft.com/office/powerpoint/2010/main" val="18917847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Methodology(Continued)</a:t>
            </a:r>
            <a:endParaRPr lang="en-US" dirty="0"/>
          </a:p>
        </p:txBody>
      </p:sp>
      <p:sp>
        <p:nvSpPr>
          <p:cNvPr id="3" name="Content Placeholder 2"/>
          <p:cNvSpPr>
            <a:spLocks noGrp="1"/>
          </p:cNvSpPr>
          <p:nvPr>
            <p:ph sz="quarter" idx="1"/>
          </p:nvPr>
        </p:nvSpPr>
        <p:spPr/>
        <p:txBody>
          <a:bodyPr/>
          <a:lstStyle/>
          <a:p>
            <a:pPr algn="just"/>
            <a:r>
              <a:rPr lang="en-US" dirty="0"/>
              <a:t>The field research was conducted over a three-week period in Islamabad, and in the three districts most badly affected by the earthquake – </a:t>
            </a:r>
            <a:r>
              <a:rPr lang="en-US" dirty="0" err="1"/>
              <a:t>Mansehra</a:t>
            </a:r>
            <a:r>
              <a:rPr lang="en-US" dirty="0"/>
              <a:t> and </a:t>
            </a:r>
            <a:r>
              <a:rPr lang="en-US" dirty="0" err="1"/>
              <a:t>Battagram</a:t>
            </a:r>
            <a:r>
              <a:rPr lang="en-US" dirty="0"/>
              <a:t> districts in the Northwest Frontier Province (NWFP), and </a:t>
            </a:r>
            <a:r>
              <a:rPr lang="en-US" dirty="0" err="1"/>
              <a:t>Muzaffarabad</a:t>
            </a:r>
            <a:r>
              <a:rPr lang="en-US" dirty="0"/>
              <a:t> district in Pakistan-administered Kashmir (</a:t>
            </a:r>
            <a:r>
              <a:rPr lang="en-US" dirty="0" err="1"/>
              <a:t>PaK</a:t>
            </a:r>
            <a:r>
              <a:rPr lang="en-US" dirty="0"/>
              <a:t>).</a:t>
            </a:r>
          </a:p>
        </p:txBody>
      </p:sp>
    </p:spTree>
    <p:extLst>
      <p:ext uri="{BB962C8B-B14F-4D97-AF65-F5344CB8AC3E}">
        <p14:creationId xmlns="" xmlns:p14="http://schemas.microsoft.com/office/powerpoint/2010/main" val="3299820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Information </a:t>
            </a:r>
            <a:endParaRPr lang="en-US" dirty="0"/>
          </a:p>
        </p:txBody>
      </p:sp>
      <p:sp>
        <p:nvSpPr>
          <p:cNvPr id="3" name="Content Placeholder 2"/>
          <p:cNvSpPr>
            <a:spLocks noGrp="1"/>
          </p:cNvSpPr>
          <p:nvPr>
            <p:ph sz="quarter" idx="1"/>
          </p:nvPr>
        </p:nvSpPr>
        <p:spPr/>
        <p:txBody>
          <a:bodyPr>
            <a:normAutofit lnSpcReduction="10000"/>
          </a:bodyPr>
          <a:lstStyle/>
          <a:p>
            <a:pPr algn="just"/>
            <a:r>
              <a:rPr lang="en-US" sz="2400" dirty="0"/>
              <a:t>55 key informant interviews with government officials, staff from NGO, UN, </a:t>
            </a:r>
            <a:r>
              <a:rPr lang="en-US" sz="2400" dirty="0" err="1" smtClean="0"/>
              <a:t>RedCross</a:t>
            </a:r>
            <a:r>
              <a:rPr lang="en-US" sz="2400" dirty="0" smtClean="0"/>
              <a:t>/Crescent</a:t>
            </a:r>
            <a:r>
              <a:rPr lang="en-US" sz="2400" dirty="0"/>
              <a:t>, and donor agencies, and with politicians, religious leaders, journalists and </a:t>
            </a:r>
            <a:r>
              <a:rPr lang="en-US" sz="2400" dirty="0" smtClean="0"/>
              <a:t>academics.</a:t>
            </a:r>
            <a:endParaRPr lang="en-US" sz="2400" dirty="0"/>
          </a:p>
          <a:p>
            <a:pPr algn="just"/>
            <a:r>
              <a:rPr lang="en-US" sz="2400" dirty="0" smtClean="0"/>
              <a:t>30 focus group discussions using a semi-structured interview format with 262 community members affected by the earthquake, including internally displaced persons (IDPs), local politicians, professionals, and one with NGO national staff. </a:t>
            </a:r>
          </a:p>
          <a:p>
            <a:pPr algn="just"/>
            <a:r>
              <a:rPr lang="en-US" sz="2400" dirty="0"/>
              <a:t>Eight detailed questionnaires completed by international aid workers working for NGO, UN and donor agencies.</a:t>
            </a:r>
          </a:p>
          <a:p>
            <a:pPr marL="0" indent="0" algn="just">
              <a:buNone/>
            </a:pPr>
            <a:endParaRPr lang="en-US" sz="2400" dirty="0" smtClean="0"/>
          </a:p>
        </p:txBody>
      </p:sp>
    </p:spTree>
    <p:extLst>
      <p:ext uri="{BB962C8B-B14F-4D97-AF65-F5344CB8AC3E}">
        <p14:creationId xmlns="" xmlns:p14="http://schemas.microsoft.com/office/powerpoint/2010/main" val="27159998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Information </a:t>
            </a:r>
            <a:endParaRPr lang="en-US" dirty="0"/>
          </a:p>
        </p:txBody>
      </p:sp>
      <p:sp>
        <p:nvSpPr>
          <p:cNvPr id="3" name="Content Placeholder 2"/>
          <p:cNvSpPr>
            <a:spLocks noGrp="1"/>
          </p:cNvSpPr>
          <p:nvPr>
            <p:ph sz="quarter" idx="1"/>
          </p:nvPr>
        </p:nvSpPr>
        <p:spPr/>
        <p:txBody>
          <a:bodyPr>
            <a:normAutofit/>
          </a:bodyPr>
          <a:lstStyle/>
          <a:p>
            <a:pPr algn="just"/>
            <a:r>
              <a:rPr lang="en-US" dirty="0" smtClean="0"/>
              <a:t>These included 19 male focus group discussions with162 participants, seven female focus group discussions with 54 participants, and four mixed focus group discussions with 46 male and female participants. </a:t>
            </a:r>
          </a:p>
          <a:p>
            <a:pPr algn="just"/>
            <a:r>
              <a:rPr lang="en-US" dirty="0" smtClean="0"/>
              <a:t>The author conducted seven focus group discussions, and the rest were conducted by three Pakistani researchers. </a:t>
            </a:r>
          </a:p>
          <a:p>
            <a:pPr marL="0" indent="0">
              <a:buNone/>
            </a:pPr>
            <a:endParaRPr lang="en-US" dirty="0" smtClean="0"/>
          </a:p>
          <a:p>
            <a:endParaRPr lang="en-US" dirty="0"/>
          </a:p>
        </p:txBody>
      </p:sp>
    </p:spTree>
    <p:extLst>
      <p:ext uri="{BB962C8B-B14F-4D97-AF65-F5344CB8AC3E}">
        <p14:creationId xmlns="" xmlns:p14="http://schemas.microsoft.com/office/powerpoint/2010/main" val="20180837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a:p>
          <a:p>
            <a:pPr marL="0" indent="0">
              <a:buNone/>
            </a:pPr>
            <a:endParaRPr lang="en-US" dirty="0"/>
          </a:p>
        </p:txBody>
      </p:sp>
      <p:pic>
        <p:nvPicPr>
          <p:cNvPr id="2051"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28696"/>
            <a:ext cx="9144000" cy="68293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5547897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Pakistan Earthquake </a:t>
            </a:r>
            <a:endParaRPr lang="en-US" dirty="0"/>
          </a:p>
        </p:txBody>
      </p:sp>
      <p:sp>
        <p:nvSpPr>
          <p:cNvPr id="3" name="Content Placeholder 2"/>
          <p:cNvSpPr>
            <a:spLocks noGrp="1"/>
          </p:cNvSpPr>
          <p:nvPr>
            <p:ph sz="quarter" idx="1"/>
          </p:nvPr>
        </p:nvSpPr>
        <p:spPr/>
        <p:txBody>
          <a:bodyPr>
            <a:normAutofit/>
          </a:bodyPr>
          <a:lstStyle/>
          <a:p>
            <a:pPr algn="just"/>
            <a:r>
              <a:rPr lang="en-US" dirty="0"/>
              <a:t>In the space of a minute on the morning of October 8, 2005, the powerful earthquake that struck northern Pakistan and the disputed territory of Kashmir leveled towns and villages, killed or injured 145,000 people, and destroyed or seriously damaged 600,000 homes and most of the area’s education, health, and transportation infrastructure. </a:t>
            </a:r>
            <a:endParaRPr lang="en-US" dirty="0" smtClean="0"/>
          </a:p>
          <a:p>
            <a:pPr algn="just"/>
            <a:r>
              <a:rPr lang="en-US" dirty="0" smtClean="0"/>
              <a:t>The </a:t>
            </a:r>
            <a:r>
              <a:rPr lang="en-US" dirty="0"/>
              <a:t>map below identifies the areas affected by the earthquake – a 30,000 square kilometer area approximately the size of Belgium. </a:t>
            </a:r>
          </a:p>
        </p:txBody>
      </p:sp>
    </p:spTree>
    <p:extLst>
      <p:ext uri="{BB962C8B-B14F-4D97-AF65-F5344CB8AC3E}">
        <p14:creationId xmlns="" xmlns:p14="http://schemas.microsoft.com/office/powerpoint/2010/main" val="26235096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4087718523"/>
              </p:ext>
            </p:extLst>
          </p:nvPr>
        </p:nvGraphicFramePr>
        <p:xfrm>
          <a:off x="0" y="-2"/>
          <a:ext cx="9144000" cy="6858001"/>
        </p:xfrm>
        <a:graphic>
          <a:graphicData uri="http://schemas.openxmlformats.org/drawingml/2006/table">
            <a:tbl>
              <a:tblPr>
                <a:tableStyleId>{5C22544A-7EE6-4342-B048-85BDC9FD1C3A}</a:tableStyleId>
              </a:tblPr>
              <a:tblGrid>
                <a:gridCol w="2816543"/>
                <a:gridCol w="6327457"/>
              </a:tblGrid>
              <a:tr h="758865">
                <a:tc gridSpan="2">
                  <a:txBody>
                    <a:bodyPr/>
                    <a:lstStyle/>
                    <a:p>
                      <a:pPr marL="0" marR="0">
                        <a:lnSpc>
                          <a:spcPts val="1100"/>
                        </a:lnSpc>
                        <a:spcBef>
                          <a:spcPts val="15"/>
                        </a:spcBef>
                        <a:spcAft>
                          <a:spcPts val="0"/>
                        </a:spcAft>
                      </a:pPr>
                      <a:r>
                        <a:rPr lang="en-US" sz="3200" dirty="0">
                          <a:effectLst/>
                        </a:rPr>
                        <a:t> </a:t>
                      </a:r>
                    </a:p>
                    <a:p>
                      <a:pPr marL="973455" marR="0">
                        <a:lnSpc>
                          <a:spcPts val="1145"/>
                        </a:lnSpc>
                        <a:spcBef>
                          <a:spcPts val="0"/>
                        </a:spcBef>
                        <a:spcAft>
                          <a:spcPts val="0"/>
                        </a:spcAft>
                      </a:pPr>
                      <a:r>
                        <a:rPr lang="en-US" sz="2400" dirty="0">
                          <a:effectLst/>
                        </a:rPr>
                        <a:t>Table</a:t>
                      </a:r>
                      <a:r>
                        <a:rPr lang="en-US" sz="2400" spc="5" dirty="0">
                          <a:effectLst/>
                        </a:rPr>
                        <a:t> </a:t>
                      </a:r>
                      <a:r>
                        <a:rPr lang="en-US" sz="2400" dirty="0">
                          <a:effectLst/>
                        </a:rPr>
                        <a:t>1:</a:t>
                      </a:r>
                      <a:r>
                        <a:rPr lang="en-US" sz="2400" spc="5" dirty="0">
                          <a:effectLst/>
                        </a:rPr>
                        <a:t> </a:t>
                      </a:r>
                      <a:r>
                        <a:rPr lang="en-US" sz="2400" dirty="0">
                          <a:effectLst/>
                        </a:rPr>
                        <a:t>Key</a:t>
                      </a:r>
                      <a:r>
                        <a:rPr lang="en-US" sz="2400" spc="5" dirty="0">
                          <a:effectLst/>
                        </a:rPr>
                        <a:t> </a:t>
                      </a:r>
                      <a:r>
                        <a:rPr lang="en-US" sz="2400" dirty="0">
                          <a:effectLst/>
                        </a:rPr>
                        <a:t>Earthquake</a:t>
                      </a:r>
                      <a:r>
                        <a:rPr lang="en-US" sz="2400" spc="5" dirty="0">
                          <a:effectLst/>
                        </a:rPr>
                        <a:t> </a:t>
                      </a:r>
                      <a:r>
                        <a:rPr lang="en-US" sz="2400" dirty="0">
                          <a:effectLst/>
                        </a:rPr>
                        <a:t>Statistics</a:t>
                      </a:r>
                      <a:endParaRPr lang="en-US" sz="3200" dirty="0">
                        <a:effectLst/>
                        <a:latin typeface="Calibri"/>
                        <a:ea typeface="Times New Roman"/>
                        <a:cs typeface="Times New Roman"/>
                      </a:endParaRPr>
                    </a:p>
                  </a:txBody>
                  <a:tcPr marL="0" marR="0" marT="0" marB="0"/>
                </a:tc>
                <a:tc hMerge="1">
                  <a:txBody>
                    <a:bodyPr/>
                    <a:lstStyle/>
                    <a:p>
                      <a:endParaRPr lang="en-US"/>
                    </a:p>
                  </a:txBody>
                  <a:tcPr/>
                </a:tc>
              </a:tr>
              <a:tr h="878025">
                <a:tc>
                  <a:txBody>
                    <a:bodyPr/>
                    <a:lstStyle/>
                    <a:p>
                      <a:pPr marL="59055" marR="0">
                        <a:lnSpc>
                          <a:spcPts val="1335"/>
                        </a:lnSpc>
                        <a:spcBef>
                          <a:spcPts val="0"/>
                        </a:spcBef>
                        <a:spcAft>
                          <a:spcPts val="0"/>
                        </a:spcAft>
                      </a:pPr>
                      <a:r>
                        <a:rPr lang="en-US" sz="1800">
                          <a:effectLst/>
                        </a:rPr>
                        <a:t>Killed</a:t>
                      </a:r>
                      <a:endParaRPr lang="en-US" sz="1600">
                        <a:effectLst/>
                        <a:latin typeface="Calibri"/>
                        <a:ea typeface="Times New Roman"/>
                        <a:cs typeface="Times New Roman"/>
                      </a:endParaRPr>
                    </a:p>
                  </a:txBody>
                  <a:tcPr marL="0" marR="0" marT="0" marB="0"/>
                </a:tc>
                <a:tc>
                  <a:txBody>
                    <a:bodyPr/>
                    <a:lstStyle/>
                    <a:p>
                      <a:pPr marL="64770" marR="0">
                        <a:lnSpc>
                          <a:spcPts val="1335"/>
                        </a:lnSpc>
                        <a:spcBef>
                          <a:spcPts val="0"/>
                        </a:spcBef>
                        <a:spcAft>
                          <a:spcPts val="0"/>
                        </a:spcAft>
                      </a:pPr>
                      <a:r>
                        <a:rPr lang="en-US" sz="1800">
                          <a:effectLst/>
                        </a:rPr>
                        <a:t>73,338 (including an esti</a:t>
                      </a:r>
                      <a:r>
                        <a:rPr lang="en-US" sz="1800" spc="-10">
                          <a:effectLst/>
                        </a:rPr>
                        <a:t>m</a:t>
                      </a:r>
                      <a:r>
                        <a:rPr lang="en-US" sz="1800">
                          <a:effectLst/>
                        </a:rPr>
                        <a:t>ated 18,000 children killed when</a:t>
                      </a:r>
                      <a:endParaRPr lang="en-US" sz="1600">
                        <a:effectLst/>
                      </a:endParaRPr>
                    </a:p>
                    <a:p>
                      <a:pPr marL="64770" marR="0">
                        <a:lnSpc>
                          <a:spcPts val="1350"/>
                        </a:lnSpc>
                        <a:spcBef>
                          <a:spcPts val="0"/>
                        </a:spcBef>
                        <a:spcAft>
                          <a:spcPts val="0"/>
                        </a:spcAft>
                      </a:pPr>
                      <a:r>
                        <a:rPr lang="en-US" sz="1800">
                          <a:effectLst/>
                        </a:rPr>
                        <a:t>schools collapsed) (plus 1,309 in India)</a:t>
                      </a:r>
                      <a:endParaRPr lang="en-US" sz="1600">
                        <a:effectLst/>
                        <a:latin typeface="Calibri"/>
                        <a:ea typeface="Times New Roman"/>
                        <a:cs typeface="Times New Roman"/>
                      </a:endParaRPr>
                    </a:p>
                  </a:txBody>
                  <a:tcPr marL="0" marR="0" marT="0" marB="0"/>
                </a:tc>
              </a:tr>
              <a:tr h="439012">
                <a:tc>
                  <a:txBody>
                    <a:bodyPr/>
                    <a:lstStyle/>
                    <a:p>
                      <a:pPr marL="59055" marR="0">
                        <a:lnSpc>
                          <a:spcPts val="1335"/>
                        </a:lnSpc>
                        <a:spcBef>
                          <a:spcPts val="0"/>
                        </a:spcBef>
                        <a:spcAft>
                          <a:spcPts val="0"/>
                        </a:spcAft>
                      </a:pPr>
                      <a:r>
                        <a:rPr lang="en-US" sz="1800">
                          <a:effectLst/>
                        </a:rPr>
                        <a:t>Injured</a:t>
                      </a:r>
                      <a:endParaRPr lang="en-US" sz="1600">
                        <a:effectLst/>
                        <a:latin typeface="Calibri"/>
                        <a:ea typeface="Times New Roman"/>
                        <a:cs typeface="Times New Roman"/>
                      </a:endParaRPr>
                    </a:p>
                  </a:txBody>
                  <a:tcPr marL="0" marR="0" marT="0" marB="0"/>
                </a:tc>
                <a:tc>
                  <a:txBody>
                    <a:bodyPr/>
                    <a:lstStyle/>
                    <a:p>
                      <a:pPr marL="64770" marR="0">
                        <a:lnSpc>
                          <a:spcPts val="1335"/>
                        </a:lnSpc>
                        <a:spcBef>
                          <a:spcPts val="0"/>
                        </a:spcBef>
                        <a:spcAft>
                          <a:spcPts val="0"/>
                        </a:spcAft>
                      </a:pPr>
                      <a:r>
                        <a:rPr lang="en-US" sz="1800">
                          <a:effectLst/>
                        </a:rPr>
                        <a:t>69,412 (plus 6,622 in India)</a:t>
                      </a:r>
                      <a:endParaRPr lang="en-US" sz="1600">
                        <a:effectLst/>
                        <a:latin typeface="Calibri"/>
                        <a:ea typeface="Times New Roman"/>
                        <a:cs typeface="Times New Roman"/>
                      </a:endParaRPr>
                    </a:p>
                  </a:txBody>
                  <a:tcPr marL="0" marR="0" marT="0" marB="0"/>
                </a:tc>
              </a:tr>
              <a:tr h="439012">
                <a:tc>
                  <a:txBody>
                    <a:bodyPr/>
                    <a:lstStyle/>
                    <a:p>
                      <a:pPr marL="59055" marR="0">
                        <a:lnSpc>
                          <a:spcPts val="1335"/>
                        </a:lnSpc>
                        <a:spcBef>
                          <a:spcPts val="0"/>
                        </a:spcBef>
                        <a:spcAft>
                          <a:spcPts val="0"/>
                        </a:spcAft>
                      </a:pPr>
                      <a:r>
                        <a:rPr lang="en-US" sz="1800">
                          <a:effectLst/>
                        </a:rPr>
                        <a:t>Population Affected</a:t>
                      </a:r>
                      <a:endParaRPr lang="en-US" sz="1600">
                        <a:effectLst/>
                        <a:latin typeface="Calibri"/>
                        <a:ea typeface="Times New Roman"/>
                        <a:cs typeface="Times New Roman"/>
                      </a:endParaRPr>
                    </a:p>
                  </a:txBody>
                  <a:tcPr marL="0" marR="0" marT="0" marB="0"/>
                </a:tc>
                <a:tc>
                  <a:txBody>
                    <a:bodyPr/>
                    <a:lstStyle/>
                    <a:p>
                      <a:pPr marL="65405" marR="0">
                        <a:lnSpc>
                          <a:spcPts val="1335"/>
                        </a:lnSpc>
                        <a:spcBef>
                          <a:spcPts val="0"/>
                        </a:spcBef>
                        <a:spcAft>
                          <a:spcPts val="0"/>
                        </a:spcAft>
                      </a:pPr>
                      <a:r>
                        <a:rPr lang="en-US" sz="1800">
                          <a:effectLst/>
                        </a:rPr>
                        <a:t>3.5 </a:t>
                      </a:r>
                      <a:r>
                        <a:rPr lang="en-US" sz="1800" spc="-10">
                          <a:effectLst/>
                        </a:rPr>
                        <a:t>m</a:t>
                      </a:r>
                      <a:r>
                        <a:rPr lang="en-US" sz="1800">
                          <a:effectLst/>
                        </a:rPr>
                        <a:t>illion</a:t>
                      </a:r>
                      <a:endParaRPr lang="en-US" sz="1600">
                        <a:effectLst/>
                        <a:latin typeface="Calibri"/>
                        <a:ea typeface="Times New Roman"/>
                        <a:cs typeface="Times New Roman"/>
                      </a:endParaRPr>
                    </a:p>
                  </a:txBody>
                  <a:tcPr marL="0" marR="0" marT="0" marB="0"/>
                </a:tc>
              </a:tr>
              <a:tr h="439012">
                <a:tc>
                  <a:txBody>
                    <a:bodyPr/>
                    <a:lstStyle/>
                    <a:p>
                      <a:pPr marL="59055" marR="0">
                        <a:lnSpc>
                          <a:spcPts val="1335"/>
                        </a:lnSpc>
                        <a:spcBef>
                          <a:spcPts val="0"/>
                        </a:spcBef>
                        <a:spcAft>
                          <a:spcPts val="0"/>
                        </a:spcAft>
                      </a:pPr>
                      <a:r>
                        <a:rPr lang="en-US" sz="1800">
                          <a:effectLst/>
                        </a:rPr>
                        <a:t>Affected Area</a:t>
                      </a:r>
                      <a:endParaRPr lang="en-US" sz="1600">
                        <a:effectLst/>
                        <a:latin typeface="Calibri"/>
                        <a:ea typeface="Times New Roman"/>
                        <a:cs typeface="Times New Roman"/>
                      </a:endParaRPr>
                    </a:p>
                  </a:txBody>
                  <a:tcPr marL="0" marR="0" marT="0" marB="0"/>
                </a:tc>
                <a:tc>
                  <a:txBody>
                    <a:bodyPr/>
                    <a:lstStyle/>
                    <a:p>
                      <a:pPr marL="66040" marR="0">
                        <a:lnSpc>
                          <a:spcPts val="1335"/>
                        </a:lnSpc>
                        <a:spcBef>
                          <a:spcPts val="0"/>
                        </a:spcBef>
                        <a:spcAft>
                          <a:spcPts val="0"/>
                        </a:spcAft>
                      </a:pPr>
                      <a:r>
                        <a:rPr lang="en-US" sz="1800">
                          <a:effectLst/>
                        </a:rPr>
                        <a:t>30,000 square kilo</a:t>
                      </a:r>
                      <a:r>
                        <a:rPr lang="en-US" sz="1800" spc="-10">
                          <a:effectLst/>
                        </a:rPr>
                        <a:t>m</a:t>
                      </a:r>
                      <a:r>
                        <a:rPr lang="en-US" sz="1800">
                          <a:effectLst/>
                        </a:rPr>
                        <a:t>eters</a:t>
                      </a:r>
                      <a:endParaRPr lang="en-US" sz="1600">
                        <a:effectLst/>
                        <a:latin typeface="Calibri"/>
                        <a:ea typeface="Times New Roman"/>
                        <a:cs typeface="Times New Roman"/>
                      </a:endParaRPr>
                    </a:p>
                  </a:txBody>
                  <a:tcPr marL="0" marR="0" marT="0" marB="0"/>
                </a:tc>
              </a:tr>
              <a:tr h="862346">
                <a:tc>
                  <a:txBody>
                    <a:bodyPr/>
                    <a:lstStyle/>
                    <a:p>
                      <a:pPr marL="59055" marR="0">
                        <a:lnSpc>
                          <a:spcPts val="1335"/>
                        </a:lnSpc>
                        <a:spcBef>
                          <a:spcPts val="0"/>
                        </a:spcBef>
                        <a:spcAft>
                          <a:spcPts val="0"/>
                        </a:spcAft>
                      </a:pPr>
                      <a:r>
                        <a:rPr lang="en-US" sz="1800">
                          <a:effectLst/>
                        </a:rPr>
                        <a:t>Houses severely</a:t>
                      </a:r>
                      <a:endParaRPr lang="en-US" sz="1600">
                        <a:effectLst/>
                      </a:endParaRPr>
                    </a:p>
                    <a:p>
                      <a:pPr marL="59055" marR="0">
                        <a:lnSpc>
                          <a:spcPts val="1350"/>
                        </a:lnSpc>
                        <a:spcBef>
                          <a:spcPts val="0"/>
                        </a:spcBef>
                        <a:spcAft>
                          <a:spcPts val="0"/>
                        </a:spcAft>
                      </a:pPr>
                      <a:r>
                        <a:rPr lang="en-US" sz="1800">
                          <a:effectLst/>
                        </a:rPr>
                        <a:t>da</a:t>
                      </a:r>
                      <a:r>
                        <a:rPr lang="en-US" sz="1800" spc="-10">
                          <a:effectLst/>
                        </a:rPr>
                        <a:t>m</a:t>
                      </a:r>
                      <a:r>
                        <a:rPr lang="en-US" sz="1800">
                          <a:effectLst/>
                        </a:rPr>
                        <a:t>aged/destroyed</a:t>
                      </a:r>
                      <a:endParaRPr lang="en-US" sz="1600">
                        <a:effectLst/>
                        <a:latin typeface="Calibri"/>
                        <a:ea typeface="Times New Roman"/>
                        <a:cs typeface="Times New Roman"/>
                      </a:endParaRPr>
                    </a:p>
                  </a:txBody>
                  <a:tcPr marL="0" marR="0" marT="0" marB="0"/>
                </a:tc>
                <a:tc>
                  <a:txBody>
                    <a:bodyPr/>
                    <a:lstStyle/>
                    <a:p>
                      <a:pPr marL="64770" marR="0">
                        <a:lnSpc>
                          <a:spcPts val="1335"/>
                        </a:lnSpc>
                        <a:spcBef>
                          <a:spcPts val="0"/>
                        </a:spcBef>
                        <a:spcAft>
                          <a:spcPts val="0"/>
                        </a:spcAft>
                      </a:pPr>
                      <a:r>
                        <a:rPr lang="en-US" sz="1800">
                          <a:effectLst/>
                        </a:rPr>
                        <a:t>600,000 (76% of the entire housing stock)</a:t>
                      </a:r>
                      <a:endParaRPr lang="en-US" sz="1600">
                        <a:effectLst/>
                        <a:latin typeface="Calibri"/>
                        <a:ea typeface="Times New Roman"/>
                        <a:cs typeface="Times New Roman"/>
                      </a:endParaRPr>
                    </a:p>
                  </a:txBody>
                  <a:tcPr marL="0" marR="0" marT="0" marB="0"/>
                </a:tc>
              </a:tr>
              <a:tr h="862346">
                <a:tc>
                  <a:txBody>
                    <a:bodyPr/>
                    <a:lstStyle/>
                    <a:p>
                      <a:pPr marL="59055" marR="0">
                        <a:lnSpc>
                          <a:spcPts val="1335"/>
                        </a:lnSpc>
                        <a:spcBef>
                          <a:spcPts val="0"/>
                        </a:spcBef>
                        <a:spcAft>
                          <a:spcPts val="0"/>
                        </a:spcAft>
                      </a:pPr>
                      <a:r>
                        <a:rPr lang="en-US" sz="1800">
                          <a:effectLst/>
                        </a:rPr>
                        <a:t>Health </a:t>
                      </a:r>
                      <a:r>
                        <a:rPr lang="en-US" sz="1800" spc="-5">
                          <a:effectLst/>
                        </a:rPr>
                        <a:t>f</a:t>
                      </a:r>
                      <a:r>
                        <a:rPr lang="en-US" sz="1800">
                          <a:effectLst/>
                        </a:rPr>
                        <a:t>acilities severely</a:t>
                      </a:r>
                      <a:endParaRPr lang="en-US" sz="1600">
                        <a:effectLst/>
                      </a:endParaRPr>
                    </a:p>
                    <a:p>
                      <a:pPr marL="59055" marR="0">
                        <a:lnSpc>
                          <a:spcPts val="1350"/>
                        </a:lnSpc>
                        <a:spcBef>
                          <a:spcPts val="0"/>
                        </a:spcBef>
                        <a:spcAft>
                          <a:spcPts val="0"/>
                        </a:spcAft>
                      </a:pPr>
                      <a:r>
                        <a:rPr lang="en-US" sz="1800">
                          <a:effectLst/>
                        </a:rPr>
                        <a:t>da</a:t>
                      </a:r>
                      <a:r>
                        <a:rPr lang="en-US" sz="1800" spc="-10">
                          <a:effectLst/>
                        </a:rPr>
                        <a:t>m</a:t>
                      </a:r>
                      <a:r>
                        <a:rPr lang="en-US" sz="1800">
                          <a:effectLst/>
                        </a:rPr>
                        <a:t>aged/destroyed</a:t>
                      </a:r>
                      <a:endParaRPr lang="en-US" sz="1600">
                        <a:effectLst/>
                        <a:latin typeface="Calibri"/>
                        <a:ea typeface="Times New Roman"/>
                        <a:cs typeface="Times New Roman"/>
                      </a:endParaRPr>
                    </a:p>
                  </a:txBody>
                  <a:tcPr marL="0" marR="0" marT="0" marB="0"/>
                </a:tc>
                <a:tc>
                  <a:txBody>
                    <a:bodyPr/>
                    <a:lstStyle/>
                    <a:p>
                      <a:pPr marL="64770" marR="0">
                        <a:lnSpc>
                          <a:spcPts val="1335"/>
                        </a:lnSpc>
                        <a:spcBef>
                          <a:spcPts val="0"/>
                        </a:spcBef>
                        <a:spcAft>
                          <a:spcPts val="0"/>
                        </a:spcAft>
                      </a:pPr>
                      <a:r>
                        <a:rPr lang="en-US" sz="1800">
                          <a:effectLst/>
                        </a:rPr>
                        <a:t>796 (80% of pri</a:t>
                      </a:r>
                      <a:r>
                        <a:rPr lang="en-US" sz="1800" spc="-10">
                          <a:effectLst/>
                        </a:rPr>
                        <a:t>m</a:t>
                      </a:r>
                      <a:r>
                        <a:rPr lang="en-US" sz="1800">
                          <a:effectLst/>
                        </a:rPr>
                        <a:t>ary level facilities severely da</a:t>
                      </a:r>
                      <a:r>
                        <a:rPr lang="en-US" sz="1800" spc="-10">
                          <a:effectLst/>
                        </a:rPr>
                        <a:t>m</a:t>
                      </a:r>
                      <a:r>
                        <a:rPr lang="en-US" sz="1800">
                          <a:effectLst/>
                        </a:rPr>
                        <a:t>aged/destroyed)</a:t>
                      </a:r>
                      <a:endParaRPr lang="en-US" sz="1600">
                        <a:effectLst/>
                        <a:latin typeface="Calibri"/>
                        <a:ea typeface="Times New Roman"/>
                        <a:cs typeface="Times New Roman"/>
                      </a:endParaRPr>
                    </a:p>
                  </a:txBody>
                  <a:tcPr marL="0" marR="0" marT="0" marB="0"/>
                </a:tc>
              </a:tr>
              <a:tr h="862346">
                <a:tc>
                  <a:txBody>
                    <a:bodyPr/>
                    <a:lstStyle/>
                    <a:p>
                      <a:pPr marL="59055" marR="0">
                        <a:lnSpc>
                          <a:spcPts val="1335"/>
                        </a:lnSpc>
                        <a:spcBef>
                          <a:spcPts val="0"/>
                        </a:spcBef>
                        <a:spcAft>
                          <a:spcPts val="0"/>
                        </a:spcAft>
                      </a:pPr>
                      <a:r>
                        <a:rPr lang="en-US" sz="1800">
                          <a:effectLst/>
                        </a:rPr>
                        <a:t>Education </a:t>
                      </a:r>
                      <a:r>
                        <a:rPr lang="en-US" sz="1800" spc="-5">
                          <a:effectLst/>
                        </a:rPr>
                        <a:t>f</a:t>
                      </a:r>
                      <a:r>
                        <a:rPr lang="en-US" sz="1800">
                          <a:effectLst/>
                        </a:rPr>
                        <a:t>acilities severely</a:t>
                      </a:r>
                      <a:endParaRPr lang="en-US" sz="1600">
                        <a:effectLst/>
                      </a:endParaRPr>
                    </a:p>
                    <a:p>
                      <a:pPr marL="59055" marR="0">
                        <a:lnSpc>
                          <a:spcPts val="1350"/>
                        </a:lnSpc>
                        <a:spcBef>
                          <a:spcPts val="0"/>
                        </a:spcBef>
                        <a:spcAft>
                          <a:spcPts val="0"/>
                        </a:spcAft>
                      </a:pPr>
                      <a:r>
                        <a:rPr lang="en-US" sz="1800">
                          <a:effectLst/>
                        </a:rPr>
                        <a:t>da</a:t>
                      </a:r>
                      <a:r>
                        <a:rPr lang="en-US" sz="1800" spc="-10">
                          <a:effectLst/>
                        </a:rPr>
                        <a:t>m</a:t>
                      </a:r>
                      <a:r>
                        <a:rPr lang="en-US" sz="1800">
                          <a:effectLst/>
                        </a:rPr>
                        <a:t>aged/destroyed</a:t>
                      </a:r>
                      <a:endParaRPr lang="en-US" sz="1600">
                        <a:effectLst/>
                        <a:latin typeface="Calibri"/>
                        <a:ea typeface="Times New Roman"/>
                        <a:cs typeface="Times New Roman"/>
                      </a:endParaRPr>
                    </a:p>
                  </a:txBody>
                  <a:tcPr marL="0" marR="0" marT="0" marB="0"/>
                </a:tc>
                <a:tc>
                  <a:txBody>
                    <a:bodyPr/>
                    <a:lstStyle/>
                    <a:p>
                      <a:pPr marL="64770" marR="0">
                        <a:lnSpc>
                          <a:spcPts val="1335"/>
                        </a:lnSpc>
                        <a:spcBef>
                          <a:spcPts val="0"/>
                        </a:spcBef>
                        <a:spcAft>
                          <a:spcPts val="0"/>
                        </a:spcAft>
                      </a:pPr>
                      <a:r>
                        <a:rPr lang="en-US" sz="1800" dirty="0">
                          <a:effectLst/>
                        </a:rPr>
                        <a:t>6,298 destroyed or severely da</a:t>
                      </a:r>
                      <a:r>
                        <a:rPr lang="en-US" sz="1800" spc="-10" dirty="0">
                          <a:effectLst/>
                        </a:rPr>
                        <a:t>m</a:t>
                      </a:r>
                      <a:r>
                        <a:rPr lang="en-US" sz="1800" dirty="0">
                          <a:effectLst/>
                        </a:rPr>
                        <a:t>aged, and education work </a:t>
                      </a:r>
                      <a:r>
                        <a:rPr lang="en-US" sz="1800" dirty="0" smtClean="0">
                          <a:effectLst/>
                        </a:rPr>
                        <a:t>force</a:t>
                      </a:r>
                      <a:r>
                        <a:rPr lang="en-US" sz="1600" baseline="0" dirty="0" smtClean="0">
                          <a:effectLst/>
                        </a:rPr>
                        <a:t> </a:t>
                      </a:r>
                      <a:r>
                        <a:rPr lang="en-US" sz="1800" dirty="0" smtClean="0">
                          <a:effectLst/>
                        </a:rPr>
                        <a:t>reduced </a:t>
                      </a:r>
                      <a:r>
                        <a:rPr lang="en-US" sz="1800" dirty="0">
                          <a:effectLst/>
                        </a:rPr>
                        <a:t>by 60-70% through death, injury or </a:t>
                      </a:r>
                      <a:r>
                        <a:rPr lang="en-US" sz="1800" spc="-10" dirty="0">
                          <a:effectLst/>
                        </a:rPr>
                        <a:t>m</a:t>
                      </a:r>
                      <a:r>
                        <a:rPr lang="en-US" sz="1800" dirty="0">
                          <a:effectLst/>
                        </a:rPr>
                        <a:t>igration</a:t>
                      </a:r>
                      <a:endParaRPr lang="en-US" sz="1600" dirty="0">
                        <a:effectLst/>
                        <a:latin typeface="Calibri"/>
                        <a:ea typeface="Times New Roman"/>
                        <a:cs typeface="Times New Roman"/>
                      </a:endParaRPr>
                    </a:p>
                  </a:txBody>
                  <a:tcPr marL="0" marR="0" marT="0" marB="0"/>
                </a:tc>
              </a:tr>
              <a:tr h="439012">
                <a:tc>
                  <a:txBody>
                    <a:bodyPr/>
                    <a:lstStyle/>
                    <a:p>
                      <a:pPr marL="59055" marR="0">
                        <a:lnSpc>
                          <a:spcPts val="1335"/>
                        </a:lnSpc>
                        <a:spcBef>
                          <a:spcPts val="0"/>
                        </a:spcBef>
                        <a:spcAft>
                          <a:spcPts val="0"/>
                        </a:spcAft>
                      </a:pPr>
                      <a:r>
                        <a:rPr lang="en-US" sz="1800">
                          <a:effectLst/>
                        </a:rPr>
                        <a:t>Roads da</a:t>
                      </a:r>
                      <a:r>
                        <a:rPr lang="en-US" sz="1800" spc="-10">
                          <a:effectLst/>
                        </a:rPr>
                        <a:t>m</a:t>
                      </a:r>
                      <a:r>
                        <a:rPr lang="en-US" sz="1800">
                          <a:effectLst/>
                        </a:rPr>
                        <a:t>aged</a:t>
                      </a:r>
                      <a:endParaRPr lang="en-US" sz="1600">
                        <a:effectLst/>
                        <a:latin typeface="Calibri"/>
                        <a:ea typeface="Times New Roman"/>
                        <a:cs typeface="Times New Roman"/>
                      </a:endParaRPr>
                    </a:p>
                  </a:txBody>
                  <a:tcPr marL="0" marR="0" marT="0" marB="0"/>
                </a:tc>
                <a:tc>
                  <a:txBody>
                    <a:bodyPr/>
                    <a:lstStyle/>
                    <a:p>
                      <a:pPr marL="65405" marR="0">
                        <a:lnSpc>
                          <a:spcPts val="1335"/>
                        </a:lnSpc>
                        <a:spcBef>
                          <a:spcPts val="0"/>
                        </a:spcBef>
                        <a:spcAft>
                          <a:spcPts val="0"/>
                        </a:spcAft>
                      </a:pPr>
                      <a:r>
                        <a:rPr lang="en-US" sz="1800">
                          <a:effectLst/>
                        </a:rPr>
                        <a:t>6,440 kilo</a:t>
                      </a:r>
                      <a:r>
                        <a:rPr lang="en-US" sz="1800" spc="-10">
                          <a:effectLst/>
                        </a:rPr>
                        <a:t>m</a:t>
                      </a:r>
                      <a:r>
                        <a:rPr lang="en-US" sz="1800">
                          <a:effectLst/>
                        </a:rPr>
                        <a:t>eters</a:t>
                      </a:r>
                      <a:endParaRPr lang="en-US" sz="1600">
                        <a:effectLst/>
                        <a:latin typeface="Calibri"/>
                        <a:ea typeface="Times New Roman"/>
                        <a:cs typeface="Times New Roman"/>
                      </a:endParaRPr>
                    </a:p>
                  </a:txBody>
                  <a:tcPr marL="0" marR="0" marT="0" marB="0"/>
                </a:tc>
              </a:tr>
              <a:tr h="878025">
                <a:tc>
                  <a:txBody>
                    <a:bodyPr/>
                    <a:lstStyle/>
                    <a:p>
                      <a:pPr marL="59055" marR="0">
                        <a:lnSpc>
                          <a:spcPts val="1335"/>
                        </a:lnSpc>
                        <a:spcBef>
                          <a:spcPts val="0"/>
                        </a:spcBef>
                        <a:spcAft>
                          <a:spcPts val="0"/>
                        </a:spcAft>
                      </a:pPr>
                      <a:r>
                        <a:rPr lang="en-US" sz="1800">
                          <a:effectLst/>
                        </a:rPr>
                        <a:t>International Hu</a:t>
                      </a:r>
                      <a:r>
                        <a:rPr lang="en-US" sz="1800" spc="-10">
                          <a:effectLst/>
                        </a:rPr>
                        <a:t>m</a:t>
                      </a:r>
                      <a:r>
                        <a:rPr lang="en-US" sz="1800">
                          <a:effectLst/>
                        </a:rPr>
                        <a:t>anitarian</a:t>
                      </a:r>
                      <a:endParaRPr lang="en-US" sz="1600">
                        <a:effectLst/>
                      </a:endParaRPr>
                    </a:p>
                    <a:p>
                      <a:pPr marL="59055" marR="0">
                        <a:lnSpc>
                          <a:spcPts val="1350"/>
                        </a:lnSpc>
                        <a:spcBef>
                          <a:spcPts val="0"/>
                        </a:spcBef>
                        <a:spcAft>
                          <a:spcPts val="0"/>
                        </a:spcAft>
                      </a:pPr>
                      <a:r>
                        <a:rPr lang="en-US" sz="1800">
                          <a:effectLst/>
                        </a:rPr>
                        <a:t>&amp; Reconstruction Aid</a:t>
                      </a:r>
                      <a:endParaRPr lang="en-US" sz="1600">
                        <a:effectLst/>
                        <a:latin typeface="Calibri"/>
                        <a:ea typeface="Times New Roman"/>
                        <a:cs typeface="Times New Roman"/>
                      </a:endParaRPr>
                    </a:p>
                  </a:txBody>
                  <a:tcPr marL="0" marR="0" marT="0" marB="0"/>
                </a:tc>
                <a:tc>
                  <a:txBody>
                    <a:bodyPr/>
                    <a:lstStyle/>
                    <a:p>
                      <a:pPr marL="64770" marR="0">
                        <a:lnSpc>
                          <a:spcPts val="1335"/>
                        </a:lnSpc>
                        <a:spcBef>
                          <a:spcPts val="0"/>
                        </a:spcBef>
                        <a:spcAft>
                          <a:spcPts val="0"/>
                        </a:spcAft>
                      </a:pPr>
                      <a:r>
                        <a:rPr lang="en-US" sz="1800" dirty="0">
                          <a:effectLst/>
                        </a:rPr>
                        <a:t>US$ 1.4 billion in hu</a:t>
                      </a:r>
                      <a:r>
                        <a:rPr lang="en-US" sz="1800" spc="-10" dirty="0">
                          <a:effectLst/>
                        </a:rPr>
                        <a:t>m</a:t>
                      </a:r>
                      <a:r>
                        <a:rPr lang="en-US" sz="1800" dirty="0">
                          <a:effectLst/>
                        </a:rPr>
                        <a:t>anitarian aid, US$ 6.2 billion pledged in</a:t>
                      </a:r>
                      <a:endParaRPr lang="en-US" sz="1600" dirty="0">
                        <a:effectLst/>
                      </a:endParaRPr>
                    </a:p>
                    <a:p>
                      <a:pPr marL="64770" marR="0">
                        <a:lnSpc>
                          <a:spcPts val="1350"/>
                        </a:lnSpc>
                        <a:spcBef>
                          <a:spcPts val="0"/>
                        </a:spcBef>
                        <a:spcAft>
                          <a:spcPts val="0"/>
                        </a:spcAft>
                      </a:pPr>
                      <a:r>
                        <a:rPr lang="en-US" sz="1800" dirty="0">
                          <a:effectLst/>
                        </a:rPr>
                        <a:t>grants and loans at Nove</a:t>
                      </a:r>
                      <a:r>
                        <a:rPr lang="en-US" sz="1800" spc="-10" dirty="0">
                          <a:effectLst/>
                        </a:rPr>
                        <a:t>m</a:t>
                      </a:r>
                      <a:r>
                        <a:rPr lang="en-US" sz="1800" dirty="0">
                          <a:effectLst/>
                        </a:rPr>
                        <a:t>ber 2005 Donor Conference</a:t>
                      </a:r>
                      <a:endParaRPr lang="en-US" sz="1600" dirty="0">
                        <a:effectLst/>
                        <a:latin typeface="Calibri"/>
                        <a:ea typeface="Times New Roman"/>
                        <a:cs typeface="Times New Roman"/>
                      </a:endParaRPr>
                    </a:p>
                  </a:txBody>
                  <a:tcPr marL="0" marR="0" marT="0" marB="0"/>
                </a:tc>
              </a:tr>
            </a:tbl>
          </a:graphicData>
        </a:graphic>
      </p:graphicFrame>
    </p:spTree>
    <p:extLst>
      <p:ext uri="{BB962C8B-B14F-4D97-AF65-F5344CB8AC3E}">
        <p14:creationId xmlns="" xmlns:p14="http://schemas.microsoft.com/office/powerpoint/2010/main" val="28167974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sz="quarter" idx="1"/>
          </p:nvPr>
        </p:nvSpPr>
        <p:spPr/>
        <p:txBody>
          <a:bodyPr>
            <a:normAutofit/>
          </a:bodyPr>
          <a:lstStyle/>
          <a:p>
            <a:r>
              <a:rPr lang="en-US" dirty="0"/>
              <a:t>The earthquake measured 7.6 on the Richter scale, considerably less than the 9.2 magnitude Indian Ocean earthquake that resulted in the December 2004 tsunami that killed 225,000 people</a:t>
            </a:r>
            <a:r>
              <a:rPr lang="en-US" dirty="0" smtClean="0"/>
              <a:t>.</a:t>
            </a:r>
          </a:p>
          <a:p>
            <a:r>
              <a:rPr lang="en-US" dirty="0" smtClean="0"/>
              <a:t> </a:t>
            </a:r>
            <a:r>
              <a:rPr lang="en-US" dirty="0"/>
              <a:t>However, several interviewees for this study emphasized that in many ways the Pakistan earthquake rescue, relief, and reconstruction challenges were much greater. </a:t>
            </a:r>
          </a:p>
        </p:txBody>
      </p:sp>
    </p:spTree>
    <p:extLst>
      <p:ext uri="{BB962C8B-B14F-4D97-AF65-F5344CB8AC3E}">
        <p14:creationId xmlns="" xmlns:p14="http://schemas.microsoft.com/office/powerpoint/2010/main" val="993677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 OFFICIAL INTERVIEW</a:t>
            </a:r>
            <a:endParaRPr lang="en-US" dirty="0"/>
          </a:p>
        </p:txBody>
      </p:sp>
      <p:sp>
        <p:nvSpPr>
          <p:cNvPr id="3" name="Content Placeholder 2"/>
          <p:cNvSpPr>
            <a:spLocks noGrp="1"/>
          </p:cNvSpPr>
          <p:nvPr>
            <p:ph sz="quarter" idx="1"/>
          </p:nvPr>
        </p:nvSpPr>
        <p:spPr/>
        <p:txBody>
          <a:bodyPr>
            <a:normAutofit fontScale="85000" lnSpcReduction="20000"/>
          </a:bodyPr>
          <a:lstStyle/>
          <a:p>
            <a:pPr marL="0" indent="0" algn="just">
              <a:buNone/>
            </a:pPr>
            <a:endParaRPr lang="en-US" sz="3000" dirty="0"/>
          </a:p>
          <a:p>
            <a:pPr algn="just"/>
            <a:r>
              <a:rPr lang="en-US" sz="3000" dirty="0"/>
              <a:t>One UN official noted that the greater number of dead in the tsunami “is a false measure because dead people don’t need help</a:t>
            </a:r>
            <a:r>
              <a:rPr lang="en-US" sz="3000" dirty="0" smtClean="0"/>
              <a:t>.</a:t>
            </a:r>
          </a:p>
          <a:p>
            <a:pPr algn="just"/>
            <a:r>
              <a:rPr lang="en-US" sz="3000" dirty="0" smtClean="0"/>
              <a:t> </a:t>
            </a:r>
            <a:r>
              <a:rPr lang="en-US" sz="3000" dirty="0"/>
              <a:t>In the earthquake there were 3.5 </a:t>
            </a:r>
            <a:r>
              <a:rPr lang="en-US" sz="3000" dirty="0" smtClean="0"/>
              <a:t>million homeless </a:t>
            </a:r>
            <a:r>
              <a:rPr lang="en-US" sz="3000" dirty="0"/>
              <a:t>compared to 1.5 million displaced by the tsunami, and more injured than in the tsunami.” Geographical and climatic differences were also highlighted, including the often remote and inaccessible mountainous terrain in northern Pakistan and Kashmir and the bitterly cold Himalayan winters. </a:t>
            </a:r>
          </a:p>
          <a:p>
            <a:endParaRPr lang="en-US" dirty="0"/>
          </a:p>
        </p:txBody>
      </p:sp>
    </p:spTree>
    <p:extLst>
      <p:ext uri="{BB962C8B-B14F-4D97-AF65-F5344CB8AC3E}">
        <p14:creationId xmlns="" xmlns:p14="http://schemas.microsoft.com/office/powerpoint/2010/main" val="10068996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AID OFFICIAL VIEW</a:t>
            </a:r>
            <a:endParaRPr lang="en-US" dirty="0"/>
          </a:p>
        </p:txBody>
      </p:sp>
      <p:sp>
        <p:nvSpPr>
          <p:cNvPr id="3" name="Content Placeholder 2"/>
          <p:cNvSpPr>
            <a:spLocks noGrp="1"/>
          </p:cNvSpPr>
          <p:nvPr>
            <p:ph sz="quarter" idx="1"/>
          </p:nvPr>
        </p:nvSpPr>
        <p:spPr/>
        <p:txBody>
          <a:bodyPr>
            <a:normAutofit/>
          </a:bodyPr>
          <a:lstStyle/>
          <a:p>
            <a:r>
              <a:rPr lang="en-US" dirty="0"/>
              <a:t>As one aid official noted, “People can live one month without food, one week without water, but only one night without shelter under these climatic conditions.” </a:t>
            </a:r>
            <a:endParaRPr lang="en-US" dirty="0" smtClean="0"/>
          </a:p>
          <a:p>
            <a:r>
              <a:rPr lang="en-US" dirty="0" smtClean="0"/>
              <a:t>Finally</a:t>
            </a:r>
            <a:r>
              <a:rPr lang="en-US" dirty="0"/>
              <a:t>, while the burden of responding to the tsunami was </a:t>
            </a:r>
            <a:r>
              <a:rPr lang="en-US" dirty="0" smtClean="0"/>
              <a:t>spread among </a:t>
            </a:r>
            <a:r>
              <a:rPr lang="en-US" dirty="0"/>
              <a:t>several countries, the burden of responding to the earthquake fell primarily on Pakistan.</a:t>
            </a:r>
          </a:p>
          <a:p>
            <a:endParaRPr lang="en-US" dirty="0"/>
          </a:p>
        </p:txBody>
      </p:sp>
    </p:spTree>
    <p:extLst>
      <p:ext uri="{BB962C8B-B14F-4D97-AF65-F5344CB8AC3E}">
        <p14:creationId xmlns="" xmlns:p14="http://schemas.microsoft.com/office/powerpoint/2010/main" val="35762641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Rescue And Relief Phase </a:t>
            </a:r>
            <a:endParaRPr lang="en-US" dirty="0"/>
          </a:p>
        </p:txBody>
      </p:sp>
      <p:sp>
        <p:nvSpPr>
          <p:cNvPr id="3" name="Content Placeholder 2"/>
          <p:cNvSpPr>
            <a:spLocks noGrp="1"/>
          </p:cNvSpPr>
          <p:nvPr>
            <p:ph sz="quarter" idx="1"/>
          </p:nvPr>
        </p:nvSpPr>
        <p:spPr/>
        <p:txBody>
          <a:bodyPr>
            <a:normAutofit/>
          </a:bodyPr>
          <a:lstStyle/>
          <a:p>
            <a:pPr algn="just"/>
            <a:r>
              <a:rPr lang="en-US" dirty="0"/>
              <a:t>By all accounts the first on the scene to aid in rescue efforts and to provide relief goods were individual Pakistani citizens. </a:t>
            </a:r>
            <a:endParaRPr lang="en-US" dirty="0" smtClean="0"/>
          </a:p>
          <a:p>
            <a:pPr algn="just"/>
            <a:r>
              <a:rPr lang="en-US" dirty="0" smtClean="0"/>
              <a:t>In </a:t>
            </a:r>
            <a:r>
              <a:rPr lang="en-US" dirty="0"/>
              <a:t>an unprecedented outpouring of public sympathy, private citizens throughout the country donated relief supplies and thousands of volunteers flocked to the earthquake-affected areas to assist in rescue and relief operations.</a:t>
            </a:r>
          </a:p>
        </p:txBody>
      </p:sp>
    </p:spTree>
    <p:extLst>
      <p:ext uri="{BB962C8B-B14F-4D97-AF65-F5344CB8AC3E}">
        <p14:creationId xmlns="" xmlns:p14="http://schemas.microsoft.com/office/powerpoint/2010/main" val="35152558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Rescue and Relief Phase</a:t>
            </a:r>
            <a:endParaRPr lang="en-US" dirty="0"/>
          </a:p>
        </p:txBody>
      </p:sp>
      <p:sp>
        <p:nvSpPr>
          <p:cNvPr id="3" name="Content Placeholder 2"/>
          <p:cNvSpPr>
            <a:spLocks noGrp="1"/>
          </p:cNvSpPr>
          <p:nvPr>
            <p:ph sz="quarter" idx="1"/>
          </p:nvPr>
        </p:nvSpPr>
        <p:spPr/>
        <p:txBody>
          <a:bodyPr>
            <a:normAutofit/>
          </a:bodyPr>
          <a:lstStyle/>
          <a:p>
            <a:pPr algn="just"/>
            <a:r>
              <a:rPr lang="en-US" dirty="0"/>
              <a:t>As one government official exclaimed: “The Pakistani nation responded – children sent their pocket money from Karachi to the Khyber.” </a:t>
            </a:r>
            <a:endParaRPr lang="en-US" dirty="0" smtClean="0"/>
          </a:p>
          <a:p>
            <a:pPr algn="just"/>
            <a:r>
              <a:rPr lang="en-US" dirty="0" smtClean="0"/>
              <a:t>While </a:t>
            </a:r>
            <a:r>
              <a:rPr lang="en-US" dirty="0"/>
              <a:t>the public response was generous and enthusiastic, it was not well-organized</a:t>
            </a:r>
            <a:r>
              <a:rPr lang="en-US" dirty="0" smtClean="0"/>
              <a:t>.</a:t>
            </a:r>
          </a:p>
          <a:p>
            <a:pPr algn="just"/>
            <a:r>
              <a:rPr lang="en-US" dirty="0" smtClean="0"/>
              <a:t> </a:t>
            </a:r>
            <a:r>
              <a:rPr lang="en-US" dirty="0"/>
              <a:t>Soon there were traffic jams of well-intentioned volunteers transporting relief supplies for earthquake victims, often blocking the only roads leading into the earthquake zone.</a:t>
            </a:r>
          </a:p>
        </p:txBody>
      </p:sp>
    </p:spTree>
    <p:extLst>
      <p:ext uri="{BB962C8B-B14F-4D97-AF65-F5344CB8AC3E}">
        <p14:creationId xmlns="" xmlns:p14="http://schemas.microsoft.com/office/powerpoint/2010/main" val="21534279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Rescue and Relief Phase</a:t>
            </a:r>
            <a:endParaRPr lang="en-US" dirty="0"/>
          </a:p>
        </p:txBody>
      </p:sp>
      <p:sp>
        <p:nvSpPr>
          <p:cNvPr id="3" name="Content Placeholder 2"/>
          <p:cNvSpPr>
            <a:spLocks noGrp="1"/>
          </p:cNvSpPr>
          <p:nvPr>
            <p:ph sz="quarter" idx="1"/>
          </p:nvPr>
        </p:nvSpPr>
        <p:spPr>
          <a:xfrm>
            <a:off x="457200" y="1600200"/>
            <a:ext cx="8077200" cy="4873752"/>
          </a:xfrm>
        </p:spPr>
        <p:txBody>
          <a:bodyPr>
            <a:normAutofit/>
          </a:bodyPr>
          <a:lstStyle/>
          <a:p>
            <a:pPr algn="just"/>
            <a:r>
              <a:rPr lang="en-US" dirty="0"/>
              <a:t>Much of what was donated was extremely useful but lots was not, and within a few </a:t>
            </a:r>
            <a:r>
              <a:rPr lang="en-US" dirty="0" smtClean="0"/>
              <a:t>days of </a:t>
            </a:r>
            <a:r>
              <a:rPr lang="en-US" dirty="0"/>
              <a:t>the earthquake there were reports of piles of inappropriate second-hand clothes littering the streets or being burned as fuel</a:t>
            </a:r>
            <a:r>
              <a:rPr lang="en-US" dirty="0" smtClean="0"/>
              <a:t>.</a:t>
            </a:r>
          </a:p>
          <a:p>
            <a:pPr algn="just"/>
            <a:r>
              <a:rPr lang="en-US" dirty="0" smtClean="0"/>
              <a:t> </a:t>
            </a:r>
            <a:r>
              <a:rPr lang="en-US" dirty="0"/>
              <a:t>Despite these problems, the work of these individual volunteers played a critically important role in the rescue and relief operations during the first few days following the </a:t>
            </a:r>
            <a:r>
              <a:rPr lang="en-US" dirty="0" smtClean="0"/>
              <a:t>earthquake.</a:t>
            </a:r>
            <a:endParaRPr lang="en-US" dirty="0"/>
          </a:p>
        </p:txBody>
      </p:sp>
    </p:spTree>
    <p:extLst>
      <p:ext uri="{BB962C8B-B14F-4D97-AF65-F5344CB8AC3E}">
        <p14:creationId xmlns="" xmlns:p14="http://schemas.microsoft.com/office/powerpoint/2010/main" val="19313342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Relief and rescue phase</a:t>
            </a:r>
            <a:endParaRPr lang="en-US" dirty="0"/>
          </a:p>
        </p:txBody>
      </p:sp>
      <p:sp>
        <p:nvSpPr>
          <p:cNvPr id="3" name="Content Placeholder 2"/>
          <p:cNvSpPr>
            <a:spLocks noGrp="1"/>
          </p:cNvSpPr>
          <p:nvPr>
            <p:ph sz="quarter" idx="1"/>
          </p:nvPr>
        </p:nvSpPr>
        <p:spPr/>
        <p:txBody>
          <a:bodyPr/>
          <a:lstStyle/>
          <a:p>
            <a:r>
              <a:rPr lang="en-US" dirty="0"/>
              <a:t>Individual volunteers were soon joined by workers from a wide range of national and international organizations. </a:t>
            </a:r>
            <a:endParaRPr lang="en-US" dirty="0" smtClean="0"/>
          </a:p>
          <a:p>
            <a:pPr algn="just"/>
            <a:r>
              <a:rPr lang="en-US" dirty="0" smtClean="0"/>
              <a:t>The </a:t>
            </a:r>
            <a:r>
              <a:rPr lang="en-US" dirty="0"/>
              <a:t>first organizations to respond were reportedly the Islamic militant or “</a:t>
            </a:r>
            <a:r>
              <a:rPr lang="en-US" i="1" dirty="0"/>
              <a:t>jihadi</a:t>
            </a:r>
            <a:r>
              <a:rPr lang="en-US" dirty="0"/>
              <a:t>” groups already based in the area at camps used to train anti-Indian Kashmiri militant groups </a:t>
            </a:r>
          </a:p>
        </p:txBody>
      </p:sp>
    </p:spTree>
    <p:extLst>
      <p:ext uri="{BB962C8B-B14F-4D97-AF65-F5344CB8AC3E}">
        <p14:creationId xmlns="" xmlns:p14="http://schemas.microsoft.com/office/powerpoint/2010/main" val="27933377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Relief and rescue phase </a:t>
            </a:r>
            <a:endParaRPr lang="en-US" dirty="0"/>
          </a:p>
        </p:txBody>
      </p:sp>
      <p:sp>
        <p:nvSpPr>
          <p:cNvPr id="3" name="Content Placeholder 2"/>
          <p:cNvSpPr>
            <a:spLocks noGrp="1"/>
          </p:cNvSpPr>
          <p:nvPr>
            <p:ph sz="quarter" idx="1"/>
          </p:nvPr>
        </p:nvSpPr>
        <p:spPr/>
        <p:txBody>
          <a:bodyPr/>
          <a:lstStyle/>
          <a:p>
            <a:pPr algn="just"/>
            <a:r>
              <a:rPr lang="en-US" dirty="0"/>
              <a:t>Within the first day or two the staff of national and international NGO and UN agencies that were already working in Pakistan, and in some cases already working in the earthquake areas, were actively involved in rescue and relief efforts. </a:t>
            </a:r>
          </a:p>
        </p:txBody>
      </p:sp>
    </p:spTree>
    <p:extLst>
      <p:ext uri="{BB962C8B-B14F-4D97-AF65-F5344CB8AC3E}">
        <p14:creationId xmlns="" xmlns:p14="http://schemas.microsoft.com/office/powerpoint/2010/main" val="23034254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Relief and rescue  Phase </a:t>
            </a:r>
            <a:endParaRPr lang="en-US" dirty="0"/>
          </a:p>
        </p:txBody>
      </p:sp>
      <p:sp>
        <p:nvSpPr>
          <p:cNvPr id="3" name="Content Placeholder 2"/>
          <p:cNvSpPr>
            <a:spLocks noGrp="1"/>
          </p:cNvSpPr>
          <p:nvPr>
            <p:ph sz="quarter" idx="1"/>
          </p:nvPr>
        </p:nvSpPr>
        <p:spPr/>
        <p:txBody>
          <a:bodyPr/>
          <a:lstStyle/>
          <a:p>
            <a:r>
              <a:rPr lang="en-US" dirty="0"/>
              <a:t>Less than 24 hours after the earthquake the first international search and rescue team deployed by </a:t>
            </a:r>
            <a:r>
              <a:rPr lang="en-US" dirty="0" smtClean="0"/>
              <a:t>the </a:t>
            </a:r>
            <a:r>
              <a:rPr lang="en-US" dirty="0"/>
              <a:t>Turkish Red Crescent Society arrived in Islamabad. </a:t>
            </a:r>
            <a:endParaRPr lang="en-US" dirty="0" smtClean="0"/>
          </a:p>
          <a:p>
            <a:pPr algn="just"/>
            <a:r>
              <a:rPr lang="en-US" dirty="0" smtClean="0"/>
              <a:t>It </a:t>
            </a:r>
            <a:r>
              <a:rPr lang="en-US" dirty="0"/>
              <a:t>was soon followed by many other search and rescue teams, over 100 national and international NGOs, several private sector organizations, and </a:t>
            </a:r>
            <a:r>
              <a:rPr lang="en-US" dirty="0" smtClean="0"/>
              <a:t>international military </a:t>
            </a:r>
            <a:r>
              <a:rPr lang="en-US" dirty="0"/>
              <a:t>forces.</a:t>
            </a:r>
          </a:p>
          <a:p>
            <a:endParaRPr lang="en-US" dirty="0"/>
          </a:p>
          <a:p>
            <a:endParaRPr lang="en-US" dirty="0"/>
          </a:p>
        </p:txBody>
      </p:sp>
    </p:spTree>
    <p:extLst>
      <p:ext uri="{BB962C8B-B14F-4D97-AF65-F5344CB8AC3E}">
        <p14:creationId xmlns="" xmlns:p14="http://schemas.microsoft.com/office/powerpoint/2010/main" val="423462928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sz="quarter"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200" y="0"/>
            <a:ext cx="90678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4800614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Relief and rescue  Phase </a:t>
            </a:r>
          </a:p>
        </p:txBody>
      </p:sp>
      <p:sp>
        <p:nvSpPr>
          <p:cNvPr id="3" name="Content Placeholder 2"/>
          <p:cNvSpPr>
            <a:spLocks noGrp="1"/>
          </p:cNvSpPr>
          <p:nvPr>
            <p:ph sz="quarter" idx="1"/>
          </p:nvPr>
        </p:nvSpPr>
        <p:spPr/>
        <p:txBody>
          <a:bodyPr/>
          <a:lstStyle/>
          <a:p>
            <a:pPr algn="just"/>
            <a:r>
              <a:rPr lang="en-US" dirty="0"/>
              <a:t>Within 24 hours of the earthquake the UN Disaster Assessment and Coordination (UNDAC) team flew into Islamabad and worked with the Government of Pakistan (</a:t>
            </a:r>
            <a:r>
              <a:rPr lang="en-US" dirty="0" err="1"/>
              <a:t>GoP</a:t>
            </a:r>
            <a:r>
              <a:rPr lang="en-US" dirty="0"/>
              <a:t>), donors, UN agencies, and NGOs to establish coordination structures. </a:t>
            </a:r>
            <a:endParaRPr lang="en-US" dirty="0" smtClean="0"/>
          </a:p>
          <a:p>
            <a:pPr algn="just"/>
            <a:r>
              <a:rPr lang="en-US" dirty="0"/>
              <a:t>Within three days it had prepared and issued a Flash Appeal for $312 million to support a six-month emergency response, which two weeks later was increased to $550 million. </a:t>
            </a:r>
          </a:p>
        </p:txBody>
      </p:sp>
    </p:spTree>
    <p:extLst>
      <p:ext uri="{BB962C8B-B14F-4D97-AF65-F5344CB8AC3E}">
        <p14:creationId xmlns="" xmlns:p14="http://schemas.microsoft.com/office/powerpoint/2010/main" val="41265533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Relief and rescue  Phase </a:t>
            </a:r>
          </a:p>
        </p:txBody>
      </p:sp>
      <p:sp>
        <p:nvSpPr>
          <p:cNvPr id="3" name="Content Placeholder 2"/>
          <p:cNvSpPr>
            <a:spLocks noGrp="1"/>
          </p:cNvSpPr>
          <p:nvPr>
            <p:ph sz="quarter" idx="1"/>
          </p:nvPr>
        </p:nvSpPr>
        <p:spPr/>
        <p:txBody>
          <a:bodyPr/>
          <a:lstStyle/>
          <a:p>
            <a:pPr algn="just"/>
            <a:r>
              <a:rPr lang="en-US" dirty="0"/>
              <a:t>During these initial days an important decision was also made to adopt and pilot the “Cluster Approach”, the framework for humanitarian coordination devised by the Inter-Agency Standing Committee (IASC</a:t>
            </a:r>
            <a:r>
              <a:rPr lang="en-US" dirty="0" smtClean="0"/>
              <a:t>).</a:t>
            </a:r>
          </a:p>
          <a:p>
            <a:pPr algn="just"/>
            <a:r>
              <a:rPr lang="en-US" dirty="0"/>
              <a:t>Based on this decision, different UN agencies were appointed to lead different </a:t>
            </a:r>
            <a:r>
              <a:rPr lang="en-US" dirty="0" err="1"/>
              <a:t>sectoral</a:t>
            </a:r>
            <a:r>
              <a:rPr lang="en-US" dirty="0"/>
              <a:t> and thematic coordination clusters that operated in Islamabad as well as in the four “humanitarian hubs” – in the towns of </a:t>
            </a:r>
            <a:r>
              <a:rPr lang="en-US" dirty="0" err="1"/>
              <a:t>Mansehra</a:t>
            </a:r>
            <a:r>
              <a:rPr lang="en-US" dirty="0"/>
              <a:t>, </a:t>
            </a:r>
            <a:r>
              <a:rPr lang="en-US" dirty="0" err="1"/>
              <a:t>Battagram</a:t>
            </a:r>
            <a:r>
              <a:rPr lang="en-US" dirty="0"/>
              <a:t>, </a:t>
            </a:r>
            <a:r>
              <a:rPr lang="en-US" dirty="0" err="1"/>
              <a:t>Muzaffarabad</a:t>
            </a:r>
            <a:r>
              <a:rPr lang="en-US" dirty="0"/>
              <a:t>, and </a:t>
            </a:r>
            <a:r>
              <a:rPr lang="en-US" dirty="0" err="1"/>
              <a:t>Bagh</a:t>
            </a:r>
            <a:r>
              <a:rPr lang="en-US" dirty="0"/>
              <a:t> – within the earthquake zone.</a:t>
            </a:r>
          </a:p>
          <a:p>
            <a:endParaRPr lang="en-US" dirty="0"/>
          </a:p>
        </p:txBody>
      </p:sp>
    </p:spTree>
    <p:extLst>
      <p:ext uri="{BB962C8B-B14F-4D97-AF65-F5344CB8AC3E}">
        <p14:creationId xmlns="" xmlns:p14="http://schemas.microsoft.com/office/powerpoint/2010/main" val="18469826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Relief and rescue  Phase </a:t>
            </a:r>
          </a:p>
        </p:txBody>
      </p:sp>
      <p:sp>
        <p:nvSpPr>
          <p:cNvPr id="3" name="Content Placeholder 2"/>
          <p:cNvSpPr>
            <a:spLocks noGrp="1"/>
          </p:cNvSpPr>
          <p:nvPr>
            <p:ph sz="quarter" idx="1"/>
          </p:nvPr>
        </p:nvSpPr>
        <p:spPr/>
        <p:txBody>
          <a:bodyPr/>
          <a:lstStyle/>
          <a:p>
            <a:pPr algn="just"/>
            <a:r>
              <a:rPr lang="en-US" dirty="0"/>
              <a:t>The Pakistan government was ill-prepared for a disaster of this magnitude, despite the knowledge that this region of northern Pakistan and Kashmir is highly earthquake prone as it is the meeting place of two tectonic plates that have created the </a:t>
            </a:r>
            <a:r>
              <a:rPr lang="en-US" dirty="0" smtClean="0"/>
              <a:t>Himalayan </a:t>
            </a:r>
            <a:r>
              <a:rPr lang="en-US" dirty="0"/>
              <a:t>Mountain range</a:t>
            </a:r>
            <a:r>
              <a:rPr lang="en-US" dirty="0" smtClean="0"/>
              <a:t>.</a:t>
            </a:r>
          </a:p>
          <a:p>
            <a:pPr algn="just"/>
            <a:r>
              <a:rPr lang="en-US" dirty="0"/>
              <a:t>No disaster response organization existed to respond to major natural disasters, and it was therefore not surprising that the country’s most powerful, best organized and best resourced institution, the army, took charge of relief operations.</a:t>
            </a:r>
          </a:p>
        </p:txBody>
      </p:sp>
    </p:spTree>
    <p:extLst>
      <p:ext uri="{BB962C8B-B14F-4D97-AF65-F5344CB8AC3E}">
        <p14:creationId xmlns="" xmlns:p14="http://schemas.microsoft.com/office/powerpoint/2010/main" val="36065716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Relief and rescue  Phase </a:t>
            </a:r>
          </a:p>
        </p:txBody>
      </p:sp>
      <p:sp>
        <p:nvSpPr>
          <p:cNvPr id="3" name="Content Placeholder 2"/>
          <p:cNvSpPr>
            <a:spLocks noGrp="1"/>
          </p:cNvSpPr>
          <p:nvPr>
            <p:ph sz="quarter" idx="1"/>
          </p:nvPr>
        </p:nvSpPr>
        <p:spPr/>
        <p:txBody>
          <a:bodyPr/>
          <a:lstStyle/>
          <a:p>
            <a:pPr algn="just"/>
            <a:r>
              <a:rPr lang="en-US" dirty="0" smtClean="0"/>
              <a:t>On the day after the earthquake President </a:t>
            </a:r>
            <a:r>
              <a:rPr lang="en-US" dirty="0" err="1" smtClean="0"/>
              <a:t>Musharraf</a:t>
            </a:r>
            <a:r>
              <a:rPr lang="en-US" dirty="0" smtClean="0"/>
              <a:t> appointed a serving military officer, Major General </a:t>
            </a:r>
            <a:r>
              <a:rPr lang="en-US" dirty="0" err="1" smtClean="0"/>
              <a:t>Farooq</a:t>
            </a:r>
            <a:r>
              <a:rPr lang="en-US" dirty="0" smtClean="0"/>
              <a:t> Ahmad, to establish and lead a Federal Relief Commission (FRC). The FRC was intended to be a “one-window operation” to coordinate and integrate all relief efforts including the work of both civilian and military actors.</a:t>
            </a:r>
            <a:endParaRPr lang="en-US" dirty="0"/>
          </a:p>
          <a:p>
            <a:endParaRPr lang="en-US" dirty="0"/>
          </a:p>
          <a:p>
            <a:endParaRPr lang="en-US" dirty="0"/>
          </a:p>
          <a:p>
            <a:endParaRPr lang="en-US" dirty="0"/>
          </a:p>
        </p:txBody>
      </p:sp>
    </p:spTree>
    <p:extLst>
      <p:ext uri="{BB962C8B-B14F-4D97-AF65-F5344CB8AC3E}">
        <p14:creationId xmlns="" xmlns:p14="http://schemas.microsoft.com/office/powerpoint/2010/main" val="9660386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Relief and rescue  Phase </a:t>
            </a:r>
          </a:p>
        </p:txBody>
      </p:sp>
      <p:sp>
        <p:nvSpPr>
          <p:cNvPr id="3" name="Content Placeholder 2"/>
          <p:cNvSpPr>
            <a:spLocks noGrp="1"/>
          </p:cNvSpPr>
          <p:nvPr>
            <p:ph sz="quarter" idx="1"/>
          </p:nvPr>
        </p:nvSpPr>
        <p:spPr/>
        <p:txBody>
          <a:bodyPr/>
          <a:lstStyle/>
          <a:p>
            <a:r>
              <a:rPr lang="en-US" dirty="0"/>
              <a:t>Perceptions of the central role played by the army in leading the earthquake response (discussed in more detail later in the paper) have been mixed. </a:t>
            </a:r>
            <a:endParaRPr lang="en-US" dirty="0" smtClean="0"/>
          </a:p>
          <a:p>
            <a:pPr algn="just"/>
            <a:r>
              <a:rPr lang="en-US" dirty="0" smtClean="0"/>
              <a:t>It </a:t>
            </a:r>
            <a:r>
              <a:rPr lang="en-US" dirty="0"/>
              <a:t>was initially severely criticized in the press for doing little to rescue civilians during the first few days following the earthquake, and for instead focusing on rescuing only military personnel and re-supplying and deploying new troops to man the Line of Control (</a:t>
            </a:r>
            <a:r>
              <a:rPr lang="en-US" dirty="0" err="1"/>
              <a:t>LoC</a:t>
            </a:r>
            <a:r>
              <a:rPr lang="en-US" dirty="0"/>
              <a:t>) separating Pakistan- and Indian-administered Kashmir.</a:t>
            </a:r>
          </a:p>
        </p:txBody>
      </p:sp>
    </p:spTree>
    <p:extLst>
      <p:ext uri="{BB962C8B-B14F-4D97-AF65-F5344CB8AC3E}">
        <p14:creationId xmlns="" xmlns:p14="http://schemas.microsoft.com/office/powerpoint/2010/main" val="21162624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Relief and rescue  Phase </a:t>
            </a:r>
          </a:p>
        </p:txBody>
      </p:sp>
      <p:sp>
        <p:nvSpPr>
          <p:cNvPr id="3" name="Content Placeholder 2"/>
          <p:cNvSpPr>
            <a:spLocks noGrp="1"/>
          </p:cNvSpPr>
          <p:nvPr>
            <p:ph sz="quarter" idx="1"/>
          </p:nvPr>
        </p:nvSpPr>
        <p:spPr/>
        <p:txBody>
          <a:bodyPr/>
          <a:lstStyle/>
          <a:p>
            <a:pPr algn="just"/>
            <a:r>
              <a:rPr lang="en-US" dirty="0"/>
              <a:t>It has also been criticized for prolonging its central role </a:t>
            </a:r>
            <a:r>
              <a:rPr lang="en-US" dirty="0" smtClean="0"/>
              <a:t>into the </a:t>
            </a:r>
            <a:r>
              <a:rPr lang="en-US" dirty="0"/>
              <a:t>reconstruction phase where it has been blamed for many of the perceived problems with reconstruction programs. </a:t>
            </a:r>
            <a:endParaRPr lang="en-US" dirty="0" smtClean="0"/>
          </a:p>
          <a:p>
            <a:pPr algn="just"/>
            <a:r>
              <a:rPr lang="en-US" dirty="0" smtClean="0"/>
              <a:t>However</a:t>
            </a:r>
            <a:r>
              <a:rPr lang="en-US" dirty="0"/>
              <a:t>, nearly all the interviewees for this study were full of praise for the effective leadership the army provided during the six month relief phase following the earthquake. </a:t>
            </a:r>
          </a:p>
        </p:txBody>
      </p:sp>
    </p:spTree>
    <p:extLst>
      <p:ext uri="{BB962C8B-B14F-4D97-AF65-F5344CB8AC3E}">
        <p14:creationId xmlns="" xmlns:p14="http://schemas.microsoft.com/office/powerpoint/2010/main" val="2893887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USAID OFFICIAL REPORTED:</a:t>
            </a:r>
            <a:endParaRPr lang="en-US" dirty="0"/>
          </a:p>
        </p:txBody>
      </p:sp>
      <p:sp>
        <p:nvSpPr>
          <p:cNvPr id="3" name="Content Placeholder 2"/>
          <p:cNvSpPr>
            <a:spLocks noGrp="1"/>
          </p:cNvSpPr>
          <p:nvPr>
            <p:ph sz="quarter" idx="1"/>
          </p:nvPr>
        </p:nvSpPr>
        <p:spPr/>
        <p:txBody>
          <a:bodyPr/>
          <a:lstStyle/>
          <a:p>
            <a:pPr algn="just"/>
            <a:r>
              <a:rPr lang="en-US" dirty="0"/>
              <a:t>One report quoted a USAID official with 20 years of experience responding to Asian disasters as saying: “In terms of a host government, this was the best response – the most competent I have ever seen</a:t>
            </a:r>
            <a:r>
              <a:rPr lang="en-US" dirty="0" smtClean="0"/>
              <a:t>.”</a:t>
            </a:r>
            <a:endParaRPr lang="en-US" dirty="0"/>
          </a:p>
          <a:p>
            <a:pPr marL="0" indent="0">
              <a:buNone/>
            </a:pPr>
            <a:endParaRPr lang="en-US" dirty="0"/>
          </a:p>
        </p:txBody>
      </p:sp>
    </p:spTree>
    <p:extLst>
      <p:ext uri="{BB962C8B-B14F-4D97-AF65-F5344CB8AC3E}">
        <p14:creationId xmlns="" xmlns:p14="http://schemas.microsoft.com/office/powerpoint/2010/main" val="34289844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just"/>
            <a:r>
              <a:rPr lang="en-US" dirty="0"/>
              <a:t>One of the noteworthy features of the Pakistan earthquake response was the important role of international military forces in the earthquake rescue and relief phase. </a:t>
            </a:r>
          </a:p>
        </p:txBody>
      </p:sp>
    </p:spTree>
    <p:extLst>
      <p:ext uri="{BB962C8B-B14F-4D97-AF65-F5344CB8AC3E}">
        <p14:creationId xmlns="" xmlns:p14="http://schemas.microsoft.com/office/powerpoint/2010/main" val="11245674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AND NATO</a:t>
            </a:r>
            <a:endParaRPr lang="en-US" dirty="0"/>
          </a:p>
        </p:txBody>
      </p:sp>
      <p:sp>
        <p:nvSpPr>
          <p:cNvPr id="3" name="Content Placeholder 2"/>
          <p:cNvSpPr>
            <a:spLocks noGrp="1"/>
          </p:cNvSpPr>
          <p:nvPr>
            <p:ph sz="quarter" idx="1"/>
          </p:nvPr>
        </p:nvSpPr>
        <p:spPr/>
        <p:txBody>
          <a:bodyPr/>
          <a:lstStyle/>
          <a:p>
            <a:pPr algn="just"/>
            <a:r>
              <a:rPr lang="en-US" dirty="0"/>
              <a:t>F</a:t>
            </a:r>
            <a:r>
              <a:rPr lang="en-US" dirty="0" smtClean="0"/>
              <a:t>actors </a:t>
            </a:r>
            <a:r>
              <a:rPr lang="en-US" dirty="0"/>
              <a:t>contributing to the significant involvement of US and NATO forces in the response included Pakistan’s geostrategic importance in the US-led “War on Terror” (</a:t>
            </a:r>
            <a:r>
              <a:rPr lang="en-US" dirty="0" err="1"/>
              <a:t>WoT</a:t>
            </a:r>
            <a:r>
              <a:rPr lang="en-US" dirty="0"/>
              <a:t>), and the proximity of US and other NATO forces and equipment in neighboring Afghanistan. </a:t>
            </a:r>
            <a:endParaRPr lang="en-US" dirty="0" smtClean="0"/>
          </a:p>
          <a:p>
            <a:pPr algn="just"/>
            <a:r>
              <a:rPr lang="en-US" dirty="0" smtClean="0"/>
              <a:t>Within </a:t>
            </a:r>
            <a:r>
              <a:rPr lang="en-US" dirty="0"/>
              <a:t>48 hours of the earthquake the first of 24 US helicopters arrived in Islamabad from Afghanistan. </a:t>
            </a:r>
          </a:p>
        </p:txBody>
      </p:sp>
    </p:spTree>
    <p:extLst>
      <p:ext uri="{BB962C8B-B14F-4D97-AF65-F5344CB8AC3E}">
        <p14:creationId xmlns="" xmlns:p14="http://schemas.microsoft.com/office/powerpoint/2010/main" val="11855183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MASH</a:t>
            </a:r>
            <a:endParaRPr lang="en-US" dirty="0"/>
          </a:p>
        </p:txBody>
      </p:sp>
      <p:sp>
        <p:nvSpPr>
          <p:cNvPr id="3" name="Content Placeholder 2"/>
          <p:cNvSpPr>
            <a:spLocks noGrp="1"/>
          </p:cNvSpPr>
          <p:nvPr>
            <p:ph sz="quarter" idx="1"/>
          </p:nvPr>
        </p:nvSpPr>
        <p:spPr/>
        <p:txBody>
          <a:bodyPr/>
          <a:lstStyle/>
          <a:p>
            <a:pPr algn="just"/>
            <a:r>
              <a:rPr lang="en-US" dirty="0"/>
              <a:t>Soon approximately 1,200 US military personnel had arrived in Pakistan to assist with relief efforts, which included a medical team to run a US Army Mobile Army Surgical Hospital (MASH) in </a:t>
            </a:r>
            <a:r>
              <a:rPr lang="en-US" dirty="0" err="1"/>
              <a:t>Muzaffarabad</a:t>
            </a:r>
            <a:r>
              <a:rPr lang="en-US" dirty="0"/>
              <a:t>, and a 125-person Naval Mobile Construction Battalion to clear roads and debris, assist in setting up IDP camps, and rebuild infrastructure.</a:t>
            </a:r>
          </a:p>
        </p:txBody>
      </p:sp>
    </p:spTree>
    <p:extLst>
      <p:ext uri="{BB962C8B-B14F-4D97-AF65-F5344CB8AC3E}">
        <p14:creationId xmlns="" xmlns:p14="http://schemas.microsoft.com/office/powerpoint/2010/main" val="28477033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just"/>
            <a:r>
              <a:rPr lang="en-US" dirty="0"/>
              <a:t>In addition to US military forces, the NATO Response Force also deployed approximately 1,200 specialist personnel including engineers and medical staff from 17 NATO countries to participate in NATO’s first purely humanitarian mission. </a:t>
            </a:r>
            <a:endParaRPr lang="en-US" dirty="0" smtClean="0"/>
          </a:p>
          <a:p>
            <a:pPr algn="just"/>
            <a:r>
              <a:rPr lang="en-US" dirty="0" smtClean="0"/>
              <a:t>NATO </a:t>
            </a:r>
            <a:r>
              <a:rPr lang="en-US" dirty="0"/>
              <a:t>forces also operated two “air-bridges” to fly relief supplies to Pakistan from bases in Germany and Turkey.</a:t>
            </a:r>
          </a:p>
        </p:txBody>
      </p:sp>
    </p:spTree>
    <p:extLst>
      <p:ext uri="{BB962C8B-B14F-4D97-AF65-F5344CB8AC3E}">
        <p14:creationId xmlns="" xmlns:p14="http://schemas.microsoft.com/office/powerpoint/2010/main" val="2978919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SUCCESES</a:t>
            </a:r>
            <a:endParaRPr lang="en-US" dirty="0"/>
          </a:p>
        </p:txBody>
      </p:sp>
      <p:sp>
        <p:nvSpPr>
          <p:cNvPr id="3" name="Content Placeholder 2"/>
          <p:cNvSpPr>
            <a:spLocks noGrp="1"/>
          </p:cNvSpPr>
          <p:nvPr>
            <p:ph sz="quarter" idx="1"/>
          </p:nvPr>
        </p:nvSpPr>
        <p:spPr/>
        <p:txBody>
          <a:bodyPr/>
          <a:lstStyle/>
          <a:p>
            <a:pPr algn="just"/>
            <a:r>
              <a:rPr lang="en-US" dirty="0"/>
              <a:t>One of the major successes of the earthquake response, and one of the best examples ever of effective civil- military collaboration in a humanitarian relief operation, was the helicopter operation that ended up being the largest helicopter airlift of aid in history. </a:t>
            </a:r>
          </a:p>
        </p:txBody>
      </p:sp>
    </p:spTree>
    <p:extLst>
      <p:ext uri="{BB962C8B-B14F-4D97-AF65-F5344CB8AC3E}">
        <p14:creationId xmlns="" xmlns:p14="http://schemas.microsoft.com/office/powerpoint/2010/main" val="360580561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just"/>
            <a:r>
              <a:rPr lang="en-US" dirty="0"/>
              <a:t>In much of the remote and mountainous terrain of the earthquake zone – where the few roads that had existed prior to the earthquake were blocked by landslides and destroyed bridges or had simply slipped down the mountainside – helicopters were the only effective way to rapidly transport relief supplies.</a:t>
            </a:r>
          </a:p>
          <a:p>
            <a:pPr marL="0" indent="0">
              <a:buNone/>
            </a:pPr>
            <a:endParaRPr lang="en-US" dirty="0"/>
          </a:p>
        </p:txBody>
      </p:sp>
    </p:spTree>
    <p:extLst>
      <p:ext uri="{BB962C8B-B14F-4D97-AF65-F5344CB8AC3E}">
        <p14:creationId xmlns="" xmlns:p14="http://schemas.microsoft.com/office/powerpoint/2010/main" val="19013350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Although there were reports of considerable confusion during the critical first two weeks after the earthquake, the subsequent operation was described by one interviewee as “seamless</a:t>
            </a:r>
            <a:r>
              <a:rPr lang="en-US" dirty="0" smtClean="0"/>
              <a:t>.”</a:t>
            </a:r>
            <a:endParaRPr lang="en-US" dirty="0"/>
          </a:p>
        </p:txBody>
      </p:sp>
    </p:spTree>
    <p:extLst>
      <p:ext uri="{BB962C8B-B14F-4D97-AF65-F5344CB8AC3E}">
        <p14:creationId xmlns="" xmlns:p14="http://schemas.microsoft.com/office/powerpoint/2010/main" val="5296094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just"/>
            <a:r>
              <a:rPr lang="en-US" dirty="0"/>
              <a:t>The Pakistan Army, US Navy, and the UN Humanitarian Air Service managed a highly </a:t>
            </a:r>
            <a:r>
              <a:rPr lang="en-US" dirty="0" smtClean="0"/>
              <a:t>effective </a:t>
            </a:r>
            <a:r>
              <a:rPr lang="en-US" dirty="0"/>
              <a:t>Air Operations Cell (AOC) that at its peak coordinated over 100 helicopters that delivered 100 tons of food to the earthquake zone, transported injured to medical facilities outside the earthquake zone, and transported aid workers to and from the earthquake zone. </a:t>
            </a:r>
          </a:p>
          <a:p>
            <a:endParaRPr lang="en-US" dirty="0"/>
          </a:p>
        </p:txBody>
      </p:sp>
    </p:spTree>
    <p:extLst>
      <p:ext uri="{BB962C8B-B14F-4D97-AF65-F5344CB8AC3E}">
        <p14:creationId xmlns="" xmlns:p14="http://schemas.microsoft.com/office/powerpoint/2010/main" val="19807994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According to one report, “Never before had a home military, foreign allied support, and the United Nations worked so well in the delivery of air support.”</a:t>
            </a:r>
          </a:p>
        </p:txBody>
      </p:sp>
    </p:spTree>
    <p:extLst>
      <p:ext uri="{BB962C8B-B14F-4D97-AF65-F5344CB8AC3E}">
        <p14:creationId xmlns="" xmlns:p14="http://schemas.microsoft.com/office/powerpoint/2010/main" val="34180292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Most aid workers interviewed for this study believed that despite numerous shortcomings and frustrations, the earthquake relief effort was a tremendous success. </a:t>
            </a:r>
            <a:endParaRPr lang="en-US" dirty="0" smtClean="0"/>
          </a:p>
          <a:p>
            <a:r>
              <a:rPr lang="en-US" dirty="0" smtClean="0"/>
              <a:t>Many </a:t>
            </a:r>
            <a:r>
              <a:rPr lang="en-US" dirty="0"/>
              <a:t>pointed to the fact that after the earthquake very few people died in the “second wave of deaths” which often follows disasters due to lack of shelter or capacity to treat injuries. </a:t>
            </a:r>
          </a:p>
        </p:txBody>
      </p:sp>
    </p:spTree>
    <p:extLst>
      <p:ext uri="{BB962C8B-B14F-4D97-AF65-F5344CB8AC3E}">
        <p14:creationId xmlns="" xmlns:p14="http://schemas.microsoft.com/office/powerpoint/2010/main" val="76967536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There was also not a “third wave of deaths” caused by outbreaks of disease</a:t>
            </a:r>
            <a:r>
              <a:rPr lang="en-US" dirty="0" smtClean="0"/>
              <a:t>.</a:t>
            </a:r>
          </a:p>
          <a:p>
            <a:r>
              <a:rPr lang="en-US" dirty="0" smtClean="0"/>
              <a:t> </a:t>
            </a:r>
            <a:r>
              <a:rPr lang="en-US" dirty="0"/>
              <a:t>According to a WHO official, fewer Pakistanis died in the earthquake zone after the earthquake than die in an average winter season in that region.</a:t>
            </a:r>
          </a:p>
        </p:txBody>
      </p:sp>
    </p:spTree>
    <p:extLst>
      <p:ext uri="{BB962C8B-B14F-4D97-AF65-F5344CB8AC3E}">
        <p14:creationId xmlns="" xmlns:p14="http://schemas.microsoft.com/office/powerpoint/2010/main" val="349581516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 MORTALITY REASON </a:t>
            </a:r>
            <a:endParaRPr lang="en-US" dirty="0"/>
          </a:p>
        </p:txBody>
      </p:sp>
      <p:sp>
        <p:nvSpPr>
          <p:cNvPr id="3" name="Content Placeholder 2"/>
          <p:cNvSpPr>
            <a:spLocks noGrp="1"/>
          </p:cNvSpPr>
          <p:nvPr>
            <p:ph sz="quarter" idx="1"/>
          </p:nvPr>
        </p:nvSpPr>
        <p:spPr/>
        <p:txBody>
          <a:bodyPr/>
          <a:lstStyle/>
          <a:p>
            <a:pPr algn="just"/>
            <a:r>
              <a:rPr lang="en-US" dirty="0"/>
              <a:t>An important reason that was given for the low mortality rates was the success of “Operation Winter Race,” which was literally a race to provide adequate shelter to the estimated 3.5 million homeless prior to the onset of the normally harsh Himalayan winter.</a:t>
            </a:r>
          </a:p>
        </p:txBody>
      </p:sp>
    </p:spTree>
    <p:extLst>
      <p:ext uri="{BB962C8B-B14F-4D97-AF65-F5344CB8AC3E}">
        <p14:creationId xmlns="" xmlns:p14="http://schemas.microsoft.com/office/powerpoint/2010/main" val="155906032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DISTRIBUTION </a:t>
            </a:r>
            <a:endParaRPr lang="en-US" dirty="0"/>
          </a:p>
        </p:txBody>
      </p:sp>
      <p:sp>
        <p:nvSpPr>
          <p:cNvPr id="3" name="Content Placeholder 2"/>
          <p:cNvSpPr>
            <a:spLocks noGrp="1"/>
          </p:cNvSpPr>
          <p:nvPr>
            <p:ph sz="quarter" idx="1"/>
          </p:nvPr>
        </p:nvSpPr>
        <p:spPr/>
        <p:txBody>
          <a:bodyPr/>
          <a:lstStyle/>
          <a:p>
            <a:r>
              <a:rPr lang="en-US" dirty="0"/>
              <a:t>More than 500,000 tents, five million corrugated galvanized iron (CGI) sheets, six million blankets and 2.2 million tarpaulins and plastic sheeting were distributed.</a:t>
            </a:r>
          </a:p>
        </p:txBody>
      </p:sp>
    </p:spTree>
    <p:extLst>
      <p:ext uri="{BB962C8B-B14F-4D97-AF65-F5344CB8AC3E}">
        <p14:creationId xmlns="" xmlns:p14="http://schemas.microsoft.com/office/powerpoint/2010/main" val="427410106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Nevertheless, there was still a major shortage of winterized tents that would keep those living at higher altitudes warm enough throughout the winter. </a:t>
            </a:r>
          </a:p>
        </p:txBody>
      </p:sp>
    </p:spTree>
    <p:extLst>
      <p:ext uri="{BB962C8B-B14F-4D97-AF65-F5344CB8AC3E}">
        <p14:creationId xmlns="" xmlns:p14="http://schemas.microsoft.com/office/powerpoint/2010/main" val="16227579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STRATEGY </a:t>
            </a:r>
            <a:endParaRPr lang="en-US" dirty="0"/>
          </a:p>
        </p:txBody>
      </p:sp>
      <p:sp>
        <p:nvSpPr>
          <p:cNvPr id="3" name="Content Placeholder 2"/>
          <p:cNvSpPr>
            <a:spLocks noGrp="1"/>
          </p:cNvSpPr>
          <p:nvPr>
            <p:ph sz="quarter" idx="1"/>
          </p:nvPr>
        </p:nvSpPr>
        <p:spPr/>
        <p:txBody>
          <a:bodyPr/>
          <a:lstStyle/>
          <a:p>
            <a:r>
              <a:rPr lang="en-US" dirty="0"/>
              <a:t>To address this critical problem a strategy was adopted of constructing “one warm room” using the rubble from destroyed homes and corrugated iron roofing sheets, which played an important role in contributing to the success of Operation Winter </a:t>
            </a:r>
            <a:r>
              <a:rPr lang="en-US" dirty="0" smtClean="0"/>
              <a:t>Race.</a:t>
            </a:r>
          </a:p>
          <a:p>
            <a:r>
              <a:rPr lang="en-US" dirty="0" smtClean="0"/>
              <a:t>Nature </a:t>
            </a:r>
            <a:r>
              <a:rPr lang="en-US" dirty="0"/>
              <a:t>was also kind – perhaps the most important contributing factor to the success of Winter Race was the fact that </a:t>
            </a:r>
            <a:r>
              <a:rPr lang="en-US" dirty="0" smtClean="0"/>
              <a:t>the 2005-2006 </a:t>
            </a:r>
            <a:r>
              <a:rPr lang="en-US" dirty="0"/>
              <a:t>winter was uncharacteristically mild.</a:t>
            </a:r>
          </a:p>
          <a:p>
            <a:endParaRPr lang="en-US" dirty="0"/>
          </a:p>
        </p:txBody>
      </p:sp>
    </p:spTree>
    <p:extLst>
      <p:ext uri="{BB962C8B-B14F-4D97-AF65-F5344CB8AC3E}">
        <p14:creationId xmlns="" xmlns:p14="http://schemas.microsoft.com/office/powerpoint/2010/main" val="176494305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lstStyle/>
          <a:p>
            <a:r>
              <a:rPr lang="en-US" dirty="0" smtClean="0"/>
              <a:t>In this first part, we found out the evidences related to relief effort done after the disaster by various organizations. In the nutshell, all organizations especially Pakistan Armed Forces, NATO and US Army led the rescue operations followed by the distribution of relief items from various organizations. </a:t>
            </a:r>
            <a:endParaRPr lang="en-US" dirty="0"/>
          </a:p>
        </p:txBody>
      </p:sp>
    </p:spTree>
    <p:extLst>
      <p:ext uri="{BB962C8B-B14F-4D97-AF65-F5344CB8AC3E}">
        <p14:creationId xmlns="" xmlns:p14="http://schemas.microsoft.com/office/powerpoint/2010/main" val="57799464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129</TotalTime>
  <Words>2983</Words>
  <Application>Microsoft Office PowerPoint</Application>
  <PresentationFormat>On-screen Show (4:3)</PresentationFormat>
  <Paragraphs>159</Paragraphs>
  <Slides>54</Slides>
  <Notes>0</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Oriel</vt:lpstr>
      <vt:lpstr>Decision Making in Non Profit Sector (NPO) Lecture-14</vt:lpstr>
      <vt:lpstr>Agenda</vt:lpstr>
      <vt:lpstr>Slide 3</vt:lpstr>
      <vt:lpstr>Introduction </vt:lpstr>
      <vt:lpstr>Introduction </vt:lpstr>
      <vt:lpstr>Introduction </vt:lpstr>
      <vt:lpstr>Introduction </vt:lpstr>
      <vt:lpstr>Objective </vt:lpstr>
      <vt:lpstr>Feinstein International Center</vt:lpstr>
      <vt:lpstr>Universality </vt:lpstr>
      <vt:lpstr>Terrorism and Counter Terrorism </vt:lpstr>
      <vt:lpstr>Coherence </vt:lpstr>
      <vt:lpstr>Security </vt:lpstr>
      <vt:lpstr>Slide 14</vt:lpstr>
      <vt:lpstr>Methodology </vt:lpstr>
      <vt:lpstr>Methodology(Continued)</vt:lpstr>
      <vt:lpstr>Sources of Information </vt:lpstr>
      <vt:lpstr>Sources of Information </vt:lpstr>
      <vt:lpstr>Slide 19</vt:lpstr>
      <vt:lpstr>Overview of Pakistan Earthquake </vt:lpstr>
      <vt:lpstr>Slide 21</vt:lpstr>
      <vt:lpstr>Overview </vt:lpstr>
      <vt:lpstr>UN OFFICIAL INTERVIEW</vt:lpstr>
      <vt:lpstr>ONE AID OFFICIAL VIEW</vt:lpstr>
      <vt:lpstr>Rescue And Relief Phase </vt:lpstr>
      <vt:lpstr>Rescue and Relief Phase</vt:lpstr>
      <vt:lpstr>Rescue and Relief Phase</vt:lpstr>
      <vt:lpstr>Relief and rescue phase</vt:lpstr>
      <vt:lpstr>Relief and rescue phase </vt:lpstr>
      <vt:lpstr>Relief and rescue  Phase </vt:lpstr>
      <vt:lpstr>Slide 31</vt:lpstr>
      <vt:lpstr>Relief and rescue  Phase </vt:lpstr>
      <vt:lpstr>Relief and rescue  Phase </vt:lpstr>
      <vt:lpstr>Relief and rescue  Phase </vt:lpstr>
      <vt:lpstr>Relief and rescue  Phase </vt:lpstr>
      <vt:lpstr>Relief and rescue  Phase </vt:lpstr>
      <vt:lpstr>Relief and rescue  Phase </vt:lpstr>
      <vt:lpstr>USAID OFFICIAL REPORTED:</vt:lpstr>
      <vt:lpstr>Slide 39</vt:lpstr>
      <vt:lpstr>US AND NATO</vt:lpstr>
      <vt:lpstr>MASH</vt:lpstr>
      <vt:lpstr>Slide 42</vt:lpstr>
      <vt:lpstr>MAJOR SUCCESES</vt:lpstr>
      <vt:lpstr>Slide 44</vt:lpstr>
      <vt:lpstr>Slide 45</vt:lpstr>
      <vt:lpstr>Slide 46</vt:lpstr>
      <vt:lpstr>Slide 47</vt:lpstr>
      <vt:lpstr>Slide 48</vt:lpstr>
      <vt:lpstr>Slide 49</vt:lpstr>
      <vt:lpstr>LOW MORTALITY REASON </vt:lpstr>
      <vt:lpstr>DISTRIBUTION </vt:lpstr>
      <vt:lpstr>Slide 52</vt:lpstr>
      <vt:lpstr>STRATEGY </vt:lpstr>
      <vt:lpstr>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Non Profit Sector (NPO) Lecture-14</dc:title>
  <dc:creator>comsats</dc:creator>
  <cp:lastModifiedBy>NTS</cp:lastModifiedBy>
  <cp:revision>20</cp:revision>
  <dcterms:created xsi:type="dcterms:W3CDTF">2013-10-21T04:05:18Z</dcterms:created>
  <dcterms:modified xsi:type="dcterms:W3CDTF">2013-10-21T10:06:51Z</dcterms:modified>
</cp:coreProperties>
</file>