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56" r:id="rId2"/>
    <p:sldId id="257" r:id="rId3"/>
    <p:sldId id="258" r:id="rId4"/>
    <p:sldId id="307" r:id="rId5"/>
    <p:sldId id="308" r:id="rId6"/>
    <p:sldId id="365" r:id="rId7"/>
    <p:sldId id="309" r:id="rId8"/>
    <p:sldId id="310" r:id="rId9"/>
    <p:sldId id="311" r:id="rId10"/>
    <p:sldId id="312" r:id="rId11"/>
    <p:sldId id="313" r:id="rId12"/>
    <p:sldId id="367" r:id="rId13"/>
    <p:sldId id="314" r:id="rId14"/>
    <p:sldId id="371" r:id="rId15"/>
    <p:sldId id="315" r:id="rId16"/>
    <p:sldId id="316" r:id="rId17"/>
    <p:sldId id="372" r:id="rId18"/>
    <p:sldId id="373" r:id="rId19"/>
    <p:sldId id="374" r:id="rId20"/>
    <p:sldId id="375" r:id="rId21"/>
    <p:sldId id="376" r:id="rId22"/>
    <p:sldId id="377" r:id="rId23"/>
    <p:sldId id="378" r:id="rId24"/>
    <p:sldId id="380" r:id="rId25"/>
    <p:sldId id="317" r:id="rId26"/>
    <p:sldId id="369" r:id="rId27"/>
    <p:sldId id="318" r:id="rId28"/>
    <p:sldId id="319" r:id="rId29"/>
    <p:sldId id="320" r:id="rId30"/>
    <p:sldId id="321" r:id="rId31"/>
    <p:sldId id="322" r:id="rId32"/>
    <p:sldId id="323" r:id="rId33"/>
    <p:sldId id="357" r:id="rId34"/>
    <p:sldId id="358" r:id="rId35"/>
    <p:sldId id="359" r:id="rId36"/>
    <p:sldId id="360" r:id="rId37"/>
    <p:sldId id="361" r:id="rId38"/>
    <p:sldId id="362" r:id="rId39"/>
    <p:sldId id="335" r:id="rId40"/>
    <p:sldId id="336" r:id="rId41"/>
    <p:sldId id="337" r:id="rId42"/>
    <p:sldId id="353" r:id="rId43"/>
    <p:sldId id="381" r:id="rId44"/>
    <p:sldId id="382" r:id="rId45"/>
    <p:sldId id="383" r:id="rId46"/>
    <p:sldId id="384" r:id="rId47"/>
    <p:sldId id="385" r:id="rId48"/>
    <p:sldId id="386" r:id="rId49"/>
    <p:sldId id="387" r:id="rId50"/>
    <p:sldId id="388" r:id="rId51"/>
    <p:sldId id="389" r:id="rId52"/>
    <p:sldId id="390" r:id="rId53"/>
    <p:sldId id="391" r:id="rId54"/>
    <p:sldId id="392" r:id="rId55"/>
    <p:sldId id="393" r:id="rId56"/>
    <p:sldId id="394" r:id="rId57"/>
    <p:sldId id="395" r:id="rId58"/>
    <p:sldId id="396" r:id="rId59"/>
    <p:sldId id="397" r:id="rId60"/>
    <p:sldId id="398" r:id="rId61"/>
    <p:sldId id="400" r:id="rId62"/>
    <p:sldId id="399"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D4E2A9-B69C-4189-8977-822251685AE5}" type="datetimeFigureOut">
              <a:rPr lang="en-US" smtClean="0"/>
              <a:pPr/>
              <a:t>10/18/2013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A499D8-B9BF-4D10-95CB-F4E495B8401E}" type="slidenum">
              <a:rPr lang="en-US" smtClean="0"/>
              <a:pPr/>
              <a:t>‹#›</a:t>
            </a:fld>
            <a:endParaRPr lang="en-US"/>
          </a:p>
        </p:txBody>
      </p:sp>
    </p:spTree>
    <p:extLst>
      <p:ext uri="{BB962C8B-B14F-4D97-AF65-F5344CB8AC3E}">
        <p14:creationId xmlns:p14="http://schemas.microsoft.com/office/powerpoint/2010/main" xmlns="" val="801617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614DF2D0-6F18-4303-86D6-BEFA8FA0297D}" type="slidenum">
              <a:rPr lang="en-US" sz="1200" smtClean="0"/>
              <a:pPr eaLnBrk="1" hangingPunct="1"/>
              <a:t>5</a:t>
            </a:fld>
            <a:endParaRPr 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1A0A5B24-C2F3-4A1A-B0E2-D4E6480AAE9E}" type="slidenum">
              <a:rPr lang="en-US" sz="1200" smtClean="0"/>
              <a:pPr eaLnBrk="1" hangingPunct="1"/>
              <a:t>7</a:t>
            </a:fld>
            <a:endParaRPr 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F7582776-F557-4BB8-9AA6-D0773A1ED078}" type="slidenum">
              <a:rPr lang="en-US" sz="1200" smtClean="0"/>
              <a:pPr eaLnBrk="1" hangingPunct="1"/>
              <a:t>8</a:t>
            </a:fld>
            <a:endParaRPr 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FA7805C-CA41-4666-980A-C5522CEE9B21}" type="slidenum">
              <a:rPr lang="en-US" sz="1200" smtClean="0"/>
              <a:pPr eaLnBrk="1" hangingPunct="1"/>
              <a:t>9</a:t>
            </a:fld>
            <a:endParaRPr lang="en-US"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7B7E1BD5-9012-44A7-8B25-B04207AD6331}" type="slidenum">
              <a:rPr lang="en-US" sz="1200" smtClean="0"/>
              <a:pPr eaLnBrk="1" hangingPunct="1"/>
              <a:t>10</a:t>
            </a:fld>
            <a:endParaRPr 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AFDB0D19-FE22-412F-829C-594700F613E1}" type="slidenum">
              <a:rPr lang="en-US" sz="1200" smtClean="0"/>
              <a:pPr eaLnBrk="1" hangingPunct="1"/>
              <a:t>11</a:t>
            </a:fld>
            <a:endParaRPr 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5D2DCBB-02BB-44F5-9FB7-30CB2F6E12A0}" type="slidenum">
              <a:rPr lang="en-US" sz="1200" smtClean="0"/>
              <a:pPr eaLnBrk="1" hangingPunct="1"/>
              <a:t>13</a:t>
            </a:fld>
            <a:endParaRPr lang="en-US"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550BF69-D114-40BD-B6E4-BD0808BC78F2}" type="slidenum">
              <a:rPr lang="en-US" sz="1200" smtClean="0"/>
              <a:pPr eaLnBrk="1" hangingPunct="1"/>
              <a:t>15</a:t>
            </a:fld>
            <a:endParaRPr lang="en-US"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22589C6-7C5F-4309-B4CE-93130C7E4E1E}" type="slidenum">
              <a:rPr lang="en-US" sz="1200" smtClean="0"/>
              <a:pPr eaLnBrk="1" hangingPunct="1"/>
              <a:t>16</a:t>
            </a:fld>
            <a:endParaRPr 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sr-Latn-C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3FE5C045-F918-418B-B630-DADD9D5DA73A}" type="slidenum">
              <a:rPr lang="en-US" sz="1200" smtClean="0"/>
              <a:pPr eaLnBrk="1" hangingPunct="1"/>
              <a:t>25</a:t>
            </a:fld>
            <a:endParaRPr lang="en-US"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xfrm>
            <a:off x="223630" y="4344025"/>
            <a:ext cx="6485283" cy="4114488"/>
          </a:xfrm>
          <a:noFill/>
        </p:spPr>
        <p:txBody>
          <a:bodyPr/>
          <a:lstStyle/>
          <a:p>
            <a:pPr eaLnBrk="1" hangingPunct="1">
              <a:spcBef>
                <a:spcPct val="0"/>
              </a:spcBef>
            </a:pPr>
            <a:endParaRPr lang="en-US" smtClean="0">
              <a:latin typeface="Arial" pitchFamily="34" charset="0"/>
              <a:ea typeface="ＭＳ Ｐゴシック" pitchFamily="34" charset="-128"/>
            </a:endParaRPr>
          </a:p>
        </p:txBody>
      </p:sp>
      <p:sp>
        <p:nvSpPr>
          <p:cNvPr id="59396"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1CF8CFAB-5119-47C2-9FB1-6B374562B5EC}" type="slidenum">
              <a:rPr lang="en-US" altLang="en-US" sz="1200"/>
              <a:pPr>
                <a:defRPr/>
              </a:pPr>
              <a:t>43</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223630" y="4197246"/>
            <a:ext cx="6336196" cy="276999"/>
          </a:xfrm>
        </p:spPr>
        <p:txBody>
          <a:bodyPr>
            <a:spAutoFit/>
          </a:bodyPr>
          <a:lstStyle/>
          <a:p>
            <a:pPr marL="328995" lvl="1" indent="-165270">
              <a:buFont typeface="Arial" pitchFamily="34" charset="0"/>
              <a:buChar char="•"/>
              <a:defRPr/>
            </a:pPr>
            <a:endParaRPr lang="en-GB" kern="0" dirty="0" smtClean="0">
              <a:cs typeface="Arial" pitchFamily="34" charset="0"/>
            </a:endParaRPr>
          </a:p>
        </p:txBody>
      </p:sp>
      <p:sp>
        <p:nvSpPr>
          <p:cNvPr id="60420"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BDDA925A-6B61-4680-9CC1-B76F7B3655CC}" type="slidenum">
              <a:rPr lang="en-US" altLang="en-US" sz="1200"/>
              <a:pPr>
                <a:defRPr/>
              </a:pPr>
              <a:t>44</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pPr marL="168244" indent="-168244">
              <a:buFontTx/>
              <a:buChar char="•"/>
            </a:pPr>
            <a:endParaRPr lang="en-GB" smtClean="0">
              <a:latin typeface="Arial" pitchFamily="34" charset="0"/>
              <a:ea typeface="ＭＳ Ｐゴシック" pitchFamily="34" charset="-128"/>
            </a:endParaRPr>
          </a:p>
        </p:txBody>
      </p:sp>
      <p:sp>
        <p:nvSpPr>
          <p:cNvPr id="61444"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9D097ABA-2058-4B11-ABE7-7B8207309D56}" type="slidenum">
              <a:rPr lang="en-US" altLang="en-US" sz="1200"/>
              <a:pPr>
                <a:defRPr/>
              </a:pPr>
              <a:t>45</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xfrm>
            <a:off x="223630" y="4344025"/>
            <a:ext cx="6485283" cy="276999"/>
          </a:xfrm>
          <a:noFill/>
        </p:spPr>
        <p:txBody>
          <a:bodyPr>
            <a:spAutoFit/>
          </a:bodyPr>
          <a:lstStyle/>
          <a:p>
            <a:pPr eaLnBrk="1" hangingPunct="1">
              <a:spcBef>
                <a:spcPct val="0"/>
              </a:spcBef>
            </a:pPr>
            <a:endParaRPr lang="en-US" smtClean="0">
              <a:latin typeface="Arial" pitchFamily="34" charset="0"/>
              <a:ea typeface="ＭＳ Ｐゴシック" pitchFamily="34" charset="-128"/>
            </a:endParaRPr>
          </a:p>
        </p:txBody>
      </p:sp>
      <p:sp>
        <p:nvSpPr>
          <p:cNvPr id="62468"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680A4A9B-F66E-4539-B4C6-CA6DCFCE93CF}" type="slidenum">
              <a:rPr lang="en-US" altLang="en-US" sz="1200"/>
              <a:pPr>
                <a:defRPr/>
              </a:pPr>
              <a:t>46</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xfrm>
            <a:off x="298174" y="4344025"/>
            <a:ext cx="6261652" cy="4114488"/>
          </a:xfrm>
          <a:noFill/>
        </p:spPr>
        <p:txBody>
          <a:bodyPr/>
          <a:lstStyle/>
          <a:p>
            <a:pPr eaLnBrk="1" hangingPunct="1">
              <a:spcBef>
                <a:spcPct val="0"/>
              </a:spcBef>
            </a:pPr>
            <a:endParaRPr lang="en-GB" b="1" smtClean="0">
              <a:latin typeface="Arial" pitchFamily="34" charset="0"/>
              <a:ea typeface="ＭＳ Ｐゴシック" pitchFamily="34" charset="-128"/>
            </a:endParaRPr>
          </a:p>
        </p:txBody>
      </p:sp>
      <p:sp>
        <p:nvSpPr>
          <p:cNvPr id="63492"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3AD227C3-1ADB-4620-986D-ED23CB556AB3}" type="slidenum">
              <a:rPr lang="en-US" altLang="en-US" sz="1200"/>
              <a:pPr>
                <a:defRPr/>
              </a:pPr>
              <a:t>47</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xfrm>
            <a:off x="298174" y="4344025"/>
            <a:ext cx="6261652" cy="4114488"/>
          </a:xfrm>
          <a:noFill/>
        </p:spPr>
        <p:txBody>
          <a:bodyPr/>
          <a:lstStyle/>
          <a:p>
            <a:pPr defTabSz="895743">
              <a:spcBef>
                <a:spcPct val="0"/>
              </a:spcBef>
            </a:pPr>
            <a:endParaRPr lang="en-GB" smtClean="0">
              <a:latin typeface="Arial" pitchFamily="34" charset="0"/>
              <a:ea typeface="ＭＳ Ｐゴシック" pitchFamily="34" charset="-128"/>
              <a:cs typeface="Arial" pitchFamily="34" charset="0"/>
            </a:endParaRPr>
          </a:p>
        </p:txBody>
      </p:sp>
      <p:sp>
        <p:nvSpPr>
          <p:cNvPr id="64516"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9B8A1E0F-1CD0-443B-98B6-C74E24828EDF}" type="slidenum">
              <a:rPr lang="en-US" altLang="en-US" sz="1200"/>
              <a:pPr>
                <a:defRPr/>
              </a:pPr>
              <a:t>48</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pPr eaLnBrk="1" hangingPunct="1"/>
            <a:endParaRPr lang="en-GB" b="1" smtClean="0">
              <a:latin typeface="Arial" pitchFamily="34" charset="0"/>
              <a:ea typeface="ＭＳ Ｐゴシック" pitchFamily="34" charset="-128"/>
            </a:endParaRPr>
          </a:p>
        </p:txBody>
      </p:sp>
      <p:sp>
        <p:nvSpPr>
          <p:cNvPr id="65540"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93A18726-BDDA-47CB-85E8-308F14FAA99A}" type="slidenum">
              <a:rPr lang="en-US" altLang="en-US" sz="1200"/>
              <a:pPr>
                <a:defRPr/>
              </a:pPr>
              <a:t>49</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xfrm>
            <a:off x="74544" y="4122295"/>
            <a:ext cx="6708913" cy="5021705"/>
          </a:xfrm>
          <a:noFill/>
        </p:spPr>
        <p:txBody>
          <a:bodyPr/>
          <a:lstStyle/>
          <a:p>
            <a:pPr eaLnBrk="1" hangingPunct="1">
              <a:spcBef>
                <a:spcPct val="0"/>
              </a:spcBef>
            </a:pPr>
            <a:endParaRPr lang="en-GB" sz="1100" u="sng">
              <a:latin typeface="Arial" pitchFamily="34" charset="0"/>
              <a:ea typeface="ＭＳ Ｐゴシック" pitchFamily="34" charset="-128"/>
            </a:endParaRPr>
          </a:p>
        </p:txBody>
      </p:sp>
      <p:sp>
        <p:nvSpPr>
          <p:cNvPr id="66564"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FB13180B-9C2C-4624-A44E-BE18B6B5B77F}" type="slidenum">
              <a:rPr lang="en-US" altLang="en-US" sz="1200"/>
              <a:pPr>
                <a:defRPr/>
              </a:pPr>
              <a:t>50</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xfrm>
            <a:off x="149087" y="4197246"/>
            <a:ext cx="6559826" cy="4946754"/>
          </a:xfrm>
          <a:noFill/>
        </p:spPr>
        <p:txBody>
          <a:bodyPr/>
          <a:lstStyle/>
          <a:p>
            <a:pPr eaLnBrk="1" hangingPunct="1">
              <a:spcBef>
                <a:spcPct val="0"/>
              </a:spcBef>
            </a:pPr>
            <a:endParaRPr lang="en-GB" sz="1000">
              <a:latin typeface="Arial" pitchFamily="34" charset="0"/>
              <a:ea typeface="ＭＳ Ｐゴシック" pitchFamily="34" charset="-128"/>
            </a:endParaRPr>
          </a:p>
        </p:txBody>
      </p:sp>
      <p:sp>
        <p:nvSpPr>
          <p:cNvPr id="67588"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9F4903D2-3FBF-456B-8E91-BF4173A7C2B9}" type="slidenum">
              <a:rPr lang="en-US" altLang="en-US" sz="1200"/>
              <a:pPr>
                <a:defRPr/>
              </a:pPr>
              <a:t>51</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xfrm>
            <a:off x="372717" y="4122295"/>
            <a:ext cx="6187109" cy="5021705"/>
          </a:xfrm>
          <a:noFill/>
        </p:spPr>
        <p:txBody>
          <a:bodyPr/>
          <a:lstStyle/>
          <a:p>
            <a:pPr eaLnBrk="1" hangingPunct="1">
              <a:spcBef>
                <a:spcPct val="0"/>
              </a:spcBef>
            </a:pPr>
            <a:endParaRPr lang="en-US" sz="1100">
              <a:latin typeface="Arial" pitchFamily="34" charset="0"/>
              <a:ea typeface="ＭＳ Ｐゴシック" pitchFamily="34" charset="-128"/>
            </a:endParaRPr>
          </a:p>
        </p:txBody>
      </p:sp>
      <p:sp>
        <p:nvSpPr>
          <p:cNvPr id="68612" name="Slide Number Placeholder 3"/>
          <p:cNvSpPr>
            <a:spLocks noGrp="1"/>
          </p:cNvSpPr>
          <p:nvPr>
            <p:ph type="sldNum" sz="quarter" idx="5"/>
          </p:nvPr>
        </p:nvSpPr>
        <p:spPr>
          <a:xfrm>
            <a:off x="3801718" y="8469443"/>
            <a:ext cx="2972421" cy="457513"/>
          </a:xfrm>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3A487654-44AB-439D-9510-831C939AFA2B}" type="slidenum">
              <a:rPr lang="en-US" altLang="en-US" sz="1200"/>
              <a:pPr>
                <a:defRPr/>
              </a:pPr>
              <a:t>52</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xfrm>
            <a:off x="372717" y="4122295"/>
            <a:ext cx="6187109" cy="5021705"/>
          </a:xfrm>
          <a:noFill/>
        </p:spPr>
        <p:txBody>
          <a:bodyPr/>
          <a:lstStyle/>
          <a:p>
            <a:pPr eaLnBrk="1" hangingPunct="1">
              <a:spcBef>
                <a:spcPct val="0"/>
              </a:spcBef>
              <a:buFont typeface="+mj-lt"/>
              <a:buNone/>
            </a:pPr>
            <a:endParaRPr lang="en-GB" b="1" smtClean="0">
              <a:latin typeface="Arial" pitchFamily="34" charset="0"/>
              <a:ea typeface="ＭＳ Ｐゴシック" pitchFamily="34" charset="-128"/>
            </a:endParaRPr>
          </a:p>
        </p:txBody>
      </p:sp>
      <p:sp>
        <p:nvSpPr>
          <p:cNvPr id="69636"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F7352502-4D42-4556-9562-305DB6A7A666}" type="slidenum">
              <a:rPr lang="en-US" altLang="en-US" sz="1200"/>
              <a:pPr>
                <a:defRPr/>
              </a:pPr>
              <a:t>53</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xfrm>
            <a:off x="596348" y="4344025"/>
            <a:ext cx="5814391" cy="4114488"/>
          </a:xfrm>
          <a:noFill/>
        </p:spPr>
        <p:txBody>
          <a:bodyPr/>
          <a:lstStyle/>
          <a:p>
            <a:pPr eaLnBrk="1" hangingPunct="1">
              <a:spcBef>
                <a:spcPct val="0"/>
              </a:spcBef>
            </a:pPr>
            <a:endParaRPr lang="en-GB" smtClean="0">
              <a:latin typeface="Arial" pitchFamily="34" charset="0"/>
              <a:ea typeface="ＭＳ Ｐゴシック" pitchFamily="34" charset="-128"/>
            </a:endParaRPr>
          </a:p>
        </p:txBody>
      </p:sp>
      <p:sp>
        <p:nvSpPr>
          <p:cNvPr id="70660"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5CF098B8-35E3-4FD8-B54F-10D8BAF11CB3}" type="slidenum">
              <a:rPr lang="en-US" altLang="en-US" sz="1200"/>
              <a:pPr>
                <a:defRPr/>
              </a:pPr>
              <a:t>54</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xfrm>
            <a:off x="223631" y="4197246"/>
            <a:ext cx="6410739" cy="4261267"/>
          </a:xfrm>
          <a:noFill/>
        </p:spPr>
        <p:txBody>
          <a:bodyPr/>
          <a:lstStyle/>
          <a:p>
            <a:pPr eaLnBrk="1" hangingPunct="1">
              <a:spcBef>
                <a:spcPct val="0"/>
              </a:spcBef>
            </a:pPr>
            <a:endParaRPr lang="en-US" smtClean="0">
              <a:latin typeface="Arial" pitchFamily="34" charset="0"/>
              <a:ea typeface="ＭＳ Ｐゴシック" pitchFamily="34" charset="-128"/>
            </a:endParaRPr>
          </a:p>
        </p:txBody>
      </p:sp>
      <p:sp>
        <p:nvSpPr>
          <p:cNvPr id="71684"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CCE36AF9-FD0F-4DFA-93EF-C7E2ED7F50E4}" type="slidenum">
              <a:rPr lang="en-US" altLang="en-US" sz="1200"/>
              <a:pPr>
                <a:defRPr/>
              </a:pPr>
              <a:t>55</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pPr eaLnBrk="1" hangingPunct="1"/>
            <a:endParaRPr lang="en-US" altLang="en-US" smtClean="0">
              <a:latin typeface="Arial" pitchFamily="34" charset="0"/>
              <a:ea typeface="ＭＳ Ｐゴシック" pitchFamily="34" charset="-128"/>
            </a:endParaRPr>
          </a:p>
        </p:txBody>
      </p:sp>
      <p:sp>
        <p:nvSpPr>
          <p:cNvPr id="72708"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ADFFE2C2-28C6-472A-BCAE-26B4F44FE9F9}" type="slidenum">
              <a:rPr lang="en-US" altLang="en-US" sz="1200"/>
              <a:pPr>
                <a:defRPr/>
              </a:pPr>
              <a:t>56</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xfrm>
            <a:off x="223630" y="4344025"/>
            <a:ext cx="6336196" cy="4114488"/>
          </a:xfrm>
          <a:noFill/>
        </p:spPr>
        <p:txBody>
          <a:bodyPr/>
          <a:lstStyle/>
          <a:p>
            <a:pPr eaLnBrk="1" hangingPunct="1">
              <a:spcBef>
                <a:spcPct val="0"/>
              </a:spcBef>
            </a:pPr>
            <a:endParaRPr lang="en-US" smtClean="0">
              <a:latin typeface="Arial" pitchFamily="34" charset="0"/>
              <a:ea typeface="ＭＳ Ｐゴシック" pitchFamily="34" charset="-128"/>
            </a:endParaRPr>
          </a:p>
        </p:txBody>
      </p:sp>
      <p:sp>
        <p:nvSpPr>
          <p:cNvPr id="73732"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2DBFA0AD-D9F0-49E4-A2D4-24EC387AC818}" type="slidenum">
              <a:rPr lang="en-US" altLang="en-US" sz="1200"/>
              <a:pPr>
                <a:defRPr/>
              </a:pPr>
              <a:t>57</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xfrm>
            <a:off x="223631" y="4422099"/>
            <a:ext cx="6297371" cy="1015663"/>
          </a:xfrm>
          <a:noFill/>
        </p:spPr>
        <p:txBody>
          <a:bodyPr>
            <a:spAutoFit/>
          </a:bodyPr>
          <a:lstStyle/>
          <a:p>
            <a:pPr marL="168244" indent="-168244" defTabSz="906648">
              <a:spcBef>
                <a:spcPct val="0"/>
              </a:spcBef>
              <a:buFontTx/>
              <a:buChar char="•"/>
            </a:pPr>
            <a:r>
              <a:rPr lang="en-US" altLang="en-US" smtClean="0">
                <a:latin typeface="Arial" pitchFamily="34" charset="0"/>
                <a:ea typeface="ＭＳ Ｐゴシック" pitchFamily="34" charset="-128"/>
              </a:rPr>
              <a:t>We are again seeing significant gaps</a:t>
            </a:r>
          </a:p>
          <a:p>
            <a:pPr marL="616894" lvl="1" indent="-168244" defTabSz="906648">
              <a:spcBef>
                <a:spcPct val="0"/>
              </a:spcBef>
              <a:buFontTx/>
              <a:buChar char="•"/>
            </a:pPr>
            <a:r>
              <a:rPr lang="en-US" altLang="en-US" smtClean="0">
                <a:latin typeface="Arial" pitchFamily="34" charset="0"/>
                <a:ea typeface="ＭＳ Ｐゴシック" pitchFamily="34" charset="-128"/>
              </a:rPr>
              <a:t>The Mali and Syria crises have large gaps, in part due to the enormous needs</a:t>
            </a:r>
          </a:p>
          <a:p>
            <a:pPr marL="616894" lvl="1" indent="-168244" defTabSz="906648">
              <a:spcBef>
                <a:spcPct val="0"/>
              </a:spcBef>
              <a:buFontTx/>
              <a:buChar char="•"/>
            </a:pPr>
            <a:r>
              <a:rPr lang="en-US" altLang="en-US" smtClean="0">
                <a:latin typeface="Arial" pitchFamily="34" charset="0"/>
                <a:ea typeface="ＭＳ Ｐゴシック" pitchFamily="34" charset="-128"/>
              </a:rPr>
              <a:t>But we’re also seeing significant shortfalls in acute crises, such as CAR, as well as chronic situations in DPRK, Pakistan, South Sudan and Sudan, and Yemen</a:t>
            </a:r>
          </a:p>
          <a:p>
            <a:pPr marL="168244" indent="-168244" defTabSz="906648">
              <a:spcBef>
                <a:spcPct val="0"/>
              </a:spcBef>
              <a:buFontTx/>
              <a:buChar char="•"/>
            </a:pPr>
            <a:endParaRPr lang="en-US" altLang="en-US" smtClean="0">
              <a:latin typeface="Arial" pitchFamily="34" charset="0"/>
              <a:ea typeface="ＭＳ Ｐゴシック" pitchFamily="34" charset="-128"/>
            </a:endParaRPr>
          </a:p>
        </p:txBody>
      </p:sp>
      <p:sp>
        <p:nvSpPr>
          <p:cNvPr id="74756" name="Slide Number Placeholder 3"/>
          <p:cNvSpPr>
            <a:spLocks noGrp="1"/>
          </p:cNvSpPr>
          <p:nvPr>
            <p:ph type="sldNum" sz="quarter" idx="5"/>
          </p:nvPr>
        </p:nvSpPr>
        <p:spPr>
          <a:noFill/>
        </p:spPr>
        <p:txBody>
          <a:bodyPr/>
          <a:lstStyle>
            <a:lvl1pPr>
              <a:defRPr sz="1200">
                <a:solidFill>
                  <a:schemeClr val="tx1"/>
                </a:solidFill>
                <a:latin typeface="Arial" pitchFamily="34" charset="0"/>
                <a:ea typeface="ＭＳ Ｐゴシック" pitchFamily="34" charset="-128"/>
              </a:defRPr>
            </a:lvl1pPr>
            <a:lvl2pPr marL="729057" indent="-280406">
              <a:defRPr sz="1200">
                <a:solidFill>
                  <a:schemeClr val="tx1"/>
                </a:solidFill>
                <a:latin typeface="Arial" pitchFamily="34" charset="0"/>
                <a:ea typeface="ＭＳ Ｐゴシック" pitchFamily="34" charset="-128"/>
              </a:defRPr>
            </a:lvl2pPr>
            <a:lvl3pPr marL="1121626" indent="-224325">
              <a:defRPr sz="1200">
                <a:solidFill>
                  <a:schemeClr val="tx1"/>
                </a:solidFill>
                <a:latin typeface="Arial" pitchFamily="34" charset="0"/>
                <a:ea typeface="ＭＳ Ｐゴシック" pitchFamily="34" charset="-128"/>
              </a:defRPr>
            </a:lvl3pPr>
            <a:lvl4pPr marL="1570276" indent="-224325">
              <a:defRPr sz="1200">
                <a:solidFill>
                  <a:schemeClr val="tx1"/>
                </a:solidFill>
                <a:latin typeface="Arial" pitchFamily="34" charset="0"/>
                <a:ea typeface="ＭＳ Ｐゴシック" pitchFamily="34" charset="-128"/>
              </a:defRPr>
            </a:lvl4pPr>
            <a:lvl5pPr marL="2018927" indent="-224325">
              <a:defRPr sz="1200">
                <a:solidFill>
                  <a:schemeClr val="tx1"/>
                </a:solidFill>
                <a:latin typeface="Arial" pitchFamily="34" charset="0"/>
                <a:ea typeface="ＭＳ Ｐゴシック" pitchFamily="34" charset="-128"/>
              </a:defRPr>
            </a:lvl5pPr>
            <a:lvl6pPr marL="2467577" indent="-224325"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16227" indent="-224325"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364878" indent="-224325"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13528" indent="-224325"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fld id="{1B8D354F-95AA-4176-91F7-08863CE67546}" type="slidenum">
              <a:rPr lang="en-US" altLang="en-US" smtClean="0">
                <a:solidFill>
                  <a:srgbClr val="000000"/>
                </a:solidFill>
                <a:cs typeface="Arial" pitchFamily="34" charset="0"/>
              </a:rPr>
              <a:pPr/>
              <a:t>58</a:t>
            </a:fld>
            <a:endParaRPr lang="en-US" altLang="en-US" smtClean="0">
              <a:solidFill>
                <a:srgbClr val="000000"/>
              </a:solidFill>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xfrm>
            <a:off x="447261" y="4197246"/>
            <a:ext cx="6187109" cy="5096656"/>
          </a:xfrm>
          <a:noFill/>
        </p:spPr>
        <p:txBody>
          <a:bodyPr/>
          <a:lstStyle/>
          <a:p>
            <a:pPr marL="168244" indent="-168244">
              <a:spcBef>
                <a:spcPct val="0"/>
              </a:spcBef>
              <a:buFontTx/>
              <a:buChar char="•"/>
            </a:pPr>
            <a:endParaRPr lang="en-GB" b="1" smtClean="0">
              <a:latin typeface="Arial" pitchFamily="34" charset="0"/>
              <a:ea typeface="ＭＳ Ｐゴシック" pitchFamily="34" charset="-128"/>
            </a:endParaRPr>
          </a:p>
        </p:txBody>
      </p:sp>
      <p:sp>
        <p:nvSpPr>
          <p:cNvPr id="75780"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93D702F1-275B-4F8B-9F3A-B36FC0CA882E}" type="slidenum">
              <a:rPr lang="en-US" altLang="en-US" sz="1200"/>
              <a:pPr>
                <a:defRPr/>
              </a:pPr>
              <a:t>59</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xfrm>
            <a:off x="447261" y="4197246"/>
            <a:ext cx="6187109" cy="5096656"/>
          </a:xfrm>
          <a:noFill/>
        </p:spPr>
        <p:txBody>
          <a:bodyPr/>
          <a:lstStyle/>
          <a:p>
            <a:pPr marL="168244" indent="-168244">
              <a:spcBef>
                <a:spcPct val="0"/>
              </a:spcBef>
              <a:buFontTx/>
              <a:buChar char="•"/>
            </a:pPr>
            <a:endParaRPr lang="en-GB" altLang="en-US" smtClean="0">
              <a:latin typeface="Arial" pitchFamily="34" charset="0"/>
              <a:ea typeface="ＭＳ Ｐゴシック" pitchFamily="34" charset="-128"/>
            </a:endParaRPr>
          </a:p>
        </p:txBody>
      </p:sp>
      <p:sp>
        <p:nvSpPr>
          <p:cNvPr id="76804" name="Slide Number Placeholder 3"/>
          <p:cNvSpPr>
            <a:spLocks noGrp="1"/>
          </p:cNvSpPr>
          <p:nvPr>
            <p:ph type="sldNum" sz="quarter" idx="5"/>
          </p:nvPr>
        </p:nvSpPr>
        <p:spPr/>
        <p:txBody>
          <a:bodyPr/>
          <a:lstStyle>
            <a:lvl1pPr eaLnBrk="0" hangingPunct="0">
              <a:defRPr sz="2400">
                <a:solidFill>
                  <a:schemeClr val="tx1"/>
                </a:solidFill>
                <a:latin typeface="Arial" pitchFamily="34" charset="0"/>
                <a:ea typeface="ＭＳ Ｐゴシック" pitchFamily="34" charset="-128"/>
              </a:defRPr>
            </a:lvl1pPr>
            <a:lvl2pPr marL="729057" indent="-280406" eaLnBrk="0" hangingPunct="0">
              <a:defRPr sz="2400">
                <a:solidFill>
                  <a:schemeClr val="tx1"/>
                </a:solidFill>
                <a:latin typeface="Arial" pitchFamily="34" charset="0"/>
                <a:ea typeface="ＭＳ Ｐゴシック" pitchFamily="34" charset="-128"/>
              </a:defRPr>
            </a:lvl2pPr>
            <a:lvl3pPr marL="1121626" indent="-224325" eaLnBrk="0" hangingPunct="0">
              <a:defRPr sz="2400">
                <a:solidFill>
                  <a:schemeClr val="tx1"/>
                </a:solidFill>
                <a:latin typeface="Arial" pitchFamily="34" charset="0"/>
                <a:ea typeface="ＭＳ Ｐゴシック" pitchFamily="34" charset="-128"/>
              </a:defRPr>
            </a:lvl3pPr>
            <a:lvl4pPr marL="1570276" indent="-224325" eaLnBrk="0" hangingPunct="0">
              <a:defRPr sz="2400">
                <a:solidFill>
                  <a:schemeClr val="tx1"/>
                </a:solidFill>
                <a:latin typeface="Arial" pitchFamily="34" charset="0"/>
                <a:ea typeface="ＭＳ Ｐゴシック" pitchFamily="34" charset="-128"/>
              </a:defRPr>
            </a:lvl4pPr>
            <a:lvl5pPr marL="2018927" indent="-224325" eaLnBrk="0" hangingPunct="0">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fld id="{74BB6C20-D33E-41C2-838A-85737D6B68F7}" type="slidenum">
              <a:rPr lang="en-US" altLang="en-US" sz="1200"/>
              <a:pPr>
                <a:defRPr/>
              </a:pPr>
              <a:t>60</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0FA0C1B-151C-41CB-A725-17E375A1F840}" type="datetimeFigureOut">
              <a:rPr lang="en-US" smtClean="0"/>
              <a:pPr/>
              <a:t>10/18/2013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814453B-933A-45C0-921D-DD6813F61B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0FA0C1B-151C-41CB-A725-17E375A1F840}" type="datetimeFigureOut">
              <a:rPr lang="en-US" smtClean="0"/>
              <a:pPr/>
              <a:t>10/18/2013</a:t>
            </a:fld>
            <a:endParaRPr lang="en-US"/>
          </a:p>
        </p:txBody>
      </p:sp>
      <p:sp>
        <p:nvSpPr>
          <p:cNvPr id="9" name="Slide Number Placeholder 8"/>
          <p:cNvSpPr>
            <a:spLocks noGrp="1"/>
          </p:cNvSpPr>
          <p:nvPr>
            <p:ph type="sldNum" sz="quarter" idx="15"/>
          </p:nvPr>
        </p:nvSpPr>
        <p:spPr/>
        <p:txBody>
          <a:bodyPr rtlCol="0"/>
          <a:lstStyle/>
          <a:p>
            <a:fld id="{4814453B-933A-45C0-921D-DD6813F61BB8}"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0FA0C1B-151C-41CB-A725-17E375A1F840}" type="datetimeFigureOut">
              <a:rPr lang="en-US" smtClean="0"/>
              <a:pPr/>
              <a:t>10/18/2013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814453B-933A-45C0-921D-DD6813F61BB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0FA0C1B-151C-41CB-A725-17E375A1F840}" type="datetimeFigureOut">
              <a:rPr lang="en-US" smtClean="0"/>
              <a:pPr/>
              <a:t>10/18/2013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4453B-933A-45C0-921D-DD6813F61BB8}"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0FA0C1B-151C-41CB-A725-17E375A1F840}" type="datetimeFigureOut">
              <a:rPr lang="en-US" smtClean="0"/>
              <a:pPr/>
              <a:t>10/18/2013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4453B-933A-45C0-921D-DD6813F61BB8}"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0FA0C1B-151C-41CB-A725-17E375A1F840}" type="datetimeFigureOut">
              <a:rPr lang="en-US" smtClean="0"/>
              <a:pPr/>
              <a:t>10/18/2013</a:t>
            </a:fld>
            <a:endParaRPr lang="en-US"/>
          </a:p>
        </p:txBody>
      </p:sp>
      <p:sp>
        <p:nvSpPr>
          <p:cNvPr id="7" name="Slide Number Placeholder 6"/>
          <p:cNvSpPr>
            <a:spLocks noGrp="1"/>
          </p:cNvSpPr>
          <p:nvPr>
            <p:ph type="sldNum" sz="quarter" idx="11"/>
          </p:nvPr>
        </p:nvSpPr>
        <p:spPr/>
        <p:txBody>
          <a:bodyPr rtlCol="0"/>
          <a:lstStyle/>
          <a:p>
            <a:fld id="{4814453B-933A-45C0-921D-DD6813F61BB8}"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A0C1B-151C-41CB-A725-17E375A1F840}" type="datetimeFigureOut">
              <a:rPr lang="en-US" smtClean="0"/>
              <a:pPr/>
              <a:t>10/18/2013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4453B-933A-45C0-921D-DD6813F61B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0FA0C1B-151C-41CB-A725-17E375A1F840}" type="datetimeFigureOut">
              <a:rPr lang="en-US" smtClean="0"/>
              <a:pPr/>
              <a:t>10/18/2013</a:t>
            </a:fld>
            <a:endParaRPr lang="en-US"/>
          </a:p>
        </p:txBody>
      </p:sp>
      <p:sp>
        <p:nvSpPr>
          <p:cNvPr id="22" name="Slide Number Placeholder 21"/>
          <p:cNvSpPr>
            <a:spLocks noGrp="1"/>
          </p:cNvSpPr>
          <p:nvPr>
            <p:ph type="sldNum" sz="quarter" idx="15"/>
          </p:nvPr>
        </p:nvSpPr>
        <p:spPr/>
        <p:txBody>
          <a:bodyPr rtlCol="0"/>
          <a:lstStyle/>
          <a:p>
            <a:fld id="{4814453B-933A-45C0-921D-DD6813F61BB8}"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0FA0C1B-151C-41CB-A725-17E375A1F840}" type="datetimeFigureOut">
              <a:rPr lang="en-US" smtClean="0"/>
              <a:pPr/>
              <a:t>10/18/2013</a:t>
            </a:fld>
            <a:endParaRPr lang="en-US"/>
          </a:p>
        </p:txBody>
      </p:sp>
      <p:sp>
        <p:nvSpPr>
          <p:cNvPr id="18" name="Slide Number Placeholder 17"/>
          <p:cNvSpPr>
            <a:spLocks noGrp="1"/>
          </p:cNvSpPr>
          <p:nvPr>
            <p:ph type="sldNum" sz="quarter" idx="11"/>
          </p:nvPr>
        </p:nvSpPr>
        <p:spPr/>
        <p:txBody>
          <a:bodyPr rtlCol="0"/>
          <a:lstStyle/>
          <a:p>
            <a:fld id="{4814453B-933A-45C0-921D-DD6813F61BB8}"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FA0C1B-151C-41CB-A725-17E375A1F840}"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453B-933A-45C0-921D-DD6813F61B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0FA0C1B-151C-41CB-A725-17E375A1F840}" type="datetimeFigureOut">
              <a:rPr lang="en-US" smtClean="0"/>
              <a:pPr/>
              <a:t>10/18/2013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4453B-933A-45C0-921D-DD6813F61BB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598613"/>
            <a:ext cx="4037013"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8"/>
          <p:cNvSpPr>
            <a:spLocks noGrp="1" noChangeArrowheads="1"/>
          </p:cNvSpPr>
          <p:nvPr>
            <p:ph type="dt" sz="half" idx="10"/>
          </p:nvPr>
        </p:nvSpPr>
        <p:spPr>
          <a:ln/>
        </p:spPr>
        <p:txBody>
          <a:bodyPr/>
          <a:lstStyle>
            <a:lvl1pPr>
              <a:defRPr/>
            </a:lvl1pPr>
          </a:lstStyle>
          <a:p>
            <a:pPr>
              <a:defRPr/>
            </a:pPr>
            <a:endParaRPr lang="en-GB"/>
          </a:p>
        </p:txBody>
      </p:sp>
      <p:sp>
        <p:nvSpPr>
          <p:cNvPr id="6" name="Rectangle 69"/>
          <p:cNvSpPr>
            <a:spLocks noGrp="1" noChangeArrowheads="1"/>
          </p:cNvSpPr>
          <p:nvPr>
            <p:ph type="ftr" sz="quarter" idx="11"/>
          </p:nvPr>
        </p:nvSpPr>
        <p:spPr>
          <a:ln/>
        </p:spPr>
        <p:txBody>
          <a:bodyPr/>
          <a:lstStyle>
            <a:lvl1pPr>
              <a:defRPr/>
            </a:lvl1pPr>
          </a:lstStyle>
          <a:p>
            <a:pPr>
              <a:defRPr/>
            </a:pPr>
            <a:endParaRPr lang="en-GB"/>
          </a:p>
        </p:txBody>
      </p:sp>
      <p:sp>
        <p:nvSpPr>
          <p:cNvPr id="7" name="Rectangle 70"/>
          <p:cNvSpPr>
            <a:spLocks noGrp="1" noChangeArrowheads="1"/>
          </p:cNvSpPr>
          <p:nvPr>
            <p:ph type="sldNum" sz="quarter" idx="12"/>
          </p:nvPr>
        </p:nvSpPr>
        <p:spPr>
          <a:ln/>
        </p:spPr>
        <p:txBody>
          <a:bodyPr/>
          <a:lstStyle>
            <a:lvl1pPr>
              <a:defRPr/>
            </a:lvl1pPr>
          </a:lstStyle>
          <a:p>
            <a:pPr>
              <a:defRPr/>
            </a:pPr>
            <a:fld id="{C7C2BA27-1ADA-4845-8261-EFA5F0CA5C42}" type="slidenum">
              <a:rPr lang="en-GB"/>
              <a:pPr>
                <a:defRPr/>
              </a:pPr>
              <a:t>‹#›</a:t>
            </a:fld>
            <a:endParaRPr lang="en-GB"/>
          </a:p>
        </p:txBody>
      </p:sp>
    </p:spTree>
    <p:extLst>
      <p:ext uri="{BB962C8B-B14F-4D97-AF65-F5344CB8AC3E}">
        <p14:creationId xmlns:p14="http://schemas.microsoft.com/office/powerpoint/2010/main" xmlns="" val="1989897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5" name="Rectangle 2"/>
          <p:cNvSpPr>
            <a:spLocks noChangeArrowheads="1"/>
          </p:cNvSpPr>
          <p:nvPr userDrawn="1"/>
        </p:nvSpPr>
        <p:spPr bwMode="auto">
          <a:xfrm>
            <a:off x="0" y="1588"/>
            <a:ext cx="685800" cy="6856412"/>
          </a:xfrm>
          <a:prstGeom prst="rect">
            <a:avLst/>
          </a:prstGeom>
          <a:solidFill>
            <a:srgbClr val="F7941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altLang="en-US" sz="1800" smtClean="0">
              <a:solidFill>
                <a:srgbClr val="000000"/>
              </a:solidFill>
              <a:latin typeface="Calibri" pitchFamily="34" charset="0"/>
              <a:cs typeface="Arial" pitchFamily="34" charset="0"/>
            </a:endParaRPr>
          </a:p>
        </p:txBody>
      </p:sp>
      <p:cxnSp>
        <p:nvCxnSpPr>
          <p:cNvPr id="8" name="Straight Connector 7"/>
          <p:cNvCxnSpPr/>
          <p:nvPr userDrawn="1"/>
        </p:nvCxnSpPr>
        <p:spPr>
          <a:xfrm>
            <a:off x="984250" y="923925"/>
            <a:ext cx="7437438" cy="1588"/>
          </a:xfrm>
          <a:prstGeom prst="line">
            <a:avLst/>
          </a:prstGeom>
          <a:ln w="50800" cap="flat" cmpd="sng" algn="ctr">
            <a:solidFill>
              <a:srgbClr val="F7941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ctrTitle"/>
          </p:nvPr>
        </p:nvSpPr>
        <p:spPr>
          <a:xfrm>
            <a:off x="869418" y="306389"/>
            <a:ext cx="7552800" cy="506413"/>
          </a:xfrm>
          <a:prstGeom prst="rect">
            <a:avLst/>
          </a:prstGeom>
        </p:spPr>
        <p:txBody>
          <a:bodyPr/>
          <a:lstStyle>
            <a:lvl1pPr algn="l">
              <a:defRPr sz="2800" b="0">
                <a:solidFill>
                  <a:srgbClr val="0099FF"/>
                </a:solidFill>
                <a:latin typeface="Arial"/>
                <a:cs typeface="Arial"/>
              </a:defRPr>
            </a:lvl1pPr>
          </a:lstStyle>
          <a:p>
            <a:r>
              <a:rPr lang="en-US" dirty="0" smtClean="0"/>
              <a:t>Click to edit Master title style</a:t>
            </a:r>
            <a:endParaRPr lang="en-US" dirty="0"/>
          </a:p>
        </p:txBody>
      </p:sp>
      <p:sp>
        <p:nvSpPr>
          <p:cNvPr id="7" name="Text Placeholder 10"/>
          <p:cNvSpPr>
            <a:spLocks noGrp="1"/>
          </p:cNvSpPr>
          <p:nvPr>
            <p:ph type="body" sz="quarter" idx="14"/>
          </p:nvPr>
        </p:nvSpPr>
        <p:spPr>
          <a:xfrm>
            <a:off x="871534" y="2374900"/>
            <a:ext cx="7954961" cy="3492500"/>
          </a:xfrm>
          <a:prstGeom prst="rect">
            <a:avLst/>
          </a:prstGeom>
        </p:spPr>
        <p:txBody>
          <a:bodyPr vert="horz"/>
          <a:lstStyle>
            <a:lvl1pPr>
              <a:defRPr sz="2800">
                <a:latin typeface="Arial"/>
                <a:cs typeface="Arial"/>
              </a:defRPr>
            </a:lvl1pPr>
            <a:lvl2pPr>
              <a:defRPr sz="2400">
                <a:latin typeface="Arial"/>
                <a:cs typeface="Arial"/>
              </a:defRPr>
            </a:lvl2pPr>
            <a:lvl3pPr>
              <a:defRPr>
                <a:latin typeface="Arial"/>
                <a:cs typeface="Arial"/>
              </a:defRPr>
            </a:lvl3pPr>
          </a:lstStyle>
          <a:p>
            <a:pPr lvl="0"/>
            <a:r>
              <a:rPr lang="en-US" dirty="0" smtClean="0"/>
              <a:t>Click to edit Master text styles</a:t>
            </a:r>
          </a:p>
          <a:p>
            <a:pPr lvl="1"/>
            <a:r>
              <a:rPr lang="en-US" dirty="0" smtClean="0"/>
              <a:t>Second level</a:t>
            </a:r>
          </a:p>
        </p:txBody>
      </p:sp>
      <p:sp>
        <p:nvSpPr>
          <p:cNvPr id="10" name="Text Placeholder 11"/>
          <p:cNvSpPr>
            <a:spLocks noGrp="1"/>
          </p:cNvSpPr>
          <p:nvPr>
            <p:ph type="body" sz="quarter" idx="15"/>
          </p:nvPr>
        </p:nvSpPr>
        <p:spPr>
          <a:xfrm>
            <a:off x="876300" y="1660533"/>
            <a:ext cx="7954962" cy="696912"/>
          </a:xfrm>
          <a:prstGeom prst="rect">
            <a:avLst/>
          </a:prstGeom>
        </p:spPr>
        <p:txBody>
          <a:bodyPr vert="horz"/>
          <a:lstStyle>
            <a:lvl1pPr marL="0">
              <a:spcBef>
                <a:spcPts val="0"/>
              </a:spcBef>
              <a:buFontTx/>
              <a:buNone/>
              <a:defRPr sz="2800" b="1">
                <a:latin typeface="Arial"/>
                <a:cs typeface="Arial"/>
              </a:defRPr>
            </a:lvl1pPr>
            <a:lvl2pPr marL="0">
              <a:spcBef>
                <a:spcPts val="0"/>
              </a:spcBef>
              <a:buFontTx/>
              <a:buNone/>
              <a:defRPr sz="2800" b="1">
                <a:latin typeface="Arial"/>
                <a:cs typeface="Arial"/>
              </a:defRPr>
            </a:lvl2pPr>
            <a:lvl3pPr marL="0">
              <a:spcBef>
                <a:spcPts val="0"/>
              </a:spcBef>
              <a:buFontTx/>
              <a:buNone/>
              <a:defRPr sz="2800" b="1">
                <a:latin typeface="Arial"/>
                <a:cs typeface="Arial"/>
              </a:defRPr>
            </a:lvl3pPr>
            <a:lvl4pPr marL="0">
              <a:spcBef>
                <a:spcPts val="0"/>
              </a:spcBef>
              <a:buFontTx/>
              <a:buNone/>
              <a:defRPr sz="2800" b="1">
                <a:latin typeface="Arial"/>
                <a:cs typeface="Arial"/>
              </a:defRPr>
            </a:lvl4pPr>
            <a:lvl5pPr marL="0">
              <a:spcBef>
                <a:spcPts val="0"/>
              </a:spcBef>
              <a:buFontTx/>
              <a:buNone/>
              <a:defRPr sz="2800" b="1">
                <a:latin typeface="Arial"/>
                <a:cs typeface="Arial"/>
              </a:defRPr>
            </a:lvl5pPr>
          </a:lstStyle>
          <a:p>
            <a:pPr lvl="0"/>
            <a:r>
              <a:rPr lang="en-US" smtClean="0"/>
              <a:t>Click to edit Master text styles</a:t>
            </a:r>
          </a:p>
        </p:txBody>
      </p:sp>
      <p:sp>
        <p:nvSpPr>
          <p:cNvPr id="9" name="Date Placeholder 2"/>
          <p:cNvSpPr>
            <a:spLocks noGrp="1"/>
          </p:cNvSpPr>
          <p:nvPr>
            <p:ph type="dt" sz="half" idx="16"/>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fld id="{52504917-D974-4D19-A45B-BD009D175CA3}" type="datetime1">
              <a:rPr lang="en-US"/>
              <a:pPr>
                <a:defRPr/>
              </a:pPr>
              <a:t>10/18/2013</a:t>
            </a:fld>
            <a:endParaRPr lang="en-US"/>
          </a:p>
        </p:txBody>
      </p:sp>
      <p:sp>
        <p:nvSpPr>
          <p:cNvPr id="11" name="Footer Placeholder 3"/>
          <p:cNvSpPr>
            <a:spLocks noGrp="1"/>
          </p:cNvSpPr>
          <p:nvPr>
            <p:ph type="ftr" sz="quarter" idx="17"/>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endParaRPr lang="en-US"/>
          </a:p>
        </p:txBody>
      </p:sp>
      <p:sp>
        <p:nvSpPr>
          <p:cNvPr id="12" name="Slide Number Placeholder 4"/>
          <p:cNvSpPr>
            <a:spLocks noGrp="1"/>
          </p:cNvSpPr>
          <p:nvPr>
            <p:ph type="sldNum" sz="quarter" idx="18"/>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fld id="{EEBF6BED-39F0-447A-A05D-E31641BE02E1}" type="slidenum">
              <a:rPr lang="en-US"/>
              <a:pPr>
                <a:defRPr/>
              </a:pPr>
              <a:t>‹#›</a:t>
            </a:fld>
            <a:endParaRPr lang="en-US" dirty="0"/>
          </a:p>
        </p:txBody>
      </p:sp>
    </p:spTree>
    <p:extLst>
      <p:ext uri="{BB962C8B-B14F-4D97-AF65-F5344CB8AC3E}">
        <p14:creationId xmlns:p14="http://schemas.microsoft.com/office/powerpoint/2010/main" xmlns="" val="1555355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2"/>
          <p:cNvSpPr>
            <a:spLocks noChangeArrowheads="1"/>
          </p:cNvSpPr>
          <p:nvPr userDrawn="1"/>
        </p:nvSpPr>
        <p:spPr bwMode="auto">
          <a:xfrm>
            <a:off x="0" y="1588"/>
            <a:ext cx="685800" cy="6856412"/>
          </a:xfrm>
          <a:prstGeom prst="rect">
            <a:avLst/>
          </a:prstGeom>
          <a:solidFill>
            <a:srgbClr val="F7941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altLang="en-US" sz="1800" smtClean="0">
              <a:solidFill>
                <a:srgbClr val="000000"/>
              </a:solidFill>
              <a:latin typeface="Calibri" pitchFamily="34" charset="0"/>
              <a:cs typeface="Arial" pitchFamily="34" charset="0"/>
            </a:endParaRPr>
          </a:p>
        </p:txBody>
      </p:sp>
      <p:cxnSp>
        <p:nvCxnSpPr>
          <p:cNvPr id="5" name="Straight Connector 4"/>
          <p:cNvCxnSpPr/>
          <p:nvPr userDrawn="1"/>
        </p:nvCxnSpPr>
        <p:spPr>
          <a:xfrm>
            <a:off x="984250" y="923925"/>
            <a:ext cx="7437438" cy="1588"/>
          </a:xfrm>
          <a:prstGeom prst="line">
            <a:avLst/>
          </a:prstGeom>
          <a:ln w="50800" cap="flat" cmpd="sng" algn="ctr">
            <a:solidFill>
              <a:srgbClr val="F7941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Title 1"/>
          <p:cNvSpPr>
            <a:spLocks noGrp="1"/>
          </p:cNvSpPr>
          <p:nvPr>
            <p:ph type="ctrTitle"/>
          </p:nvPr>
        </p:nvSpPr>
        <p:spPr>
          <a:xfrm>
            <a:off x="869418" y="306389"/>
            <a:ext cx="7552800" cy="506413"/>
          </a:xfrm>
          <a:prstGeom prst="rect">
            <a:avLst/>
          </a:prstGeom>
        </p:spPr>
        <p:txBody>
          <a:bodyPr/>
          <a:lstStyle>
            <a:lvl1pPr algn="l">
              <a:defRPr sz="2800" b="0">
                <a:solidFill>
                  <a:srgbClr val="0099FF"/>
                </a:solidFill>
                <a:latin typeface="Arial"/>
                <a:cs typeface="Arial"/>
              </a:defRPr>
            </a:lvl1pPr>
          </a:lstStyle>
          <a:p>
            <a:r>
              <a:rPr lang="en-US" dirty="0" smtClean="0"/>
              <a:t>Click to edit Master title style</a:t>
            </a:r>
            <a:endParaRPr lang="en-US" dirty="0"/>
          </a:p>
        </p:txBody>
      </p:sp>
      <p:sp>
        <p:nvSpPr>
          <p:cNvPr id="11" name="Text Placeholder 10"/>
          <p:cNvSpPr>
            <a:spLocks noGrp="1"/>
          </p:cNvSpPr>
          <p:nvPr>
            <p:ph type="body" sz="quarter" idx="14"/>
          </p:nvPr>
        </p:nvSpPr>
        <p:spPr>
          <a:xfrm>
            <a:off x="871534" y="1663700"/>
            <a:ext cx="7954961" cy="3492500"/>
          </a:xfrm>
          <a:prstGeom prst="rect">
            <a:avLst/>
          </a:prstGeom>
        </p:spPr>
        <p:txBody>
          <a:bodyPr vert="horz"/>
          <a:lstStyle>
            <a:lvl1pPr>
              <a:defRPr sz="2800">
                <a:latin typeface="Arial"/>
                <a:cs typeface="Arial"/>
              </a:defRPr>
            </a:lvl1pPr>
            <a:lvl2pPr>
              <a:defRPr sz="2400">
                <a:latin typeface="Arial"/>
                <a:cs typeface="Arial"/>
              </a:defRPr>
            </a:lvl2pPr>
            <a:lvl3pPr>
              <a:defRPr>
                <a:latin typeface="Arial"/>
                <a:cs typeface="Arial"/>
              </a:defRPr>
            </a:lvl3pPr>
          </a:lstStyle>
          <a:p>
            <a:pPr lvl="0"/>
            <a:r>
              <a:rPr lang="en-US" dirty="0" smtClean="0"/>
              <a:t>Click to edit Master text styles</a:t>
            </a:r>
          </a:p>
          <a:p>
            <a:pPr lvl="1"/>
            <a:r>
              <a:rPr lang="en-US" dirty="0" smtClean="0"/>
              <a:t>Second level</a:t>
            </a:r>
          </a:p>
        </p:txBody>
      </p:sp>
      <p:sp>
        <p:nvSpPr>
          <p:cNvPr id="6" name="Date Placeholder 2"/>
          <p:cNvSpPr>
            <a:spLocks noGrp="1"/>
          </p:cNvSpPr>
          <p:nvPr>
            <p:ph type="dt" sz="half" idx="15"/>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fld id="{3BCB5662-C44D-479B-BF9F-8F6B5ABAAF51}" type="datetime1">
              <a:rPr lang="en-US"/>
              <a:pPr>
                <a:defRPr/>
              </a:pPr>
              <a:t>10/18/2013</a:t>
            </a:fld>
            <a:endParaRPr lang="en-US" dirty="0"/>
          </a:p>
        </p:txBody>
      </p:sp>
      <p:sp>
        <p:nvSpPr>
          <p:cNvPr id="7" name="Footer Placeholder 3"/>
          <p:cNvSpPr>
            <a:spLocks noGrp="1"/>
          </p:cNvSpPr>
          <p:nvPr>
            <p:ph type="ftr" sz="quarter" idx="16"/>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endParaRPr lang="en-US"/>
          </a:p>
        </p:txBody>
      </p:sp>
      <p:sp>
        <p:nvSpPr>
          <p:cNvPr id="8" name="Slide Number Placeholder 4"/>
          <p:cNvSpPr>
            <a:spLocks noGrp="1"/>
          </p:cNvSpPr>
          <p:nvPr>
            <p:ph type="sldNum" sz="quarter" idx="17"/>
          </p:nvPr>
        </p:nvSpPr>
        <p:spPr/>
        <p:txBody>
          <a:bodyPr/>
          <a:lstStyle>
            <a:lvl1pPr defTabSz="914400" eaLnBrk="0" fontAlgn="base" hangingPunct="0">
              <a:spcBef>
                <a:spcPct val="0"/>
              </a:spcBef>
              <a:spcAft>
                <a:spcPct val="0"/>
              </a:spcAft>
              <a:defRPr>
                <a:latin typeface="Arial" charset="0"/>
                <a:ea typeface="ＭＳ Ｐゴシック" pitchFamily="28" charset="-128"/>
              </a:defRPr>
            </a:lvl1pPr>
          </a:lstStyle>
          <a:p>
            <a:pPr>
              <a:defRPr/>
            </a:pPr>
            <a:endParaRPr lang="en-US"/>
          </a:p>
          <a:p>
            <a:pPr>
              <a:defRPr/>
            </a:pPr>
            <a:fld id="{0918EAC6-3E62-403F-A6CF-5054B9B29BC4}" type="slidenum">
              <a:rPr lang="en-US"/>
              <a:pPr>
                <a:defRPr/>
              </a:pPr>
              <a:t>‹#›</a:t>
            </a:fld>
            <a:endParaRPr lang="en-US"/>
          </a:p>
          <a:p>
            <a:pPr>
              <a:defRPr/>
            </a:pPr>
            <a:endParaRPr lang="en-US"/>
          </a:p>
        </p:txBody>
      </p:sp>
    </p:spTree>
    <p:extLst>
      <p:ext uri="{BB962C8B-B14F-4D97-AF65-F5344CB8AC3E}">
        <p14:creationId xmlns:p14="http://schemas.microsoft.com/office/powerpoint/2010/main" xmlns="" val="2905035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0FA0C1B-151C-41CB-A725-17E375A1F840}" type="datetimeFigureOut">
              <a:rPr lang="en-US" smtClean="0"/>
              <a:pPr/>
              <a:t>10/18/2013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814453B-933A-45C0-921D-DD6813F61B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C:\Documents%20and%20Settings\Patrick%20Scible\Desktop\U_N__Passes_Security_Council_Resolution_to_Remove_Haiti_s_Military_Regime.as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6.jpe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35.jpeg"/><Relationship Id="rId5" Type="http://schemas.openxmlformats.org/officeDocument/2006/relationships/oleObject" Target="../embeddings/oleObject1.bin"/><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hyperlink" Target="http://www.unicef.org/appeals"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447800"/>
            <a:ext cx="6172200" cy="1894362"/>
          </a:xfrm>
        </p:spPr>
        <p:txBody>
          <a:bodyPr>
            <a:normAutofit/>
          </a:bodyPr>
          <a:lstStyle/>
          <a:p>
            <a:r>
              <a:rPr lang="en-US" dirty="0" smtClean="0"/>
              <a:t>Decision Making in Non Profit Sector (NPO)</a:t>
            </a:r>
            <a:br>
              <a:rPr lang="en-US" dirty="0" smtClean="0"/>
            </a:br>
            <a:r>
              <a:rPr lang="en-US" dirty="0" smtClean="0"/>
              <a:t>Lecture-13</a:t>
            </a:r>
            <a:endParaRPr lang="en-US" dirty="0"/>
          </a:p>
        </p:txBody>
      </p:sp>
      <p:sp>
        <p:nvSpPr>
          <p:cNvPr id="3" name="Subtitle 2"/>
          <p:cNvSpPr>
            <a:spLocks noGrp="1"/>
          </p:cNvSpPr>
          <p:nvPr>
            <p:ph type="subTitle" idx="1"/>
          </p:nvPr>
        </p:nvSpPr>
        <p:spPr>
          <a:xfrm>
            <a:off x="1752600" y="3657600"/>
            <a:ext cx="6172200" cy="1371600"/>
          </a:xfrm>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a:p>
        </p:txBody>
      </p:sp>
    </p:spTree>
    <p:extLst>
      <p:ext uri="{BB962C8B-B14F-4D97-AF65-F5344CB8AC3E}">
        <p14:creationId xmlns:p14="http://schemas.microsoft.com/office/powerpoint/2010/main" xmlns="" val="253511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fontScale="62500" lnSpcReduction="20000"/>
          </a:bodyPr>
          <a:lstStyle/>
          <a:p>
            <a:r>
              <a:rPr lang="en-US" sz="2900" dirty="0" smtClean="0"/>
              <a:t>Preview of Last Lecture</a:t>
            </a:r>
          </a:p>
          <a:p>
            <a:r>
              <a:rPr lang="en-US" sz="2900" dirty="0" smtClean="0"/>
              <a:t>United Nations Perspective 2</a:t>
            </a:r>
          </a:p>
          <a:p>
            <a:r>
              <a:rPr lang="en-US" sz="2900" dirty="0"/>
              <a:t> </a:t>
            </a:r>
            <a:r>
              <a:rPr lang="en-US" sz="2900" dirty="0" smtClean="0"/>
              <a:t>What are Human Rights</a:t>
            </a:r>
          </a:p>
          <a:p>
            <a:pPr>
              <a:lnSpc>
                <a:spcPct val="90000"/>
              </a:lnSpc>
            </a:pPr>
            <a:r>
              <a:rPr lang="en-US" sz="2900" dirty="0" smtClean="0"/>
              <a:t> What is United Nations </a:t>
            </a:r>
          </a:p>
          <a:p>
            <a:pPr>
              <a:lnSpc>
                <a:spcPct val="90000"/>
              </a:lnSpc>
            </a:pPr>
            <a:r>
              <a:rPr lang="en-US" sz="2900" dirty="0" smtClean="0"/>
              <a:t> Main Aim of UN</a:t>
            </a:r>
          </a:p>
          <a:p>
            <a:pPr>
              <a:lnSpc>
                <a:spcPct val="90000"/>
              </a:lnSpc>
            </a:pPr>
            <a:r>
              <a:rPr lang="en-US" sz="2900" dirty="0" smtClean="0"/>
              <a:t>History of UN</a:t>
            </a:r>
          </a:p>
          <a:p>
            <a:pPr>
              <a:lnSpc>
                <a:spcPct val="90000"/>
              </a:lnSpc>
            </a:pPr>
            <a:r>
              <a:rPr lang="en-US" sz="2900" dirty="0"/>
              <a:t> </a:t>
            </a:r>
            <a:r>
              <a:rPr lang="en-US" sz="2900" dirty="0" smtClean="0"/>
              <a:t>Purpose of UN</a:t>
            </a:r>
          </a:p>
          <a:p>
            <a:pPr>
              <a:lnSpc>
                <a:spcPct val="90000"/>
              </a:lnSpc>
            </a:pPr>
            <a:r>
              <a:rPr lang="en-US" sz="2900" dirty="0" smtClean="0"/>
              <a:t>Bodies of UN</a:t>
            </a:r>
          </a:p>
          <a:p>
            <a:pPr>
              <a:lnSpc>
                <a:spcPct val="90000"/>
              </a:lnSpc>
            </a:pPr>
            <a:r>
              <a:rPr lang="en-US" sz="2900" dirty="0" smtClean="0"/>
              <a:t>Sanctions </a:t>
            </a:r>
          </a:p>
          <a:p>
            <a:pPr>
              <a:lnSpc>
                <a:spcPct val="90000"/>
              </a:lnSpc>
            </a:pPr>
            <a:r>
              <a:rPr lang="en-US" sz="2900" dirty="0" smtClean="0"/>
              <a:t>UN Peace  Keepers</a:t>
            </a:r>
          </a:p>
          <a:p>
            <a:pPr>
              <a:lnSpc>
                <a:spcPct val="90000"/>
              </a:lnSpc>
            </a:pPr>
            <a:r>
              <a:rPr lang="en-US" sz="2900" dirty="0" smtClean="0"/>
              <a:t>Major Missions </a:t>
            </a:r>
          </a:p>
          <a:p>
            <a:pPr>
              <a:lnSpc>
                <a:spcPct val="90000"/>
              </a:lnSpc>
            </a:pPr>
            <a:r>
              <a:rPr lang="en-US" sz="2900" dirty="0" smtClean="0"/>
              <a:t>International Court of Justice(ICJ)</a:t>
            </a:r>
          </a:p>
          <a:p>
            <a:pPr>
              <a:lnSpc>
                <a:spcPct val="90000"/>
              </a:lnSpc>
            </a:pPr>
            <a:r>
              <a:rPr lang="en-US" sz="2900" dirty="0" smtClean="0"/>
              <a:t>UN Human Rights Bodies</a:t>
            </a:r>
          </a:p>
          <a:p>
            <a:pPr>
              <a:lnSpc>
                <a:spcPct val="90000"/>
              </a:lnSpc>
            </a:pPr>
            <a:r>
              <a:rPr lang="en-US" sz="2900" dirty="0" smtClean="0"/>
              <a:t>Where Do Human Rights Begin?</a:t>
            </a:r>
          </a:p>
          <a:p>
            <a:pPr>
              <a:lnSpc>
                <a:spcPct val="90000"/>
              </a:lnSpc>
            </a:pPr>
            <a:r>
              <a:rPr lang="en-US" sz="2900" dirty="0" smtClean="0"/>
              <a:t>UNICEF And Humanitarian Action In the World</a:t>
            </a:r>
          </a:p>
          <a:p>
            <a:pPr>
              <a:lnSpc>
                <a:spcPct val="90000"/>
              </a:lnSpc>
            </a:pPr>
            <a:r>
              <a:rPr lang="en-US" sz="2900" dirty="0" smtClean="0"/>
              <a:t>Conclusion</a:t>
            </a:r>
          </a:p>
          <a:p>
            <a:pPr>
              <a:lnSpc>
                <a:spcPct val="90000"/>
              </a:lnSpc>
            </a:pPr>
            <a:r>
              <a:rPr lang="en-US" sz="2900" dirty="0" smtClean="0"/>
              <a:t>Reference</a:t>
            </a:r>
          </a:p>
          <a:p>
            <a:endParaRPr lang="en-US" dirty="0" smtClean="0"/>
          </a:p>
          <a:p>
            <a:endParaRPr lang="en-US" dirty="0" smtClean="0"/>
          </a:p>
        </p:txBody>
      </p:sp>
    </p:spTree>
    <p:extLst>
      <p:ext uri="{BB962C8B-B14F-4D97-AF65-F5344CB8AC3E}">
        <p14:creationId xmlns:p14="http://schemas.microsoft.com/office/powerpoint/2010/main" xmlns="" val="1269290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1027"/>
          <p:cNvSpPr>
            <a:spLocks noGrp="1" noChangeArrowheads="1"/>
          </p:cNvSpPr>
          <p:nvPr>
            <p:ph sz="quarter" idx="1"/>
          </p:nvPr>
        </p:nvSpPr>
        <p:spPr>
          <a:xfrm>
            <a:off x="685800" y="2147888"/>
            <a:ext cx="7772400" cy="1738312"/>
          </a:xfrm>
        </p:spPr>
        <p:txBody>
          <a:bodyPr/>
          <a:lstStyle/>
          <a:p>
            <a:pPr marL="0" indent="0">
              <a:buFontTx/>
              <a:buNone/>
            </a:pPr>
            <a:r>
              <a:rPr lang="en-US"/>
              <a:t>HUMAN RIGHTS are the rights that all people have by virtue of being human beings.</a:t>
            </a:r>
          </a:p>
        </p:txBody>
      </p:sp>
      <p:sp>
        <p:nvSpPr>
          <p:cNvPr id="57348" name="Rectangle 1028"/>
          <p:cNvSpPr>
            <a:spLocks noChangeArrowheads="1"/>
          </p:cNvSpPr>
          <p:nvPr/>
        </p:nvSpPr>
        <p:spPr bwMode="auto">
          <a:xfrm>
            <a:off x="650966" y="152400"/>
            <a:ext cx="7772400" cy="670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spcBef>
                <a:spcPct val="20000"/>
              </a:spcBef>
            </a:pPr>
            <a:endParaRPr lang="en-US" sz="3200" dirty="0" smtClean="0">
              <a:latin typeface="Tahoma" pitchFamily="34" charset="0"/>
            </a:endParaRPr>
          </a:p>
          <a:p>
            <a:pPr>
              <a:spcBef>
                <a:spcPct val="20000"/>
              </a:spcBef>
            </a:pPr>
            <a:r>
              <a:rPr lang="en-US" sz="3200" dirty="0" smtClean="0">
                <a:latin typeface="Tahoma" pitchFamily="34" charset="0"/>
              </a:rPr>
              <a:t>HUMAN </a:t>
            </a:r>
            <a:r>
              <a:rPr lang="en-US" sz="3200" dirty="0">
                <a:latin typeface="Tahoma" pitchFamily="34" charset="0"/>
              </a:rPr>
              <a:t>RIGHTS are the rights that all people have by virtue of being human beings.  </a:t>
            </a:r>
          </a:p>
          <a:p>
            <a:pPr>
              <a:spcBef>
                <a:spcPct val="20000"/>
              </a:spcBef>
            </a:pPr>
            <a:endParaRPr lang="en-US" sz="3200" dirty="0">
              <a:latin typeface="Tahoma" pitchFamily="34" charset="0"/>
            </a:endParaRPr>
          </a:p>
          <a:p>
            <a:pPr>
              <a:spcBef>
                <a:spcPct val="20000"/>
              </a:spcBef>
            </a:pPr>
            <a:r>
              <a:rPr lang="en-US" sz="3200" dirty="0" smtClean="0">
                <a:latin typeface="Tahoma" pitchFamily="34" charset="0"/>
              </a:rPr>
              <a:t>HUMAN </a:t>
            </a:r>
            <a:r>
              <a:rPr lang="en-US" sz="3200" dirty="0">
                <a:latin typeface="Tahoma" pitchFamily="34" charset="0"/>
              </a:rPr>
              <a:t>RIGHTS are derived from the inherent </a:t>
            </a:r>
            <a:r>
              <a:rPr lang="en-US" sz="3200" i="1" dirty="0">
                <a:latin typeface="Tahoma" pitchFamily="34" charset="0"/>
              </a:rPr>
              <a:t>dignity</a:t>
            </a:r>
            <a:r>
              <a:rPr lang="en-US" sz="3200" dirty="0">
                <a:latin typeface="Tahoma" pitchFamily="34" charset="0"/>
              </a:rPr>
              <a:t> of the human person and are defined internationally, nationally and locally by various law making bodies.</a:t>
            </a:r>
          </a:p>
        </p:txBody>
      </p:sp>
    </p:spTree>
    <p:extLst>
      <p:ext uri="{BB962C8B-B14F-4D97-AF65-F5344CB8AC3E}">
        <p14:creationId xmlns:p14="http://schemas.microsoft.com/office/powerpoint/2010/main" xmlns="" val="339939550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wipe(left)">
                                      <p:cBhvr>
                                        <p:cTn id="7"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5613" y="2447925"/>
            <a:ext cx="8226425" cy="1736725"/>
          </a:xfrm>
        </p:spPr>
        <p:txBody>
          <a:bodyPr>
            <a:normAutofit/>
          </a:bodyPr>
          <a:lstStyle/>
          <a:p>
            <a:pPr algn="ctr" eaLnBrk="1" hangingPunct="1">
              <a:defRPr/>
            </a:pPr>
            <a:r>
              <a:rPr lang="en-GB" sz="4800" b="1" dirty="0" smtClean="0"/>
              <a:t>The United Nations</a:t>
            </a:r>
          </a:p>
        </p:txBody>
      </p:sp>
      <p:sp>
        <p:nvSpPr>
          <p:cNvPr id="2051" name="Rectangle 3"/>
          <p:cNvSpPr>
            <a:spLocks noGrp="1" noChangeArrowheads="1"/>
          </p:cNvSpPr>
          <p:nvPr>
            <p:ph type="subTitle" idx="1"/>
          </p:nvPr>
        </p:nvSpPr>
        <p:spPr>
          <a:xfrm>
            <a:off x="228600" y="4413250"/>
            <a:ext cx="8686800" cy="1752600"/>
          </a:xfrm>
        </p:spPr>
        <p:txBody>
          <a:bodyPr>
            <a:normAutofit/>
          </a:bodyPr>
          <a:lstStyle/>
          <a:p>
            <a:pPr eaLnBrk="1" hangingPunct="1">
              <a:lnSpc>
                <a:spcPct val="80000"/>
              </a:lnSpc>
              <a:defRPr/>
            </a:pPr>
            <a:r>
              <a:rPr lang="en-GB" sz="2800" b="1" u="sng" dirty="0" smtClean="0">
                <a:solidFill>
                  <a:schemeClr val="folHlink"/>
                </a:solidFill>
              </a:rPr>
              <a:t>Main Aims</a:t>
            </a:r>
            <a:r>
              <a:rPr lang="en-GB" sz="2800" dirty="0" smtClean="0">
                <a:solidFill>
                  <a:schemeClr val="folHlink"/>
                </a:solidFill>
              </a:rPr>
              <a:t>: </a:t>
            </a:r>
          </a:p>
          <a:p>
            <a:pPr eaLnBrk="1" hangingPunct="1">
              <a:lnSpc>
                <a:spcPct val="80000"/>
              </a:lnSpc>
              <a:defRPr/>
            </a:pPr>
            <a:r>
              <a:rPr lang="en-GB" sz="2800" dirty="0" smtClean="0">
                <a:solidFill>
                  <a:schemeClr val="folHlink"/>
                </a:solidFill>
              </a:rPr>
              <a:t>Tolerance and friendship among all nations, racial or religious groups. </a:t>
            </a:r>
          </a:p>
          <a:p>
            <a:pPr eaLnBrk="1" hangingPunct="1">
              <a:lnSpc>
                <a:spcPct val="80000"/>
              </a:lnSpc>
              <a:defRPr/>
            </a:pPr>
            <a:r>
              <a:rPr lang="en-GB" sz="2800" dirty="0" smtClean="0">
                <a:solidFill>
                  <a:schemeClr val="folHlink"/>
                </a:solidFill>
              </a:rPr>
              <a:t>Maintenance of peace</a:t>
            </a:r>
          </a:p>
        </p:txBody>
      </p:sp>
      <p:pic>
        <p:nvPicPr>
          <p:cNvPr id="3076" name="Picture 11" descr="unfla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2601" y="152400"/>
            <a:ext cx="2938599" cy="1959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47519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51">
                                            <p:txEl>
                                              <p:pRg st="0" end="0"/>
                                            </p:txEl>
                                          </p:spTgt>
                                        </p:tgtEl>
                                        <p:attrNameLst>
                                          <p:attrName>style.visibility</p:attrName>
                                        </p:attrNameLst>
                                      </p:cBhvr>
                                      <p:to>
                                        <p:strVal val="visible"/>
                                      </p:to>
                                    </p:set>
                                    <p:animEffect transition="in" filter="dissolve">
                                      <p:cBhvr>
                                        <p:cTn id="12" dur="500"/>
                                        <p:tgtEl>
                                          <p:spTgt spid="20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1">
                                            <p:txEl>
                                              <p:pRg st="1" end="1"/>
                                            </p:txEl>
                                          </p:spTgt>
                                        </p:tgtEl>
                                        <p:attrNameLst>
                                          <p:attrName>style.visibility</p:attrName>
                                        </p:attrNameLst>
                                      </p:cBhvr>
                                      <p:to>
                                        <p:strVal val="visible"/>
                                      </p:to>
                                    </p:set>
                                    <p:animEffect transition="in" filter="dissolve">
                                      <p:cBhvr>
                                        <p:cTn id="17" dur="500"/>
                                        <p:tgtEl>
                                          <p:spTgt spid="205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51">
                                            <p:txEl>
                                              <p:pRg st="2" end="2"/>
                                            </p:txEl>
                                          </p:spTgt>
                                        </p:tgtEl>
                                        <p:attrNameLst>
                                          <p:attrName>style.visibility</p:attrName>
                                        </p:attrNameLst>
                                      </p:cBhvr>
                                      <p:to>
                                        <p:strVal val="visible"/>
                                      </p:to>
                                    </p:set>
                                    <p:animEffect transition="in" filter="dissolve">
                                      <p:cBhvr>
                                        <p:cTn id="22" dur="500"/>
                                        <p:tgtEl>
                                          <p:spTgt spid="20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hr-HR" b="1" dirty="0" smtClean="0">
                <a:solidFill>
                  <a:schemeClr val="tx1"/>
                </a:solidFill>
              </a:rPr>
              <a:t>What is the UN</a:t>
            </a:r>
            <a:r>
              <a:rPr lang="en-US" b="1" dirty="0" smtClean="0">
                <a:solidFill>
                  <a:schemeClr val="tx1"/>
                </a:solidFill>
              </a:rPr>
              <a:t>?</a:t>
            </a:r>
            <a:endParaRPr lang="en-US" dirty="0" smtClean="0">
              <a:solidFill>
                <a:schemeClr val="tx1"/>
              </a:solidFill>
            </a:endParaRPr>
          </a:p>
        </p:txBody>
      </p:sp>
      <p:sp>
        <p:nvSpPr>
          <p:cNvPr id="3" name="Content Placeholder 2"/>
          <p:cNvSpPr>
            <a:spLocks noGrp="1"/>
          </p:cNvSpPr>
          <p:nvPr>
            <p:ph idx="1"/>
          </p:nvPr>
        </p:nvSpPr>
        <p:spPr/>
        <p:txBody>
          <a:bodyPr/>
          <a:lstStyle/>
          <a:p>
            <a:pPr eaLnBrk="1" hangingPunct="1">
              <a:buFontTx/>
              <a:buChar char="-"/>
              <a:defRPr/>
            </a:pPr>
            <a:r>
              <a:rPr lang="en-US" b="1" dirty="0" smtClean="0">
                <a:effectLst>
                  <a:outerShdw blurRad="38100" dist="38100" dir="2700000" algn="tl">
                    <a:srgbClr val="000000">
                      <a:alpha val="43137"/>
                    </a:srgbClr>
                  </a:outerShdw>
                </a:effectLst>
              </a:rPr>
              <a:t>an international organization designed to make the enforcement  of international law, security, human rights, economic and social progress easier for countries around the world</a:t>
            </a:r>
          </a:p>
          <a:p>
            <a:pPr eaLnBrk="1" hangingPunct="1">
              <a:buFontTx/>
              <a:buChar char="-"/>
              <a:defRPr/>
            </a:pPr>
            <a:r>
              <a:rPr lang="en-US" b="1" dirty="0" smtClean="0">
                <a:effectLst>
                  <a:outerShdw blurRad="38100" dist="38100" dir="2700000" algn="tl">
                    <a:srgbClr val="000000">
                      <a:alpha val="43137"/>
                    </a:srgbClr>
                  </a:outerShdw>
                </a:effectLst>
              </a:rPr>
              <a:t>192 member countries</a:t>
            </a:r>
          </a:p>
          <a:p>
            <a:pPr eaLnBrk="1" hangingPunct="1">
              <a:buFontTx/>
              <a:buChar char="-"/>
              <a:defRPr/>
            </a:pPr>
            <a:r>
              <a:rPr lang="en-US" b="1" dirty="0" smtClean="0">
                <a:effectLst>
                  <a:outerShdw blurRad="38100" dist="38100" dir="2700000" algn="tl">
                    <a:srgbClr val="000000">
                      <a:alpha val="43137"/>
                    </a:srgbClr>
                  </a:outerShdw>
                </a:effectLst>
              </a:rPr>
              <a:t>headquarters  in New York City</a:t>
            </a:r>
            <a:endParaRPr lang="en-US" dirty="0"/>
          </a:p>
        </p:txBody>
      </p:sp>
    </p:spTree>
    <p:extLst>
      <p:ext uri="{BB962C8B-B14F-4D97-AF65-F5344CB8AC3E}">
        <p14:creationId xmlns:p14="http://schemas.microsoft.com/office/powerpoint/2010/main" xmlns="" val="2555767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144000" cy="1524000"/>
          </a:xfrm>
        </p:spPr>
        <p:txBody>
          <a:bodyPr>
            <a:noAutofit/>
          </a:bodyPr>
          <a:lstStyle/>
          <a:p>
            <a:pPr eaLnBrk="1" hangingPunct="1">
              <a:defRPr/>
            </a:pPr>
            <a:r>
              <a:rPr lang="en-US" sz="3200" b="1" dirty="0" smtClean="0"/>
              <a:t>UN World Headquarters</a:t>
            </a:r>
            <a:br>
              <a:rPr lang="en-US" sz="3200" b="1" dirty="0" smtClean="0"/>
            </a:br>
            <a:r>
              <a:rPr lang="en-US" sz="3200" b="1" dirty="0" smtClean="0"/>
              <a:t>New York</a:t>
            </a:r>
          </a:p>
        </p:txBody>
      </p:sp>
      <p:pic>
        <p:nvPicPr>
          <p:cNvPr id="8195" name="Picture 5" descr="sriimg20020523_1162018_0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4038600"/>
            <a:ext cx="5029200"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6" name="Picture 7" descr="United,%20Nations,%20headquarters,%20congress,%20ambassadors,%20New,%20York,"/>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1524000"/>
            <a:ext cx="3695700"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7" name="Picture 9" descr="unhq"/>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1524000"/>
            <a:ext cx="5029200"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25797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714375" y="285750"/>
            <a:ext cx="7772400" cy="1143000"/>
          </a:xfrm>
        </p:spPr>
        <p:txBody>
          <a:bodyPr/>
          <a:lstStyle/>
          <a:p>
            <a:pPr eaLnBrk="1" hangingPunct="1"/>
            <a:r>
              <a:rPr lang="en-US" b="1" dirty="0" smtClean="0">
                <a:solidFill>
                  <a:schemeClr val="tx1"/>
                </a:solidFill>
              </a:rPr>
              <a:t>History of the UN</a:t>
            </a:r>
            <a:endParaRPr lang="en-US" dirty="0" smtClean="0">
              <a:solidFill>
                <a:schemeClr val="tx1"/>
              </a:solidFill>
            </a:endParaRPr>
          </a:p>
        </p:txBody>
      </p:sp>
      <p:sp>
        <p:nvSpPr>
          <p:cNvPr id="3" name="Content Placeholder 2"/>
          <p:cNvSpPr>
            <a:spLocks noGrp="1"/>
          </p:cNvSpPr>
          <p:nvPr>
            <p:ph idx="1"/>
          </p:nvPr>
        </p:nvSpPr>
        <p:spPr>
          <a:xfrm>
            <a:off x="500063" y="1285875"/>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the League of Nations was the predecessor to the UN, it was founded in1919 and was responsible for ensuring peace and cooperation between world nations</a:t>
            </a:r>
          </a:p>
          <a:p>
            <a:pPr eaLnBrk="1" hangingPunct="1">
              <a:buFontTx/>
              <a:buChar char="-"/>
              <a:defRPr/>
            </a:pPr>
            <a:r>
              <a:rPr lang="en-US" b="1" dirty="0" smtClean="0">
                <a:effectLst>
                  <a:outerShdw blurRad="38100" dist="38100" dir="2700000" algn="tl">
                    <a:srgbClr val="000000">
                      <a:alpha val="43137"/>
                    </a:srgbClr>
                  </a:outerShdw>
                </a:effectLst>
              </a:rPr>
              <a:t>the term ‘’United Nations’’ was coined in 1942 by Winston Churchill and Franklin D. Roosevelt</a:t>
            </a:r>
            <a:endParaRPr lang="en-US" dirty="0"/>
          </a:p>
        </p:txBody>
      </p:sp>
      <p:pic>
        <p:nvPicPr>
          <p:cNvPr id="4100" name="Picture 3" descr="images[1].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58063" y="5000625"/>
            <a:ext cx="1371600" cy="146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1" name="Picture 4" descr="roosevelt.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29313" y="5000625"/>
            <a:ext cx="1314450" cy="1481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48334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857250" y="357188"/>
            <a:ext cx="7772400" cy="1143000"/>
          </a:xfrm>
        </p:spPr>
        <p:txBody>
          <a:bodyPr/>
          <a:lstStyle/>
          <a:p>
            <a:pPr eaLnBrk="1" hangingPunct="1"/>
            <a:r>
              <a:rPr lang="en-US" b="1" dirty="0" smtClean="0">
                <a:solidFill>
                  <a:schemeClr val="tx1"/>
                </a:solidFill>
              </a:rPr>
              <a:t>History of the UN</a:t>
            </a:r>
            <a:endParaRPr lang="en-US" dirty="0" smtClean="0">
              <a:solidFill>
                <a:schemeClr val="tx1"/>
              </a:solidFill>
            </a:endParaRPr>
          </a:p>
        </p:txBody>
      </p:sp>
      <p:sp>
        <p:nvSpPr>
          <p:cNvPr id="3" name="Content Placeholder 2"/>
          <p:cNvSpPr>
            <a:spLocks noGrp="1"/>
          </p:cNvSpPr>
          <p:nvPr>
            <p:ph idx="1"/>
          </p:nvPr>
        </p:nvSpPr>
        <p:spPr>
          <a:xfrm>
            <a:off x="357188" y="1714500"/>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the UN was founded on October 24, 1945, when the Charter of the UN was drafted at the UN Conference on International Organization in San Francisco</a:t>
            </a:r>
          </a:p>
          <a:p>
            <a:pPr eaLnBrk="1" hangingPunct="1">
              <a:buFontTx/>
              <a:buChar char="-"/>
              <a:defRPr/>
            </a:pPr>
            <a:r>
              <a:rPr lang="en-US" b="1" dirty="0" smtClean="0">
                <a:effectLst>
                  <a:outerShdw blurRad="38100" dist="38100" dir="2700000" algn="tl">
                    <a:srgbClr val="000000">
                      <a:alpha val="43137"/>
                    </a:srgbClr>
                  </a:outerShdw>
                </a:effectLst>
              </a:rPr>
              <a:t>the conference was attended by 50 nations and several non governmental organizations</a:t>
            </a:r>
            <a:endParaRPr lang="en-US" dirty="0"/>
          </a:p>
        </p:txBody>
      </p:sp>
      <p:pic>
        <p:nvPicPr>
          <p:cNvPr id="5124" name="Picture 3" descr="osnivanje un-a.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57938" y="5286375"/>
            <a:ext cx="1738312" cy="135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72934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38" y="1643063"/>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main principles:</a:t>
            </a:r>
            <a:r>
              <a:rPr lang="en-US" dirty="0" smtClean="0"/>
              <a:t> </a:t>
            </a:r>
            <a:r>
              <a:rPr lang="en-US" b="1" dirty="0" smtClean="0">
                <a:effectLst>
                  <a:outerShdw blurRad="38100" dist="38100" dir="2700000" algn="tl">
                    <a:srgbClr val="000000">
                      <a:alpha val="43137"/>
                    </a:srgbClr>
                  </a:outerShdw>
                </a:effectLst>
              </a:rPr>
              <a:t>save future generations from war, reaffirm human rights, and establish equal rights for all nations</a:t>
            </a:r>
          </a:p>
          <a:p>
            <a:pPr eaLnBrk="1" hangingPunct="1">
              <a:buFontTx/>
              <a:buChar char="-"/>
              <a:defRPr/>
            </a:pPr>
            <a:r>
              <a:rPr lang="en-US" b="1" dirty="0" smtClean="0">
                <a:effectLst>
                  <a:outerShdw blurRad="38100" dist="38100" dir="2700000" algn="tl">
                    <a:srgbClr val="000000">
                      <a:alpha val="43137"/>
                    </a:srgbClr>
                  </a:outerShdw>
                </a:effectLst>
              </a:rPr>
              <a:t>United Nations day is celebrated on October 24</a:t>
            </a:r>
          </a:p>
        </p:txBody>
      </p:sp>
      <p:sp>
        <p:nvSpPr>
          <p:cNvPr id="6147" name="Title 4"/>
          <p:cNvSpPr>
            <a:spLocks noGrp="1"/>
          </p:cNvSpPr>
          <p:nvPr>
            <p:ph type="title"/>
          </p:nvPr>
        </p:nvSpPr>
        <p:spPr>
          <a:xfrm>
            <a:off x="714375" y="357188"/>
            <a:ext cx="7772400" cy="1143000"/>
          </a:xfrm>
        </p:spPr>
        <p:txBody>
          <a:bodyPr/>
          <a:lstStyle/>
          <a:p>
            <a:pPr eaLnBrk="1" hangingPunct="1"/>
            <a:r>
              <a:rPr lang="en-US" b="1" dirty="0" smtClean="0">
                <a:solidFill>
                  <a:schemeClr val="tx1"/>
                </a:solidFill>
              </a:rPr>
              <a:t>History of the UN</a:t>
            </a:r>
            <a:endParaRPr lang="en-US" dirty="0" smtClean="0">
              <a:solidFill>
                <a:schemeClr val="tx1"/>
              </a:solidFill>
            </a:endParaRPr>
          </a:p>
        </p:txBody>
      </p:sp>
      <p:pic>
        <p:nvPicPr>
          <p:cNvPr id="6148" name="Picture 5" descr="sjediste u new yorku.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4786313"/>
            <a:ext cx="2643188" cy="184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9" name="Picture 6" descr="sjediste u becu.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4929188"/>
            <a:ext cx="2714625" cy="171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78685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b="1" dirty="0" smtClean="0">
                <a:solidFill>
                  <a:schemeClr val="tx1"/>
                </a:solidFill>
              </a:rPr>
              <a:t>Organization of the UN</a:t>
            </a:r>
            <a:endParaRPr lang="en-US" dirty="0" smtClean="0">
              <a:solidFill>
                <a:schemeClr val="tx1"/>
              </a:solidFill>
            </a:endParaRPr>
          </a:p>
        </p:txBody>
      </p:sp>
      <p:sp>
        <p:nvSpPr>
          <p:cNvPr id="3" name="Content Placeholder 2"/>
          <p:cNvSpPr>
            <a:spLocks noGrp="1"/>
          </p:cNvSpPr>
          <p:nvPr>
            <p:ph idx="1"/>
          </p:nvPr>
        </p:nvSpPr>
        <p:spPr>
          <a:xfrm>
            <a:off x="714375" y="2143125"/>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purposes of the UN:</a:t>
            </a:r>
          </a:p>
          <a:p>
            <a:pPr lvl="1" eaLnBrk="1" hangingPunct="1">
              <a:buFontTx/>
              <a:buChar char="-"/>
              <a:defRPr/>
            </a:pPr>
            <a:r>
              <a:rPr lang="en-US" b="1" dirty="0" smtClean="0">
                <a:effectLst>
                  <a:outerShdw blurRad="38100" dist="38100" dir="2700000" algn="tl">
                    <a:srgbClr val="000000">
                      <a:alpha val="43137"/>
                    </a:srgbClr>
                  </a:outerShdw>
                </a:effectLst>
              </a:rPr>
              <a:t>maintaining international peace and security</a:t>
            </a:r>
          </a:p>
          <a:p>
            <a:pPr lvl="1" eaLnBrk="1" hangingPunct="1">
              <a:buFontTx/>
              <a:buChar char="-"/>
              <a:defRPr/>
            </a:pPr>
            <a:r>
              <a:rPr lang="en-US" b="1" dirty="0" smtClean="0">
                <a:effectLst>
                  <a:outerShdw blurRad="38100" dist="38100" dir="2700000" algn="tl">
                    <a:srgbClr val="000000">
                      <a:alpha val="43137"/>
                    </a:srgbClr>
                  </a:outerShdw>
                </a:effectLst>
              </a:rPr>
              <a:t>developing friendly international relations among world nations</a:t>
            </a:r>
          </a:p>
          <a:p>
            <a:pPr lvl="1" eaLnBrk="1" hangingPunct="1">
              <a:buFontTx/>
              <a:buChar char="-"/>
              <a:defRPr/>
            </a:pPr>
            <a:r>
              <a:rPr lang="en-US" b="1" dirty="0" smtClean="0">
                <a:effectLst>
                  <a:outerShdw blurRad="38100" dist="38100" dir="2700000" algn="tl">
                    <a:srgbClr val="000000">
                      <a:alpha val="43137"/>
                    </a:srgbClr>
                  </a:outerShdw>
                </a:effectLst>
              </a:rPr>
              <a:t>solving international problems of any nature (economic, cultural, social, humanitarian…)</a:t>
            </a:r>
            <a:endParaRPr lang="en-US" dirty="0"/>
          </a:p>
        </p:txBody>
      </p:sp>
    </p:spTree>
    <p:extLst>
      <p:ext uri="{BB962C8B-B14F-4D97-AF65-F5344CB8AC3E}">
        <p14:creationId xmlns:p14="http://schemas.microsoft.com/office/powerpoint/2010/main" xmlns="" val="1035889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b="1" dirty="0" smtClean="0">
                <a:solidFill>
                  <a:schemeClr val="tx1"/>
                </a:solidFill>
              </a:rPr>
              <a:t>Organization of the UN</a:t>
            </a:r>
            <a:endParaRPr lang="en-US" dirty="0" smtClean="0">
              <a:solidFill>
                <a:schemeClr val="tx1"/>
              </a:solidFill>
            </a:endParaRPr>
          </a:p>
        </p:txBody>
      </p:sp>
      <p:sp>
        <p:nvSpPr>
          <p:cNvPr id="3" name="Content Placeholder 2"/>
          <p:cNvSpPr>
            <a:spLocks noGrp="1"/>
          </p:cNvSpPr>
          <p:nvPr>
            <p:ph idx="1"/>
          </p:nvPr>
        </p:nvSpPr>
        <p:spPr>
          <a:xfrm>
            <a:off x="785813" y="2214563"/>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principal organs of the UN:</a:t>
            </a:r>
          </a:p>
          <a:p>
            <a:pPr lvl="1" eaLnBrk="1" hangingPunct="1">
              <a:buFontTx/>
              <a:buChar char="-"/>
              <a:defRPr/>
            </a:pPr>
            <a:r>
              <a:rPr lang="en-US" b="1" dirty="0" smtClean="0">
                <a:effectLst>
                  <a:outerShdw blurRad="38100" dist="38100" dir="2700000" algn="tl">
                    <a:srgbClr val="000000">
                      <a:alpha val="43137"/>
                    </a:srgbClr>
                  </a:outerShdw>
                </a:effectLst>
              </a:rPr>
              <a:t>the General Assembly</a:t>
            </a:r>
          </a:p>
          <a:p>
            <a:pPr lvl="1" eaLnBrk="1" hangingPunct="1">
              <a:buFontTx/>
              <a:buChar char="-"/>
              <a:defRPr/>
            </a:pPr>
            <a:r>
              <a:rPr lang="en-US" b="1" dirty="0" smtClean="0">
                <a:effectLst>
                  <a:outerShdw blurRad="38100" dist="38100" dir="2700000" algn="tl">
                    <a:srgbClr val="000000">
                      <a:alpha val="43137"/>
                    </a:srgbClr>
                  </a:outerShdw>
                </a:effectLst>
              </a:rPr>
              <a:t>the Secretariat</a:t>
            </a:r>
          </a:p>
          <a:p>
            <a:pPr lvl="1" eaLnBrk="1" hangingPunct="1">
              <a:buFontTx/>
              <a:buChar char="-"/>
              <a:defRPr/>
            </a:pPr>
            <a:r>
              <a:rPr lang="en-US" b="1" dirty="0" smtClean="0">
                <a:effectLst>
                  <a:outerShdw blurRad="38100" dist="38100" dir="2700000" algn="tl">
                    <a:srgbClr val="000000">
                      <a:alpha val="43137"/>
                    </a:srgbClr>
                  </a:outerShdw>
                </a:effectLst>
              </a:rPr>
              <a:t>the Security Council</a:t>
            </a:r>
          </a:p>
          <a:p>
            <a:pPr lvl="1" eaLnBrk="1" hangingPunct="1">
              <a:buFontTx/>
              <a:buChar char="-"/>
              <a:defRPr/>
            </a:pPr>
            <a:r>
              <a:rPr lang="en-US" b="1" dirty="0" smtClean="0">
                <a:effectLst>
                  <a:outerShdw blurRad="38100" dist="38100" dir="2700000" algn="tl">
                    <a:srgbClr val="000000">
                      <a:alpha val="43137"/>
                    </a:srgbClr>
                  </a:outerShdw>
                </a:effectLst>
              </a:rPr>
              <a:t>the International Court of Justice</a:t>
            </a:r>
          </a:p>
          <a:p>
            <a:pPr lvl="1" eaLnBrk="1" hangingPunct="1">
              <a:buFontTx/>
              <a:buChar char="-"/>
              <a:defRPr/>
            </a:pPr>
            <a:r>
              <a:rPr lang="en-US" b="1" dirty="0" smtClean="0">
                <a:effectLst>
                  <a:outerShdw blurRad="38100" dist="38100" dir="2700000" algn="tl">
                    <a:srgbClr val="000000">
                      <a:alpha val="43137"/>
                    </a:srgbClr>
                  </a:outerShdw>
                </a:effectLst>
              </a:rPr>
              <a:t>the Economic and Social Council</a:t>
            </a:r>
          </a:p>
          <a:p>
            <a:pPr lvl="1" eaLnBrk="1" hangingPunct="1">
              <a:buFontTx/>
              <a:buChar char="-"/>
              <a:defRPr/>
            </a:pPr>
            <a:r>
              <a:rPr lang="en-US" b="1" dirty="0" smtClean="0">
                <a:effectLst>
                  <a:outerShdw blurRad="38100" dist="38100" dir="2700000" algn="tl">
                    <a:srgbClr val="000000">
                      <a:alpha val="43137"/>
                    </a:srgbClr>
                  </a:outerShdw>
                </a:effectLst>
              </a:rPr>
              <a:t>the Trusteeship Council</a:t>
            </a:r>
          </a:p>
        </p:txBody>
      </p:sp>
    </p:spTree>
    <p:extLst>
      <p:ext uri="{BB962C8B-B14F-4D97-AF65-F5344CB8AC3E}">
        <p14:creationId xmlns:p14="http://schemas.microsoft.com/office/powerpoint/2010/main" xmlns="" val="983949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144000" cy="838200"/>
          </a:xfrm>
        </p:spPr>
        <p:txBody>
          <a:bodyPr>
            <a:noAutofit/>
          </a:bodyPr>
          <a:lstStyle/>
          <a:p>
            <a:pPr eaLnBrk="1" hangingPunct="1">
              <a:defRPr/>
            </a:pPr>
            <a:r>
              <a:rPr lang="en-US" sz="4000" b="1" dirty="0" smtClean="0"/>
              <a:t>Parts of the United Nations</a:t>
            </a:r>
          </a:p>
        </p:txBody>
      </p:sp>
      <p:sp>
        <p:nvSpPr>
          <p:cNvPr id="23555" name="Rectangle 3"/>
          <p:cNvSpPr>
            <a:spLocks noGrp="1" noChangeArrowheads="1"/>
          </p:cNvSpPr>
          <p:nvPr>
            <p:ph type="body" idx="1"/>
          </p:nvPr>
        </p:nvSpPr>
        <p:spPr>
          <a:xfrm>
            <a:off x="0" y="1524000"/>
            <a:ext cx="9144000" cy="5105400"/>
          </a:xfrm>
        </p:spPr>
        <p:txBody>
          <a:bodyPr/>
          <a:lstStyle/>
          <a:p>
            <a:pPr eaLnBrk="1" hangingPunct="1">
              <a:buFont typeface="Wingdings" pitchFamily="2" charset="2"/>
              <a:buNone/>
              <a:defRPr/>
            </a:pPr>
            <a:r>
              <a:rPr lang="en-US" b="1" dirty="0" smtClean="0"/>
              <a:t>1. </a:t>
            </a:r>
            <a:r>
              <a:rPr lang="en-US" b="1" u="sng" dirty="0" smtClean="0"/>
              <a:t>The General Assembly</a:t>
            </a:r>
            <a:r>
              <a:rPr lang="en-US" b="1" dirty="0" smtClean="0"/>
              <a:t> – the ‘town meeting’ of the world.</a:t>
            </a:r>
          </a:p>
          <a:p>
            <a:pPr eaLnBrk="1" hangingPunct="1">
              <a:buFont typeface="Wingdings" pitchFamily="2" charset="2"/>
              <a:buNone/>
              <a:defRPr/>
            </a:pPr>
            <a:r>
              <a:rPr lang="en-US" b="1" dirty="0" smtClean="0"/>
              <a:t>2. </a:t>
            </a:r>
            <a:r>
              <a:rPr lang="en-US" b="1" u="sng" dirty="0" smtClean="0"/>
              <a:t>UN Security Council</a:t>
            </a:r>
            <a:r>
              <a:rPr lang="en-US" b="1" dirty="0" smtClean="0"/>
              <a:t> – maintains world peace (most powerful branch)</a:t>
            </a:r>
          </a:p>
          <a:p>
            <a:pPr eaLnBrk="1" hangingPunct="1">
              <a:buFont typeface="Wingdings" pitchFamily="2" charset="2"/>
              <a:buNone/>
              <a:defRPr/>
            </a:pPr>
            <a:r>
              <a:rPr lang="en-US" b="1" dirty="0" smtClean="0"/>
              <a:t>3. </a:t>
            </a:r>
            <a:r>
              <a:rPr lang="en-US" b="1" u="sng" dirty="0" smtClean="0"/>
              <a:t>Economic and Social Council</a:t>
            </a:r>
            <a:r>
              <a:rPr lang="en-US" b="1" dirty="0" smtClean="0"/>
              <a:t> - works with the UN’s economic, cultural, health and educational activities.</a:t>
            </a:r>
          </a:p>
          <a:p>
            <a:pPr eaLnBrk="1" hangingPunct="1">
              <a:buFont typeface="Wingdings" pitchFamily="2" charset="2"/>
              <a:buNone/>
              <a:defRPr/>
            </a:pPr>
            <a:r>
              <a:rPr lang="en-US" b="1" dirty="0" smtClean="0"/>
              <a:t>4. </a:t>
            </a:r>
            <a:r>
              <a:rPr lang="en-US" b="1" u="sng" dirty="0" smtClean="0"/>
              <a:t>Trusteeship Council</a:t>
            </a:r>
            <a:r>
              <a:rPr lang="en-US" b="1" dirty="0" smtClean="0"/>
              <a:t> - territories</a:t>
            </a:r>
            <a:endParaRPr lang="en-US" b="1" u="sng" dirty="0" smtClean="0"/>
          </a:p>
          <a:p>
            <a:pPr eaLnBrk="1" hangingPunct="1">
              <a:buFont typeface="Wingdings" pitchFamily="2" charset="2"/>
              <a:buNone/>
              <a:defRPr/>
            </a:pPr>
            <a:r>
              <a:rPr lang="en-US" b="1" dirty="0" smtClean="0"/>
              <a:t>5. </a:t>
            </a:r>
            <a:r>
              <a:rPr lang="en-US" b="1" u="sng" dirty="0" smtClean="0"/>
              <a:t>ICJ</a:t>
            </a:r>
            <a:r>
              <a:rPr lang="en-US" b="1" dirty="0" smtClean="0"/>
              <a:t> – International Court of Justice</a:t>
            </a:r>
          </a:p>
          <a:p>
            <a:pPr eaLnBrk="1" hangingPunct="1">
              <a:buFont typeface="Wingdings" pitchFamily="2" charset="2"/>
              <a:buNone/>
              <a:defRPr/>
            </a:pPr>
            <a:r>
              <a:rPr lang="en-US" b="1" dirty="0" smtClean="0"/>
              <a:t>6. </a:t>
            </a:r>
            <a:r>
              <a:rPr lang="en-US" b="1" u="sng" dirty="0" smtClean="0"/>
              <a:t>The Secretariat</a:t>
            </a:r>
            <a:r>
              <a:rPr lang="en-US" b="1" dirty="0" smtClean="0"/>
              <a:t> – administrative duties    and can bring any topic before the SC.</a:t>
            </a:r>
          </a:p>
        </p:txBody>
      </p:sp>
    </p:spTree>
    <p:extLst>
      <p:ext uri="{BB962C8B-B14F-4D97-AF65-F5344CB8AC3E}">
        <p14:creationId xmlns:p14="http://schemas.microsoft.com/office/powerpoint/2010/main" xmlns="" val="32525421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20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20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20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fade">
                                      <p:cBhvr>
                                        <p:cTn id="22" dur="2000"/>
                                        <p:tgtEl>
                                          <p:spTgt spid="235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fade">
                                      <p:cBhvr>
                                        <p:cTn id="27" dur="2000"/>
                                        <p:tgtEl>
                                          <p:spTgt spid="235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fade">
                                      <p:cBhvr>
                                        <p:cTn id="32" dur="20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14375" y="214313"/>
            <a:ext cx="7772400" cy="1143000"/>
          </a:xfrm>
        </p:spPr>
        <p:txBody>
          <a:bodyPr/>
          <a:lstStyle/>
          <a:p>
            <a:pPr eaLnBrk="1" hangingPunct="1"/>
            <a:r>
              <a:rPr lang="en-US" b="1" dirty="0" smtClean="0">
                <a:solidFill>
                  <a:schemeClr val="tx1"/>
                </a:solidFill>
              </a:rPr>
              <a:t>The General Assembly</a:t>
            </a:r>
            <a:endParaRPr lang="en-US" dirty="0" smtClean="0">
              <a:solidFill>
                <a:schemeClr val="tx1"/>
              </a:solidFill>
            </a:endParaRPr>
          </a:p>
        </p:txBody>
      </p:sp>
      <p:sp>
        <p:nvSpPr>
          <p:cNvPr id="3" name="Content Placeholder 2"/>
          <p:cNvSpPr>
            <a:spLocks noGrp="1"/>
          </p:cNvSpPr>
          <p:nvPr>
            <p:ph idx="1"/>
          </p:nvPr>
        </p:nvSpPr>
        <p:spPr>
          <a:xfrm>
            <a:off x="214313" y="1785938"/>
            <a:ext cx="5715000" cy="4114800"/>
          </a:xfrm>
        </p:spPr>
        <p:txBody>
          <a:bodyPr>
            <a:noAutofit/>
          </a:bodyPr>
          <a:lstStyle/>
          <a:p>
            <a:pPr eaLnBrk="1" hangingPunct="1">
              <a:buFontTx/>
              <a:buChar char="-"/>
              <a:defRPr/>
            </a:pPr>
            <a:r>
              <a:rPr lang="en-US" b="1" dirty="0" smtClean="0">
                <a:effectLst>
                  <a:outerShdw blurRad="38100" dist="38100" dir="2700000" algn="tl">
                    <a:srgbClr val="000000">
                      <a:alpha val="43137"/>
                    </a:srgbClr>
                  </a:outerShdw>
                </a:effectLst>
              </a:rPr>
              <a:t>main function: assessing member countries and deciding on the budget</a:t>
            </a:r>
          </a:p>
          <a:p>
            <a:pPr eaLnBrk="1" hangingPunct="1">
              <a:buFontTx/>
              <a:buChar char="-"/>
              <a:defRPr/>
            </a:pPr>
            <a:r>
              <a:rPr lang="en-US" b="1" dirty="0" smtClean="0">
                <a:effectLst>
                  <a:outerShdw blurRad="38100" dist="38100" dir="2700000" algn="tl">
                    <a:srgbClr val="000000">
                      <a:alpha val="43137"/>
                    </a:srgbClr>
                  </a:outerShdw>
                </a:effectLst>
              </a:rPr>
              <a:t>the only organ where every member state is represented</a:t>
            </a:r>
          </a:p>
        </p:txBody>
      </p:sp>
      <p:pic>
        <p:nvPicPr>
          <p:cNvPr id="9220" name="Picture 3" descr="unpicture.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43563" y="2000250"/>
            <a:ext cx="3214687" cy="264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Content Placeholder 2"/>
          <p:cNvSpPr txBox="1">
            <a:spLocks/>
          </p:cNvSpPr>
          <p:nvPr/>
        </p:nvSpPr>
        <p:spPr bwMode="auto">
          <a:xfrm>
            <a:off x="214313" y="4786313"/>
            <a:ext cx="8215312" cy="2257425"/>
          </a:xfrm>
          <a:prstGeom prst="rect">
            <a:avLst/>
          </a:prstGeom>
          <a:noFill/>
          <a:ln w="9525">
            <a:noFill/>
            <a:miter lim="800000"/>
            <a:headEnd/>
            <a:tailEnd/>
          </a:ln>
        </p:spPr>
        <p:txBody>
          <a:bodyPr/>
          <a:lstStyle/>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consists of committees</a:t>
            </a:r>
          </a:p>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convenes annually in September, special sessions can also be held</a:t>
            </a:r>
            <a:endParaRPr lang="en-US" sz="3200" kern="0" dirty="0">
              <a:latin typeface="+mn-lt"/>
            </a:endParaRPr>
          </a:p>
        </p:txBody>
      </p:sp>
    </p:spTree>
    <p:extLst>
      <p:ext uri="{BB962C8B-B14F-4D97-AF65-F5344CB8AC3E}">
        <p14:creationId xmlns:p14="http://schemas.microsoft.com/office/powerpoint/2010/main" xmlns="" val="2979486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152400"/>
            <a:ext cx="9144000" cy="1143000"/>
          </a:xfrm>
        </p:spPr>
        <p:txBody>
          <a:bodyPr>
            <a:normAutofit fontScale="90000"/>
          </a:bodyPr>
          <a:lstStyle/>
          <a:p>
            <a:pPr eaLnBrk="1" hangingPunct="1">
              <a:defRPr/>
            </a:pPr>
            <a:r>
              <a:rPr lang="en-US" sz="4800" b="1" smtClean="0"/>
              <a:t>The General Assembly</a:t>
            </a:r>
            <a:br>
              <a:rPr lang="en-US" sz="4800" b="1" smtClean="0"/>
            </a:br>
            <a:r>
              <a:rPr lang="en-US" sz="3600" b="1" smtClean="0"/>
              <a:t>Inside UN Headquarters</a:t>
            </a:r>
          </a:p>
        </p:txBody>
      </p:sp>
      <p:pic>
        <p:nvPicPr>
          <p:cNvPr id="12291" name="Picture 5" descr="9nytr2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371600"/>
            <a:ext cx="8534400" cy="530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939739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714375" y="214313"/>
            <a:ext cx="7772400" cy="1143000"/>
          </a:xfrm>
        </p:spPr>
        <p:txBody>
          <a:bodyPr/>
          <a:lstStyle/>
          <a:p>
            <a:pPr eaLnBrk="1" hangingPunct="1"/>
            <a:r>
              <a:rPr lang="en-US" b="1" dirty="0" smtClean="0">
                <a:solidFill>
                  <a:schemeClr val="tx1"/>
                </a:solidFill>
              </a:rPr>
              <a:t>The Secretariat</a:t>
            </a:r>
            <a:endParaRPr lang="en-US" dirty="0" smtClean="0">
              <a:solidFill>
                <a:schemeClr val="tx1"/>
              </a:solidFill>
            </a:endParaRPr>
          </a:p>
        </p:txBody>
      </p:sp>
      <p:sp>
        <p:nvSpPr>
          <p:cNvPr id="5" name="Content Placeholder 4"/>
          <p:cNvSpPr>
            <a:spLocks noGrp="1"/>
          </p:cNvSpPr>
          <p:nvPr>
            <p:ph idx="1"/>
          </p:nvPr>
        </p:nvSpPr>
        <p:spPr>
          <a:xfrm>
            <a:off x="500063" y="1428750"/>
            <a:ext cx="6286500" cy="22860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includes the Secretary General and the Secretariat staff</a:t>
            </a:r>
          </a:p>
          <a:p>
            <a:pPr eaLnBrk="1" hangingPunct="1">
              <a:buFontTx/>
              <a:buChar char="-"/>
              <a:defRPr/>
            </a:pPr>
            <a:r>
              <a:rPr lang="en-US" b="1" dirty="0" smtClean="0">
                <a:effectLst>
                  <a:outerShdw blurRad="38100" dist="38100" dir="2700000" algn="tl">
                    <a:srgbClr val="000000">
                      <a:alpha val="43137"/>
                    </a:srgbClr>
                  </a:outerShdw>
                </a:effectLst>
              </a:rPr>
              <a:t>primarily has an administrative function</a:t>
            </a:r>
          </a:p>
        </p:txBody>
      </p:sp>
      <p:sp>
        <p:nvSpPr>
          <p:cNvPr id="7" name="Content Placeholder 4"/>
          <p:cNvSpPr txBox="1">
            <a:spLocks/>
          </p:cNvSpPr>
          <p:nvPr/>
        </p:nvSpPr>
        <p:spPr bwMode="auto">
          <a:xfrm>
            <a:off x="500063" y="4071938"/>
            <a:ext cx="7772400" cy="2614612"/>
          </a:xfrm>
          <a:prstGeom prst="rect">
            <a:avLst/>
          </a:prstGeom>
          <a:noFill/>
          <a:ln w="9525">
            <a:noFill/>
            <a:miter lim="800000"/>
            <a:headEnd/>
            <a:tailEnd/>
          </a:ln>
        </p:spPr>
        <p:txBody>
          <a:bodyPr/>
          <a:lstStyle/>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the Secretary General holds office for five years per term</a:t>
            </a:r>
          </a:p>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The first ever Secretary General was Trygve Lie, the office is currently held by Ban Ki-moon</a:t>
            </a:r>
            <a:endParaRPr lang="en-US" sz="3200" kern="0" dirty="0">
              <a:latin typeface="+mn-lt"/>
            </a:endParaRPr>
          </a:p>
        </p:txBody>
      </p:sp>
      <p:pic>
        <p:nvPicPr>
          <p:cNvPr id="10245" name="Picture 7" descr="225px-Bankimoon07052007.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43688" y="1500188"/>
            <a:ext cx="2071687" cy="257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53110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42938" y="357188"/>
            <a:ext cx="7772400" cy="1143000"/>
          </a:xfrm>
        </p:spPr>
        <p:txBody>
          <a:bodyPr/>
          <a:lstStyle/>
          <a:p>
            <a:pPr eaLnBrk="1" hangingPunct="1"/>
            <a:r>
              <a:rPr lang="en-US" b="1" dirty="0" smtClean="0">
                <a:solidFill>
                  <a:schemeClr val="tx1"/>
                </a:solidFill>
              </a:rPr>
              <a:t>The Security Council</a:t>
            </a:r>
            <a:endParaRPr lang="en-US" dirty="0" smtClean="0">
              <a:solidFill>
                <a:schemeClr val="tx1"/>
              </a:solidFill>
            </a:endParaRPr>
          </a:p>
        </p:txBody>
      </p:sp>
      <p:sp>
        <p:nvSpPr>
          <p:cNvPr id="3" name="Content Placeholder 2"/>
          <p:cNvSpPr>
            <a:spLocks noGrp="1"/>
          </p:cNvSpPr>
          <p:nvPr>
            <p:ph idx="1"/>
          </p:nvPr>
        </p:nvSpPr>
        <p:spPr>
          <a:xfrm>
            <a:off x="714375" y="1500188"/>
            <a:ext cx="6572250" cy="22860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UN’s most powerful organ</a:t>
            </a:r>
          </a:p>
          <a:p>
            <a:pPr eaLnBrk="1" hangingPunct="1">
              <a:buFontTx/>
              <a:buChar char="-"/>
              <a:defRPr/>
            </a:pPr>
            <a:r>
              <a:rPr lang="en-US" b="1" dirty="0" smtClean="0">
                <a:effectLst>
                  <a:outerShdw blurRad="38100" dist="38100" dir="2700000" algn="tl">
                    <a:srgbClr val="000000">
                      <a:alpha val="43137"/>
                    </a:srgbClr>
                  </a:outerShdw>
                </a:effectLst>
              </a:rPr>
              <a:t>deals with threats to international peace and security</a:t>
            </a:r>
          </a:p>
        </p:txBody>
      </p:sp>
      <p:pic>
        <p:nvPicPr>
          <p:cNvPr id="11268" name="Picture 7" descr="un%20security%20council%2010%2014.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98135" y="152400"/>
            <a:ext cx="2500312"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Content Placeholder 2"/>
          <p:cNvSpPr txBox="1">
            <a:spLocks/>
          </p:cNvSpPr>
          <p:nvPr/>
        </p:nvSpPr>
        <p:spPr bwMode="auto">
          <a:xfrm>
            <a:off x="714375" y="3571875"/>
            <a:ext cx="8143875" cy="3929063"/>
          </a:xfrm>
          <a:prstGeom prst="rect">
            <a:avLst/>
          </a:prstGeom>
          <a:noFill/>
          <a:ln w="9525">
            <a:noFill/>
            <a:miter lim="800000"/>
            <a:headEnd/>
            <a:tailEnd/>
          </a:ln>
        </p:spPr>
        <p:txBody>
          <a:bodyPr/>
          <a:lstStyle/>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has 15 members, 5 of which are permanent: the USA, China, Russia, Britain and France</a:t>
            </a:r>
          </a:p>
          <a:p>
            <a:pPr marL="342900" indent="-342900">
              <a:spcBef>
                <a:spcPct val="20000"/>
              </a:spcBef>
              <a:buFontTx/>
              <a:buChar char="-"/>
              <a:defRPr/>
            </a:pPr>
            <a:r>
              <a:rPr lang="en-US" sz="3200" b="1" kern="0" dirty="0">
                <a:effectLst>
                  <a:outerShdw blurRad="38100" dist="38100" dir="2700000" algn="tl">
                    <a:srgbClr val="000000">
                      <a:alpha val="43137"/>
                    </a:srgbClr>
                  </a:outerShdw>
                </a:effectLst>
                <a:latin typeface="+mn-lt"/>
              </a:rPr>
              <a:t>permanent members have veto power when the Council decides on important issues</a:t>
            </a:r>
            <a:endParaRPr lang="en-US" sz="3200" kern="0" dirty="0">
              <a:latin typeface="+mn-lt"/>
            </a:endParaRPr>
          </a:p>
        </p:txBody>
      </p:sp>
    </p:spTree>
    <p:extLst>
      <p:ext uri="{BB962C8B-B14F-4D97-AF65-F5344CB8AC3E}">
        <p14:creationId xmlns:p14="http://schemas.microsoft.com/office/powerpoint/2010/main" xmlns="" val="3400462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0"/>
            <a:ext cx="9144000" cy="990600"/>
          </a:xfrm>
        </p:spPr>
        <p:txBody>
          <a:bodyPr/>
          <a:lstStyle/>
          <a:p>
            <a:pPr eaLnBrk="1" hangingPunct="1">
              <a:defRPr/>
            </a:pPr>
            <a:r>
              <a:rPr lang="en-US" sz="5400" b="1" smtClean="0"/>
              <a:t>UN Security Council</a:t>
            </a:r>
          </a:p>
        </p:txBody>
      </p:sp>
      <p:sp>
        <p:nvSpPr>
          <p:cNvPr id="25603" name="Rectangle 3"/>
          <p:cNvSpPr>
            <a:spLocks noGrp="1" noChangeArrowheads="1"/>
          </p:cNvSpPr>
          <p:nvPr>
            <p:ph type="body" idx="1"/>
          </p:nvPr>
        </p:nvSpPr>
        <p:spPr>
          <a:xfrm>
            <a:off x="0" y="914400"/>
            <a:ext cx="9144000" cy="5943600"/>
          </a:xfrm>
        </p:spPr>
        <p:txBody>
          <a:bodyPr/>
          <a:lstStyle/>
          <a:p>
            <a:pPr eaLnBrk="1" hangingPunct="1">
              <a:lnSpc>
                <a:spcPct val="90000"/>
              </a:lnSpc>
              <a:defRPr/>
            </a:pPr>
            <a:r>
              <a:rPr lang="en-US" smtClean="0"/>
              <a:t>Made up of 15 countries:</a:t>
            </a:r>
          </a:p>
          <a:p>
            <a:pPr lvl="1" eaLnBrk="1" hangingPunct="1">
              <a:lnSpc>
                <a:spcPct val="90000"/>
              </a:lnSpc>
              <a:defRPr/>
            </a:pPr>
            <a:r>
              <a:rPr lang="en-US" sz="3200" smtClean="0"/>
              <a:t>The “Permanent Five” countries</a:t>
            </a:r>
          </a:p>
          <a:p>
            <a:pPr lvl="1" eaLnBrk="1" hangingPunct="1">
              <a:lnSpc>
                <a:spcPct val="90000"/>
              </a:lnSpc>
              <a:defRPr/>
            </a:pPr>
            <a:r>
              <a:rPr lang="en-US" sz="3200" smtClean="0"/>
              <a:t>10 non-permanent countries (elected every two years)</a:t>
            </a:r>
          </a:p>
          <a:p>
            <a:pPr eaLnBrk="1" hangingPunct="1">
              <a:lnSpc>
                <a:spcPct val="90000"/>
              </a:lnSpc>
              <a:defRPr/>
            </a:pPr>
            <a:r>
              <a:rPr lang="en-US" smtClean="0"/>
              <a:t>The strong-arm of the UN</a:t>
            </a:r>
          </a:p>
          <a:p>
            <a:pPr eaLnBrk="1" hangingPunct="1">
              <a:lnSpc>
                <a:spcPct val="90000"/>
              </a:lnSpc>
              <a:defRPr/>
            </a:pPr>
            <a:r>
              <a:rPr lang="en-US" smtClean="0"/>
              <a:t>Maintains international peace</a:t>
            </a:r>
          </a:p>
          <a:p>
            <a:pPr eaLnBrk="1" hangingPunct="1">
              <a:lnSpc>
                <a:spcPct val="90000"/>
              </a:lnSpc>
              <a:defRPr/>
            </a:pPr>
            <a:r>
              <a:rPr lang="en-US" smtClean="0"/>
              <a:t>How does it do this:</a:t>
            </a:r>
          </a:p>
          <a:p>
            <a:pPr lvl="1" eaLnBrk="1" hangingPunct="1">
              <a:lnSpc>
                <a:spcPct val="90000"/>
              </a:lnSpc>
              <a:defRPr/>
            </a:pPr>
            <a:r>
              <a:rPr lang="en-US" sz="3200" smtClean="0"/>
              <a:t>Recommends peaceful negotiations (peace talks)</a:t>
            </a:r>
          </a:p>
          <a:p>
            <a:pPr lvl="1" eaLnBrk="1" hangingPunct="1">
              <a:lnSpc>
                <a:spcPct val="90000"/>
              </a:lnSpc>
              <a:defRPr/>
            </a:pPr>
            <a:r>
              <a:rPr lang="en-US" sz="3200" smtClean="0"/>
              <a:t>Can use Economic Sanctions</a:t>
            </a:r>
          </a:p>
          <a:p>
            <a:pPr lvl="1" eaLnBrk="1" hangingPunct="1">
              <a:lnSpc>
                <a:spcPct val="90000"/>
              </a:lnSpc>
              <a:defRPr/>
            </a:pPr>
            <a:r>
              <a:rPr lang="en-US" sz="3200" smtClean="0"/>
              <a:t>Can use Military Sanctions</a:t>
            </a:r>
          </a:p>
        </p:txBody>
      </p:sp>
    </p:spTree>
    <p:extLst>
      <p:ext uri="{BB962C8B-B14F-4D97-AF65-F5344CB8AC3E}">
        <p14:creationId xmlns:p14="http://schemas.microsoft.com/office/powerpoint/2010/main" xmlns="" val="2765454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20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2000"/>
                                        <p:tgtEl>
                                          <p:spTgt spid="25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2000"/>
                                        <p:tgtEl>
                                          <p:spTgt spid="256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fade">
                                      <p:cBhvr>
                                        <p:cTn id="22" dur="2000"/>
                                        <p:tgtEl>
                                          <p:spTgt spid="256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fade">
                                      <p:cBhvr>
                                        <p:cTn id="27" dur="2000"/>
                                        <p:tgtEl>
                                          <p:spTgt spid="256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5603">
                                            <p:txEl>
                                              <p:pRg st="5" end="5"/>
                                            </p:txEl>
                                          </p:spTgt>
                                        </p:tgtEl>
                                        <p:attrNameLst>
                                          <p:attrName>style.visibility</p:attrName>
                                        </p:attrNameLst>
                                      </p:cBhvr>
                                      <p:to>
                                        <p:strVal val="visible"/>
                                      </p:to>
                                    </p:set>
                                    <p:animEffect transition="in" filter="fade">
                                      <p:cBhvr>
                                        <p:cTn id="32" dur="2000"/>
                                        <p:tgtEl>
                                          <p:spTgt spid="256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5603">
                                            <p:txEl>
                                              <p:pRg st="6" end="6"/>
                                            </p:txEl>
                                          </p:spTgt>
                                        </p:tgtEl>
                                        <p:attrNameLst>
                                          <p:attrName>style.visibility</p:attrName>
                                        </p:attrNameLst>
                                      </p:cBhvr>
                                      <p:to>
                                        <p:strVal val="visible"/>
                                      </p:to>
                                    </p:set>
                                    <p:animEffect transition="in" filter="fade">
                                      <p:cBhvr>
                                        <p:cTn id="37" dur="2000"/>
                                        <p:tgtEl>
                                          <p:spTgt spid="2560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5603">
                                            <p:txEl>
                                              <p:pRg st="7" end="7"/>
                                            </p:txEl>
                                          </p:spTgt>
                                        </p:tgtEl>
                                        <p:attrNameLst>
                                          <p:attrName>style.visibility</p:attrName>
                                        </p:attrNameLst>
                                      </p:cBhvr>
                                      <p:to>
                                        <p:strVal val="visible"/>
                                      </p:to>
                                    </p:set>
                                    <p:animEffect transition="in" filter="fade">
                                      <p:cBhvr>
                                        <p:cTn id="42" dur="2000"/>
                                        <p:tgtEl>
                                          <p:spTgt spid="2560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5603">
                                            <p:txEl>
                                              <p:pRg st="8" end="8"/>
                                            </p:txEl>
                                          </p:spTgt>
                                        </p:tgtEl>
                                        <p:attrNameLst>
                                          <p:attrName>style.visibility</p:attrName>
                                        </p:attrNameLst>
                                      </p:cBhvr>
                                      <p:to>
                                        <p:strVal val="visible"/>
                                      </p:to>
                                    </p:set>
                                    <p:animEffect transition="in" filter="fade">
                                      <p:cBhvr>
                                        <p:cTn id="47" dur="20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9144000" cy="1219200"/>
          </a:xfrm>
        </p:spPr>
        <p:txBody>
          <a:bodyPr/>
          <a:lstStyle/>
          <a:p>
            <a:pPr eaLnBrk="1" hangingPunct="1">
              <a:defRPr/>
            </a:pPr>
            <a:r>
              <a:rPr lang="en-US" b="1" smtClean="0"/>
              <a:t>The UN Security Council</a:t>
            </a:r>
            <a:br>
              <a:rPr lang="en-US" b="1" smtClean="0"/>
            </a:br>
            <a:r>
              <a:rPr lang="en-US" sz="3600" b="1" smtClean="0"/>
              <a:t>Inside World Headquarters</a:t>
            </a:r>
          </a:p>
        </p:txBody>
      </p:sp>
      <p:pic>
        <p:nvPicPr>
          <p:cNvPr id="15363" name="Picture 5" descr="b9903-2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219200"/>
            <a:ext cx="8534400" cy="538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07433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defRPr/>
            </a:pPr>
            <a:r>
              <a:rPr lang="en-US" sz="4000" smtClean="0"/>
              <a:t>Security Council Speaking on a Solution for Haiti’s Violence</a:t>
            </a:r>
          </a:p>
        </p:txBody>
      </p:sp>
      <p:pic>
        <p:nvPicPr>
          <p:cNvPr id="43012" name="U_N__Passes_Security_Council_Resolution_to_Remove_Haiti_s_Military_Regime.asf">
            <a:hlinkClick r:id="" action="ppaction://media"/>
          </p:cNvPr>
          <p:cNvPicPr>
            <a:picLocks noGrp="1" noRot="1" noChangeAspect="1" noChangeArrowheads="1"/>
          </p:cNvPicPr>
          <p:nvPr>
            <p:ph idx="1"/>
            <a:videoFile r:link="rId1"/>
          </p:nvPr>
        </p:nvPicPr>
        <p:blipFill>
          <a:blip r:embed="rId3" cstate="print">
            <a:extLst>
              <a:ext uri="{28A0092B-C50C-407E-A947-70E740481C1C}">
                <a14:useLocalDpi xmlns:a14="http://schemas.microsoft.com/office/drawing/2010/main" xmlns="" val="0"/>
              </a:ext>
            </a:extLst>
          </a:blip>
          <a:srcRect/>
          <a:stretch>
            <a:fillRect/>
          </a:stretch>
        </p:blipFill>
        <p:spPr>
          <a:xfrm>
            <a:off x="1524000" y="1905000"/>
            <a:ext cx="6172200" cy="42084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217026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5933" fill="hold"/>
                                        <p:tgtEl>
                                          <p:spTgt spid="430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3012"/>
                </p:tgtEl>
              </p:cMediaNode>
            </p:video>
            <p:seq concurrent="1" nextAc="seek">
              <p:cTn id="8" restart="whenNotActive" fill="hold" evtFilter="cancelBubble" nodeType="interactiveSeq">
                <p:stCondLst>
                  <p:cond evt="onClick" delay="0">
                    <p:tgtEl>
                      <p:spTgt spid="4301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3012"/>
                                        </p:tgtEl>
                                      </p:cBhvr>
                                    </p:cmd>
                                  </p:childTnLst>
                                </p:cTn>
                              </p:par>
                            </p:childTnLst>
                          </p:cTn>
                        </p:par>
                      </p:childTnLst>
                    </p:cTn>
                  </p:par>
                </p:childTnLst>
              </p:cTn>
              <p:nextCondLst>
                <p:cond evt="onClick" delay="0">
                  <p:tgtEl>
                    <p:spTgt spid="4301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990600"/>
          </a:xfrm>
        </p:spPr>
        <p:txBody>
          <a:bodyPr>
            <a:normAutofit fontScale="90000"/>
          </a:bodyPr>
          <a:lstStyle/>
          <a:p>
            <a:pPr eaLnBrk="1" hangingPunct="1">
              <a:defRPr/>
            </a:pPr>
            <a:r>
              <a:rPr lang="en-US" sz="6600" b="1" smtClean="0"/>
              <a:t>Sanctions</a:t>
            </a:r>
          </a:p>
        </p:txBody>
      </p:sp>
      <p:sp>
        <p:nvSpPr>
          <p:cNvPr id="26627" name="Rectangle 3"/>
          <p:cNvSpPr>
            <a:spLocks noGrp="1" noChangeArrowheads="1"/>
          </p:cNvSpPr>
          <p:nvPr>
            <p:ph type="body" idx="1"/>
          </p:nvPr>
        </p:nvSpPr>
        <p:spPr>
          <a:xfrm>
            <a:off x="0" y="838200"/>
            <a:ext cx="9144000" cy="5867400"/>
          </a:xfrm>
        </p:spPr>
        <p:txBody>
          <a:bodyPr/>
          <a:lstStyle/>
          <a:p>
            <a:pPr eaLnBrk="1" hangingPunct="1">
              <a:defRPr/>
            </a:pPr>
            <a:r>
              <a:rPr lang="en-US" sz="4000" smtClean="0"/>
              <a:t>Sanctions are used to punish a country for violating international law.  They can be used to force a country to follow a law.</a:t>
            </a:r>
          </a:p>
          <a:p>
            <a:pPr eaLnBrk="1" hangingPunct="1">
              <a:defRPr/>
            </a:pPr>
            <a:r>
              <a:rPr lang="en-US" sz="4000" smtClean="0"/>
              <a:t>In order for sanctions to be used by the UN Security Council, ALL FIVE permanent members must have a unanimous vote.</a:t>
            </a:r>
          </a:p>
        </p:txBody>
      </p:sp>
    </p:spTree>
    <p:extLst>
      <p:ext uri="{BB962C8B-B14F-4D97-AF65-F5344CB8AC3E}">
        <p14:creationId xmlns:p14="http://schemas.microsoft.com/office/powerpoint/2010/main" xmlns="" val="1225146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2000"/>
                                        <p:tgtEl>
                                          <p:spTgt spid="26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2000"/>
                                        <p:tgtEl>
                                          <p:spTgt spid="2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990600"/>
          </a:xfrm>
        </p:spPr>
        <p:txBody>
          <a:bodyPr>
            <a:normAutofit fontScale="90000"/>
          </a:bodyPr>
          <a:lstStyle/>
          <a:p>
            <a:pPr eaLnBrk="1" hangingPunct="1">
              <a:defRPr/>
            </a:pPr>
            <a:r>
              <a:rPr lang="en-US" sz="6000" b="1" smtClean="0"/>
              <a:t>Types of Sanctions</a:t>
            </a:r>
          </a:p>
        </p:txBody>
      </p:sp>
      <p:sp>
        <p:nvSpPr>
          <p:cNvPr id="31747" name="Rectangle 3"/>
          <p:cNvSpPr>
            <a:spLocks noGrp="1" noChangeArrowheads="1"/>
          </p:cNvSpPr>
          <p:nvPr>
            <p:ph type="body" idx="1"/>
          </p:nvPr>
        </p:nvSpPr>
        <p:spPr>
          <a:xfrm>
            <a:off x="0" y="990600"/>
            <a:ext cx="9144000" cy="5867400"/>
          </a:xfrm>
        </p:spPr>
        <p:txBody>
          <a:bodyPr/>
          <a:lstStyle/>
          <a:p>
            <a:pPr eaLnBrk="1" hangingPunct="1">
              <a:defRPr/>
            </a:pPr>
            <a:r>
              <a:rPr lang="en-US" sz="4000" u="sng" smtClean="0"/>
              <a:t>Diplomatic Sanctions</a:t>
            </a:r>
            <a:r>
              <a:rPr lang="en-US" sz="4000" smtClean="0"/>
              <a:t> – removal of all political ties (like embassies)</a:t>
            </a:r>
          </a:p>
          <a:p>
            <a:pPr eaLnBrk="1" hangingPunct="1">
              <a:defRPr/>
            </a:pPr>
            <a:r>
              <a:rPr lang="en-US" sz="4000" u="sng" smtClean="0"/>
              <a:t>Economic Sanctions</a:t>
            </a:r>
            <a:r>
              <a:rPr lang="en-US" sz="4000" smtClean="0"/>
              <a:t> – ban on all trade with a country (except food)</a:t>
            </a:r>
          </a:p>
          <a:p>
            <a:pPr eaLnBrk="1" hangingPunct="1">
              <a:defRPr/>
            </a:pPr>
            <a:r>
              <a:rPr lang="en-US" sz="4000" u="sng" smtClean="0"/>
              <a:t>Military Sanctions</a:t>
            </a:r>
            <a:r>
              <a:rPr lang="en-US" sz="4000" smtClean="0"/>
              <a:t> – using a military to force compliance.</a:t>
            </a:r>
          </a:p>
          <a:p>
            <a:pPr eaLnBrk="1" hangingPunct="1">
              <a:defRPr/>
            </a:pPr>
            <a:endParaRPr lang="en-US" sz="3600" smtClean="0"/>
          </a:p>
        </p:txBody>
      </p:sp>
    </p:spTree>
    <p:extLst>
      <p:ext uri="{BB962C8B-B14F-4D97-AF65-F5344CB8AC3E}">
        <p14:creationId xmlns:p14="http://schemas.microsoft.com/office/powerpoint/2010/main" xmlns="" val="2491499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2000"/>
                                        <p:tgtEl>
                                          <p:spTgt spid="31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fade">
                                      <p:cBhvr>
                                        <p:cTn id="12" dur="2000"/>
                                        <p:tgtEl>
                                          <p:spTgt spid="31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fade">
                                      <p:cBhvr>
                                        <p:cTn id="17" dur="20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914400"/>
          </a:xfrm>
        </p:spPr>
        <p:txBody>
          <a:bodyPr>
            <a:normAutofit fontScale="90000"/>
          </a:bodyPr>
          <a:lstStyle/>
          <a:p>
            <a:pPr eaLnBrk="1" hangingPunct="1">
              <a:defRPr/>
            </a:pPr>
            <a:r>
              <a:rPr lang="en-US" sz="6000" b="1" smtClean="0"/>
              <a:t>Military Sanctions</a:t>
            </a:r>
          </a:p>
        </p:txBody>
      </p:sp>
      <p:sp>
        <p:nvSpPr>
          <p:cNvPr id="27651" name="Rectangle 3"/>
          <p:cNvSpPr>
            <a:spLocks noGrp="1" noChangeArrowheads="1"/>
          </p:cNvSpPr>
          <p:nvPr>
            <p:ph type="body" idx="1"/>
          </p:nvPr>
        </p:nvSpPr>
        <p:spPr>
          <a:xfrm>
            <a:off x="0" y="990600"/>
            <a:ext cx="9144000" cy="5867400"/>
          </a:xfrm>
        </p:spPr>
        <p:txBody>
          <a:bodyPr/>
          <a:lstStyle/>
          <a:p>
            <a:pPr eaLnBrk="1" hangingPunct="1">
              <a:lnSpc>
                <a:spcPct val="90000"/>
              </a:lnSpc>
              <a:defRPr/>
            </a:pPr>
            <a:r>
              <a:rPr lang="en-US" u="sng" smtClean="0"/>
              <a:t>UN Peacekeepers</a:t>
            </a:r>
            <a:r>
              <a:rPr lang="en-US" smtClean="0"/>
              <a:t> – a group of armed soldiers sent to a hostile area to promote peace.  They ARE NOT COMBAT TROOPS.</a:t>
            </a:r>
          </a:p>
          <a:p>
            <a:pPr eaLnBrk="1" hangingPunct="1">
              <a:lnSpc>
                <a:spcPct val="90000"/>
              </a:lnSpc>
              <a:defRPr/>
            </a:pPr>
            <a:r>
              <a:rPr lang="en-US" smtClean="0"/>
              <a:t>These soldiers maintain peace.  </a:t>
            </a:r>
          </a:p>
          <a:p>
            <a:pPr eaLnBrk="1" hangingPunct="1">
              <a:lnSpc>
                <a:spcPct val="90000"/>
              </a:lnSpc>
              <a:defRPr/>
            </a:pPr>
            <a:r>
              <a:rPr lang="en-US" smtClean="0"/>
              <a:t>They don’t go on combat missions.</a:t>
            </a:r>
          </a:p>
          <a:p>
            <a:pPr eaLnBrk="1" hangingPunct="1">
              <a:lnSpc>
                <a:spcPct val="90000"/>
              </a:lnSpc>
              <a:defRPr/>
            </a:pPr>
            <a:r>
              <a:rPr lang="en-US" smtClean="0"/>
              <a:t>They are not an ‘army’</a:t>
            </a:r>
          </a:p>
          <a:p>
            <a:pPr eaLnBrk="1" hangingPunct="1">
              <a:lnSpc>
                <a:spcPct val="90000"/>
              </a:lnSpc>
              <a:buFont typeface="Wingdings" pitchFamily="2" charset="2"/>
              <a:buNone/>
              <a:defRPr/>
            </a:pPr>
            <a:endParaRPr lang="en-US" sz="2000" smtClean="0"/>
          </a:p>
          <a:p>
            <a:pPr eaLnBrk="1" hangingPunct="1">
              <a:lnSpc>
                <a:spcPct val="90000"/>
              </a:lnSpc>
              <a:defRPr/>
            </a:pPr>
            <a:r>
              <a:rPr lang="en-US" u="sng" smtClean="0"/>
              <a:t>UN Military Force</a:t>
            </a:r>
            <a:r>
              <a:rPr lang="en-US" smtClean="0"/>
              <a:t> – an army made up of soldiers from more than one UN country that can serve as combat troops.</a:t>
            </a:r>
          </a:p>
          <a:p>
            <a:pPr lvl="1" eaLnBrk="1" hangingPunct="1">
              <a:lnSpc>
                <a:spcPct val="90000"/>
              </a:lnSpc>
              <a:defRPr/>
            </a:pPr>
            <a:r>
              <a:rPr lang="en-US" smtClean="0"/>
              <a:t>They are not very effective and are not used very often.</a:t>
            </a:r>
          </a:p>
          <a:p>
            <a:pPr eaLnBrk="1" hangingPunct="1">
              <a:lnSpc>
                <a:spcPct val="90000"/>
              </a:lnSpc>
              <a:defRPr/>
            </a:pPr>
            <a:endParaRPr lang="en-US" smtClean="0"/>
          </a:p>
        </p:txBody>
      </p:sp>
    </p:spTree>
    <p:extLst>
      <p:ext uri="{BB962C8B-B14F-4D97-AF65-F5344CB8AC3E}">
        <p14:creationId xmlns:p14="http://schemas.microsoft.com/office/powerpoint/2010/main" xmlns="" val="40848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20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iterate type="lt">
                                    <p:tmPct val="0"/>
                                  </p:iterate>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2000"/>
                                        <p:tgtEl>
                                          <p:spTgt spid="276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iterate type="lt">
                                    <p:tmPct val="0"/>
                                  </p:iterate>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fade">
                                      <p:cBhvr>
                                        <p:cTn id="17" dur="2000"/>
                                        <p:tgtEl>
                                          <p:spTgt spid="276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iterate type="lt">
                                    <p:tmPct val="0"/>
                                  </p:iterate>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fade">
                                      <p:cBhvr>
                                        <p:cTn id="22" dur="2000"/>
                                        <p:tgtEl>
                                          <p:spTgt spid="276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iterate type="lt">
                                    <p:tmPct val="0"/>
                                  </p:iterate>
                                  <p:childTnLst>
                                    <p:set>
                                      <p:cBhvr>
                                        <p:cTn id="26" dur="1" fill="hold">
                                          <p:stCondLst>
                                            <p:cond delay="0"/>
                                          </p:stCondLst>
                                        </p:cTn>
                                        <p:tgtEl>
                                          <p:spTgt spid="27651">
                                            <p:txEl>
                                              <p:pRg st="5" end="5"/>
                                            </p:txEl>
                                          </p:spTgt>
                                        </p:tgtEl>
                                        <p:attrNameLst>
                                          <p:attrName>style.visibility</p:attrName>
                                        </p:attrNameLst>
                                      </p:cBhvr>
                                      <p:to>
                                        <p:strVal val="visible"/>
                                      </p:to>
                                    </p:set>
                                    <p:animEffect transition="in" filter="fade">
                                      <p:cBhvr>
                                        <p:cTn id="27" dur="2000"/>
                                        <p:tgtEl>
                                          <p:spTgt spid="2765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iterate type="lt">
                                    <p:tmPct val="0"/>
                                  </p:iterate>
                                  <p:childTnLst>
                                    <p:set>
                                      <p:cBhvr>
                                        <p:cTn id="31" dur="1" fill="hold">
                                          <p:stCondLst>
                                            <p:cond delay="0"/>
                                          </p:stCondLst>
                                        </p:cTn>
                                        <p:tgtEl>
                                          <p:spTgt spid="27651">
                                            <p:txEl>
                                              <p:pRg st="6" end="6"/>
                                            </p:txEl>
                                          </p:spTgt>
                                        </p:tgtEl>
                                        <p:attrNameLst>
                                          <p:attrName>style.visibility</p:attrName>
                                        </p:attrNameLst>
                                      </p:cBhvr>
                                      <p:to>
                                        <p:strVal val="visible"/>
                                      </p:to>
                                    </p:set>
                                    <p:animEffect transition="in" filter="fade">
                                      <p:cBhvr>
                                        <p:cTn id="32" dur="2000"/>
                                        <p:tgtEl>
                                          <p:spTgt spid="276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9144000" cy="1752600"/>
          </a:xfrm>
        </p:spPr>
        <p:txBody>
          <a:bodyPr/>
          <a:lstStyle/>
          <a:p>
            <a:pPr eaLnBrk="1" hangingPunct="1">
              <a:defRPr/>
            </a:pPr>
            <a:r>
              <a:rPr lang="en-US" sz="4000" b="1" smtClean="0"/>
              <a:t>UN Peacekeepers</a:t>
            </a:r>
            <a:br>
              <a:rPr lang="en-US" sz="4000" b="1" smtClean="0"/>
            </a:br>
            <a:r>
              <a:rPr lang="en-US" sz="3200" b="1" smtClean="0"/>
              <a:t>They always wear </a:t>
            </a:r>
            <a:r>
              <a:rPr lang="en-US" sz="3200" b="1" u="sng" smtClean="0"/>
              <a:t>blue berets</a:t>
            </a:r>
            <a:r>
              <a:rPr lang="en-US" sz="3200" b="1" smtClean="0"/>
              <a:t> or </a:t>
            </a:r>
            <a:r>
              <a:rPr lang="en-US" sz="3200" b="1" u="sng" smtClean="0"/>
              <a:t>blue helmets</a:t>
            </a:r>
            <a:r>
              <a:rPr lang="en-US" sz="3200" b="1" smtClean="0"/>
              <a:t> to identify themselves.</a:t>
            </a:r>
          </a:p>
        </p:txBody>
      </p:sp>
      <p:grpSp>
        <p:nvGrpSpPr>
          <p:cNvPr id="20483" name="Group 8"/>
          <p:cNvGrpSpPr>
            <a:grpSpLocks/>
          </p:cNvGrpSpPr>
          <p:nvPr/>
        </p:nvGrpSpPr>
        <p:grpSpPr bwMode="auto">
          <a:xfrm>
            <a:off x="0" y="2133600"/>
            <a:ext cx="9144000" cy="3429000"/>
            <a:chOff x="0" y="1344"/>
            <a:chExt cx="5760" cy="2160"/>
          </a:xfrm>
        </p:grpSpPr>
        <p:pic>
          <p:nvPicPr>
            <p:cNvPr id="20484" name="Picture 5" descr="10i6c"/>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344"/>
              <a:ext cx="3024" cy="2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5" name="Picture 7" descr="25815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24" y="1344"/>
              <a:ext cx="2736" cy="2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8450164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9144000" cy="990600"/>
          </a:xfrm>
        </p:spPr>
        <p:txBody>
          <a:bodyPr>
            <a:normAutofit fontScale="90000"/>
          </a:bodyPr>
          <a:lstStyle/>
          <a:p>
            <a:pPr eaLnBrk="1" hangingPunct="1">
              <a:defRPr/>
            </a:pPr>
            <a:r>
              <a:rPr lang="en-US" sz="6000" b="1" smtClean="0"/>
              <a:t>Major UN Missions</a:t>
            </a:r>
          </a:p>
        </p:txBody>
      </p:sp>
      <p:sp>
        <p:nvSpPr>
          <p:cNvPr id="28675" name="Rectangle 3"/>
          <p:cNvSpPr>
            <a:spLocks noGrp="1" noChangeArrowheads="1"/>
          </p:cNvSpPr>
          <p:nvPr>
            <p:ph type="body" idx="1"/>
          </p:nvPr>
        </p:nvSpPr>
        <p:spPr>
          <a:xfrm>
            <a:off x="0" y="838200"/>
            <a:ext cx="9144000" cy="5791200"/>
          </a:xfrm>
        </p:spPr>
        <p:txBody>
          <a:bodyPr/>
          <a:lstStyle/>
          <a:p>
            <a:pPr eaLnBrk="1" hangingPunct="1">
              <a:defRPr/>
            </a:pPr>
            <a:r>
              <a:rPr lang="en-US" u="sng" dirty="0" smtClean="0"/>
              <a:t>East Timor</a:t>
            </a:r>
            <a:r>
              <a:rPr lang="en-US" dirty="0" smtClean="0"/>
              <a:t> (Asia) – the UN supervised the independence of this country</a:t>
            </a:r>
          </a:p>
          <a:p>
            <a:pPr eaLnBrk="1" hangingPunct="1">
              <a:defRPr/>
            </a:pPr>
            <a:r>
              <a:rPr lang="en-US" u="sng" dirty="0" smtClean="0"/>
              <a:t>Iraq</a:t>
            </a:r>
            <a:r>
              <a:rPr lang="en-US" dirty="0" smtClean="0"/>
              <a:t> (Middle East) – UN tried to cut all trade with Iraq after it failed to comply with international law, but some nations continued to trade with them.</a:t>
            </a:r>
          </a:p>
          <a:p>
            <a:pPr eaLnBrk="1" hangingPunct="1">
              <a:defRPr/>
            </a:pPr>
            <a:r>
              <a:rPr lang="en-US" u="sng" dirty="0" smtClean="0"/>
              <a:t>Somalia</a:t>
            </a:r>
            <a:r>
              <a:rPr lang="en-US" dirty="0" smtClean="0"/>
              <a:t> (Africa) – UN humanitarian mission to get food and supplies to people in need</a:t>
            </a:r>
          </a:p>
          <a:p>
            <a:pPr eaLnBrk="1" hangingPunct="1">
              <a:defRPr/>
            </a:pPr>
            <a:r>
              <a:rPr lang="en-US" u="sng" dirty="0" smtClean="0"/>
              <a:t>Haiti</a:t>
            </a:r>
            <a:r>
              <a:rPr lang="en-US" dirty="0" smtClean="0"/>
              <a:t> (Caribbean) – UN helped strengthen government, army, and hold elections</a:t>
            </a:r>
          </a:p>
          <a:p>
            <a:pPr eaLnBrk="1" hangingPunct="1">
              <a:defRPr/>
            </a:pPr>
            <a:r>
              <a:rPr lang="en-US" dirty="0" smtClean="0"/>
              <a:t>Congo </a:t>
            </a:r>
          </a:p>
          <a:p>
            <a:pPr eaLnBrk="1" hangingPunct="1">
              <a:defRPr/>
            </a:pPr>
            <a:r>
              <a:rPr lang="en-US" dirty="0" smtClean="0"/>
              <a:t>Bosnia Herzegovina</a:t>
            </a:r>
          </a:p>
          <a:p>
            <a:pPr eaLnBrk="1" hangingPunct="1">
              <a:defRPr/>
            </a:pPr>
            <a:endParaRPr lang="en-US" dirty="0" smtClean="0"/>
          </a:p>
        </p:txBody>
      </p:sp>
    </p:spTree>
    <p:extLst>
      <p:ext uri="{BB962C8B-B14F-4D97-AF65-F5344CB8AC3E}">
        <p14:creationId xmlns:p14="http://schemas.microsoft.com/office/powerpoint/2010/main" xmlns="" val="2982762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20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20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fade">
                                      <p:cBhvr>
                                        <p:cTn id="17" dur="20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fade">
                                      <p:cBhvr>
                                        <p:cTn id="22" dur="20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fade">
                                      <p:cBhvr>
                                        <p:cTn id="27" dur="2000"/>
                                        <p:tgtEl>
                                          <p:spTgt spid="28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fade">
                                      <p:cBhvr>
                                        <p:cTn id="32" dur="20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714375" y="357188"/>
            <a:ext cx="7772400" cy="1143000"/>
          </a:xfrm>
        </p:spPr>
        <p:txBody>
          <a:bodyPr/>
          <a:lstStyle/>
          <a:p>
            <a:pPr eaLnBrk="1" hangingPunct="1"/>
            <a:r>
              <a:rPr lang="en-US" b="1" dirty="0" smtClean="0">
                <a:solidFill>
                  <a:schemeClr val="tx1"/>
                </a:solidFill>
              </a:rPr>
              <a:t>The ICJ</a:t>
            </a:r>
            <a:endParaRPr lang="en-US" dirty="0" smtClean="0">
              <a:solidFill>
                <a:schemeClr val="tx1"/>
              </a:solidFill>
            </a:endParaRPr>
          </a:p>
        </p:txBody>
      </p:sp>
      <p:sp>
        <p:nvSpPr>
          <p:cNvPr id="3" name="Content Placeholder 2"/>
          <p:cNvSpPr>
            <a:spLocks noGrp="1"/>
          </p:cNvSpPr>
          <p:nvPr>
            <p:ph idx="1"/>
          </p:nvPr>
        </p:nvSpPr>
        <p:spPr>
          <a:xfrm>
            <a:off x="214313" y="1428750"/>
            <a:ext cx="7772400" cy="4114800"/>
          </a:xfrm>
        </p:spPr>
        <p:txBody>
          <a:bodyPr/>
          <a:lstStyle/>
          <a:p>
            <a:pPr eaLnBrk="1" hangingPunct="1">
              <a:buFontTx/>
              <a:buChar char="-"/>
              <a:defRPr/>
            </a:pPr>
            <a:r>
              <a:rPr lang="en-US" b="1" dirty="0" smtClean="0">
                <a:effectLst>
                  <a:outerShdw blurRad="38100" dist="38100" dir="2700000" algn="tl">
                    <a:srgbClr val="000000">
                      <a:alpha val="43137"/>
                    </a:srgbClr>
                  </a:outerShdw>
                </a:effectLst>
              </a:rPr>
              <a:t>the principal judicial organ of the UN</a:t>
            </a:r>
          </a:p>
          <a:p>
            <a:pPr eaLnBrk="1" hangingPunct="1">
              <a:buFontTx/>
              <a:buChar char="-"/>
              <a:defRPr/>
            </a:pPr>
            <a:r>
              <a:rPr lang="en-US" b="1" dirty="0" smtClean="0">
                <a:effectLst>
                  <a:outerShdw blurRad="38100" dist="38100" dir="2700000" algn="tl">
                    <a:srgbClr val="000000">
                      <a:alpha val="43137"/>
                    </a:srgbClr>
                  </a:outerShdw>
                </a:effectLst>
              </a:rPr>
              <a:t>based in the Hague, Netherlands</a:t>
            </a:r>
          </a:p>
          <a:p>
            <a:pPr eaLnBrk="1" hangingPunct="1">
              <a:buFontTx/>
              <a:buChar char="-"/>
              <a:defRPr/>
            </a:pPr>
            <a:r>
              <a:rPr lang="en-US" b="1" dirty="0" smtClean="0">
                <a:effectLst>
                  <a:outerShdw blurRad="38100" dist="38100" dir="2700000" algn="tl">
                    <a:srgbClr val="000000">
                      <a:alpha val="43137"/>
                    </a:srgbClr>
                  </a:outerShdw>
                </a:effectLst>
              </a:rPr>
              <a:t>consists of 15 judges elected by the General Assembly and Security Council</a:t>
            </a:r>
          </a:p>
          <a:p>
            <a:pPr eaLnBrk="1" hangingPunct="1">
              <a:buFontTx/>
              <a:buChar char="-"/>
              <a:defRPr/>
            </a:pPr>
            <a:r>
              <a:rPr lang="en-US" b="1" dirty="0" smtClean="0">
                <a:effectLst>
                  <a:outerShdw blurRad="38100" dist="38100" dir="2700000" algn="tl">
                    <a:srgbClr val="000000">
                      <a:alpha val="43137"/>
                    </a:srgbClr>
                  </a:outerShdw>
                </a:effectLst>
              </a:rPr>
              <a:t>applies international law</a:t>
            </a:r>
          </a:p>
          <a:p>
            <a:pPr eaLnBrk="1" hangingPunct="1">
              <a:buFontTx/>
              <a:buChar char="-"/>
              <a:defRPr/>
            </a:pPr>
            <a:r>
              <a:rPr lang="en-US" b="1" dirty="0" smtClean="0">
                <a:effectLst>
                  <a:outerShdw blurRad="38100" dist="38100" dir="2700000" algn="tl">
                    <a:srgbClr val="000000">
                      <a:alpha val="43137"/>
                    </a:srgbClr>
                  </a:outerShdw>
                </a:effectLst>
              </a:rPr>
              <a:t>not bound by precedents</a:t>
            </a:r>
          </a:p>
          <a:p>
            <a:pPr eaLnBrk="1" hangingPunct="1">
              <a:buFontTx/>
              <a:buChar char="-"/>
              <a:defRPr/>
            </a:pPr>
            <a:r>
              <a:rPr lang="en-US" b="1" dirty="0" smtClean="0">
                <a:effectLst>
                  <a:outerShdw blurRad="38100" dist="38100" dir="2700000" algn="tl">
                    <a:srgbClr val="000000">
                      <a:alpha val="43137"/>
                    </a:srgbClr>
                  </a:outerShdw>
                </a:effectLst>
              </a:rPr>
              <a:t>no appeals can be made by parties to its judgment</a:t>
            </a:r>
            <a:endParaRPr lang="en-US" dirty="0"/>
          </a:p>
        </p:txBody>
      </p:sp>
      <p:pic>
        <p:nvPicPr>
          <p:cNvPr id="12292" name="Picture 3" descr="vredespaleis.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43563" y="3714750"/>
            <a:ext cx="3071812" cy="177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16779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9144000" cy="1524000"/>
          </a:xfrm>
        </p:spPr>
        <p:txBody>
          <a:bodyPr/>
          <a:lstStyle/>
          <a:p>
            <a:pPr eaLnBrk="1" hangingPunct="1">
              <a:defRPr/>
            </a:pPr>
            <a:r>
              <a:rPr lang="en-US" b="1" smtClean="0"/>
              <a:t>International Court of Justice</a:t>
            </a:r>
            <a:br>
              <a:rPr lang="en-US" b="1" smtClean="0"/>
            </a:br>
            <a:r>
              <a:rPr lang="en-US" b="1" smtClean="0"/>
              <a:t>The Hague, Netherlands</a:t>
            </a:r>
          </a:p>
        </p:txBody>
      </p:sp>
      <p:pic>
        <p:nvPicPr>
          <p:cNvPr id="10243" name="Picture 5" descr="icj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00200"/>
            <a:ext cx="8534400" cy="504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983512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hr-HR" smtClean="0"/>
              <a:t>The Charter of the UN</a:t>
            </a:r>
          </a:p>
        </p:txBody>
      </p:sp>
      <p:sp>
        <p:nvSpPr>
          <p:cNvPr id="13315" name="Content Placeholder 2"/>
          <p:cNvSpPr>
            <a:spLocks noGrp="1"/>
          </p:cNvSpPr>
          <p:nvPr>
            <p:ph idx="1"/>
          </p:nvPr>
        </p:nvSpPr>
        <p:spPr/>
        <p:txBody>
          <a:bodyPr/>
          <a:lstStyle/>
          <a:p>
            <a:r>
              <a:rPr lang="hr-HR" smtClean="0"/>
              <a:t>The </a:t>
            </a:r>
            <a:r>
              <a:rPr lang="hr-HR" b="1" smtClean="0"/>
              <a:t>United Nations Charter</a:t>
            </a:r>
            <a:r>
              <a:rPr lang="hr-HR" smtClean="0"/>
              <a:t> is the treaty that forms and establishes the international organization called the United Nations. </a:t>
            </a:r>
          </a:p>
          <a:p>
            <a:endParaRPr lang="hr-HR" smtClean="0"/>
          </a:p>
        </p:txBody>
      </p:sp>
    </p:spTree>
    <p:extLst>
      <p:ext uri="{BB962C8B-B14F-4D97-AF65-F5344CB8AC3E}">
        <p14:creationId xmlns:p14="http://schemas.microsoft.com/office/powerpoint/2010/main" xmlns="" val="38049777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hr-HR" smtClean="0"/>
              <a:t>History</a:t>
            </a:r>
          </a:p>
        </p:txBody>
      </p:sp>
      <p:sp>
        <p:nvSpPr>
          <p:cNvPr id="14339" name="Content Placeholder 2"/>
          <p:cNvSpPr>
            <a:spLocks noGrp="1"/>
          </p:cNvSpPr>
          <p:nvPr>
            <p:ph idx="1"/>
          </p:nvPr>
        </p:nvSpPr>
        <p:spPr/>
        <p:txBody>
          <a:bodyPr/>
          <a:lstStyle/>
          <a:p>
            <a:r>
              <a:rPr lang="hr-HR" smtClean="0"/>
              <a:t>It was signed at the South Dakota Civic Center of the San Francisco War Memorial and Performing Arts Center (part of the Civic center) in San Francisco, United States, on </a:t>
            </a:r>
            <a:r>
              <a:rPr lang="hr-HR" i="1" smtClean="0"/>
              <a:t>June 26, 1945</a:t>
            </a:r>
            <a:r>
              <a:rPr lang="hr-HR" smtClean="0"/>
              <a:t>, by 50 of the 51 original member countries (Poland, the other original member, which was not represented at the conference, signed it later).</a:t>
            </a:r>
          </a:p>
        </p:txBody>
      </p:sp>
    </p:spTree>
    <p:extLst>
      <p:ext uri="{BB962C8B-B14F-4D97-AF65-F5344CB8AC3E}">
        <p14:creationId xmlns:p14="http://schemas.microsoft.com/office/powerpoint/2010/main" xmlns="" val="20386097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hr-HR" smtClean="0"/>
          </a:p>
        </p:txBody>
      </p:sp>
      <p:sp>
        <p:nvSpPr>
          <p:cNvPr id="15363" name="Content Placeholder 2"/>
          <p:cNvSpPr>
            <a:spLocks noGrp="1"/>
          </p:cNvSpPr>
          <p:nvPr>
            <p:ph idx="1"/>
          </p:nvPr>
        </p:nvSpPr>
        <p:spPr/>
        <p:txBody>
          <a:bodyPr/>
          <a:lstStyle/>
          <a:p>
            <a:r>
              <a:rPr lang="hr-HR" smtClean="0"/>
              <a:t>It entered into force on October 24, 1945, after being ratified by the five permanent members of the Security Council (China, France, The Union of Soviet Socialist Republics, The United Kingdom and the United States) and a majority of other signatories</a:t>
            </a:r>
          </a:p>
          <a:p>
            <a:endParaRPr lang="hr-HR" smtClean="0"/>
          </a:p>
        </p:txBody>
      </p:sp>
    </p:spTree>
    <p:extLst>
      <p:ext uri="{BB962C8B-B14F-4D97-AF65-F5344CB8AC3E}">
        <p14:creationId xmlns:p14="http://schemas.microsoft.com/office/powerpoint/2010/main" xmlns="" val="29906657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hr-HR" smtClean="0"/>
              <a:t>Preamble</a:t>
            </a:r>
          </a:p>
        </p:txBody>
      </p:sp>
      <p:sp>
        <p:nvSpPr>
          <p:cNvPr id="16387" name="Content Placeholder 2"/>
          <p:cNvSpPr>
            <a:spLocks noGrp="1"/>
          </p:cNvSpPr>
          <p:nvPr>
            <p:ph idx="1"/>
          </p:nvPr>
        </p:nvSpPr>
        <p:spPr/>
        <p:txBody>
          <a:bodyPr/>
          <a:lstStyle/>
          <a:p>
            <a:r>
              <a:rPr lang="hr-HR" sz="2400" smtClean="0"/>
              <a:t>"We the peoples of the United Nations determined: to save succeeding generations from the scourge of war, which twice in our lifetime has brought untold sorrow to mankind, and to reaffirm faith in fundamental human rights, in the dignity and worth of the human person, in the equal rights of men and women and of nations large and small, and to establish conditions under which justice and respect for the obligations arising from treaties and other sources of international law can be maintained, and to promote social progress and better standards of life in larger freedom…” </a:t>
            </a:r>
          </a:p>
          <a:p>
            <a:endParaRPr lang="hr-HR" smtClean="0"/>
          </a:p>
        </p:txBody>
      </p:sp>
    </p:spTree>
    <p:extLst>
      <p:ext uri="{BB962C8B-B14F-4D97-AF65-F5344CB8AC3E}">
        <p14:creationId xmlns:p14="http://schemas.microsoft.com/office/powerpoint/2010/main" xmlns="" val="2626174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hr-HR" smtClean="0"/>
              <a:t>Chapter I</a:t>
            </a:r>
          </a:p>
        </p:txBody>
      </p:sp>
      <p:sp>
        <p:nvSpPr>
          <p:cNvPr id="17411" name="Content Placeholder 2"/>
          <p:cNvSpPr>
            <a:spLocks noGrp="1"/>
          </p:cNvSpPr>
          <p:nvPr>
            <p:ph idx="1"/>
          </p:nvPr>
        </p:nvSpPr>
        <p:spPr/>
        <p:txBody>
          <a:bodyPr/>
          <a:lstStyle/>
          <a:p>
            <a:r>
              <a:rPr lang="hr-HR" smtClean="0"/>
              <a:t>Chapter I sets forth the purposes and principles of the United Nations, including provisions of the maintenance of international peace and security</a:t>
            </a:r>
          </a:p>
          <a:p>
            <a:endParaRPr lang="hr-HR" smtClean="0"/>
          </a:p>
        </p:txBody>
      </p:sp>
    </p:spTree>
    <p:extLst>
      <p:ext uri="{BB962C8B-B14F-4D97-AF65-F5344CB8AC3E}">
        <p14:creationId xmlns:p14="http://schemas.microsoft.com/office/powerpoint/2010/main" xmlns="" val="40232022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hr-HR" smtClean="0"/>
              <a:t>Purposes of the UN</a:t>
            </a:r>
          </a:p>
        </p:txBody>
      </p:sp>
      <p:sp>
        <p:nvSpPr>
          <p:cNvPr id="18435" name="Content Placeholder 2"/>
          <p:cNvSpPr>
            <a:spLocks noGrp="1"/>
          </p:cNvSpPr>
          <p:nvPr>
            <p:ph idx="1"/>
          </p:nvPr>
        </p:nvSpPr>
        <p:spPr/>
        <p:txBody>
          <a:bodyPr>
            <a:normAutofit lnSpcReduction="10000"/>
          </a:bodyPr>
          <a:lstStyle/>
          <a:p>
            <a:pPr eaLnBrk="1" hangingPunct="1"/>
            <a:r>
              <a:rPr lang="hr-HR" sz="2800" smtClean="0"/>
              <a:t>To maintain international peace and security</a:t>
            </a:r>
          </a:p>
          <a:p>
            <a:pPr eaLnBrk="1" hangingPunct="1"/>
            <a:r>
              <a:rPr lang="hr-HR" sz="2800" smtClean="0"/>
              <a:t>To develop friendly relations among nations</a:t>
            </a:r>
          </a:p>
          <a:p>
            <a:pPr eaLnBrk="1" hangingPunct="1"/>
            <a:r>
              <a:rPr lang="hr-HR" sz="2800" smtClean="0"/>
              <a:t>To achieve international co-operation in solving international problems of an economic, social, cultural or humanitarian character</a:t>
            </a:r>
          </a:p>
          <a:p>
            <a:pPr eaLnBrk="1" hangingPunct="1"/>
            <a:r>
              <a:rPr lang="hr-HR" sz="2800" smtClean="0"/>
              <a:t>To be a centre for harmonizing the actions of nations in the attainment of these common ends</a:t>
            </a:r>
            <a:endParaRPr lang="en-GB" sz="2800" smtClean="0"/>
          </a:p>
          <a:p>
            <a:endParaRPr lang="hr-HR" smtClean="0"/>
          </a:p>
        </p:txBody>
      </p:sp>
    </p:spTree>
    <p:extLst>
      <p:ext uri="{BB962C8B-B14F-4D97-AF65-F5344CB8AC3E}">
        <p14:creationId xmlns:p14="http://schemas.microsoft.com/office/powerpoint/2010/main" xmlns="" val="12523700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GB" b="1" smtClean="0"/>
              <a:t>What does the UN do?</a:t>
            </a:r>
          </a:p>
        </p:txBody>
      </p:sp>
      <p:sp>
        <p:nvSpPr>
          <p:cNvPr id="5123" name="Rectangle 3"/>
          <p:cNvSpPr>
            <a:spLocks noGrp="1" noChangeArrowheads="1"/>
          </p:cNvSpPr>
          <p:nvPr>
            <p:ph type="body" idx="1"/>
          </p:nvPr>
        </p:nvSpPr>
        <p:spPr/>
        <p:txBody>
          <a:bodyPr/>
          <a:lstStyle/>
          <a:p>
            <a:pPr eaLnBrk="1" hangingPunct="1">
              <a:lnSpc>
                <a:spcPct val="90000"/>
              </a:lnSpc>
              <a:defRPr/>
            </a:pPr>
            <a:r>
              <a:rPr lang="en-GB" dirty="0" smtClean="0"/>
              <a:t>The UN aims to ensure that people don’t suffer from hunger and homelessness.</a:t>
            </a:r>
          </a:p>
          <a:p>
            <a:pPr eaLnBrk="1" hangingPunct="1">
              <a:lnSpc>
                <a:spcPct val="90000"/>
              </a:lnSpc>
              <a:buClr>
                <a:schemeClr val="tx1"/>
              </a:buClr>
              <a:defRPr/>
            </a:pPr>
            <a:r>
              <a:rPr lang="en-GB" dirty="0" smtClean="0"/>
              <a:t>It has a special section called </a:t>
            </a:r>
            <a:r>
              <a:rPr lang="en-GB" dirty="0" err="1" smtClean="0"/>
              <a:t>Unicef</a:t>
            </a:r>
            <a:r>
              <a:rPr lang="en-GB" dirty="0" smtClean="0"/>
              <a:t> that tries to help children. </a:t>
            </a:r>
          </a:p>
          <a:p>
            <a:pPr eaLnBrk="1" hangingPunct="1">
              <a:lnSpc>
                <a:spcPct val="90000"/>
              </a:lnSpc>
              <a:defRPr/>
            </a:pPr>
            <a:r>
              <a:rPr lang="en-GB" dirty="0" smtClean="0"/>
              <a:t>The UN has a convention on children's rights. They would like it to be followed by all countries, as a set </a:t>
            </a:r>
            <a:r>
              <a:rPr lang="en-GB" dirty="0" smtClean="0"/>
              <a:t>of </a:t>
            </a:r>
            <a:r>
              <a:rPr lang="en-GB" dirty="0" smtClean="0"/>
              <a:t>rules about the </a:t>
            </a:r>
            <a:r>
              <a:rPr lang="en-GB" dirty="0" smtClean="0"/>
              <a:t>treatment </a:t>
            </a:r>
            <a:r>
              <a:rPr lang="en-GB" dirty="0" smtClean="0"/>
              <a:t>of children.  </a:t>
            </a:r>
          </a:p>
          <a:p>
            <a:pPr eaLnBrk="1" hangingPunct="1">
              <a:lnSpc>
                <a:spcPct val="90000"/>
              </a:lnSpc>
              <a:defRPr/>
            </a:pPr>
            <a:endParaRPr lang="en-GB" dirty="0" smtClean="0"/>
          </a:p>
        </p:txBody>
      </p:sp>
      <p:pic>
        <p:nvPicPr>
          <p:cNvPr id="5124" name="Picture 5" descr="binary?id=280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35600" y="4652963"/>
            <a:ext cx="2952750" cy="197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61394946"/>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strVal val="#ppt_w+.3"/>
                                          </p:val>
                                        </p:tav>
                                        <p:tav tm="100000">
                                          <p:val>
                                            <p:strVal val="#ppt_w"/>
                                          </p:val>
                                        </p:tav>
                                      </p:tavLst>
                                    </p:anim>
                                    <p:anim calcmode="lin" valueType="num">
                                      <p:cBhvr>
                                        <p:cTn id="8" dur="1000" fill="hold"/>
                                        <p:tgtEl>
                                          <p:spTgt spid="5122"/>
                                        </p:tgtEl>
                                        <p:attrNameLst>
                                          <p:attrName>ppt_h</p:attrName>
                                        </p:attrNameLst>
                                      </p:cBhvr>
                                      <p:tavLst>
                                        <p:tav tm="0">
                                          <p:val>
                                            <p:strVal val="#ppt_h"/>
                                          </p:val>
                                        </p:tav>
                                        <p:tav tm="100000">
                                          <p:val>
                                            <p:strVal val="#ppt_h"/>
                                          </p:val>
                                        </p:tav>
                                      </p:tavLst>
                                    </p:anim>
                                    <p:animEffect transition="in" filter="fade">
                                      <p:cBhvr>
                                        <p:cTn id="9" dur="1000"/>
                                        <p:tgtEl>
                                          <p:spTgt spid="51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 calcmode="lin" valueType="num">
                                      <p:cBhvr>
                                        <p:cTn id="14" dur="1000" fill="hold"/>
                                        <p:tgtEl>
                                          <p:spTgt spid="512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512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512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 calcmode="lin" valueType="num">
                                      <p:cBhvr>
                                        <p:cTn id="21" dur="1000" fill="hold"/>
                                        <p:tgtEl>
                                          <p:spTgt spid="5123">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512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5123">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5123">
                                            <p:txEl>
                                              <p:pRg st="2" end="2"/>
                                            </p:txEl>
                                          </p:spTgt>
                                        </p:tgtEl>
                                        <p:attrNameLst>
                                          <p:attrName>style.visibility</p:attrName>
                                        </p:attrNameLst>
                                      </p:cBhvr>
                                      <p:to>
                                        <p:strVal val="visible"/>
                                      </p:to>
                                    </p:set>
                                    <p:anim calcmode="lin" valueType="num">
                                      <p:cBhvr>
                                        <p:cTn id="28" dur="1000" fill="hold"/>
                                        <p:tgtEl>
                                          <p:spTgt spid="5123">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512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defRPr/>
            </a:pPr>
            <a:r>
              <a:rPr lang="en-GB" sz="4000" b="1" dirty="0" smtClean="0">
                <a:solidFill>
                  <a:schemeClr val="accent2"/>
                </a:solidFill>
              </a:rPr>
              <a:t/>
            </a:r>
            <a:br>
              <a:rPr lang="en-GB" sz="4000" b="1" dirty="0" smtClean="0">
                <a:solidFill>
                  <a:schemeClr val="accent2"/>
                </a:solidFill>
              </a:rPr>
            </a:br>
            <a:r>
              <a:rPr lang="en-GB" sz="4000" b="1" dirty="0" smtClean="0">
                <a:solidFill>
                  <a:schemeClr val="accent2"/>
                </a:solidFill>
              </a:rPr>
              <a:t/>
            </a:r>
            <a:br>
              <a:rPr lang="en-GB" sz="4000" b="1" dirty="0" smtClean="0">
                <a:solidFill>
                  <a:schemeClr val="accent2"/>
                </a:solidFill>
              </a:rPr>
            </a:br>
            <a:r>
              <a:rPr lang="en-GB" sz="3100" b="1" dirty="0" smtClean="0"/>
              <a:t>Why is it important to have an organisation that is bigger than any one country?</a:t>
            </a:r>
            <a:r>
              <a:rPr lang="en-GB" sz="3100" dirty="0" smtClean="0"/>
              <a:t> </a:t>
            </a:r>
            <a:endParaRPr lang="en-GB" sz="4000" dirty="0" smtClean="0"/>
          </a:p>
        </p:txBody>
      </p:sp>
      <p:sp>
        <p:nvSpPr>
          <p:cNvPr id="6147" name="Rectangle 3"/>
          <p:cNvSpPr>
            <a:spLocks noGrp="1" noChangeArrowheads="1"/>
          </p:cNvSpPr>
          <p:nvPr>
            <p:ph type="body" sz="half" idx="1"/>
          </p:nvPr>
        </p:nvSpPr>
        <p:spPr/>
        <p:txBody>
          <a:bodyPr/>
          <a:lstStyle/>
          <a:p>
            <a:pPr eaLnBrk="1" hangingPunct="1">
              <a:defRPr/>
            </a:pPr>
            <a:endParaRPr lang="en-GB" sz="2800" i="1" smtClean="0"/>
          </a:p>
          <a:p>
            <a:pPr eaLnBrk="1" hangingPunct="1">
              <a:defRPr/>
            </a:pPr>
            <a:endParaRPr lang="en-GB" sz="2800" i="1" smtClean="0"/>
          </a:p>
          <a:p>
            <a:pPr eaLnBrk="1" hangingPunct="1">
              <a:defRPr/>
            </a:pPr>
            <a:r>
              <a:rPr lang="en-GB" sz="2800" i="1" smtClean="0"/>
              <a:t>Stops governments mistreating people</a:t>
            </a:r>
          </a:p>
          <a:p>
            <a:pPr eaLnBrk="1" hangingPunct="1">
              <a:defRPr/>
            </a:pPr>
            <a:r>
              <a:rPr lang="en-GB" sz="2800" i="1" smtClean="0"/>
              <a:t>Helps stop wars between countries</a:t>
            </a:r>
          </a:p>
          <a:p>
            <a:pPr eaLnBrk="1" hangingPunct="1">
              <a:defRPr/>
            </a:pPr>
            <a:r>
              <a:rPr lang="en-GB" sz="2800" i="1" smtClean="0"/>
              <a:t>Looks after all the world's young people</a:t>
            </a:r>
            <a:r>
              <a:rPr lang="en-GB" sz="2800" smtClean="0"/>
              <a:t> </a:t>
            </a:r>
          </a:p>
        </p:txBody>
      </p:sp>
      <p:pic>
        <p:nvPicPr>
          <p:cNvPr id="6148" name="Picture 6" descr="unfla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3800" y="4005263"/>
            <a:ext cx="36576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58847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6146"/>
                                        </p:tgtEl>
                                        <p:attrNameLst>
                                          <p:attrName>style.visibility</p:attrName>
                                        </p:attrNameLst>
                                      </p:cBhvr>
                                      <p:to>
                                        <p:strVal val="visible"/>
                                      </p:to>
                                    </p:set>
                                    <p:animEffect transition="in" filter="fade">
                                      <p:cBhvr>
                                        <p:cTn id="7" dur="600">
                                          <p:stCondLst>
                                            <p:cond delay="0"/>
                                          </p:stCondLst>
                                        </p:cTn>
                                        <p:tgtEl>
                                          <p:spTgt spid="6146"/>
                                        </p:tgtEl>
                                      </p:cBhvr>
                                    </p:animEffect>
                                    <p:anim calcmode="lin" valueType="num">
                                      <p:cBhvr>
                                        <p:cTn id="8" dur="600" fill="hold">
                                          <p:stCondLst>
                                            <p:cond delay="0"/>
                                          </p:stCondLst>
                                        </p:cTn>
                                        <p:tgtEl>
                                          <p:spTgt spid="6146"/>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6146"/>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6146"/>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slide(fromBottom)">
                                      <p:cBhvr>
                                        <p:cTn id="15" dur="500">
                                          <p:stCondLst>
                                            <p:cond delay="0"/>
                                          </p:stCondLst>
                                        </p:cTn>
                                        <p:tgtEl>
                                          <p:spTgt spid="6147">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6147">
                                            <p:txEl>
                                              <p:pRg st="3" end="3"/>
                                            </p:txEl>
                                          </p:spTgt>
                                        </p:tgtEl>
                                        <p:attrNameLst>
                                          <p:attrName>style.visibility</p:attrName>
                                        </p:attrNameLst>
                                      </p:cBhvr>
                                      <p:to>
                                        <p:strVal val="visible"/>
                                      </p:to>
                                    </p:set>
                                    <p:animEffect transition="in" filter="slide(fromBottom)">
                                      <p:cBhvr>
                                        <p:cTn id="20" dur="500">
                                          <p:stCondLst>
                                            <p:cond delay="0"/>
                                          </p:stCondLst>
                                        </p:cTn>
                                        <p:tgtEl>
                                          <p:spTgt spid="6147">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6147">
                                            <p:txEl>
                                              <p:pRg st="4" end="4"/>
                                            </p:txEl>
                                          </p:spTgt>
                                        </p:tgtEl>
                                        <p:attrNameLst>
                                          <p:attrName>style.visibility</p:attrName>
                                        </p:attrNameLst>
                                      </p:cBhvr>
                                      <p:to>
                                        <p:strVal val="visible"/>
                                      </p:to>
                                    </p:set>
                                    <p:animEffect transition="in" filter="slide(fromBottom)">
                                      <p:cBhvr>
                                        <p:cTn id="25" dur="500">
                                          <p:stCondLst>
                                            <p:cond delay="0"/>
                                          </p:stCondLst>
                                        </p:cTn>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Autofit/>
          </a:bodyPr>
          <a:lstStyle/>
          <a:p>
            <a:pPr eaLnBrk="1" hangingPunct="1">
              <a:defRPr/>
            </a:pPr>
            <a:r>
              <a:rPr lang="en-GB" sz="2800" b="1" dirty="0" smtClean="0"/>
              <a:t>Why might the UN have problems getting all countries to treat children fairly?</a:t>
            </a:r>
            <a:r>
              <a:rPr lang="en-GB" sz="2800" dirty="0" smtClean="0"/>
              <a:t> </a:t>
            </a:r>
          </a:p>
        </p:txBody>
      </p:sp>
      <p:sp>
        <p:nvSpPr>
          <p:cNvPr id="7171" name="Rectangle 3"/>
          <p:cNvSpPr>
            <a:spLocks noGrp="1" noChangeArrowheads="1"/>
          </p:cNvSpPr>
          <p:nvPr>
            <p:ph type="body" sz="half" idx="1"/>
          </p:nvPr>
        </p:nvSpPr>
        <p:spPr/>
        <p:txBody>
          <a:bodyPr/>
          <a:lstStyle/>
          <a:p>
            <a:pPr eaLnBrk="1" hangingPunct="1">
              <a:defRPr/>
            </a:pPr>
            <a:endParaRPr lang="en-GB" sz="2800" i="1" smtClean="0"/>
          </a:p>
          <a:p>
            <a:pPr eaLnBrk="1" hangingPunct="1">
              <a:defRPr/>
            </a:pPr>
            <a:r>
              <a:rPr lang="en-GB" sz="2800" i="1" smtClean="0"/>
              <a:t>Some countries use children in their armies </a:t>
            </a:r>
          </a:p>
          <a:p>
            <a:pPr eaLnBrk="1" hangingPunct="1">
              <a:defRPr/>
            </a:pPr>
            <a:r>
              <a:rPr lang="en-GB" sz="2800" i="1" smtClean="0"/>
              <a:t>Many children work in factories </a:t>
            </a:r>
          </a:p>
          <a:p>
            <a:pPr eaLnBrk="1" hangingPunct="1">
              <a:defRPr/>
            </a:pPr>
            <a:r>
              <a:rPr lang="en-GB" sz="2800" i="1" smtClean="0"/>
              <a:t>Poor countries can't afford to provide schools</a:t>
            </a:r>
            <a:r>
              <a:rPr lang="en-GB" sz="2800" smtClean="0"/>
              <a:t>  </a:t>
            </a:r>
          </a:p>
        </p:txBody>
      </p:sp>
      <p:sp>
        <p:nvSpPr>
          <p:cNvPr id="7174" name="Rectangle 6"/>
          <p:cNvSpPr>
            <a:spLocks noGrp="1" noChangeArrowheads="1"/>
          </p:cNvSpPr>
          <p:nvPr>
            <p:ph sz="half" idx="2"/>
          </p:nvPr>
        </p:nvSpPr>
        <p:spPr/>
        <p:txBody>
          <a:bodyPr/>
          <a:lstStyle/>
          <a:p>
            <a:pPr eaLnBrk="1" hangingPunct="1">
              <a:defRPr/>
            </a:pPr>
            <a:endParaRPr lang="en-US" sz="2800" smtClean="0"/>
          </a:p>
        </p:txBody>
      </p:sp>
      <p:pic>
        <p:nvPicPr>
          <p:cNvPr id="7173" name="Picture 5" descr="vietnamese_girl_wate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63951" y="1637484"/>
            <a:ext cx="2195513" cy="329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8" descr="14800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19925" y="1628775"/>
            <a:ext cx="1944688" cy="3302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97068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 calcmode="lin" valueType="num">
                                      <p:cBhvr>
                                        <p:cTn id="9" dur="500" fill="hold"/>
                                        <p:tgtEl>
                                          <p:spTgt spid="7170"/>
                                        </p:tgtEl>
                                        <p:attrNameLst>
                                          <p:attrName>style.rotation</p:attrName>
                                        </p:attrNameLst>
                                      </p:cBhvr>
                                      <p:tavLst>
                                        <p:tav tm="0">
                                          <p:val>
                                            <p:fltVal val="360"/>
                                          </p:val>
                                        </p:tav>
                                        <p:tav tm="100000">
                                          <p:val>
                                            <p:fltVal val="0"/>
                                          </p:val>
                                        </p:tav>
                                      </p:tavLst>
                                    </p:anim>
                                    <p:animEffect transition="in" filter="fade">
                                      <p:cBhvr>
                                        <p:cTn id="10" dur="500"/>
                                        <p:tgtEl>
                                          <p:spTgt spid="717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7171">
                                            <p:txEl>
                                              <p:pRg st="1" end="1"/>
                                            </p:txEl>
                                          </p:spTgt>
                                        </p:tgtEl>
                                        <p:attrNameLst>
                                          <p:attrName>style.visibility</p:attrName>
                                        </p:attrNameLst>
                                      </p:cBhvr>
                                      <p:to>
                                        <p:strVal val="visible"/>
                                      </p:to>
                                    </p:set>
                                    <p:anim calcmode="lin" valueType="num">
                                      <p:cBhvr>
                                        <p:cTn id="15" dur="500" fill="hold"/>
                                        <p:tgtEl>
                                          <p:spTgt spid="7171">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7171">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7171">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717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7171">
                                            <p:txEl>
                                              <p:pRg st="2" end="2"/>
                                            </p:txEl>
                                          </p:spTgt>
                                        </p:tgtEl>
                                        <p:attrNameLst>
                                          <p:attrName>style.visibility</p:attrName>
                                        </p:attrNameLst>
                                      </p:cBhvr>
                                      <p:to>
                                        <p:strVal val="visible"/>
                                      </p:to>
                                    </p:set>
                                    <p:anim calcmode="lin" valueType="num">
                                      <p:cBhvr>
                                        <p:cTn id="23" dur="500" fill="hold"/>
                                        <p:tgtEl>
                                          <p:spTgt spid="7171">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7171">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7171">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717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7171">
                                            <p:txEl>
                                              <p:pRg st="3" end="3"/>
                                            </p:txEl>
                                          </p:spTgt>
                                        </p:tgtEl>
                                        <p:attrNameLst>
                                          <p:attrName>style.visibility</p:attrName>
                                        </p:attrNameLst>
                                      </p:cBhvr>
                                      <p:to>
                                        <p:strVal val="visible"/>
                                      </p:to>
                                    </p:set>
                                    <p:anim calcmode="lin" valueType="num">
                                      <p:cBhvr>
                                        <p:cTn id="31" dur="500" fill="hold"/>
                                        <p:tgtEl>
                                          <p:spTgt spid="7171">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7171">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7171">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UN Human Rights Bodies</a:t>
            </a:r>
          </a:p>
        </p:txBody>
      </p:sp>
      <p:sp>
        <p:nvSpPr>
          <p:cNvPr id="23555" name="Rectangle 3"/>
          <p:cNvSpPr>
            <a:spLocks noGrp="1" noChangeArrowheads="1"/>
          </p:cNvSpPr>
          <p:nvPr>
            <p:ph sz="quarter" idx="1"/>
          </p:nvPr>
        </p:nvSpPr>
        <p:spPr>
          <a:xfrm>
            <a:off x="685800" y="2057400"/>
            <a:ext cx="7772400" cy="4114800"/>
          </a:xfrm>
        </p:spPr>
        <p:txBody>
          <a:bodyPr/>
          <a:lstStyle/>
          <a:p>
            <a:r>
              <a:rPr lang="en-US"/>
              <a:t>Security Council</a:t>
            </a:r>
          </a:p>
          <a:p>
            <a:r>
              <a:rPr lang="en-US"/>
              <a:t>General Assembly</a:t>
            </a:r>
          </a:p>
          <a:p>
            <a:r>
              <a:rPr lang="en-US"/>
              <a:t>Economic and Social Council</a:t>
            </a:r>
          </a:p>
          <a:p>
            <a:r>
              <a:rPr lang="en-US"/>
              <a:t>Commission on Human Rights</a:t>
            </a:r>
          </a:p>
          <a:p>
            <a:r>
              <a:rPr lang="en-US"/>
              <a:t>Subcommission on the Promotion and Protection of Human Rights</a:t>
            </a:r>
          </a:p>
          <a:p>
            <a:r>
              <a:rPr lang="en-US"/>
              <a:t>Commission on the Status of Women</a:t>
            </a:r>
          </a:p>
        </p:txBody>
      </p:sp>
    </p:spTree>
    <p:extLst>
      <p:ext uri="{BB962C8B-B14F-4D97-AF65-F5344CB8AC3E}">
        <p14:creationId xmlns:p14="http://schemas.microsoft.com/office/powerpoint/2010/main" xmlns="" val="2990807348"/>
      </p:ext>
    </p:extLst>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UN Human Rights Bodies</a:t>
            </a:r>
          </a:p>
        </p:txBody>
      </p:sp>
      <p:sp>
        <p:nvSpPr>
          <p:cNvPr id="26627" name="Rectangle 3"/>
          <p:cNvSpPr>
            <a:spLocks noGrp="1" noChangeArrowheads="1"/>
          </p:cNvSpPr>
          <p:nvPr>
            <p:ph sz="quarter" idx="1"/>
          </p:nvPr>
        </p:nvSpPr>
        <p:spPr/>
        <p:txBody>
          <a:bodyPr/>
          <a:lstStyle/>
          <a:p>
            <a:r>
              <a:rPr lang="en-US"/>
              <a:t>Commission on Crime Prevention and Criminal Justice</a:t>
            </a:r>
          </a:p>
          <a:p>
            <a:r>
              <a:rPr lang="en-US"/>
              <a:t>International Court of Justice</a:t>
            </a:r>
          </a:p>
          <a:p>
            <a:r>
              <a:rPr lang="en-US"/>
              <a:t>International Criminal Court</a:t>
            </a:r>
          </a:p>
          <a:p>
            <a:r>
              <a:rPr lang="en-US"/>
              <a:t>Office of the High Commissioner for Human Rights (created by the General Assembly in 1993)</a:t>
            </a:r>
          </a:p>
        </p:txBody>
      </p:sp>
    </p:spTree>
    <p:extLst>
      <p:ext uri="{BB962C8B-B14F-4D97-AF65-F5344CB8AC3E}">
        <p14:creationId xmlns:p14="http://schemas.microsoft.com/office/powerpoint/2010/main" xmlns="" val="1270983467"/>
      </p:ext>
    </p:extLst>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UN Human Rights Bodies</a:t>
            </a:r>
          </a:p>
        </p:txBody>
      </p:sp>
      <p:sp>
        <p:nvSpPr>
          <p:cNvPr id="27651" name="Rectangle 3"/>
          <p:cNvSpPr>
            <a:spLocks noGrp="1" noChangeArrowheads="1"/>
          </p:cNvSpPr>
          <p:nvPr>
            <p:ph sz="quarter" idx="1"/>
          </p:nvPr>
        </p:nvSpPr>
        <p:spPr/>
        <p:txBody>
          <a:bodyPr/>
          <a:lstStyle/>
          <a:p>
            <a:r>
              <a:rPr lang="en-US" sz="2800"/>
              <a:t>Treaty Monitoring Bodies</a:t>
            </a:r>
          </a:p>
          <a:p>
            <a:pPr lvl="1"/>
            <a:r>
              <a:rPr lang="en-US" sz="2400"/>
              <a:t>Human Rights Committee</a:t>
            </a:r>
          </a:p>
          <a:p>
            <a:pPr lvl="1"/>
            <a:r>
              <a:rPr lang="en-US" sz="2400"/>
              <a:t>Committee on the Elimination of All Forms of Racial Discrimination</a:t>
            </a:r>
          </a:p>
          <a:p>
            <a:pPr lvl="1"/>
            <a:r>
              <a:rPr lang="en-US" sz="2400"/>
              <a:t>Committee on the Elimination of Discrimination Against Women</a:t>
            </a:r>
          </a:p>
          <a:p>
            <a:pPr lvl="1"/>
            <a:r>
              <a:rPr lang="en-US" sz="2400"/>
              <a:t>Committee Against Torture</a:t>
            </a:r>
          </a:p>
          <a:p>
            <a:pPr lvl="1"/>
            <a:r>
              <a:rPr lang="en-US" sz="2400"/>
              <a:t>Committee on the Rights of the Child</a:t>
            </a:r>
          </a:p>
          <a:p>
            <a:pPr lvl="1"/>
            <a:r>
              <a:rPr lang="en-US" sz="2400"/>
              <a:t>Committee on Economic Social and Cultural Rights</a:t>
            </a:r>
          </a:p>
        </p:txBody>
      </p:sp>
    </p:spTree>
    <p:extLst>
      <p:ext uri="{BB962C8B-B14F-4D97-AF65-F5344CB8AC3E}">
        <p14:creationId xmlns:p14="http://schemas.microsoft.com/office/powerpoint/2010/main" xmlns="" val="873297444"/>
      </p:ext>
    </p:extLst>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a:t>Local Non-Governmental Organizations</a:t>
            </a:r>
          </a:p>
        </p:txBody>
      </p:sp>
      <p:sp>
        <p:nvSpPr>
          <p:cNvPr id="32771" name="Rectangle 3"/>
          <p:cNvSpPr>
            <a:spLocks noGrp="1" noChangeArrowheads="1"/>
          </p:cNvSpPr>
          <p:nvPr>
            <p:ph sz="quarter" idx="1"/>
          </p:nvPr>
        </p:nvSpPr>
        <p:spPr>
          <a:xfrm>
            <a:off x="685800" y="2286000"/>
            <a:ext cx="7772400" cy="4114800"/>
          </a:xfrm>
        </p:spPr>
        <p:txBody>
          <a:bodyPr/>
          <a:lstStyle/>
          <a:p>
            <a:r>
              <a:rPr lang="en-US"/>
              <a:t>Minnesota Advocates for Human Rights</a:t>
            </a:r>
          </a:p>
          <a:p>
            <a:r>
              <a:rPr lang="en-US"/>
              <a:t>American Refugee Committee</a:t>
            </a:r>
          </a:p>
          <a:p>
            <a:r>
              <a:rPr lang="en-US"/>
              <a:t>Center for Victims of Torture</a:t>
            </a:r>
          </a:p>
          <a:p>
            <a:r>
              <a:rPr lang="en-US"/>
              <a:t>Institute on Agricultural and Trade Policy</a:t>
            </a:r>
          </a:p>
          <a:p>
            <a:r>
              <a:rPr lang="en-US"/>
              <a:t>University of Minnesota Human Rights Center</a:t>
            </a:r>
          </a:p>
        </p:txBody>
      </p:sp>
    </p:spTree>
    <p:extLst>
      <p:ext uri="{BB962C8B-B14F-4D97-AF65-F5344CB8AC3E}">
        <p14:creationId xmlns:p14="http://schemas.microsoft.com/office/powerpoint/2010/main" xmlns="" val="3123836958"/>
      </p:ext>
    </p:extLst>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6063" y="930275"/>
            <a:ext cx="7772400" cy="762000"/>
          </a:xfrm>
        </p:spPr>
        <p:txBody>
          <a:bodyPr/>
          <a:lstStyle/>
          <a:p>
            <a:r>
              <a:rPr lang="en-US"/>
              <a:t>NGO Activities</a:t>
            </a:r>
          </a:p>
        </p:txBody>
      </p:sp>
      <p:sp>
        <p:nvSpPr>
          <p:cNvPr id="41987" name="Rectangle 3"/>
          <p:cNvSpPr>
            <a:spLocks noGrp="1" noChangeArrowheads="1"/>
          </p:cNvSpPr>
          <p:nvPr>
            <p:ph sz="quarter" idx="1"/>
          </p:nvPr>
        </p:nvSpPr>
        <p:spPr>
          <a:xfrm>
            <a:off x="685800" y="1981200"/>
            <a:ext cx="7772400" cy="4114800"/>
          </a:xfrm>
        </p:spPr>
        <p:txBody>
          <a:bodyPr/>
          <a:lstStyle/>
          <a:p>
            <a:pPr>
              <a:lnSpc>
                <a:spcPct val="90000"/>
              </a:lnSpc>
            </a:pPr>
            <a:r>
              <a:rPr lang="en-US"/>
              <a:t>Monitor elections and political trials</a:t>
            </a:r>
          </a:p>
          <a:p>
            <a:pPr>
              <a:lnSpc>
                <a:spcPct val="90000"/>
              </a:lnSpc>
            </a:pPr>
            <a:r>
              <a:rPr lang="en-US"/>
              <a:t>Investigate human rights and conditions</a:t>
            </a:r>
          </a:p>
          <a:p>
            <a:pPr lvl="1">
              <a:lnSpc>
                <a:spcPct val="90000"/>
              </a:lnSpc>
            </a:pPr>
            <a:r>
              <a:rPr lang="en-US"/>
              <a:t>Analyze human rights practices in closed countries – Albania, North Korea, Saudi Arabia</a:t>
            </a:r>
          </a:p>
          <a:p>
            <a:pPr lvl="1">
              <a:lnSpc>
                <a:spcPct val="90000"/>
              </a:lnSpc>
            </a:pPr>
            <a:r>
              <a:rPr lang="en-US"/>
              <a:t>Identify and analyze conflicts in Chiapas and Kosovo</a:t>
            </a:r>
          </a:p>
          <a:p>
            <a:pPr lvl="1">
              <a:lnSpc>
                <a:spcPct val="90000"/>
              </a:lnSpc>
            </a:pPr>
            <a:r>
              <a:rPr lang="en-US"/>
              <a:t>Child slavery in Haiti; child health in Mexico, Uganda and the United States</a:t>
            </a:r>
          </a:p>
          <a:p>
            <a:pPr lvl="1">
              <a:lnSpc>
                <a:spcPct val="90000"/>
              </a:lnSpc>
              <a:buFontTx/>
              <a:buNone/>
            </a:pPr>
            <a:endParaRPr lang="en-US"/>
          </a:p>
        </p:txBody>
      </p:sp>
    </p:spTree>
    <p:extLst>
      <p:ext uri="{BB962C8B-B14F-4D97-AF65-F5344CB8AC3E}">
        <p14:creationId xmlns:p14="http://schemas.microsoft.com/office/powerpoint/2010/main" xmlns="" val="3004100937"/>
      </p:ext>
    </p:extLst>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46063" y="930275"/>
            <a:ext cx="7772400" cy="762000"/>
          </a:xfrm>
        </p:spPr>
        <p:txBody>
          <a:bodyPr/>
          <a:lstStyle/>
          <a:p>
            <a:r>
              <a:rPr lang="en-US"/>
              <a:t>NGO Activities</a:t>
            </a:r>
          </a:p>
        </p:txBody>
      </p:sp>
      <p:sp>
        <p:nvSpPr>
          <p:cNvPr id="43011" name="Rectangle 3"/>
          <p:cNvSpPr>
            <a:spLocks noGrp="1" noChangeArrowheads="1"/>
          </p:cNvSpPr>
          <p:nvPr>
            <p:ph sz="quarter" idx="1"/>
          </p:nvPr>
        </p:nvSpPr>
        <p:spPr>
          <a:xfrm>
            <a:off x="685800" y="1981200"/>
            <a:ext cx="7772400" cy="4114800"/>
          </a:xfrm>
        </p:spPr>
        <p:txBody>
          <a:bodyPr/>
          <a:lstStyle/>
          <a:p>
            <a:pPr>
              <a:lnSpc>
                <a:spcPct val="90000"/>
              </a:lnSpc>
            </a:pPr>
            <a:r>
              <a:rPr lang="en-US"/>
              <a:t>Lobby United Nations</a:t>
            </a:r>
          </a:p>
          <a:p>
            <a:pPr>
              <a:lnSpc>
                <a:spcPct val="90000"/>
              </a:lnSpc>
            </a:pPr>
            <a:r>
              <a:rPr lang="en-US"/>
              <a:t>Draft model statutes</a:t>
            </a:r>
          </a:p>
          <a:p>
            <a:pPr lvl="1">
              <a:lnSpc>
                <a:spcPct val="90000"/>
              </a:lnSpc>
            </a:pPr>
            <a:r>
              <a:rPr lang="en-US"/>
              <a:t>Inquest procedures</a:t>
            </a:r>
          </a:p>
          <a:p>
            <a:pPr lvl="1">
              <a:lnSpc>
                <a:spcPct val="90000"/>
              </a:lnSpc>
            </a:pPr>
            <a:r>
              <a:rPr lang="en-US"/>
              <a:t>Forensic techniques</a:t>
            </a:r>
          </a:p>
          <a:p>
            <a:pPr lvl="1">
              <a:lnSpc>
                <a:spcPct val="90000"/>
              </a:lnSpc>
            </a:pPr>
            <a:r>
              <a:rPr lang="en-US"/>
              <a:t>Domestic violence laws</a:t>
            </a:r>
          </a:p>
          <a:p>
            <a:pPr>
              <a:lnSpc>
                <a:spcPct val="90000"/>
              </a:lnSpc>
            </a:pPr>
            <a:r>
              <a:rPr lang="en-US"/>
              <a:t>Represent political asylum seekers</a:t>
            </a:r>
          </a:p>
          <a:p>
            <a:pPr>
              <a:lnSpc>
                <a:spcPct val="90000"/>
              </a:lnSpc>
            </a:pPr>
            <a:r>
              <a:rPr lang="en-US"/>
              <a:t>Promote ratification of human rights treaties</a:t>
            </a:r>
          </a:p>
        </p:txBody>
      </p:sp>
    </p:spTree>
    <p:extLst>
      <p:ext uri="{BB962C8B-B14F-4D97-AF65-F5344CB8AC3E}">
        <p14:creationId xmlns:p14="http://schemas.microsoft.com/office/powerpoint/2010/main" xmlns="" val="1375107600"/>
      </p:ext>
    </p:extLst>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81000" y="6232525"/>
            <a:ext cx="26670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sz="1000"/>
              <a:t>2742410v1</a:t>
            </a:r>
          </a:p>
        </p:txBody>
      </p:sp>
      <p:sp>
        <p:nvSpPr>
          <p:cNvPr id="6147" name="Rectangle 3"/>
          <p:cNvSpPr>
            <a:spLocks noChangeArrowheads="1"/>
          </p:cNvSpPr>
          <p:nvPr/>
        </p:nvSpPr>
        <p:spPr bwMode="auto">
          <a:xfrm>
            <a:off x="685800" y="533400"/>
            <a:ext cx="77724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50000"/>
                    </a:schemeClr>
                  </a:outerShdw>
                </a:effectLst>
              </a14:hiddenEffects>
            </a:ext>
          </a:extLst>
        </p:spPr>
        <p:txBody>
          <a:bodyPr anchor="ctr"/>
          <a:lstStyle/>
          <a:p>
            <a:pPr algn="ctr"/>
            <a:r>
              <a:rPr lang="en-US" sz="4200" b="1">
                <a:solidFill>
                  <a:schemeClr val="tx2"/>
                </a:solidFill>
              </a:rPr>
              <a:t>Where Do Human Rights Begin?</a:t>
            </a:r>
          </a:p>
        </p:txBody>
      </p:sp>
      <p:sp>
        <p:nvSpPr>
          <p:cNvPr id="6148" name="Rectangle 4"/>
          <p:cNvSpPr>
            <a:spLocks noChangeArrowheads="1"/>
          </p:cNvSpPr>
          <p:nvPr/>
        </p:nvSpPr>
        <p:spPr bwMode="auto">
          <a:xfrm>
            <a:off x="381000" y="1649413"/>
            <a:ext cx="8382000" cy="4446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nSpc>
                <a:spcPct val="90000"/>
              </a:lnSpc>
              <a:spcBef>
                <a:spcPct val="20000"/>
              </a:spcBef>
            </a:pPr>
            <a:r>
              <a:rPr lang="en-US" sz="2800">
                <a:latin typeface="Tahoma" pitchFamily="34" charset="0"/>
              </a:rPr>
              <a:t>“In small places, close to home, so close and so small that they cannot be seen on any maps of the world.  Yet they are the world of the individual person, the neighborhood he lives in, the factory, farm, or office where he worked.  Such are the places where every man, woman, and child seeks equal justice, equal opportunity, equal dignity without discrimination.  Unless these rights have meaning there, they have little meaning anywhere.”</a:t>
            </a:r>
            <a:br>
              <a:rPr lang="en-US" sz="2800">
                <a:latin typeface="Tahoma" pitchFamily="34" charset="0"/>
              </a:rPr>
            </a:br>
            <a:endParaRPr lang="en-US" sz="2800">
              <a:latin typeface="Tahoma" pitchFamily="34" charset="0"/>
            </a:endParaRPr>
          </a:p>
          <a:p>
            <a:pPr algn="r">
              <a:lnSpc>
                <a:spcPct val="90000"/>
              </a:lnSpc>
              <a:spcBef>
                <a:spcPct val="20000"/>
              </a:spcBef>
            </a:pPr>
            <a:r>
              <a:rPr lang="en-US" sz="2800">
                <a:latin typeface="Tahoma" pitchFamily="34" charset="0"/>
              </a:rPr>
              <a:t>Eleanor Roosevelt, 1958</a:t>
            </a:r>
          </a:p>
        </p:txBody>
      </p:sp>
    </p:spTree>
    <p:extLst>
      <p:ext uri="{BB962C8B-B14F-4D97-AF65-F5344CB8AC3E}">
        <p14:creationId xmlns:p14="http://schemas.microsoft.com/office/powerpoint/2010/main" xmlns="" val="99018699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ctrTitle"/>
          </p:nvPr>
        </p:nvSpPr>
        <p:spPr bwMode="auto">
          <a:xfrm>
            <a:off x="811213" y="228600"/>
            <a:ext cx="8097837" cy="5064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Humanitarian Action is Central to UNICEF’s Work</a:t>
            </a:r>
            <a:endParaRPr lang="en-US" altLang="en-US" smtClean="0">
              <a:latin typeface="Arial" pitchFamily="34" charset="0"/>
              <a:cs typeface="Arial" pitchFamily="34" charset="0"/>
            </a:endParaRPr>
          </a:p>
        </p:txBody>
      </p:sp>
      <p:grpSp>
        <p:nvGrpSpPr>
          <p:cNvPr id="36867" name="Group 7"/>
          <p:cNvGrpSpPr>
            <a:grpSpLocks/>
          </p:cNvGrpSpPr>
          <p:nvPr/>
        </p:nvGrpSpPr>
        <p:grpSpPr bwMode="auto">
          <a:xfrm>
            <a:off x="1046163" y="6067425"/>
            <a:ext cx="7862887" cy="461963"/>
            <a:chOff x="558798" y="6066164"/>
            <a:chExt cx="8058060" cy="463568"/>
          </a:xfrm>
        </p:grpSpPr>
        <p:pic>
          <p:nvPicPr>
            <p:cNvPr id="36870" name="Picture 8"/>
            <p:cNvPicPr>
              <a:picLocks noChangeAspect="1"/>
            </p:cNvPicPr>
            <p:nvPr/>
          </p:nvPicPr>
          <p:blipFill>
            <a:blip r:embed="rId3" cstate="print">
              <a:extLst>
                <a:ext uri="{28A0092B-C50C-407E-A947-70E740481C1C}">
                  <a14:useLocalDpi xmlns:a14="http://schemas.microsoft.com/office/drawing/2010/main" xmlns="" val="0"/>
                </a:ext>
              </a:extLst>
            </a:blip>
            <a:srcRect r="86353"/>
            <a:stretch>
              <a:fillRect/>
            </a:stretch>
          </p:blipFill>
          <p:spPr bwMode="auto">
            <a:xfrm>
              <a:off x="558798" y="6066164"/>
              <a:ext cx="999070"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1" name="Picture 9"/>
            <p:cNvPicPr>
              <a:picLocks noChangeAspect="1"/>
            </p:cNvPicPr>
            <p:nvPr/>
          </p:nvPicPr>
          <p:blipFill>
            <a:blip r:embed="rId3" cstate="print">
              <a:extLst>
                <a:ext uri="{28A0092B-C50C-407E-A947-70E740481C1C}">
                  <a14:useLocalDpi xmlns:a14="http://schemas.microsoft.com/office/drawing/2010/main" xmlns="" val="0"/>
                </a:ext>
              </a:extLst>
            </a:blip>
            <a:srcRect l="74942"/>
            <a:stretch>
              <a:fillRect/>
            </a:stretch>
          </p:blipFill>
          <p:spPr bwMode="auto">
            <a:xfrm>
              <a:off x="6782415" y="6066556"/>
              <a:ext cx="1834443"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6868" name="TextBox 10"/>
          <p:cNvSpPr txBox="1">
            <a:spLocks noChangeArrowheads="1"/>
          </p:cNvSpPr>
          <p:nvPr/>
        </p:nvSpPr>
        <p:spPr bwMode="auto">
          <a:xfrm>
            <a:off x="823913" y="1295400"/>
            <a:ext cx="4953000"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800" b="1"/>
              <a:t>Children and women are the most affected by humanitarian situations</a:t>
            </a:r>
          </a:p>
          <a:p>
            <a:endParaRPr lang="en-US" altLang="en-US" sz="1800" b="1"/>
          </a:p>
          <a:p>
            <a:r>
              <a:rPr lang="en-US" altLang="en-US" sz="1800">
                <a:solidFill>
                  <a:srgbClr val="000000"/>
                </a:solidFill>
              </a:rPr>
              <a:t>UNICEF is on the ground</a:t>
            </a:r>
            <a:r>
              <a:rPr lang="en-US" altLang="en-US" sz="1800" b="1">
                <a:solidFill>
                  <a:srgbClr val="000000"/>
                </a:solidFill>
              </a:rPr>
              <a:t> before, during and after </a:t>
            </a:r>
            <a:r>
              <a:rPr lang="en-US" altLang="en-US" sz="1800">
                <a:solidFill>
                  <a:srgbClr val="000000"/>
                </a:solidFill>
              </a:rPr>
              <a:t>emergencies. </a:t>
            </a:r>
          </a:p>
          <a:p>
            <a:endParaRPr lang="en-US" altLang="en-US" sz="1800"/>
          </a:p>
          <a:p>
            <a:r>
              <a:rPr lang="en-US" altLang="en-US" sz="1800">
                <a:solidFill>
                  <a:srgbClr val="000000"/>
                </a:solidFill>
              </a:rPr>
              <a:t>The Convention on the Rights of the Child and its optional protocols guide UNICEF’s work on </a:t>
            </a:r>
            <a:r>
              <a:rPr lang="en-US" altLang="en-US" sz="1800" b="1">
                <a:solidFill>
                  <a:srgbClr val="000000"/>
                </a:solidFill>
              </a:rPr>
              <a:t>child protection and children in armed conflict.</a:t>
            </a:r>
          </a:p>
          <a:p>
            <a:endParaRPr lang="en-US" altLang="en-US" sz="1800">
              <a:solidFill>
                <a:srgbClr val="000000"/>
              </a:solidFill>
            </a:endParaRPr>
          </a:p>
          <a:p>
            <a:r>
              <a:rPr lang="en-US" altLang="en-US" sz="1800">
                <a:solidFill>
                  <a:srgbClr val="000000"/>
                </a:solidFill>
              </a:rPr>
              <a:t>Humanitarian action is central to UNICEF’s </a:t>
            </a:r>
            <a:r>
              <a:rPr lang="en-US" altLang="en-US" sz="1800" b="1">
                <a:solidFill>
                  <a:srgbClr val="000000"/>
                </a:solidFill>
              </a:rPr>
              <a:t>equity</a:t>
            </a:r>
            <a:r>
              <a:rPr lang="en-US" altLang="en-US" sz="1800">
                <a:solidFill>
                  <a:srgbClr val="000000"/>
                </a:solidFill>
              </a:rPr>
              <a:t> refocus. </a:t>
            </a:r>
          </a:p>
          <a:p>
            <a:endParaRPr lang="en-US" altLang="en-US" sz="1800">
              <a:solidFill>
                <a:srgbClr val="000000"/>
              </a:solidFill>
            </a:endParaRPr>
          </a:p>
          <a:p>
            <a:r>
              <a:rPr lang="en-US" altLang="en-US" sz="1800"/>
              <a:t>UNICEF supports countries to respond to </a:t>
            </a:r>
            <a:r>
              <a:rPr lang="en-US" altLang="en-US" sz="1800" b="1"/>
              <a:t>over 250 humanitarian situations per year </a:t>
            </a:r>
            <a:r>
              <a:rPr lang="en-US" altLang="en-US" sz="1800"/>
              <a:t>on average</a:t>
            </a:r>
          </a:p>
          <a:p>
            <a:endParaRPr lang="en-US" altLang="en-US" sz="1800"/>
          </a:p>
          <a:p>
            <a:endParaRPr lang="en-US" altLang="en-US" sz="1800"/>
          </a:p>
          <a:p>
            <a:endParaRPr lang="en-US" altLang="en-US" sz="1800">
              <a:solidFill>
                <a:srgbClr val="000000"/>
              </a:solidFill>
            </a:endParaRPr>
          </a:p>
        </p:txBody>
      </p:sp>
      <p:pic>
        <p:nvPicPr>
          <p:cNvPr id="3686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38825" y="1295400"/>
            <a:ext cx="3070225" cy="4602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076258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p:cNvSpPr>
            <a:spLocks noGrp="1"/>
          </p:cNvSpPr>
          <p:nvPr>
            <p:ph type="ctrTitle"/>
          </p:nvPr>
        </p:nvSpPr>
        <p:spPr bwMode="auto">
          <a:xfrm>
            <a:off x="869950" y="152400"/>
            <a:ext cx="7551738" cy="5064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UNICEF’s Core Commitments for Children</a:t>
            </a:r>
            <a:endParaRPr lang="en-GB" altLang="en-US" smtClean="0">
              <a:latin typeface="Arial" pitchFamily="34" charset="0"/>
              <a:cs typeface="Arial" pitchFamily="34" charset="0"/>
            </a:endParaRPr>
          </a:p>
        </p:txBody>
      </p:sp>
      <p:pic>
        <p:nvPicPr>
          <p:cNvPr id="37891" name="Picture 6" descr="C:\Users\nichikawa\Pictures\Order_images_20110913\UNI11473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82738" y="4514850"/>
            <a:ext cx="3276600" cy="217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7892" name="Group 6"/>
          <p:cNvGrpSpPr>
            <a:grpSpLocks/>
          </p:cNvGrpSpPr>
          <p:nvPr/>
        </p:nvGrpSpPr>
        <p:grpSpPr bwMode="auto">
          <a:xfrm>
            <a:off x="914400" y="1128713"/>
            <a:ext cx="1600200" cy="2843212"/>
            <a:chOff x="1163608" y="929248"/>
            <a:chExt cx="1935720" cy="3296613"/>
          </a:xfrm>
        </p:grpSpPr>
        <p:pic>
          <p:nvPicPr>
            <p:cNvPr id="37904" name="Picture 7" descr="measles campaign.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70866" y="1329357"/>
              <a:ext cx="1928462" cy="2896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10" name="TextBox 9"/>
            <p:cNvSpPr txBox="1"/>
            <p:nvPr/>
          </p:nvSpPr>
          <p:spPr>
            <a:xfrm>
              <a:off x="1163608" y="929248"/>
              <a:ext cx="1935720" cy="399422"/>
            </a:xfrm>
            <a:prstGeom prst="rect">
              <a:avLst/>
            </a:prstGeom>
            <a:solidFill>
              <a:srgbClr val="0099FF"/>
            </a:solidFill>
            <a:ln w="19050">
              <a:noFill/>
            </a:ln>
          </p:spPr>
          <p:txBody>
            <a:bodyPr>
              <a:spAutoFit/>
            </a:bodyPr>
            <a:lstStyle/>
            <a:p>
              <a:pPr algn="ctr" eaLnBrk="0" hangingPunct="0">
                <a:defRPr/>
              </a:pPr>
              <a:r>
                <a:rPr lang="en-US" sz="2000" dirty="0">
                  <a:solidFill>
                    <a:schemeClr val="bg1"/>
                  </a:solidFill>
                  <a:latin typeface="+mn-lt"/>
                  <a:ea typeface="ＭＳ Ｐゴシック" pitchFamily="28" charset="-128"/>
                </a:rPr>
                <a:t>Health</a:t>
              </a:r>
            </a:p>
          </p:txBody>
        </p:sp>
      </p:grpSp>
      <p:sp>
        <p:nvSpPr>
          <p:cNvPr id="37893" name="Date Placeholder 3"/>
          <p:cNvSpPr>
            <a:spLocks noGrp="1"/>
          </p:cNvSpPr>
          <p:nvPr>
            <p:ph type="dt" sz="quarter" idx="15"/>
          </p:nvPr>
        </p:nvSpPr>
        <p:spPr bwMode="auto">
          <a:xfrm>
            <a:off x="457200" y="6553200"/>
            <a:ext cx="1905000" cy="3048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defRPr/>
            </a:pPr>
            <a:r>
              <a:rPr lang="en-US" altLang="en-US" sz="1000" smtClean="0">
                <a:solidFill>
                  <a:srgbClr val="0099FF"/>
                </a:solidFill>
              </a:rPr>
              <a:t>UNICEF</a:t>
            </a:r>
          </a:p>
          <a:p>
            <a:pPr>
              <a:defRPr/>
            </a:pPr>
            <a:endParaRPr lang="en-US" altLang="en-US" sz="1000" smtClean="0">
              <a:solidFill>
                <a:srgbClr val="0099FF"/>
              </a:solidFill>
            </a:endParaRPr>
          </a:p>
          <a:p>
            <a:pPr>
              <a:defRPr/>
            </a:pPr>
            <a:endParaRPr lang="en-US" altLang="en-US" sz="1000" smtClean="0">
              <a:solidFill>
                <a:srgbClr val="0099FF"/>
              </a:solidFill>
            </a:endParaRPr>
          </a:p>
        </p:txBody>
      </p:sp>
      <p:grpSp>
        <p:nvGrpSpPr>
          <p:cNvPr id="37894" name="Group 1"/>
          <p:cNvGrpSpPr>
            <a:grpSpLocks/>
          </p:cNvGrpSpPr>
          <p:nvPr/>
        </p:nvGrpSpPr>
        <p:grpSpPr bwMode="auto">
          <a:xfrm>
            <a:off x="2628900" y="1128713"/>
            <a:ext cx="3009900" cy="2843212"/>
            <a:chOff x="2783472" y="2135076"/>
            <a:chExt cx="2885090" cy="2749254"/>
          </a:xfrm>
        </p:grpSpPr>
        <p:pic>
          <p:nvPicPr>
            <p:cNvPr id="37902" name="Picture 3" descr="C:\Users\opscen\Desktop\UNI5942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l="15103" t="-433" r="5733"/>
            <a:stretch>
              <a:fillRect/>
            </a:stretch>
          </p:blipFill>
          <p:spPr bwMode="auto">
            <a:xfrm>
              <a:off x="2783472" y="2456192"/>
              <a:ext cx="2885090" cy="242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p:nvPr/>
          </p:nvSpPr>
          <p:spPr>
            <a:xfrm>
              <a:off x="2783472" y="2135076"/>
              <a:ext cx="2885090" cy="400645"/>
            </a:xfrm>
            <a:prstGeom prst="rect">
              <a:avLst/>
            </a:prstGeom>
            <a:solidFill>
              <a:srgbClr val="0099FF"/>
            </a:solidFill>
          </p:spPr>
          <p:txBody>
            <a:bodyPr>
              <a:spAutoFit/>
            </a:bodyPr>
            <a:lstStyle/>
            <a:p>
              <a:pPr algn="ctr" eaLnBrk="0" hangingPunct="0">
                <a:defRPr/>
              </a:pPr>
              <a:r>
                <a:rPr lang="en-US" sz="2000" dirty="0">
                  <a:solidFill>
                    <a:schemeClr val="bg1"/>
                  </a:solidFill>
                  <a:latin typeface="+mn-lt"/>
                  <a:ea typeface="ＭＳ Ｐゴシック" pitchFamily="28" charset="-128"/>
                </a:rPr>
                <a:t>Nutrition</a:t>
              </a:r>
            </a:p>
          </p:txBody>
        </p:sp>
      </p:grpSp>
      <p:grpSp>
        <p:nvGrpSpPr>
          <p:cNvPr id="37895" name="Group 13"/>
          <p:cNvGrpSpPr>
            <a:grpSpLocks/>
          </p:cNvGrpSpPr>
          <p:nvPr/>
        </p:nvGrpSpPr>
        <p:grpSpPr bwMode="auto">
          <a:xfrm>
            <a:off x="5799138" y="1082675"/>
            <a:ext cx="3116262" cy="2898775"/>
            <a:chOff x="296504" y="3379054"/>
            <a:chExt cx="3345330" cy="3344317"/>
          </a:xfrm>
        </p:grpSpPr>
        <p:pic>
          <p:nvPicPr>
            <p:cNvPr id="37900" name="Picture 3" descr="C:\Users\nichikawa\Pictures\Order_images_20110913\UNI101473.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l="7483" r="8092"/>
            <a:stretch>
              <a:fillRect/>
            </a:stretch>
          </p:blipFill>
          <p:spPr bwMode="auto">
            <a:xfrm>
              <a:off x="296504" y="4081235"/>
              <a:ext cx="3345330" cy="2642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15"/>
            <p:cNvSpPr txBox="1"/>
            <p:nvPr/>
          </p:nvSpPr>
          <p:spPr>
            <a:xfrm>
              <a:off x="296504" y="3379054"/>
              <a:ext cx="3340218" cy="816849"/>
            </a:xfrm>
            <a:prstGeom prst="rect">
              <a:avLst/>
            </a:prstGeom>
            <a:solidFill>
              <a:srgbClr val="0099FF"/>
            </a:solidFill>
          </p:spPr>
          <p:txBody>
            <a:bodyPr anchor="ctr">
              <a:spAutoFit/>
            </a:bodyPr>
            <a:lstStyle/>
            <a:p>
              <a:pPr algn="ctr" eaLnBrk="0" hangingPunct="0">
                <a:defRPr/>
              </a:pPr>
              <a:r>
                <a:rPr lang="en-US" sz="2000" dirty="0">
                  <a:solidFill>
                    <a:schemeClr val="bg1"/>
                  </a:solidFill>
                  <a:latin typeface="+mn-lt"/>
                  <a:ea typeface="ＭＳ Ｐゴシック" pitchFamily="28" charset="-128"/>
                </a:rPr>
                <a:t>Water, Sanitation</a:t>
              </a:r>
            </a:p>
            <a:p>
              <a:pPr algn="ctr" eaLnBrk="0" hangingPunct="0">
                <a:defRPr/>
              </a:pPr>
              <a:r>
                <a:rPr lang="en-US" sz="2000" dirty="0">
                  <a:solidFill>
                    <a:schemeClr val="bg1"/>
                  </a:solidFill>
                  <a:latin typeface="+mn-lt"/>
                  <a:ea typeface="ＭＳ Ｐゴシック" pitchFamily="28" charset="-128"/>
                </a:rPr>
                <a:t>&amp; Hygiene</a:t>
              </a:r>
            </a:p>
          </p:txBody>
        </p:sp>
      </p:grpSp>
      <p:grpSp>
        <p:nvGrpSpPr>
          <p:cNvPr id="37896" name="Group 16"/>
          <p:cNvGrpSpPr>
            <a:grpSpLocks/>
          </p:cNvGrpSpPr>
          <p:nvPr/>
        </p:nvGrpSpPr>
        <p:grpSpPr bwMode="auto">
          <a:xfrm>
            <a:off x="5105400" y="4130675"/>
            <a:ext cx="2809875" cy="2589213"/>
            <a:chOff x="5686416" y="4062260"/>
            <a:chExt cx="3026979" cy="3046248"/>
          </a:xfrm>
        </p:grpSpPr>
        <p:pic>
          <p:nvPicPr>
            <p:cNvPr id="37898" name="Picture 4" descr="C:\Users\nichikawa\Pictures\Order_images_20110913\UNI102907.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l="6506" r="15446"/>
            <a:stretch>
              <a:fillRect/>
            </a:stretch>
          </p:blipFill>
          <p:spPr bwMode="auto">
            <a:xfrm>
              <a:off x="5686416" y="4533011"/>
              <a:ext cx="3026979" cy="2575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18"/>
            <p:cNvSpPr txBox="1"/>
            <p:nvPr/>
          </p:nvSpPr>
          <p:spPr>
            <a:xfrm>
              <a:off x="5686416" y="4062260"/>
              <a:ext cx="3015008" cy="470665"/>
            </a:xfrm>
            <a:prstGeom prst="rect">
              <a:avLst/>
            </a:prstGeom>
            <a:solidFill>
              <a:srgbClr val="0099FF"/>
            </a:solidFill>
          </p:spPr>
          <p:txBody>
            <a:bodyPr>
              <a:spAutoFit/>
            </a:bodyPr>
            <a:lstStyle/>
            <a:p>
              <a:pPr algn="ctr" eaLnBrk="0" hangingPunct="0">
                <a:defRPr/>
              </a:pPr>
              <a:r>
                <a:rPr lang="en-US" sz="2000" dirty="0">
                  <a:solidFill>
                    <a:schemeClr val="bg1"/>
                  </a:solidFill>
                  <a:latin typeface="+mn-lt"/>
                  <a:ea typeface="ＭＳ Ｐゴシック" pitchFamily="28" charset="-128"/>
                </a:rPr>
                <a:t>Child Protection</a:t>
              </a:r>
            </a:p>
          </p:txBody>
        </p:sp>
      </p:grpSp>
      <p:sp>
        <p:nvSpPr>
          <p:cNvPr id="20" name="TextBox 19"/>
          <p:cNvSpPr txBox="1"/>
          <p:nvPr/>
        </p:nvSpPr>
        <p:spPr>
          <a:xfrm>
            <a:off x="1582738" y="4130675"/>
            <a:ext cx="3278187" cy="400050"/>
          </a:xfrm>
          <a:prstGeom prst="rect">
            <a:avLst/>
          </a:prstGeom>
          <a:solidFill>
            <a:srgbClr val="0099FF"/>
          </a:solidFill>
        </p:spPr>
        <p:txBody>
          <a:bodyPr>
            <a:spAutoFit/>
          </a:bodyPr>
          <a:lstStyle/>
          <a:p>
            <a:pPr algn="ctr" eaLnBrk="0" hangingPunct="0">
              <a:defRPr/>
            </a:pPr>
            <a:r>
              <a:rPr lang="en-US" sz="2000" dirty="0">
                <a:solidFill>
                  <a:schemeClr val="bg1"/>
                </a:solidFill>
                <a:latin typeface="+mn-lt"/>
                <a:ea typeface="ＭＳ Ｐゴシック" pitchFamily="28" charset="-128"/>
              </a:rPr>
              <a:t>Education</a:t>
            </a:r>
          </a:p>
        </p:txBody>
      </p:sp>
    </p:spTree>
    <p:extLst>
      <p:ext uri="{BB962C8B-B14F-4D97-AF65-F5344CB8AC3E}">
        <p14:creationId xmlns:p14="http://schemas.microsoft.com/office/powerpoint/2010/main" xmlns="" val="32549620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4"/>
          <p:cNvSpPr>
            <a:spLocks noGrp="1"/>
          </p:cNvSpPr>
          <p:nvPr>
            <p:ph type="ctrTitle"/>
          </p:nvPr>
        </p:nvSpPr>
        <p:spPr bwMode="auto">
          <a:xfrm>
            <a:off x="1046163" y="152400"/>
            <a:ext cx="8534400" cy="5064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Vision of UNICEF’s Humanitarian Action</a:t>
            </a:r>
            <a:endParaRPr lang="en-US" altLang="en-US" smtClean="0">
              <a:latin typeface="Arial" pitchFamily="34" charset="0"/>
              <a:cs typeface="Arial" pitchFamily="34" charset="0"/>
            </a:endParaRPr>
          </a:p>
        </p:txBody>
      </p:sp>
      <p:sp>
        <p:nvSpPr>
          <p:cNvPr id="6" name="Text Placeholder 5"/>
          <p:cNvSpPr>
            <a:spLocks noGrp="1"/>
          </p:cNvSpPr>
          <p:nvPr>
            <p:ph type="body" sz="quarter" idx="14"/>
          </p:nvPr>
        </p:nvSpPr>
        <p:spPr>
          <a:xfrm>
            <a:off x="1028700" y="1447800"/>
            <a:ext cx="3848100" cy="3416300"/>
          </a:xfrm>
        </p:spPr>
        <p:txBody>
          <a:bodyPr wrap="square">
            <a:spAutoFit/>
          </a:bodyPr>
          <a:lstStyle/>
          <a:p>
            <a:pPr eaLnBrk="1" fontAlgn="auto" hangingPunct="1">
              <a:spcBef>
                <a:spcPts val="1200"/>
              </a:spcBef>
              <a:spcAft>
                <a:spcPts val="0"/>
              </a:spcAft>
              <a:buFont typeface="Arial"/>
              <a:buChar char="•"/>
              <a:defRPr/>
            </a:pPr>
            <a:r>
              <a:rPr lang="en-US" dirty="0" smtClean="0"/>
              <a:t>Save lives and protect rights</a:t>
            </a:r>
          </a:p>
          <a:p>
            <a:pPr marL="0" indent="0" eaLnBrk="1" fontAlgn="auto" hangingPunct="1">
              <a:spcBef>
                <a:spcPts val="1200"/>
              </a:spcBef>
              <a:spcAft>
                <a:spcPts val="0"/>
              </a:spcAft>
              <a:buFont typeface="Arial"/>
              <a:buNone/>
              <a:defRPr/>
            </a:pPr>
            <a:endParaRPr lang="en-US" dirty="0" smtClean="0"/>
          </a:p>
          <a:p>
            <a:pPr eaLnBrk="1" fontAlgn="auto" hangingPunct="1">
              <a:spcBef>
                <a:spcPts val="1200"/>
              </a:spcBef>
              <a:spcAft>
                <a:spcPts val="0"/>
              </a:spcAft>
              <a:buFont typeface="Arial"/>
              <a:buChar char="•"/>
              <a:defRPr/>
            </a:pPr>
            <a:r>
              <a:rPr lang="en-US" dirty="0" smtClean="0"/>
              <a:t>Address </a:t>
            </a:r>
            <a:r>
              <a:rPr lang="en-US" dirty="0"/>
              <a:t>underlying causes of </a:t>
            </a:r>
            <a:r>
              <a:rPr lang="en-US" dirty="0" smtClean="0"/>
              <a:t>vulnerability and conflict</a:t>
            </a:r>
            <a:endParaRPr lang="en-US" dirty="0"/>
          </a:p>
        </p:txBody>
      </p:sp>
      <p:grpSp>
        <p:nvGrpSpPr>
          <p:cNvPr id="38916" name="Group 7"/>
          <p:cNvGrpSpPr>
            <a:grpSpLocks/>
          </p:cNvGrpSpPr>
          <p:nvPr/>
        </p:nvGrpSpPr>
        <p:grpSpPr bwMode="auto">
          <a:xfrm>
            <a:off x="1046163" y="6067425"/>
            <a:ext cx="7862887" cy="461963"/>
            <a:chOff x="558798" y="6066164"/>
            <a:chExt cx="8058060" cy="463568"/>
          </a:xfrm>
        </p:grpSpPr>
        <p:pic>
          <p:nvPicPr>
            <p:cNvPr id="38919" name="Picture 8"/>
            <p:cNvPicPr>
              <a:picLocks noChangeAspect="1"/>
            </p:cNvPicPr>
            <p:nvPr/>
          </p:nvPicPr>
          <p:blipFill>
            <a:blip r:embed="rId3" cstate="print">
              <a:extLst>
                <a:ext uri="{28A0092B-C50C-407E-A947-70E740481C1C}">
                  <a14:useLocalDpi xmlns:a14="http://schemas.microsoft.com/office/drawing/2010/main" xmlns="" val="0"/>
                </a:ext>
              </a:extLst>
            </a:blip>
            <a:srcRect r="86353"/>
            <a:stretch>
              <a:fillRect/>
            </a:stretch>
          </p:blipFill>
          <p:spPr bwMode="auto">
            <a:xfrm>
              <a:off x="558798" y="6066164"/>
              <a:ext cx="999070"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0" name="Picture 9"/>
            <p:cNvPicPr>
              <a:picLocks noChangeAspect="1"/>
            </p:cNvPicPr>
            <p:nvPr/>
          </p:nvPicPr>
          <p:blipFill>
            <a:blip r:embed="rId3" cstate="print">
              <a:extLst>
                <a:ext uri="{28A0092B-C50C-407E-A947-70E740481C1C}">
                  <a14:useLocalDpi xmlns:a14="http://schemas.microsoft.com/office/drawing/2010/main" xmlns="" val="0"/>
                </a:ext>
              </a:extLst>
            </a:blip>
            <a:srcRect l="74942"/>
            <a:stretch>
              <a:fillRect/>
            </a:stretch>
          </p:blipFill>
          <p:spPr bwMode="auto">
            <a:xfrm>
              <a:off x="6782415" y="6066556"/>
              <a:ext cx="1834443"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12" name="Straight Connector 11"/>
          <p:cNvCxnSpPr/>
          <p:nvPr/>
        </p:nvCxnSpPr>
        <p:spPr>
          <a:xfrm>
            <a:off x="1046163" y="839788"/>
            <a:ext cx="7146925" cy="0"/>
          </a:xfrm>
          <a:prstGeom prst="line">
            <a:avLst/>
          </a:prstGeom>
          <a:ln w="50800" cap="flat" cmpd="sng" algn="ctr">
            <a:solidFill>
              <a:srgbClr val="F7941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891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11738" y="1357313"/>
            <a:ext cx="3003550" cy="4514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294619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
          <p:cNvSpPr>
            <a:spLocks noGrp="1"/>
          </p:cNvSpPr>
          <p:nvPr>
            <p:ph type="ctrTitle"/>
          </p:nvPr>
        </p:nvSpPr>
        <p:spPr bwMode="auto">
          <a:xfrm>
            <a:off x="914400" y="228600"/>
            <a:ext cx="7924800" cy="5064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The Humanitarian Situation in 2012 &amp; Response</a:t>
            </a:r>
            <a:endParaRPr lang="en-GB" altLang="en-US" smtClean="0">
              <a:latin typeface="Arial" pitchFamily="34" charset="0"/>
              <a:cs typeface="Arial" pitchFamily="34" charset="0"/>
            </a:endParaRPr>
          </a:p>
        </p:txBody>
      </p:sp>
      <p:sp>
        <p:nvSpPr>
          <p:cNvPr id="39939" name="Text Placeholder 8"/>
          <p:cNvSpPr>
            <a:spLocks noGrp="1"/>
          </p:cNvSpPr>
          <p:nvPr>
            <p:ph type="body" sz="quarter" idx="14"/>
          </p:nvPr>
        </p:nvSpPr>
        <p:spPr bwMode="auto">
          <a:xfrm>
            <a:off x="871538" y="1663700"/>
            <a:ext cx="7954962" cy="34925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endParaRPr lang="en-GB" altLang="en-US" smtClean="0">
              <a:latin typeface="Arial" pitchFamily="34" charset="0"/>
              <a:cs typeface="Arial" pitchFamily="34" charset="0"/>
            </a:endParaRPr>
          </a:p>
        </p:txBody>
      </p:sp>
      <p:pic>
        <p:nvPicPr>
          <p:cNvPr id="3994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1066800"/>
            <a:ext cx="8458200" cy="4927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335593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5715000"/>
            <a:ext cx="8305800"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p>
        </p:txBody>
      </p:sp>
      <p:sp>
        <p:nvSpPr>
          <p:cNvPr id="40963"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dirty="0" smtClean="0">
                <a:latin typeface="Arial" pitchFamily="34" charset="0"/>
                <a:cs typeface="Arial" pitchFamily="34" charset="0"/>
              </a:rPr>
              <a:t>Results in 2012:</a:t>
            </a:r>
            <a:endParaRPr lang="en-GB" altLang="en-US" dirty="0" smtClean="0">
              <a:latin typeface="Arial" pitchFamily="34" charset="0"/>
              <a:cs typeface="Arial" pitchFamily="34" charset="0"/>
            </a:endParaRPr>
          </a:p>
        </p:txBody>
      </p:sp>
      <p:pic>
        <p:nvPicPr>
          <p:cNvPr id="4096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b="6123"/>
          <a:stretch>
            <a:fillRect/>
          </a:stretch>
        </p:blipFill>
        <p:spPr bwMode="auto">
          <a:xfrm>
            <a:off x="838200" y="1143000"/>
            <a:ext cx="7869238" cy="50911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416454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7"/>
          <p:cNvGrpSpPr>
            <a:grpSpLocks/>
          </p:cNvGrpSpPr>
          <p:nvPr/>
        </p:nvGrpSpPr>
        <p:grpSpPr bwMode="auto">
          <a:xfrm>
            <a:off x="1046163" y="6067425"/>
            <a:ext cx="7862887" cy="461963"/>
            <a:chOff x="558798" y="6066164"/>
            <a:chExt cx="8058060" cy="463568"/>
          </a:xfrm>
        </p:grpSpPr>
        <p:pic>
          <p:nvPicPr>
            <p:cNvPr id="42013" name="Picture 8"/>
            <p:cNvPicPr>
              <a:picLocks noChangeAspect="1"/>
            </p:cNvPicPr>
            <p:nvPr/>
          </p:nvPicPr>
          <p:blipFill>
            <a:blip r:embed="rId4" cstate="print">
              <a:extLst>
                <a:ext uri="{28A0092B-C50C-407E-A947-70E740481C1C}">
                  <a14:useLocalDpi xmlns:a14="http://schemas.microsoft.com/office/drawing/2010/main" xmlns="" val="0"/>
                </a:ext>
              </a:extLst>
            </a:blip>
            <a:srcRect r="86353"/>
            <a:stretch>
              <a:fillRect/>
            </a:stretch>
          </p:blipFill>
          <p:spPr bwMode="auto">
            <a:xfrm>
              <a:off x="558798" y="6066164"/>
              <a:ext cx="999070"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014" name="Picture 9"/>
            <p:cNvPicPr>
              <a:picLocks noChangeAspect="1"/>
            </p:cNvPicPr>
            <p:nvPr/>
          </p:nvPicPr>
          <p:blipFill>
            <a:blip r:embed="rId4" cstate="print">
              <a:extLst>
                <a:ext uri="{28A0092B-C50C-407E-A947-70E740481C1C}">
                  <a14:useLocalDpi xmlns:a14="http://schemas.microsoft.com/office/drawing/2010/main" xmlns="" val="0"/>
                </a:ext>
              </a:extLst>
            </a:blip>
            <a:srcRect l="74942"/>
            <a:stretch>
              <a:fillRect/>
            </a:stretch>
          </p:blipFill>
          <p:spPr bwMode="auto">
            <a:xfrm>
              <a:off x="6782415" y="6066556"/>
              <a:ext cx="1834443" cy="46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12" name="Straight Connector 11"/>
          <p:cNvCxnSpPr/>
          <p:nvPr/>
        </p:nvCxnSpPr>
        <p:spPr>
          <a:xfrm>
            <a:off x="852488" y="838200"/>
            <a:ext cx="7439025" cy="1588"/>
          </a:xfrm>
          <a:prstGeom prst="line">
            <a:avLst/>
          </a:prstGeom>
          <a:ln w="50800" cap="flat" cmpd="sng" algn="ctr">
            <a:solidFill>
              <a:srgbClr val="F7941D"/>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1988" name="Title 1"/>
          <p:cNvSpPr txBox="1">
            <a:spLocks/>
          </p:cNvSpPr>
          <p:nvPr/>
        </p:nvSpPr>
        <p:spPr bwMode="auto">
          <a:xfrm>
            <a:off x="693738" y="249238"/>
            <a:ext cx="82296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2800">
                <a:solidFill>
                  <a:srgbClr val="0099FF"/>
                </a:solidFill>
              </a:rPr>
              <a:t>Global Operation Mechanism</a:t>
            </a:r>
          </a:p>
        </p:txBody>
      </p:sp>
      <p:sp>
        <p:nvSpPr>
          <p:cNvPr id="14" name="Date Placeholder 3"/>
          <p:cNvSpPr>
            <a:spLocks noGrp="1"/>
          </p:cNvSpPr>
          <p:nvPr>
            <p:ph type="dt" sz="quarter" idx="16"/>
          </p:nvPr>
        </p:nvSpPr>
        <p:spPr/>
        <p:txBody>
          <a:bodyPr/>
          <a:lstStyle/>
          <a:p>
            <a:pPr>
              <a:defRPr/>
            </a:pPr>
            <a:fld id="{F223739B-E662-4D65-9FF9-694AAFC5024D}" type="datetimeFigureOut">
              <a:rPr lang="en-US">
                <a:solidFill>
                  <a:schemeClr val="tx1">
                    <a:tint val="75000"/>
                  </a:schemeClr>
                </a:solidFill>
              </a:rPr>
              <a:pPr>
                <a:defRPr/>
              </a:pPr>
              <a:t>10/18/2013</a:t>
            </a:fld>
            <a:endParaRPr lang="en-US">
              <a:solidFill>
                <a:schemeClr val="tx1">
                  <a:tint val="75000"/>
                </a:schemeClr>
              </a:solidFill>
            </a:endParaRPr>
          </a:p>
        </p:txBody>
      </p:sp>
      <p:sp>
        <p:nvSpPr>
          <p:cNvPr id="15" name="Date Placeholder 1"/>
          <p:cNvSpPr txBox="1">
            <a:spLocks/>
          </p:cNvSpPr>
          <p:nvPr/>
        </p:nvSpPr>
        <p:spPr>
          <a:xfrm>
            <a:off x="838200" y="6096000"/>
            <a:ext cx="1905000" cy="609600"/>
          </a:xfrm>
          <a:prstGeom prst="rect">
            <a:avLst/>
          </a:prstGeom>
        </p:spPr>
        <p:txBody>
          <a:bodyPr anchor="ctr"/>
          <a:lstStyle/>
          <a:p>
            <a:pPr>
              <a:defRPr/>
            </a:pPr>
            <a:r>
              <a:rPr lang="en-US" sz="1200" b="1">
                <a:solidFill>
                  <a:schemeClr val="tx1">
                    <a:tint val="75000"/>
                  </a:schemeClr>
                </a:solidFill>
                <a:ea typeface="+mn-ea"/>
                <a:cs typeface="Arial" pitchFamily="34" charset="0"/>
              </a:rPr>
              <a:t>UNICEF</a:t>
            </a:r>
          </a:p>
          <a:p>
            <a:pPr>
              <a:defRPr/>
            </a:pPr>
            <a:endParaRPr lang="en-US" sz="1200" b="1">
              <a:solidFill>
                <a:schemeClr val="tx1">
                  <a:tint val="75000"/>
                </a:schemeClr>
              </a:solidFill>
              <a:ea typeface="+mn-ea"/>
              <a:cs typeface="Arial" pitchFamily="34" charset="0"/>
            </a:endParaRPr>
          </a:p>
          <a:p>
            <a:pPr>
              <a:defRPr/>
            </a:pPr>
            <a:endParaRPr lang="en-US" sz="1200" b="1">
              <a:solidFill>
                <a:schemeClr val="tx1">
                  <a:tint val="75000"/>
                </a:schemeClr>
              </a:solidFill>
              <a:ea typeface="+mn-ea"/>
              <a:cs typeface="Arial" pitchFamily="34" charset="0"/>
            </a:endParaRPr>
          </a:p>
        </p:txBody>
      </p:sp>
      <p:graphicFrame>
        <p:nvGraphicFramePr>
          <p:cNvPr id="41991" name="Object 2"/>
          <p:cNvGraphicFramePr>
            <a:graphicFrameLocks noChangeAspect="1"/>
          </p:cNvGraphicFramePr>
          <p:nvPr/>
        </p:nvGraphicFramePr>
        <p:xfrm>
          <a:off x="1449388" y="2524125"/>
          <a:ext cx="6218237" cy="2921000"/>
        </p:xfrm>
        <a:graphic>
          <a:graphicData uri="http://schemas.openxmlformats.org/presentationml/2006/ole">
            <p:oleObj spid="_x0000_s1030" name="Photo Editor Photo" r:id="rId5" imgW="3600000" imgH="1714739" progId="">
              <p:embed/>
            </p:oleObj>
          </a:graphicData>
        </a:graphic>
      </p:graphicFrame>
      <p:sp>
        <p:nvSpPr>
          <p:cNvPr id="41992" name="Oval 3"/>
          <p:cNvSpPr>
            <a:spLocks noChangeArrowheads="1"/>
          </p:cNvSpPr>
          <p:nvPr/>
        </p:nvSpPr>
        <p:spPr bwMode="auto">
          <a:xfrm>
            <a:off x="4573588" y="3013075"/>
            <a:ext cx="142875" cy="128588"/>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hangingPunct="0"/>
            <a:endParaRPr lang="en-US" altLang="en-US"/>
          </a:p>
        </p:txBody>
      </p:sp>
      <p:sp>
        <p:nvSpPr>
          <p:cNvPr id="41993" name="Oval 4"/>
          <p:cNvSpPr>
            <a:spLocks noChangeArrowheads="1"/>
          </p:cNvSpPr>
          <p:nvPr/>
        </p:nvSpPr>
        <p:spPr bwMode="auto">
          <a:xfrm>
            <a:off x="2990850" y="3789363"/>
            <a:ext cx="141288" cy="127000"/>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hangingPunct="0"/>
            <a:endParaRPr lang="en-US" altLang="en-US"/>
          </a:p>
        </p:txBody>
      </p:sp>
      <p:sp>
        <p:nvSpPr>
          <p:cNvPr id="41994" name="Oval 5"/>
          <p:cNvSpPr>
            <a:spLocks noChangeArrowheads="1"/>
          </p:cNvSpPr>
          <p:nvPr/>
        </p:nvSpPr>
        <p:spPr bwMode="auto">
          <a:xfrm>
            <a:off x="5222875" y="3514725"/>
            <a:ext cx="141288" cy="130175"/>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hangingPunct="0"/>
            <a:endParaRPr lang="en-US" altLang="en-US"/>
          </a:p>
        </p:txBody>
      </p:sp>
      <p:sp>
        <p:nvSpPr>
          <p:cNvPr id="41995" name="Line 7"/>
          <p:cNvSpPr>
            <a:spLocks noChangeShapeType="1"/>
          </p:cNvSpPr>
          <p:nvPr/>
        </p:nvSpPr>
        <p:spPr bwMode="auto">
          <a:xfrm flipH="1">
            <a:off x="4648200" y="2362200"/>
            <a:ext cx="685800" cy="70643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996" name="Line 8"/>
          <p:cNvSpPr>
            <a:spLocks noChangeShapeType="1"/>
          </p:cNvSpPr>
          <p:nvPr/>
        </p:nvSpPr>
        <p:spPr bwMode="auto">
          <a:xfrm flipH="1" flipV="1">
            <a:off x="1752600" y="3763963"/>
            <a:ext cx="1219200" cy="46037"/>
          </a:xfrm>
          <a:prstGeom prst="line">
            <a:avLst/>
          </a:prstGeom>
          <a:noFill/>
          <a:ln w="5715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997" name="Line 9"/>
          <p:cNvSpPr>
            <a:spLocks noChangeShapeType="1"/>
          </p:cNvSpPr>
          <p:nvPr/>
        </p:nvSpPr>
        <p:spPr bwMode="auto">
          <a:xfrm flipH="1">
            <a:off x="5257800" y="3594100"/>
            <a:ext cx="25400" cy="2120900"/>
          </a:xfrm>
          <a:prstGeom prst="line">
            <a:avLst/>
          </a:prstGeom>
          <a:noFill/>
          <a:ln w="57150">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Text Box 11"/>
          <p:cNvSpPr txBox="1">
            <a:spLocks noChangeArrowheads="1"/>
          </p:cNvSpPr>
          <p:nvPr/>
        </p:nvSpPr>
        <p:spPr bwMode="auto">
          <a:xfrm>
            <a:off x="4953000" y="2133600"/>
            <a:ext cx="3124200" cy="307975"/>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p>
            <a:pPr marL="174625" indent="-174625" eaLnBrk="0" hangingPunct="0">
              <a:spcBef>
                <a:spcPts val="0"/>
              </a:spcBef>
              <a:defRPr/>
            </a:pPr>
            <a:r>
              <a:rPr lang="en-US" sz="1400" b="1" dirty="0">
                <a:solidFill>
                  <a:schemeClr val="bg1"/>
                </a:solidFill>
                <a:latin typeface="Univers" pitchFamily="34" charset="0"/>
              </a:rPr>
              <a:t>COPENHAGEN SUPPLY DIVISION</a:t>
            </a:r>
          </a:p>
        </p:txBody>
      </p:sp>
      <p:sp>
        <p:nvSpPr>
          <p:cNvPr id="24" name="Rectangle 23"/>
          <p:cNvSpPr>
            <a:spLocks noChangeArrowheads="1"/>
          </p:cNvSpPr>
          <p:nvPr/>
        </p:nvSpPr>
        <p:spPr bwMode="auto">
          <a:xfrm>
            <a:off x="220663" y="3581400"/>
            <a:ext cx="2141537" cy="307975"/>
          </a:xfrm>
          <a:prstGeom prst="rect">
            <a:avLst/>
          </a:prstGeom>
          <a:solidFill>
            <a:srgbClr val="FFC000"/>
          </a:solidFill>
          <a:ln>
            <a:headEnd/>
            <a:tailEnd/>
          </a:ln>
        </p:spPr>
        <p:style>
          <a:lnRef idx="3">
            <a:schemeClr val="lt1"/>
          </a:lnRef>
          <a:fillRef idx="1">
            <a:schemeClr val="accent6"/>
          </a:fillRef>
          <a:effectRef idx="1">
            <a:schemeClr val="accent6"/>
          </a:effectRef>
          <a:fontRef idx="minor">
            <a:schemeClr val="lt1"/>
          </a:fontRef>
        </p:style>
        <p:txBody>
          <a:bodyPr wrap="none">
            <a:spAutoFit/>
          </a:bodyPr>
          <a:lstStyle/>
          <a:p>
            <a:pPr marL="174625" indent="-174625" eaLnBrk="0" hangingPunct="0">
              <a:spcBef>
                <a:spcPts val="0"/>
              </a:spcBef>
              <a:defRPr/>
            </a:pPr>
            <a:r>
              <a:rPr lang="en-US" sz="1400" b="1" dirty="0">
                <a:solidFill>
                  <a:srgbClr val="002060"/>
                </a:solidFill>
                <a:latin typeface="Univers" pitchFamily="34" charset="0"/>
              </a:rPr>
              <a:t>PANAMA SUPPLY HUB</a:t>
            </a:r>
          </a:p>
        </p:txBody>
      </p:sp>
      <p:sp>
        <p:nvSpPr>
          <p:cNvPr id="42000" name="Oval 4"/>
          <p:cNvSpPr>
            <a:spLocks noChangeArrowheads="1"/>
          </p:cNvSpPr>
          <p:nvPr/>
        </p:nvSpPr>
        <p:spPr bwMode="auto">
          <a:xfrm>
            <a:off x="3200400" y="3352800"/>
            <a:ext cx="141288" cy="127000"/>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hangingPunct="0"/>
            <a:endParaRPr lang="en-US" altLang="en-US"/>
          </a:p>
        </p:txBody>
      </p:sp>
      <p:sp>
        <p:nvSpPr>
          <p:cNvPr id="42001" name="Line 7"/>
          <p:cNvSpPr>
            <a:spLocks noChangeShapeType="1"/>
          </p:cNvSpPr>
          <p:nvPr/>
        </p:nvSpPr>
        <p:spPr bwMode="auto">
          <a:xfrm>
            <a:off x="3230563" y="2057400"/>
            <a:ext cx="46037" cy="123983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Rectangle 27"/>
          <p:cNvSpPr>
            <a:spLocks noChangeArrowheads="1"/>
          </p:cNvSpPr>
          <p:nvPr/>
        </p:nvSpPr>
        <p:spPr bwMode="auto">
          <a:xfrm>
            <a:off x="1009650" y="1219200"/>
            <a:ext cx="3306763" cy="1169988"/>
          </a:xfrm>
          <a:prstGeom prst="rect">
            <a:avLst/>
          </a:prstGeom>
          <a:solidFill>
            <a:srgbClr val="0099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marL="174625" indent="-174625" eaLnBrk="0" hangingPunct="0">
              <a:spcBef>
                <a:spcPts val="0"/>
              </a:spcBef>
              <a:defRPr/>
            </a:pPr>
            <a:r>
              <a:rPr lang="en-US" sz="1400" b="1" dirty="0">
                <a:latin typeface="Univers" pitchFamily="34" charset="0"/>
              </a:rPr>
              <a:t>UNICEF NYHQ</a:t>
            </a:r>
          </a:p>
          <a:p>
            <a:pPr marL="174625" indent="-174625" eaLnBrk="0" hangingPunct="0">
              <a:spcBef>
                <a:spcPts val="0"/>
              </a:spcBef>
              <a:buFontTx/>
              <a:buChar char="•"/>
              <a:defRPr/>
            </a:pPr>
            <a:r>
              <a:rPr lang="en-US" sz="1400" dirty="0">
                <a:latin typeface="Univers" pitchFamily="34" charset="0"/>
              </a:rPr>
              <a:t>Office of Emergency </a:t>
            </a:r>
            <a:r>
              <a:rPr lang="en-US" sz="1400" dirty="0" err="1">
                <a:latin typeface="Univers" pitchFamily="34" charset="0"/>
              </a:rPr>
              <a:t>Programmes</a:t>
            </a:r>
            <a:endParaRPr lang="en-US" sz="1400" dirty="0">
              <a:latin typeface="Univers" pitchFamily="34" charset="0"/>
            </a:endParaRPr>
          </a:p>
          <a:p>
            <a:pPr marL="174625" indent="-174625" eaLnBrk="0" hangingPunct="0">
              <a:spcBef>
                <a:spcPts val="0"/>
              </a:spcBef>
              <a:buFontTx/>
              <a:buChar char="•"/>
              <a:defRPr/>
            </a:pPr>
            <a:r>
              <a:rPr lang="en-US" sz="1400" dirty="0">
                <a:latin typeface="Univers" pitchFamily="34" charset="0"/>
              </a:rPr>
              <a:t>Emergency Response Team</a:t>
            </a:r>
          </a:p>
          <a:p>
            <a:pPr marL="174625" indent="-174625" eaLnBrk="0" hangingPunct="0">
              <a:spcBef>
                <a:spcPts val="0"/>
              </a:spcBef>
              <a:buFontTx/>
              <a:buChar char="•"/>
              <a:defRPr/>
            </a:pPr>
            <a:r>
              <a:rPr lang="en-US" sz="1400" dirty="0">
                <a:latin typeface="Univers" pitchFamily="34" charset="0"/>
              </a:rPr>
              <a:t>Global Support for </a:t>
            </a:r>
            <a:r>
              <a:rPr lang="en-US" sz="1400" dirty="0" err="1">
                <a:latin typeface="Univers" pitchFamily="34" charset="0"/>
              </a:rPr>
              <a:t>Programme</a:t>
            </a:r>
            <a:r>
              <a:rPr lang="en-US" sz="1400" dirty="0">
                <a:latin typeface="Univers" pitchFamily="34" charset="0"/>
              </a:rPr>
              <a:t> Areas</a:t>
            </a:r>
          </a:p>
          <a:p>
            <a:pPr marL="174625" indent="-174625" eaLnBrk="0" hangingPunct="0">
              <a:spcBef>
                <a:spcPts val="0"/>
              </a:spcBef>
              <a:buFontTx/>
              <a:buChar char="•"/>
              <a:defRPr/>
            </a:pPr>
            <a:r>
              <a:rPr lang="en-US" sz="1400" dirty="0">
                <a:latin typeface="Univers" pitchFamily="34" charset="0"/>
              </a:rPr>
              <a:t>Global Cluster Support</a:t>
            </a:r>
          </a:p>
        </p:txBody>
      </p:sp>
      <p:sp>
        <p:nvSpPr>
          <p:cNvPr id="42003" name="Line 7"/>
          <p:cNvSpPr>
            <a:spLocks noChangeShapeType="1"/>
          </p:cNvSpPr>
          <p:nvPr/>
        </p:nvSpPr>
        <p:spPr bwMode="auto">
          <a:xfrm>
            <a:off x="4572000" y="1752600"/>
            <a:ext cx="46038" cy="1239838"/>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Rectangle 29"/>
          <p:cNvSpPr>
            <a:spLocks noChangeArrowheads="1"/>
          </p:cNvSpPr>
          <p:nvPr/>
        </p:nvSpPr>
        <p:spPr bwMode="auto">
          <a:xfrm>
            <a:off x="4419600" y="1027113"/>
            <a:ext cx="3733800" cy="954087"/>
          </a:xfrm>
          <a:prstGeom prst="rect">
            <a:avLst/>
          </a:prstGeom>
          <a:solidFill>
            <a:schemeClr val="bg1">
              <a:lumMod val="50000"/>
            </a:schemeClr>
          </a:solidFill>
          <a:ln>
            <a:headEnd/>
            <a:tailEnd/>
          </a:ln>
        </p:spPr>
        <p:style>
          <a:lnRef idx="3">
            <a:schemeClr val="lt1"/>
          </a:lnRef>
          <a:fillRef idx="1">
            <a:schemeClr val="accent5"/>
          </a:fillRef>
          <a:effectRef idx="1">
            <a:schemeClr val="accent5"/>
          </a:effectRef>
          <a:fontRef idx="minor">
            <a:schemeClr val="lt1"/>
          </a:fontRef>
        </p:style>
        <p:txBody>
          <a:bodyPr>
            <a:spAutoFit/>
          </a:bodyPr>
          <a:lstStyle/>
          <a:p>
            <a:pPr marL="174625" indent="-174625" eaLnBrk="0" hangingPunct="0">
              <a:spcBef>
                <a:spcPts val="0"/>
              </a:spcBef>
              <a:defRPr/>
            </a:pPr>
            <a:r>
              <a:rPr lang="en-US" sz="1400" b="1" dirty="0">
                <a:latin typeface="Univers" pitchFamily="34" charset="0"/>
              </a:rPr>
              <a:t>UNICEF GENEVA</a:t>
            </a:r>
          </a:p>
          <a:p>
            <a:pPr marL="174625" indent="-174625" eaLnBrk="0" hangingPunct="0">
              <a:spcBef>
                <a:spcPts val="0"/>
              </a:spcBef>
              <a:buFontTx/>
              <a:buChar char="•"/>
              <a:defRPr/>
            </a:pPr>
            <a:r>
              <a:rPr lang="en-US" sz="1400" dirty="0">
                <a:latin typeface="Univers" pitchFamily="34" charset="0"/>
              </a:rPr>
              <a:t>Partnerships with other UN agencies</a:t>
            </a:r>
          </a:p>
          <a:p>
            <a:pPr marL="174625" indent="-174625" eaLnBrk="0" hangingPunct="0">
              <a:spcBef>
                <a:spcPts val="0"/>
              </a:spcBef>
              <a:buFontTx/>
              <a:buChar char="•"/>
              <a:defRPr/>
            </a:pPr>
            <a:r>
              <a:rPr lang="en-US" sz="1400" dirty="0">
                <a:latin typeface="Univers" pitchFamily="34" charset="0"/>
              </a:rPr>
              <a:t>Fundraising</a:t>
            </a:r>
          </a:p>
          <a:p>
            <a:pPr marL="174625" indent="-174625" eaLnBrk="0" hangingPunct="0">
              <a:spcBef>
                <a:spcPts val="0"/>
              </a:spcBef>
              <a:buFontTx/>
              <a:buChar char="•"/>
              <a:defRPr/>
            </a:pPr>
            <a:r>
              <a:rPr lang="en-US" sz="1400" dirty="0">
                <a:latin typeface="Univers" pitchFamily="34" charset="0"/>
              </a:rPr>
              <a:t>Global Cluster Support</a:t>
            </a:r>
          </a:p>
        </p:txBody>
      </p:sp>
      <p:sp>
        <p:nvSpPr>
          <p:cNvPr id="31" name="Rectangle 17"/>
          <p:cNvSpPr>
            <a:spLocks noChangeArrowheads="1"/>
          </p:cNvSpPr>
          <p:nvPr/>
        </p:nvSpPr>
        <p:spPr bwMode="auto">
          <a:xfrm>
            <a:off x="76200" y="2590800"/>
            <a:ext cx="2743200" cy="523875"/>
          </a:xfrm>
          <a:prstGeom prst="rect">
            <a:avLst/>
          </a:prstGeom>
          <a:solidFill>
            <a:srgbClr val="92D050"/>
          </a:solidFill>
          <a:ln>
            <a:noFill/>
            <a:headEnd/>
            <a:tailEnd/>
          </a:ln>
        </p:spPr>
        <p:style>
          <a:lnRef idx="1">
            <a:schemeClr val="accent3"/>
          </a:lnRef>
          <a:fillRef idx="2">
            <a:schemeClr val="accent3"/>
          </a:fillRef>
          <a:effectRef idx="1">
            <a:schemeClr val="accent3"/>
          </a:effectRef>
          <a:fontRef idx="minor">
            <a:schemeClr val="dk1"/>
          </a:fontRef>
        </p:style>
        <p:txBody>
          <a:bodyPr>
            <a:spAutoFit/>
          </a:bodyPr>
          <a:lstStyle/>
          <a:p>
            <a:pPr marL="174625" indent="-174625" eaLnBrk="0" hangingPunct="0">
              <a:spcBef>
                <a:spcPts val="0"/>
              </a:spcBef>
              <a:tabLst>
                <a:tab pos="174625" algn="l"/>
              </a:tabLst>
              <a:defRPr/>
            </a:pPr>
            <a:r>
              <a:rPr lang="en-US" sz="1400" b="1" dirty="0">
                <a:solidFill>
                  <a:srgbClr val="002060"/>
                </a:solidFill>
                <a:latin typeface="Univers" pitchFamily="34" charset="0"/>
              </a:rPr>
              <a:t>Regional Offices (7 locations)</a:t>
            </a:r>
          </a:p>
          <a:p>
            <a:pPr marL="174625" indent="-174625" eaLnBrk="0" hangingPunct="0">
              <a:spcBef>
                <a:spcPts val="0"/>
              </a:spcBef>
              <a:tabLst>
                <a:tab pos="174625" algn="l"/>
              </a:tabLst>
              <a:defRPr/>
            </a:pPr>
            <a:r>
              <a:rPr lang="en-US" sz="1400" dirty="0">
                <a:solidFill>
                  <a:srgbClr val="002060"/>
                </a:solidFill>
                <a:latin typeface="Univers" pitchFamily="34" charset="0"/>
              </a:rPr>
              <a:t>  - Guidance and direct support</a:t>
            </a:r>
          </a:p>
        </p:txBody>
      </p:sp>
      <p:pic>
        <p:nvPicPr>
          <p:cNvPr id="42006" name="Picture 31" descr="080425E (Yangon Airport boxes 2).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0663" y="4421188"/>
            <a:ext cx="33147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007" name="Picture 33" descr="UNI78201 (Haiti).jp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794375" y="4548188"/>
            <a:ext cx="3128963" cy="208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 name="Rectangle 32"/>
          <p:cNvSpPr>
            <a:spLocks noChangeArrowheads="1"/>
          </p:cNvSpPr>
          <p:nvPr/>
        </p:nvSpPr>
        <p:spPr bwMode="auto">
          <a:xfrm>
            <a:off x="3657600" y="5678488"/>
            <a:ext cx="1981200" cy="304800"/>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a:spAutoFit/>
          </a:bodyPr>
          <a:lstStyle/>
          <a:p>
            <a:pPr marL="174625" indent="-174625" eaLnBrk="0" hangingPunct="0">
              <a:spcBef>
                <a:spcPts val="0"/>
              </a:spcBef>
              <a:tabLst>
                <a:tab pos="174625" algn="l"/>
              </a:tabLst>
              <a:defRPr/>
            </a:pPr>
            <a:r>
              <a:rPr lang="en-US" sz="1400" b="1" dirty="0">
                <a:solidFill>
                  <a:schemeClr val="bg1"/>
                </a:solidFill>
                <a:latin typeface="Univers" pitchFamily="34" charset="0"/>
              </a:rPr>
              <a:t>DUBAI SUPPLY HUB</a:t>
            </a:r>
          </a:p>
        </p:txBody>
      </p:sp>
      <p:sp>
        <p:nvSpPr>
          <p:cNvPr id="42009" name="Oval 5"/>
          <p:cNvSpPr>
            <a:spLocks noChangeArrowheads="1"/>
          </p:cNvSpPr>
          <p:nvPr/>
        </p:nvSpPr>
        <p:spPr bwMode="auto">
          <a:xfrm>
            <a:off x="6259513" y="3375025"/>
            <a:ext cx="141287" cy="130175"/>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eaLnBrk="0" hangingPunct="0"/>
            <a:endParaRPr lang="en-US" altLang="en-US"/>
          </a:p>
        </p:txBody>
      </p:sp>
      <p:sp>
        <p:nvSpPr>
          <p:cNvPr id="42010" name="Line 7"/>
          <p:cNvSpPr>
            <a:spLocks noChangeShapeType="1"/>
          </p:cNvSpPr>
          <p:nvPr/>
        </p:nvSpPr>
        <p:spPr bwMode="auto">
          <a:xfrm flipH="1">
            <a:off x="6400800" y="2646363"/>
            <a:ext cx="685800" cy="706437"/>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Rectangle 36"/>
          <p:cNvSpPr>
            <a:spLocks noChangeArrowheads="1"/>
          </p:cNvSpPr>
          <p:nvPr/>
        </p:nvSpPr>
        <p:spPr bwMode="auto">
          <a:xfrm>
            <a:off x="6469063" y="2514600"/>
            <a:ext cx="2309812" cy="307975"/>
          </a:xfrm>
          <a:prstGeom prst="rect">
            <a:avLst/>
          </a:prstGeom>
          <a:solidFill>
            <a:srgbClr val="FFC000"/>
          </a:solidFill>
          <a:ln>
            <a:headEnd/>
            <a:tailEnd/>
          </a:ln>
        </p:spPr>
        <p:style>
          <a:lnRef idx="3">
            <a:schemeClr val="lt1"/>
          </a:lnRef>
          <a:fillRef idx="1">
            <a:schemeClr val="accent6"/>
          </a:fillRef>
          <a:effectRef idx="1">
            <a:schemeClr val="accent6"/>
          </a:effectRef>
          <a:fontRef idx="minor">
            <a:schemeClr val="lt1"/>
          </a:fontRef>
        </p:style>
        <p:txBody>
          <a:bodyPr wrap="none">
            <a:spAutoFit/>
          </a:bodyPr>
          <a:lstStyle/>
          <a:p>
            <a:pPr marL="174625" indent="-174625" eaLnBrk="0" hangingPunct="0">
              <a:spcBef>
                <a:spcPts val="0"/>
              </a:spcBef>
              <a:defRPr/>
            </a:pPr>
            <a:r>
              <a:rPr lang="en-US" sz="1400" b="1" dirty="0">
                <a:solidFill>
                  <a:srgbClr val="002060"/>
                </a:solidFill>
                <a:latin typeface="Univers" pitchFamily="34" charset="0"/>
              </a:rPr>
              <a:t>SHANGHAI SUPPLY HUB</a:t>
            </a:r>
          </a:p>
        </p:txBody>
      </p:sp>
      <p:sp>
        <p:nvSpPr>
          <p:cNvPr id="25" name="Rectangle 17"/>
          <p:cNvSpPr>
            <a:spLocks noChangeArrowheads="1"/>
          </p:cNvSpPr>
          <p:nvPr/>
        </p:nvSpPr>
        <p:spPr bwMode="auto">
          <a:xfrm>
            <a:off x="6743700" y="3273425"/>
            <a:ext cx="2165350" cy="1169988"/>
          </a:xfrm>
          <a:prstGeom prst="rect">
            <a:avLst/>
          </a:prstGeom>
          <a:solidFill>
            <a:srgbClr val="FF0000"/>
          </a:solidFill>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marL="174625" indent="-174625" eaLnBrk="0" hangingPunct="0">
              <a:spcBef>
                <a:spcPts val="0"/>
              </a:spcBef>
              <a:tabLst>
                <a:tab pos="174625" algn="l"/>
              </a:tabLst>
              <a:defRPr/>
            </a:pPr>
            <a:r>
              <a:rPr lang="en-US" sz="1400" b="1" dirty="0">
                <a:solidFill>
                  <a:schemeClr val="bg1"/>
                </a:solidFill>
                <a:latin typeface="Univers" pitchFamily="34" charset="0"/>
              </a:rPr>
              <a:t>County Offices</a:t>
            </a:r>
          </a:p>
          <a:p>
            <a:pPr marL="174625" indent="-174625" eaLnBrk="0" hangingPunct="0">
              <a:spcBef>
                <a:spcPts val="0"/>
              </a:spcBef>
              <a:buFont typeface="Arial" pitchFamily="34" charset="0"/>
              <a:buChar char="•"/>
              <a:tabLst>
                <a:tab pos="174625" algn="l"/>
              </a:tabLst>
              <a:defRPr/>
            </a:pPr>
            <a:r>
              <a:rPr lang="en-US" sz="1400" dirty="0">
                <a:solidFill>
                  <a:schemeClr val="bg1"/>
                </a:solidFill>
                <a:latin typeface="Univers" pitchFamily="34" charset="0"/>
              </a:rPr>
              <a:t>Emergency Response Plan</a:t>
            </a:r>
          </a:p>
          <a:p>
            <a:pPr marL="174625" indent="-174625" eaLnBrk="0" hangingPunct="0">
              <a:spcBef>
                <a:spcPts val="0"/>
              </a:spcBef>
              <a:buFont typeface="Arial" pitchFamily="34" charset="0"/>
              <a:buChar char="•"/>
              <a:tabLst>
                <a:tab pos="233363" algn="l"/>
              </a:tabLst>
              <a:defRPr/>
            </a:pPr>
            <a:r>
              <a:rPr lang="en-US" sz="1400" dirty="0">
                <a:solidFill>
                  <a:schemeClr val="bg1"/>
                </a:solidFill>
                <a:latin typeface="Univers" pitchFamily="34" charset="0"/>
              </a:rPr>
              <a:t>Stockpiling supplies</a:t>
            </a:r>
          </a:p>
          <a:p>
            <a:pPr marL="174625" indent="-174625" eaLnBrk="0" hangingPunct="0">
              <a:spcBef>
                <a:spcPts val="0"/>
              </a:spcBef>
              <a:buFont typeface="Arial" pitchFamily="34" charset="0"/>
              <a:buChar char="•"/>
              <a:tabLst>
                <a:tab pos="233363" algn="l"/>
              </a:tabLst>
              <a:defRPr/>
            </a:pPr>
            <a:r>
              <a:rPr lang="en-US" sz="1400" dirty="0">
                <a:solidFill>
                  <a:schemeClr val="bg1"/>
                </a:solidFill>
                <a:latin typeface="Univers" pitchFamily="34" charset="0"/>
              </a:rPr>
              <a:t>Working with partners</a:t>
            </a:r>
          </a:p>
        </p:txBody>
      </p:sp>
    </p:spTree>
    <p:extLst>
      <p:ext uri="{BB962C8B-B14F-4D97-AF65-F5344CB8AC3E}">
        <p14:creationId xmlns:p14="http://schemas.microsoft.com/office/powerpoint/2010/main" xmlns="" val="38928007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9950" y="306388"/>
            <a:ext cx="7551738" cy="506412"/>
          </a:xfrm>
        </p:spPr>
        <p:txBody>
          <a:bodyPr>
            <a:normAutofit fontScale="90000"/>
          </a:bodyPr>
          <a:lstStyle/>
          <a:p>
            <a:pPr eaLnBrk="1" fontAlgn="auto" hangingPunct="1">
              <a:spcAft>
                <a:spcPts val="0"/>
              </a:spcAft>
              <a:defRPr/>
            </a:pPr>
            <a:r>
              <a:rPr lang="en-US" dirty="0" smtClean="0"/>
              <a:t>Emergency Preparedness</a:t>
            </a:r>
            <a:endParaRPr lang="en-GB" dirty="0"/>
          </a:p>
        </p:txBody>
      </p:sp>
      <p:sp>
        <p:nvSpPr>
          <p:cNvPr id="3" name="TextBox 2"/>
          <p:cNvSpPr txBox="1"/>
          <p:nvPr/>
        </p:nvSpPr>
        <p:spPr>
          <a:xfrm>
            <a:off x="838200" y="990600"/>
            <a:ext cx="5102225" cy="5170488"/>
          </a:xfrm>
          <a:prstGeom prst="rect">
            <a:avLst/>
          </a:prstGeom>
          <a:noFill/>
        </p:spPr>
        <p:txBody>
          <a:bodyPr>
            <a:spAutoFit/>
          </a:bodyPr>
          <a:lstStyle/>
          <a:p>
            <a:pPr eaLnBrk="0" hangingPunct="0">
              <a:defRPr/>
            </a:pPr>
            <a:r>
              <a:rPr lang="en-US" sz="1800" b="1" dirty="0">
                <a:latin typeface="Arial" charset="0"/>
                <a:ea typeface="ＭＳ Ｐゴシック" pitchFamily="28" charset="-128"/>
              </a:rPr>
              <a:t>UNICEF works with governments and partners to support preparedness, in addition to response, recovery and risk reduction.</a:t>
            </a:r>
          </a:p>
          <a:p>
            <a:pPr eaLnBrk="0" hangingPunct="0">
              <a:defRPr/>
            </a:pPr>
            <a:endParaRPr lang="en-US" sz="1800" b="1" dirty="0">
              <a:latin typeface="Arial" charset="0"/>
              <a:ea typeface="ＭＳ Ｐゴシック" pitchFamily="28" charset="-128"/>
            </a:endParaRPr>
          </a:p>
          <a:p>
            <a:pPr eaLnBrk="0" hangingPunct="0">
              <a:defRPr/>
            </a:pPr>
            <a:r>
              <a:rPr lang="en-US" sz="1800" b="1" dirty="0">
                <a:latin typeface="Arial" charset="0"/>
                <a:ea typeface="ＭＳ Ｐゴシック" pitchFamily="28" charset="-128"/>
              </a:rPr>
              <a:t>Target of our efforts:</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Strengthening the preparedness capacity of national systems and communities (based on analysis of the threats facing children)</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Internally, supporting UNICEF staff at all levels</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Externally, supporting partners through cluster leadership</a:t>
            </a:r>
          </a:p>
          <a:p>
            <a:pPr marL="342900" indent="-342900" eaLnBrk="0" hangingPunct="0">
              <a:buFont typeface="Arial" panose="020B0604020202020204" pitchFamily="34" charset="0"/>
              <a:buChar char="•"/>
              <a:defRPr/>
            </a:pPr>
            <a:endParaRPr lang="en-US" sz="1800" dirty="0">
              <a:latin typeface="Arial" charset="0"/>
              <a:ea typeface="ＭＳ Ｐゴシック" pitchFamily="28" charset="-128"/>
            </a:endParaRPr>
          </a:p>
          <a:p>
            <a:pPr eaLnBrk="0" hangingPunct="0">
              <a:defRPr/>
            </a:pPr>
            <a:r>
              <a:rPr lang="en-US" sz="1800" b="1" dirty="0">
                <a:latin typeface="Arial" charset="0"/>
                <a:ea typeface="ＭＳ Ｐゴシック" pitchFamily="28" charset="-128"/>
              </a:rPr>
              <a:t>Tools of the trade:</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Early warning/risk monitoring</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Standard operating procedures for response</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Contingency planning</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Emergency training</a:t>
            </a:r>
          </a:p>
          <a:p>
            <a:pPr marL="342900" indent="-342900" eaLnBrk="0" hangingPunct="0">
              <a:buFont typeface="Arial" panose="020B0604020202020204" pitchFamily="34" charset="0"/>
              <a:buChar char="•"/>
              <a:defRPr/>
            </a:pPr>
            <a:r>
              <a:rPr lang="en-US" sz="1600" dirty="0">
                <a:latin typeface="Arial" charset="0"/>
                <a:ea typeface="ＭＳ Ｐゴシック" pitchFamily="28" charset="-128"/>
              </a:rPr>
              <a:t>Drills and simulations</a:t>
            </a:r>
          </a:p>
        </p:txBody>
      </p:sp>
      <p:pic>
        <p:nvPicPr>
          <p:cNvPr id="4301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62625" y="1328738"/>
            <a:ext cx="3000375"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689489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Building systems to strengthen resilience</a:t>
            </a:r>
          </a:p>
        </p:txBody>
      </p:sp>
      <p:sp>
        <p:nvSpPr>
          <p:cNvPr id="3" name="Text Placeholder 2"/>
          <p:cNvSpPr>
            <a:spLocks noGrp="1"/>
          </p:cNvSpPr>
          <p:nvPr>
            <p:ph type="body" sz="quarter" idx="14"/>
          </p:nvPr>
        </p:nvSpPr>
        <p:spPr>
          <a:xfrm>
            <a:off x="838200" y="2330450"/>
            <a:ext cx="4691063" cy="4432300"/>
          </a:xfrm>
        </p:spPr>
        <p:txBody>
          <a:bodyPr/>
          <a:lstStyle/>
          <a:p>
            <a:pPr eaLnBrk="1" fontAlgn="auto" hangingPunct="1">
              <a:spcAft>
                <a:spcPts val="0"/>
              </a:spcAft>
              <a:buFont typeface="Arial"/>
              <a:buChar char="•"/>
              <a:defRPr/>
            </a:pPr>
            <a:r>
              <a:rPr lang="en-US" sz="2000" dirty="0" smtClean="0"/>
              <a:t>Community empowerment, strengthening social service delivery and capacity development</a:t>
            </a:r>
          </a:p>
          <a:p>
            <a:pPr lvl="1" eaLnBrk="1" fontAlgn="auto" hangingPunct="1">
              <a:spcAft>
                <a:spcPts val="0"/>
              </a:spcAft>
              <a:buFont typeface="Arial"/>
              <a:buChar char="–"/>
              <a:defRPr/>
            </a:pPr>
            <a:r>
              <a:rPr lang="en-US" sz="1600" dirty="0" smtClean="0"/>
              <a:t>Brazil</a:t>
            </a:r>
            <a:r>
              <a:rPr lang="en-US" sz="1600" dirty="0"/>
              <a:t>, Ethiopia, Kenya, Niger, Pakistan and </a:t>
            </a:r>
            <a:r>
              <a:rPr lang="en-US" sz="1600" dirty="0" smtClean="0"/>
              <a:t>Zimbabwe</a:t>
            </a:r>
          </a:p>
          <a:p>
            <a:pPr eaLnBrk="1" fontAlgn="auto" hangingPunct="1">
              <a:spcAft>
                <a:spcPts val="0"/>
              </a:spcAft>
              <a:buFont typeface="Arial"/>
              <a:buChar char="•"/>
              <a:defRPr/>
            </a:pPr>
            <a:r>
              <a:rPr lang="en-US" sz="2000" dirty="0" smtClean="0"/>
              <a:t>Risk-informed programming, including disaster risk reduction and situation analysis</a:t>
            </a:r>
          </a:p>
          <a:p>
            <a:pPr eaLnBrk="1" fontAlgn="auto" hangingPunct="1">
              <a:spcAft>
                <a:spcPts val="0"/>
              </a:spcAft>
              <a:buFont typeface="Arial"/>
              <a:buChar char="•"/>
              <a:defRPr/>
            </a:pPr>
            <a:r>
              <a:rPr lang="en-US" sz="2000" dirty="0" err="1" smtClean="0"/>
              <a:t>Peacebuilding</a:t>
            </a:r>
            <a:r>
              <a:rPr lang="en-US" sz="2000" dirty="0" smtClean="0"/>
              <a:t>, with focus on education in 13 countries</a:t>
            </a:r>
          </a:p>
          <a:p>
            <a:pPr marL="0" indent="0" eaLnBrk="1" fontAlgn="auto" hangingPunct="1">
              <a:spcAft>
                <a:spcPts val="0"/>
              </a:spcAft>
              <a:buFont typeface="Arial"/>
              <a:buNone/>
              <a:defRPr/>
            </a:pPr>
            <a:endParaRPr lang="en-GB" sz="2000" dirty="0"/>
          </a:p>
          <a:p>
            <a:pPr eaLnBrk="1" fontAlgn="auto" hangingPunct="1">
              <a:spcAft>
                <a:spcPts val="0"/>
              </a:spcAft>
              <a:buFont typeface="Arial"/>
              <a:buChar char="•"/>
              <a:defRPr/>
            </a:pPr>
            <a:endParaRPr lang="en-GB" sz="2000" dirty="0"/>
          </a:p>
        </p:txBody>
      </p:sp>
      <p:sp>
        <p:nvSpPr>
          <p:cNvPr id="44036" name="TextBox 8"/>
          <p:cNvSpPr txBox="1">
            <a:spLocks noChangeArrowheads="1"/>
          </p:cNvSpPr>
          <p:nvPr/>
        </p:nvSpPr>
        <p:spPr bwMode="auto">
          <a:xfrm>
            <a:off x="838200" y="1143000"/>
            <a:ext cx="48768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b="1"/>
              <a:t>Strengthening resilience to prevent and mitigate the worst consequences of disasters</a:t>
            </a:r>
            <a:endParaRPr lang="en-GB" altLang="en-US" b="1"/>
          </a:p>
        </p:txBody>
      </p:sp>
      <p:pic>
        <p:nvPicPr>
          <p:cNvPr id="4403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0" y="1295400"/>
            <a:ext cx="2847975"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893660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2488" y="228600"/>
            <a:ext cx="7553325" cy="354013"/>
          </a:xfrm>
        </p:spPr>
        <p:txBody>
          <a:bodyPr>
            <a:noAutofit/>
          </a:bodyPr>
          <a:lstStyle/>
          <a:p>
            <a:pPr eaLnBrk="1" fontAlgn="auto" hangingPunct="1">
              <a:spcAft>
                <a:spcPts val="0"/>
              </a:spcAft>
              <a:defRPr/>
            </a:pPr>
            <a:r>
              <a:rPr lang="en-GB" sz="2000" dirty="0" smtClean="0"/>
              <a:t>Addressing Grave Violations Against Children in Armed Conflict</a:t>
            </a:r>
            <a:endParaRPr lang="en-GB" sz="2000" dirty="0"/>
          </a:p>
        </p:txBody>
      </p:sp>
      <p:sp>
        <p:nvSpPr>
          <p:cNvPr id="3" name="TextBox 2"/>
          <p:cNvSpPr txBox="1"/>
          <p:nvPr/>
        </p:nvSpPr>
        <p:spPr>
          <a:xfrm>
            <a:off x="903288" y="1066800"/>
            <a:ext cx="5116512" cy="5570538"/>
          </a:xfrm>
          <a:prstGeom prst="rect">
            <a:avLst/>
          </a:prstGeom>
          <a:noFill/>
        </p:spPr>
        <p:txBody>
          <a:bodyPr>
            <a:spAutoFit/>
          </a:bodyPr>
          <a:lstStyle/>
          <a:p>
            <a:pPr eaLnBrk="0" hangingPunct="0">
              <a:defRPr/>
            </a:pPr>
            <a:r>
              <a:rPr lang="en-GB" sz="1800" b="1" dirty="0">
                <a:latin typeface="Arial" charset="0"/>
                <a:ea typeface="ＭＳ Ｐゴシック" pitchFamily="28" charset="-128"/>
              </a:rPr>
              <a:t>In complex emergencies, children are particularly vulnerable to grave violations. State and non-state actors must protect children and other civilians.</a:t>
            </a:r>
          </a:p>
          <a:p>
            <a:pPr eaLnBrk="0" hangingPunct="0">
              <a:defRPr/>
            </a:pPr>
            <a:endParaRPr lang="en-GB" sz="1800" b="1" dirty="0">
              <a:latin typeface="Arial" charset="0"/>
              <a:ea typeface="ＭＳ Ｐゴシック" pitchFamily="28" charset="-128"/>
            </a:endParaRPr>
          </a:p>
          <a:p>
            <a:pPr marL="285750" indent="-285750" eaLnBrk="0" hangingPunct="0">
              <a:buFont typeface="Arial" panose="020B0604020202020204" pitchFamily="34" charset="0"/>
              <a:buChar char="•"/>
              <a:defRPr/>
            </a:pPr>
            <a:r>
              <a:rPr lang="en-GB" sz="1700" b="1" dirty="0">
                <a:latin typeface="Arial" charset="0"/>
                <a:ea typeface="ＭＳ Ｐゴシック" pitchFamily="28" charset="-128"/>
              </a:rPr>
              <a:t>SCR 1612 </a:t>
            </a:r>
            <a:r>
              <a:rPr lang="en-GB" sz="1700" dirty="0">
                <a:latin typeface="Arial" charset="0"/>
                <a:ea typeface="ＭＳ Ｐゴシック" pitchFamily="28" charset="-128"/>
              </a:rPr>
              <a:t>on Children and Armed Conflict established a compliance mechanism to end grave violations.</a:t>
            </a:r>
          </a:p>
          <a:p>
            <a:pPr eaLnBrk="0" hangingPunct="0">
              <a:defRPr/>
            </a:pPr>
            <a:endParaRPr lang="en-GB" sz="1700" dirty="0">
              <a:latin typeface="Arial" charset="0"/>
              <a:ea typeface="ＭＳ Ｐゴシック" pitchFamily="28" charset="-128"/>
            </a:endParaRPr>
          </a:p>
          <a:p>
            <a:pPr marL="285750" indent="-285750" eaLnBrk="0" hangingPunct="0">
              <a:buFont typeface="Arial" panose="020B0604020202020204" pitchFamily="34" charset="0"/>
              <a:buChar char="•"/>
              <a:defRPr/>
            </a:pPr>
            <a:r>
              <a:rPr lang="en-GB" sz="1700" b="1" dirty="0">
                <a:latin typeface="Arial" charset="0"/>
                <a:ea typeface="ＭＳ Ｐゴシック" pitchFamily="28" charset="-128"/>
              </a:rPr>
              <a:t>SCR 2068  </a:t>
            </a:r>
            <a:r>
              <a:rPr lang="en-GB" sz="1700" dirty="0">
                <a:latin typeface="Arial" charset="0"/>
                <a:ea typeface="ＭＳ Ｐゴシック" pitchFamily="28" charset="-128"/>
              </a:rPr>
              <a:t>called for strengthened measures to bring persistent perpetrators into compliance with international child rights standards.</a:t>
            </a:r>
          </a:p>
          <a:p>
            <a:pPr marL="800100" lvl="1" indent="-342900" eaLnBrk="0" hangingPunct="0">
              <a:buFont typeface="Arial" panose="020B0604020202020204" pitchFamily="34" charset="0"/>
              <a:buChar char="•"/>
              <a:defRPr/>
            </a:pPr>
            <a:r>
              <a:rPr lang="en-GB" sz="1500" dirty="0">
                <a:latin typeface="Arial" charset="0"/>
                <a:ea typeface="ＭＳ Ｐゴシック" pitchFamily="28" charset="-128"/>
              </a:rPr>
              <a:t>UNICEF supports the implementation of the </a:t>
            </a:r>
            <a:r>
              <a:rPr lang="en-GB" sz="1500" b="1" dirty="0">
                <a:latin typeface="Arial" charset="0"/>
                <a:ea typeface="ＭＳ Ｐゴシック" pitchFamily="28" charset="-128"/>
              </a:rPr>
              <a:t>monitoring and reporting mechanism </a:t>
            </a:r>
            <a:r>
              <a:rPr lang="en-GB" sz="1500" dirty="0">
                <a:latin typeface="Arial" charset="0"/>
                <a:ea typeface="ＭＳ Ｐゴシック" pitchFamily="28" charset="-128"/>
              </a:rPr>
              <a:t>for grave violations against children in 14 countries.</a:t>
            </a:r>
          </a:p>
          <a:p>
            <a:pPr marL="800100" lvl="1" indent="-342900" eaLnBrk="0" hangingPunct="0">
              <a:buFont typeface="Arial" panose="020B0604020202020204" pitchFamily="34" charset="0"/>
              <a:buChar char="•"/>
              <a:defRPr/>
            </a:pPr>
            <a:r>
              <a:rPr lang="en-GB" sz="1500" b="1" dirty="0">
                <a:latin typeface="Arial" charset="0"/>
                <a:ea typeface="ＭＳ Ｐゴシック" pitchFamily="28" charset="-128"/>
              </a:rPr>
              <a:t>Four new Action Plans </a:t>
            </a:r>
            <a:r>
              <a:rPr lang="en-GB" sz="1500" dirty="0">
                <a:latin typeface="Arial" charset="0"/>
                <a:ea typeface="ＭＳ Ｐゴシック" pitchFamily="28" charset="-128"/>
              </a:rPr>
              <a:t>negotiated in 2012 (two in Somalia, one in DRC, one in Myanmar)</a:t>
            </a:r>
          </a:p>
          <a:p>
            <a:pPr marL="800100" lvl="1" indent="-342900" eaLnBrk="0" hangingPunct="0">
              <a:buFont typeface="Arial" panose="020B0604020202020204" pitchFamily="34" charset="0"/>
              <a:buChar char="•"/>
              <a:defRPr/>
            </a:pPr>
            <a:r>
              <a:rPr lang="en-GB" sz="1500" b="1" dirty="0">
                <a:latin typeface="Arial" charset="0"/>
                <a:ea typeface="ＭＳ Ｐゴシック" pitchFamily="28" charset="-128"/>
              </a:rPr>
              <a:t>Programmes</a:t>
            </a:r>
            <a:r>
              <a:rPr lang="en-GB" sz="1500" dirty="0">
                <a:latin typeface="Arial" charset="0"/>
                <a:ea typeface="ＭＳ Ｐゴシック" pitchFamily="28" charset="-128"/>
              </a:rPr>
              <a:t> in place to assist survivors of grave violations</a:t>
            </a:r>
          </a:p>
          <a:p>
            <a:pPr eaLnBrk="0" hangingPunct="0">
              <a:defRPr/>
            </a:pPr>
            <a:endParaRPr lang="en-US" dirty="0">
              <a:latin typeface="Arial" charset="0"/>
              <a:ea typeface="ＭＳ Ｐゴシック" pitchFamily="28" charset="-128"/>
            </a:endParaRPr>
          </a:p>
          <a:p>
            <a:pPr marL="742950" lvl="1" indent="-285750" eaLnBrk="0" hangingPunct="0">
              <a:buFont typeface="Arial" panose="020B0604020202020204" pitchFamily="34" charset="0"/>
              <a:buChar char="•"/>
              <a:defRPr/>
            </a:pPr>
            <a:endParaRPr lang="en-GB" sz="1800" dirty="0">
              <a:latin typeface="Arial" charset="0"/>
              <a:ea typeface="ＭＳ Ｐゴシック" pitchFamily="28" charset="-128"/>
            </a:endParaRPr>
          </a:p>
        </p:txBody>
      </p:sp>
      <p:pic>
        <p:nvPicPr>
          <p:cNvPr id="4506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46034" r="14955"/>
          <a:stretch>
            <a:fillRect/>
          </a:stretch>
        </p:blipFill>
        <p:spPr bwMode="auto">
          <a:xfrm>
            <a:off x="6208713" y="1371600"/>
            <a:ext cx="2517775" cy="430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725611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Recent Reforms and Successes</a:t>
            </a:r>
          </a:p>
        </p:txBody>
      </p:sp>
      <p:sp>
        <p:nvSpPr>
          <p:cNvPr id="7" name="TextBox 6"/>
          <p:cNvSpPr txBox="1"/>
          <p:nvPr/>
        </p:nvSpPr>
        <p:spPr>
          <a:xfrm>
            <a:off x="881063" y="1001713"/>
            <a:ext cx="4740275" cy="4986337"/>
          </a:xfrm>
          <a:prstGeom prst="rect">
            <a:avLst/>
          </a:prstGeom>
          <a:noFill/>
        </p:spPr>
        <p:txBody>
          <a:bodyPr>
            <a:spAutoFit/>
          </a:bodyPr>
          <a:lstStyle/>
          <a:p>
            <a:pPr eaLnBrk="0" hangingPunct="0">
              <a:defRPr/>
            </a:pPr>
            <a:r>
              <a:rPr lang="en-US" sz="1800" b="1" dirty="0">
                <a:latin typeface="Arial" charset="0"/>
                <a:ea typeface="ＭＳ Ｐゴシック" pitchFamily="28" charset="-128"/>
              </a:rPr>
              <a:t>In response to the mega-emergencies of 2010, UNICEF took bold steps:</a:t>
            </a:r>
          </a:p>
          <a:p>
            <a:pPr eaLnBrk="0" hangingPunct="0">
              <a:defRPr/>
            </a:pPr>
            <a:endParaRPr lang="en-US" sz="1800" b="1" dirty="0">
              <a:latin typeface="Arial" charset="0"/>
              <a:ea typeface="ＭＳ Ｐゴシック" pitchFamily="28" charset="-128"/>
            </a:endParaRPr>
          </a:p>
          <a:p>
            <a:pPr marL="342900" indent="-342900" eaLnBrk="0" hangingPunct="0">
              <a:spcAft>
                <a:spcPts val="1200"/>
              </a:spcAft>
              <a:buFont typeface="Arial" pitchFamily="34" charset="0"/>
              <a:buChar char="•"/>
              <a:defRPr/>
            </a:pPr>
            <a:r>
              <a:rPr lang="en-US" sz="1800" dirty="0">
                <a:latin typeface="Arial" charset="0"/>
                <a:ea typeface="ＭＳ Ｐゴシック" pitchFamily="28" charset="-128"/>
              </a:rPr>
              <a:t>Human Resources (HR) in emergencies unit established and HR fast track adopted, which </a:t>
            </a:r>
            <a:r>
              <a:rPr lang="en-US" sz="1800" b="1" dirty="0">
                <a:latin typeface="Arial" charset="0"/>
                <a:ea typeface="ＭＳ Ｐゴシック" pitchFamily="28" charset="-128"/>
              </a:rPr>
              <a:t>improved surge deployment</a:t>
            </a:r>
          </a:p>
          <a:p>
            <a:pPr marL="342900" indent="-342900" eaLnBrk="0" hangingPunct="0">
              <a:spcAft>
                <a:spcPts val="1200"/>
              </a:spcAft>
              <a:buFont typeface="Arial" pitchFamily="34" charset="0"/>
              <a:buChar char="•"/>
              <a:defRPr/>
            </a:pPr>
            <a:r>
              <a:rPr lang="en-US" sz="1800" dirty="0">
                <a:latin typeface="Arial" charset="0"/>
                <a:ea typeface="ＭＳ Ｐゴシック" pitchFamily="28" charset="-128"/>
              </a:rPr>
              <a:t>Level 2 &amp; 3 Simplified Standard Operating Procedures (SSOP) finalized, which led to a </a:t>
            </a:r>
            <a:r>
              <a:rPr lang="en-US" sz="1800" b="1" dirty="0">
                <a:latin typeface="Arial" charset="0"/>
                <a:ea typeface="ＭＳ Ｐゴシック" pitchFamily="28" charset="-128"/>
              </a:rPr>
              <a:t>more predictable and efficient response</a:t>
            </a:r>
          </a:p>
          <a:p>
            <a:pPr marL="342900" indent="-342900" eaLnBrk="0" hangingPunct="0">
              <a:spcAft>
                <a:spcPts val="1200"/>
              </a:spcAft>
              <a:buFont typeface="Arial" pitchFamily="34" charset="0"/>
              <a:buChar char="•"/>
              <a:defRPr/>
            </a:pPr>
            <a:r>
              <a:rPr lang="en-US" sz="1800" dirty="0">
                <a:latin typeface="Arial" charset="0"/>
                <a:ea typeface="ＭＳ Ｐゴシック" pitchFamily="28" charset="-128"/>
              </a:rPr>
              <a:t>Resources invested in </a:t>
            </a:r>
            <a:r>
              <a:rPr lang="en-US" sz="1800" b="1" dirty="0">
                <a:latin typeface="Arial" charset="0"/>
                <a:ea typeface="ＭＳ Ｐゴシック" pitchFamily="28" charset="-128"/>
              </a:rPr>
              <a:t>strengthening monitoring for results in humanitarian action </a:t>
            </a:r>
            <a:r>
              <a:rPr lang="en-US" sz="1800" dirty="0">
                <a:latin typeface="Arial" charset="0"/>
                <a:ea typeface="ＭＳ Ｐゴシック" pitchFamily="28" charset="-128"/>
              </a:rPr>
              <a:t>(e.g. Mali, Syria, etc.)</a:t>
            </a:r>
          </a:p>
          <a:p>
            <a:pPr marL="342900" indent="-342900" eaLnBrk="0" hangingPunct="0">
              <a:spcAft>
                <a:spcPts val="1200"/>
              </a:spcAft>
              <a:buFont typeface="Arial" pitchFamily="34" charset="0"/>
              <a:buChar char="•"/>
              <a:defRPr/>
            </a:pPr>
            <a:r>
              <a:rPr lang="en-US" sz="1800" b="1" dirty="0">
                <a:latin typeface="Arial" charset="0"/>
                <a:ea typeface="ＭＳ Ｐゴシック" pitchFamily="28" charset="-128"/>
              </a:rPr>
              <a:t>Supported the IASC Transformative Agenda</a:t>
            </a:r>
            <a:endParaRPr lang="en-US" sz="1800" b="1" dirty="0">
              <a:solidFill>
                <a:srgbClr val="000000"/>
              </a:solidFill>
              <a:latin typeface="Arial" charset="0"/>
              <a:ea typeface="ＭＳ Ｐゴシック" pitchFamily="28" charset="-128"/>
            </a:endParaRPr>
          </a:p>
        </p:txBody>
      </p:sp>
      <p:pic>
        <p:nvPicPr>
          <p:cNvPr id="4608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21338" y="1219200"/>
            <a:ext cx="2949575"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600811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77000" y="990600"/>
            <a:ext cx="1930400" cy="27924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7107"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Strengthened collaboration / Coordination</a:t>
            </a:r>
          </a:p>
        </p:txBody>
      </p:sp>
      <p:pic>
        <p:nvPicPr>
          <p:cNvPr id="47108"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990600"/>
            <a:ext cx="5151438" cy="30845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7109"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78375" y="3048000"/>
            <a:ext cx="3908425" cy="2971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171458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Operations</a:t>
            </a:r>
            <a:endParaRPr lang="en-GB" altLang="en-US" smtClean="0">
              <a:latin typeface="Arial" pitchFamily="34" charset="0"/>
              <a:cs typeface="Arial" pitchFamily="34" charset="0"/>
            </a:endParaRPr>
          </a:p>
        </p:txBody>
      </p:sp>
      <p:pic>
        <p:nvPicPr>
          <p:cNvPr id="4813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019175"/>
            <a:ext cx="4064000" cy="31734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813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76800" y="2378075"/>
            <a:ext cx="4267200" cy="36115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8133"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76800" y="1752600"/>
            <a:ext cx="4381500" cy="552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396535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4"/>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Syria: Example of a Major Response</a:t>
            </a:r>
            <a:endParaRPr lang="en-GB" altLang="en-US" smtClean="0">
              <a:latin typeface="Arial" pitchFamily="34" charset="0"/>
              <a:cs typeface="Arial" pitchFamily="34" charset="0"/>
            </a:endParaRPr>
          </a:p>
        </p:txBody>
      </p:sp>
      <p:sp>
        <p:nvSpPr>
          <p:cNvPr id="3" name="Text Placeholder 2"/>
          <p:cNvSpPr>
            <a:spLocks noGrp="1"/>
          </p:cNvSpPr>
          <p:nvPr>
            <p:ph type="body" sz="quarter" idx="14"/>
          </p:nvPr>
        </p:nvSpPr>
        <p:spPr>
          <a:xfrm>
            <a:off x="990600" y="1066800"/>
            <a:ext cx="4648200" cy="5194300"/>
          </a:xfrm>
        </p:spPr>
        <p:txBody>
          <a:bodyPr>
            <a:noAutofit/>
          </a:bodyPr>
          <a:lstStyle/>
          <a:p>
            <a:pPr marL="0" indent="0" eaLnBrk="1" fontAlgn="auto" hangingPunct="1">
              <a:lnSpc>
                <a:spcPct val="110000"/>
              </a:lnSpc>
              <a:spcBef>
                <a:spcPts val="0"/>
              </a:spcBef>
              <a:spcAft>
                <a:spcPts val="0"/>
              </a:spcAft>
              <a:buFont typeface="Arial"/>
              <a:buNone/>
              <a:defRPr/>
            </a:pPr>
            <a:r>
              <a:rPr lang="en-US" sz="2000" b="1" dirty="0" smtClean="0"/>
              <a:t>A children’s crisis: </a:t>
            </a:r>
            <a:r>
              <a:rPr lang="en-US" sz="2000" dirty="0" smtClean="0"/>
              <a:t>Of the 9.3 million people affected by the crisis in Syria, nearly half are children. </a:t>
            </a:r>
          </a:p>
          <a:p>
            <a:pPr marL="0" indent="0" eaLnBrk="1" fontAlgn="auto" hangingPunct="1">
              <a:lnSpc>
                <a:spcPct val="110000"/>
              </a:lnSpc>
              <a:spcBef>
                <a:spcPts val="0"/>
              </a:spcBef>
              <a:spcAft>
                <a:spcPts val="0"/>
              </a:spcAft>
              <a:buFont typeface="Arial"/>
              <a:buNone/>
              <a:defRPr/>
            </a:pPr>
            <a:endParaRPr lang="en-US" sz="2000" b="1" dirty="0"/>
          </a:p>
          <a:p>
            <a:pPr marL="0" indent="0" eaLnBrk="1" fontAlgn="auto" hangingPunct="1">
              <a:lnSpc>
                <a:spcPct val="110000"/>
              </a:lnSpc>
              <a:spcBef>
                <a:spcPts val="0"/>
              </a:spcBef>
              <a:spcAft>
                <a:spcPts val="0"/>
              </a:spcAft>
              <a:buFont typeface="Arial"/>
              <a:buNone/>
              <a:defRPr/>
            </a:pPr>
            <a:r>
              <a:rPr lang="en-US" sz="2000" b="1" dirty="0" smtClean="0"/>
              <a:t>Major Challenges to Response:</a:t>
            </a:r>
          </a:p>
          <a:p>
            <a:pPr eaLnBrk="1" fontAlgn="auto" hangingPunct="1">
              <a:lnSpc>
                <a:spcPct val="110000"/>
              </a:lnSpc>
              <a:spcBef>
                <a:spcPts val="0"/>
              </a:spcBef>
              <a:spcAft>
                <a:spcPts val="0"/>
              </a:spcAft>
              <a:buFont typeface="Arial"/>
              <a:buChar char="•"/>
              <a:defRPr/>
            </a:pPr>
            <a:r>
              <a:rPr lang="en-US" sz="2000" dirty="0" smtClean="0"/>
              <a:t>Attacks against humanitarian workers</a:t>
            </a:r>
          </a:p>
          <a:p>
            <a:pPr eaLnBrk="1" fontAlgn="auto" hangingPunct="1">
              <a:lnSpc>
                <a:spcPct val="110000"/>
              </a:lnSpc>
              <a:spcBef>
                <a:spcPts val="0"/>
              </a:spcBef>
              <a:spcAft>
                <a:spcPts val="0"/>
              </a:spcAft>
              <a:buFont typeface="Arial"/>
              <a:buChar char="•"/>
              <a:defRPr/>
            </a:pPr>
            <a:r>
              <a:rPr lang="en-US" sz="2000" dirty="0" smtClean="0"/>
              <a:t>Intensive armed conflict and presence of extremist groups hampering aid delivery</a:t>
            </a:r>
          </a:p>
          <a:p>
            <a:pPr eaLnBrk="1" fontAlgn="auto" hangingPunct="1">
              <a:lnSpc>
                <a:spcPct val="110000"/>
              </a:lnSpc>
              <a:spcBef>
                <a:spcPts val="0"/>
              </a:spcBef>
              <a:spcAft>
                <a:spcPts val="0"/>
              </a:spcAft>
              <a:buFont typeface="Arial"/>
              <a:buChar char="•"/>
              <a:defRPr/>
            </a:pPr>
            <a:r>
              <a:rPr lang="en-US" sz="2000" dirty="0" smtClean="0"/>
              <a:t>Limited partner movements and humanitarian access</a:t>
            </a:r>
          </a:p>
          <a:p>
            <a:pPr eaLnBrk="1" fontAlgn="auto" hangingPunct="1">
              <a:lnSpc>
                <a:spcPct val="110000"/>
              </a:lnSpc>
              <a:spcBef>
                <a:spcPts val="0"/>
              </a:spcBef>
              <a:spcAft>
                <a:spcPts val="0"/>
              </a:spcAft>
              <a:buFont typeface="Arial"/>
              <a:buChar char="•"/>
              <a:defRPr/>
            </a:pPr>
            <a:r>
              <a:rPr lang="en-US" sz="2000" dirty="0" smtClean="0"/>
              <a:t>Protection of civilians, in particular children</a:t>
            </a:r>
          </a:p>
        </p:txBody>
      </p:sp>
      <p:pic>
        <p:nvPicPr>
          <p:cNvPr id="4915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45294" r="11517"/>
          <a:stretch>
            <a:fillRect/>
          </a:stretch>
        </p:blipFill>
        <p:spPr bwMode="auto">
          <a:xfrm>
            <a:off x="5951538" y="1143000"/>
            <a:ext cx="2828925" cy="435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664926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4"/>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Syria: Example of a Major Response</a:t>
            </a:r>
            <a:endParaRPr lang="en-GB" altLang="en-US" smtClean="0">
              <a:latin typeface="Arial" pitchFamily="34" charset="0"/>
              <a:cs typeface="Arial" pitchFamily="34" charset="0"/>
            </a:endParaRPr>
          </a:p>
        </p:txBody>
      </p:sp>
      <p:sp>
        <p:nvSpPr>
          <p:cNvPr id="3" name="Text Placeholder 2"/>
          <p:cNvSpPr>
            <a:spLocks noGrp="1"/>
          </p:cNvSpPr>
          <p:nvPr>
            <p:ph type="body" sz="quarter" idx="14"/>
          </p:nvPr>
        </p:nvSpPr>
        <p:spPr>
          <a:xfrm>
            <a:off x="838200" y="1192213"/>
            <a:ext cx="5105400" cy="5192712"/>
          </a:xfrm>
        </p:spPr>
        <p:txBody>
          <a:bodyPr>
            <a:noAutofit/>
          </a:bodyPr>
          <a:lstStyle/>
          <a:p>
            <a:pPr marL="0" indent="0" eaLnBrk="1" fontAlgn="auto" hangingPunct="1">
              <a:lnSpc>
                <a:spcPct val="110000"/>
              </a:lnSpc>
              <a:spcBef>
                <a:spcPts val="0"/>
              </a:spcBef>
              <a:spcAft>
                <a:spcPts val="0"/>
              </a:spcAft>
              <a:buFont typeface="Arial"/>
              <a:buNone/>
              <a:defRPr/>
            </a:pPr>
            <a:r>
              <a:rPr lang="en-US" sz="1800" b="1" dirty="0" smtClean="0"/>
              <a:t>In 2013, UNICEF reached 11.3 million people in the region in the sectors of Health, WASH, Child Protection and Education</a:t>
            </a:r>
          </a:p>
          <a:p>
            <a:pPr marL="0" indent="0" eaLnBrk="1" fontAlgn="auto" hangingPunct="1">
              <a:lnSpc>
                <a:spcPct val="110000"/>
              </a:lnSpc>
              <a:spcBef>
                <a:spcPts val="0"/>
              </a:spcBef>
              <a:spcAft>
                <a:spcPts val="0"/>
              </a:spcAft>
              <a:buFont typeface="Arial"/>
              <a:buNone/>
              <a:defRPr/>
            </a:pPr>
            <a:endParaRPr lang="en-US" sz="1800" dirty="0"/>
          </a:p>
          <a:p>
            <a:pPr marL="0" indent="0" eaLnBrk="1" fontAlgn="auto" hangingPunct="1">
              <a:lnSpc>
                <a:spcPct val="110000"/>
              </a:lnSpc>
              <a:spcBef>
                <a:spcPts val="0"/>
              </a:spcBef>
              <a:spcAft>
                <a:spcPts val="0"/>
              </a:spcAft>
              <a:buFont typeface="Arial"/>
              <a:buNone/>
              <a:defRPr/>
            </a:pPr>
            <a:r>
              <a:rPr lang="en-US" sz="1800" u="sng" dirty="0" smtClean="0"/>
              <a:t>In Syria in 2013:</a:t>
            </a:r>
          </a:p>
          <a:p>
            <a:pPr eaLnBrk="1" fontAlgn="auto" hangingPunct="1">
              <a:lnSpc>
                <a:spcPct val="110000"/>
              </a:lnSpc>
              <a:spcBef>
                <a:spcPts val="0"/>
              </a:spcBef>
              <a:spcAft>
                <a:spcPts val="0"/>
              </a:spcAft>
              <a:buFont typeface="Arial"/>
              <a:buChar char="•"/>
              <a:defRPr/>
            </a:pPr>
            <a:r>
              <a:rPr lang="en-US" sz="1600" dirty="0" smtClean="0"/>
              <a:t>1.1 million children vaccinated</a:t>
            </a:r>
          </a:p>
          <a:p>
            <a:pPr eaLnBrk="1" fontAlgn="auto" hangingPunct="1">
              <a:lnSpc>
                <a:spcPct val="110000"/>
              </a:lnSpc>
              <a:spcBef>
                <a:spcPts val="0"/>
              </a:spcBef>
              <a:spcAft>
                <a:spcPts val="0"/>
              </a:spcAft>
              <a:buFont typeface="Arial"/>
              <a:buChar char="•"/>
              <a:defRPr/>
            </a:pPr>
            <a:r>
              <a:rPr lang="en-US" sz="1600" dirty="0" smtClean="0"/>
              <a:t>10 million people provided with access to safe drinking water</a:t>
            </a:r>
          </a:p>
          <a:p>
            <a:pPr eaLnBrk="1" fontAlgn="auto" hangingPunct="1">
              <a:lnSpc>
                <a:spcPct val="110000"/>
              </a:lnSpc>
              <a:spcBef>
                <a:spcPts val="0"/>
              </a:spcBef>
              <a:spcAft>
                <a:spcPts val="0"/>
              </a:spcAft>
              <a:buFont typeface="Arial"/>
              <a:buChar char="•"/>
              <a:defRPr/>
            </a:pPr>
            <a:r>
              <a:rPr lang="en-US" sz="1600" dirty="0" smtClean="0"/>
              <a:t>400,000 children provided with remedial classes, psychosocial support and recreational activities</a:t>
            </a:r>
          </a:p>
          <a:p>
            <a:pPr eaLnBrk="1" fontAlgn="auto" hangingPunct="1">
              <a:lnSpc>
                <a:spcPct val="110000"/>
              </a:lnSpc>
              <a:spcBef>
                <a:spcPts val="0"/>
              </a:spcBef>
              <a:spcAft>
                <a:spcPts val="0"/>
              </a:spcAft>
              <a:buFont typeface="Arial"/>
              <a:buChar char="•"/>
              <a:defRPr/>
            </a:pPr>
            <a:endParaRPr lang="en-US" sz="1800" dirty="0"/>
          </a:p>
          <a:p>
            <a:pPr marL="0" indent="0" eaLnBrk="1" fontAlgn="auto" hangingPunct="1">
              <a:lnSpc>
                <a:spcPct val="110000"/>
              </a:lnSpc>
              <a:spcBef>
                <a:spcPts val="0"/>
              </a:spcBef>
              <a:spcAft>
                <a:spcPts val="0"/>
              </a:spcAft>
              <a:buFont typeface="Arial"/>
              <a:buNone/>
              <a:defRPr/>
            </a:pPr>
            <a:r>
              <a:rPr lang="en-US" sz="1800" u="sng" dirty="0" smtClean="0"/>
              <a:t>In the sub-region in 2013:</a:t>
            </a:r>
          </a:p>
          <a:p>
            <a:pPr eaLnBrk="1" fontAlgn="auto" hangingPunct="1">
              <a:lnSpc>
                <a:spcPct val="110000"/>
              </a:lnSpc>
              <a:spcBef>
                <a:spcPts val="0"/>
              </a:spcBef>
              <a:spcAft>
                <a:spcPts val="0"/>
              </a:spcAft>
              <a:buFont typeface="Arial"/>
              <a:buChar char="•"/>
              <a:defRPr/>
            </a:pPr>
            <a:r>
              <a:rPr lang="en-US" sz="1600" dirty="0" smtClean="0"/>
              <a:t>1.3 million people reached with combination of access to drinking and domestic water, immunization against measles, learning </a:t>
            </a:r>
            <a:r>
              <a:rPr lang="en-US" sz="1600" dirty="0" err="1" smtClean="0"/>
              <a:t>programmes</a:t>
            </a:r>
            <a:r>
              <a:rPr lang="en-US" sz="1600" dirty="0" smtClean="0"/>
              <a:t> and access to psychosocial support</a:t>
            </a:r>
          </a:p>
        </p:txBody>
      </p:sp>
      <p:pic>
        <p:nvPicPr>
          <p:cNvPr id="5018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45200" y="1295400"/>
            <a:ext cx="2870200" cy="4300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873018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mtClean="0">
                <a:latin typeface="Arial" pitchFamily="34" charset="0"/>
                <a:cs typeface="Arial" pitchFamily="34" charset="0"/>
              </a:rPr>
              <a:t>Humanitarian Income</a:t>
            </a:r>
          </a:p>
        </p:txBody>
      </p:sp>
      <p:pic>
        <p:nvPicPr>
          <p:cNvPr id="51203" name="Image 115" descr="2012-resource-mobilization-donut-chart.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6913" y="1984375"/>
            <a:ext cx="5357812" cy="403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8200" y="990600"/>
            <a:ext cx="2398713" cy="30607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847162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7"/>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2013 Funding Gaps</a:t>
            </a:r>
            <a:endParaRPr lang="en-GB" altLang="en-US" smtClean="0">
              <a:latin typeface="Arial" pitchFamily="34" charset="0"/>
              <a:cs typeface="Arial" pitchFamily="34" charset="0"/>
            </a:endParaRPr>
          </a:p>
        </p:txBody>
      </p:sp>
      <p:sp>
        <p:nvSpPr>
          <p:cNvPr id="52227" name="Slide Number Placeholder 4"/>
          <p:cNvSpPr>
            <a:spLocks noGrp="1"/>
          </p:cNvSpPr>
          <p:nvPr>
            <p:ph type="sldNum" sz="quarter" idx="4294967295"/>
          </p:nvPr>
        </p:nvSpPr>
        <p:spPr bwMode="auto">
          <a:xfrm>
            <a:off x="7010400" y="6356350"/>
            <a:ext cx="21336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fontAlgn="base">
              <a:spcBef>
                <a:spcPct val="0"/>
              </a:spcBef>
              <a:spcAft>
                <a:spcPct val="0"/>
              </a:spcAft>
              <a:defRPr/>
            </a:pPr>
            <a:fld id="{66706F9F-6883-4263-9F63-B40FBBA4FA28}" type="slidenum">
              <a:rPr lang="en-US" altLang="en-US" sz="1200" smtClean="0">
                <a:solidFill>
                  <a:srgbClr val="898989"/>
                </a:solidFill>
              </a:rPr>
              <a:pPr defTabSz="914400" fontAlgn="base">
                <a:spcBef>
                  <a:spcPct val="0"/>
                </a:spcBef>
                <a:spcAft>
                  <a:spcPct val="0"/>
                </a:spcAft>
                <a:defRPr/>
              </a:pPr>
              <a:t>58</a:t>
            </a:fld>
            <a:endParaRPr lang="en-US" altLang="en-US" sz="1200" smtClean="0">
              <a:solidFill>
                <a:srgbClr val="898989"/>
              </a:solidFill>
            </a:endParaRPr>
          </a:p>
        </p:txBody>
      </p:sp>
      <p:sp>
        <p:nvSpPr>
          <p:cNvPr id="52228" name="TextBox 1"/>
          <p:cNvSpPr txBox="1">
            <a:spLocks noChangeArrowheads="1"/>
          </p:cNvSpPr>
          <p:nvPr/>
        </p:nvSpPr>
        <p:spPr bwMode="auto">
          <a:xfrm>
            <a:off x="5867400" y="6486525"/>
            <a:ext cx="31242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200" i="1"/>
              <a:t>Funding Received as of 11 June 2013</a:t>
            </a:r>
            <a:endParaRPr lang="en-GB" altLang="en-US" sz="1200" i="1"/>
          </a:p>
        </p:txBody>
      </p:sp>
      <p:pic>
        <p:nvPicPr>
          <p:cNvPr id="52229" name="Picture 13" descr="UNI131533"/>
          <p:cNvPicPr>
            <a:picLocks noGrp="1" noChangeAspect="1"/>
          </p:cNvPicPr>
          <p:nvPr isPhoto="1"/>
        </p:nvPicPr>
        <p:blipFill>
          <a:blip r:embed="rId3" cstate="print">
            <a:extLst>
              <a:ext uri="{28A0092B-C50C-407E-A947-70E740481C1C}">
                <a14:useLocalDpi xmlns:a14="http://schemas.microsoft.com/office/drawing/2010/main" xmlns="" val="0"/>
              </a:ext>
            </a:extLst>
          </a:blip>
          <a:srcRect l="26933" r="27744"/>
          <a:stretch>
            <a:fillRect/>
          </a:stretch>
        </p:blipFill>
        <p:spPr bwMode="auto">
          <a:xfrm>
            <a:off x="969963" y="1066800"/>
            <a:ext cx="3373437"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Table 3"/>
          <p:cNvGraphicFramePr>
            <a:graphicFrameLocks noGrp="1"/>
          </p:cNvGraphicFramePr>
          <p:nvPr/>
        </p:nvGraphicFramePr>
        <p:xfrm>
          <a:off x="4572000" y="1100138"/>
          <a:ext cx="4038600" cy="5387822"/>
        </p:xfrm>
        <a:graphic>
          <a:graphicData uri="http://schemas.openxmlformats.org/drawingml/2006/table">
            <a:tbl>
              <a:tblPr firstRow="1" bandRow="1">
                <a:tableStyleId>{7DF18680-E054-41AD-8BC1-D1AEF772440D}</a:tableStyleId>
              </a:tblPr>
              <a:tblGrid>
                <a:gridCol w="2514600"/>
                <a:gridCol w="1524000"/>
              </a:tblGrid>
              <a:tr h="365714">
                <a:tc>
                  <a:txBody>
                    <a:bodyPr/>
                    <a:lstStyle/>
                    <a:p>
                      <a:r>
                        <a:rPr lang="en-US" sz="1800" dirty="0" smtClean="0">
                          <a:solidFill>
                            <a:schemeClr val="tx1"/>
                          </a:solidFill>
                        </a:rPr>
                        <a:t>Country</a:t>
                      </a:r>
                      <a:endParaRPr lang="en-US" sz="1800" dirty="0">
                        <a:solidFill>
                          <a:schemeClr val="tx1"/>
                        </a:solidFill>
                      </a:endParaRPr>
                    </a:p>
                  </a:txBody>
                  <a:tcPr marT="45707" marB="45707"/>
                </a:tc>
                <a:tc>
                  <a:txBody>
                    <a:bodyPr/>
                    <a:lstStyle/>
                    <a:p>
                      <a:r>
                        <a:rPr lang="en-US" sz="1800" dirty="0" smtClean="0">
                          <a:solidFill>
                            <a:schemeClr val="tx1"/>
                          </a:solidFill>
                        </a:rPr>
                        <a:t>Funding Gap</a:t>
                      </a:r>
                      <a:endParaRPr lang="en-US" sz="1800" dirty="0">
                        <a:solidFill>
                          <a:schemeClr val="tx1"/>
                        </a:solidFill>
                      </a:endParaRPr>
                    </a:p>
                  </a:txBody>
                  <a:tcPr marT="45707" marB="45707"/>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Times New Roman"/>
                          <a:cs typeface="Arial" pitchFamily="34" charset="0"/>
                        </a:rPr>
                        <a:t>Afghanistan</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9%</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Calibri"/>
                          <a:cs typeface="Arial" pitchFamily="34" charset="0"/>
                        </a:rPr>
                        <a:t>CAR</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65%</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Calibri"/>
                          <a:cs typeface="Arial" pitchFamily="34" charset="0"/>
                        </a:rPr>
                        <a:t>DRC</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44%</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Times New Roman"/>
                          <a:cs typeface="Arial" pitchFamily="34" charset="0"/>
                        </a:rPr>
                        <a:t>DPRK</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50%</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914329">
                <a:tc>
                  <a:txBody>
                    <a:bodyPr/>
                    <a:lstStyle/>
                    <a:p>
                      <a:pPr marL="0" marR="0">
                        <a:spcBef>
                          <a:spcPts val="0"/>
                        </a:spcBef>
                        <a:spcAft>
                          <a:spcPts val="0"/>
                        </a:spcAft>
                      </a:pPr>
                      <a:r>
                        <a:rPr lang="en-US" sz="2000" dirty="0" smtClean="0">
                          <a:solidFill>
                            <a:srgbClr val="000000"/>
                          </a:solidFill>
                          <a:effectLst/>
                          <a:latin typeface="Arial" pitchFamily="34" charset="0"/>
                          <a:ea typeface="Times New Roman"/>
                          <a:cs typeface="Arial" pitchFamily="34" charset="0"/>
                        </a:rPr>
                        <a:t>Mali (+Burkina Faso,</a:t>
                      </a:r>
                      <a:r>
                        <a:rPr lang="en-US" sz="2000" baseline="0" dirty="0" smtClean="0">
                          <a:solidFill>
                            <a:srgbClr val="000000"/>
                          </a:solidFill>
                          <a:effectLst/>
                          <a:latin typeface="Arial" pitchFamily="34" charset="0"/>
                          <a:ea typeface="Times New Roman"/>
                          <a:cs typeface="Arial" pitchFamily="34" charset="0"/>
                        </a:rPr>
                        <a:t> Mauritania, Niger, WCARO)</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62%</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a:solidFill>
                            <a:srgbClr val="000000"/>
                          </a:solidFill>
                          <a:effectLst/>
                          <a:latin typeface="Arial" pitchFamily="34" charset="0"/>
                          <a:ea typeface="Times New Roman"/>
                          <a:cs typeface="Arial" pitchFamily="34" charset="0"/>
                        </a:rPr>
                        <a:t>Pakistan</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29%</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Times New Roman"/>
                          <a:cs typeface="Arial" pitchFamily="34" charset="0"/>
                        </a:rPr>
                        <a:t>South Sudan</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56%</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smtClean="0">
                          <a:solidFill>
                            <a:srgbClr val="000000"/>
                          </a:solidFill>
                          <a:effectLst/>
                          <a:latin typeface="Arial" pitchFamily="34" charset="0"/>
                          <a:ea typeface="Calibri"/>
                          <a:cs typeface="Arial" pitchFamily="34" charset="0"/>
                        </a:rPr>
                        <a:t>Sudan</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49%</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914329">
                <a:tc>
                  <a:txBody>
                    <a:bodyPr/>
                    <a:lstStyle/>
                    <a:p>
                      <a:pPr marL="0" marR="0">
                        <a:spcBef>
                          <a:spcPts val="0"/>
                        </a:spcBef>
                        <a:spcAft>
                          <a:spcPts val="0"/>
                        </a:spcAft>
                      </a:pPr>
                      <a:r>
                        <a:rPr lang="en-US" sz="2000" dirty="0" smtClean="0">
                          <a:solidFill>
                            <a:srgbClr val="000000"/>
                          </a:solidFill>
                          <a:effectLst/>
                          <a:latin typeface="Arial" pitchFamily="34" charset="0"/>
                          <a:ea typeface="Times New Roman"/>
                          <a:cs typeface="Arial" pitchFamily="34" charset="0"/>
                        </a:rPr>
                        <a:t>Syria (+Lebanon, Jordan, Iraq, Turkey, Egypt)</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21%</a:t>
                      </a:r>
                      <a:endParaRPr lang="en-US" sz="1800" dirty="0">
                        <a:solidFill>
                          <a:srgbClr val="000000"/>
                        </a:solidFill>
                        <a:effectLst/>
                        <a:latin typeface="Arial" pitchFamily="34" charset="0"/>
                        <a:ea typeface="Times New Roman"/>
                        <a:cs typeface="Arial" pitchFamily="34" charset="0"/>
                      </a:endParaRPr>
                    </a:p>
                  </a:txBody>
                  <a:tcPr marL="68580" marR="68580" marT="0" marB="0"/>
                </a:tc>
              </a:tr>
              <a:tr h="364871">
                <a:tc>
                  <a:txBody>
                    <a:bodyPr/>
                    <a:lstStyle/>
                    <a:p>
                      <a:pPr marL="0" marR="0">
                        <a:spcBef>
                          <a:spcPts val="0"/>
                        </a:spcBef>
                        <a:spcAft>
                          <a:spcPts val="0"/>
                        </a:spcAft>
                      </a:pPr>
                      <a:r>
                        <a:rPr lang="en-US" sz="2000" dirty="0">
                          <a:solidFill>
                            <a:srgbClr val="000000"/>
                          </a:solidFill>
                          <a:effectLst/>
                          <a:latin typeface="Arial" pitchFamily="34" charset="0"/>
                          <a:ea typeface="Times New Roman"/>
                          <a:cs typeface="Arial" pitchFamily="34" charset="0"/>
                        </a:rPr>
                        <a:t>Yemen</a:t>
                      </a:r>
                      <a:endParaRPr lang="en-US" sz="2000" dirty="0">
                        <a:solidFill>
                          <a:srgbClr val="000000"/>
                        </a:solidFill>
                        <a:effectLst/>
                        <a:latin typeface="Arial" pitchFamily="34" charset="0"/>
                        <a:ea typeface="Calibri"/>
                        <a:cs typeface="Arial" pitchFamily="34" charset="0"/>
                      </a:endParaRPr>
                    </a:p>
                  </a:txBody>
                  <a:tcPr marL="68580" marR="68580" marT="0" marB="0"/>
                </a:tc>
                <a:tc>
                  <a:txBody>
                    <a:bodyPr/>
                    <a:lstStyle/>
                    <a:p>
                      <a:pPr algn="ctr"/>
                      <a:r>
                        <a:rPr lang="en-US" sz="1800" dirty="0" smtClean="0">
                          <a:solidFill>
                            <a:srgbClr val="000000"/>
                          </a:solidFill>
                          <a:effectLst/>
                          <a:latin typeface="Arial" pitchFamily="34" charset="0"/>
                          <a:ea typeface="Times New Roman"/>
                          <a:cs typeface="Arial" pitchFamily="34" charset="0"/>
                        </a:rPr>
                        <a:t>48%</a:t>
                      </a:r>
                      <a:endParaRPr lang="en-US" sz="1800" dirty="0">
                        <a:solidFill>
                          <a:srgbClr val="000000"/>
                        </a:solidFill>
                        <a:effectLst/>
                        <a:latin typeface="Arial" pitchFamily="34" charset="0"/>
                        <a:ea typeface="Times New Roman"/>
                        <a:cs typeface="Arial" pitchFamily="34" charset="0"/>
                      </a:endParaRPr>
                    </a:p>
                  </a:txBody>
                  <a:tcPr marL="68580" marR="68580" marT="0" marB="0"/>
                </a:tc>
              </a:tr>
            </a:tbl>
          </a:graphicData>
        </a:graphic>
      </p:graphicFrame>
    </p:spTree>
    <p:extLst>
      <p:ext uri="{BB962C8B-B14F-4D97-AF65-F5344CB8AC3E}">
        <p14:creationId xmlns:p14="http://schemas.microsoft.com/office/powerpoint/2010/main" xmlns="" val="26299482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ctrTitle"/>
          </p:nvPr>
        </p:nvSpPr>
        <p:spPr bwMode="auto">
          <a:xfrm>
            <a:off x="849313" y="28575"/>
            <a:ext cx="7553325" cy="5064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Humanitarian Action for Children:</a:t>
            </a:r>
            <a:br>
              <a:rPr lang="en-US" altLang="en-US" smtClean="0">
                <a:latin typeface="Arial" pitchFamily="34" charset="0"/>
                <a:cs typeface="Arial" pitchFamily="34" charset="0"/>
              </a:rPr>
            </a:br>
            <a:r>
              <a:rPr lang="en-US" altLang="en-US" smtClean="0">
                <a:latin typeface="Arial" pitchFamily="34" charset="0"/>
                <a:cs typeface="Arial" pitchFamily="34" charset="0"/>
                <a:hlinkClick r:id="rId3"/>
              </a:rPr>
              <a:t>www.unicef.org/appeals</a:t>
            </a:r>
            <a:r>
              <a:rPr lang="en-US" altLang="en-US" smtClean="0">
                <a:latin typeface="Arial" pitchFamily="34" charset="0"/>
                <a:cs typeface="Arial" pitchFamily="34" charset="0"/>
              </a:rPr>
              <a:t> </a:t>
            </a:r>
          </a:p>
        </p:txBody>
      </p:sp>
      <p:sp>
        <p:nvSpPr>
          <p:cNvPr id="53251" name="Slide Number Placeholder 4"/>
          <p:cNvSpPr>
            <a:spLocks noGrp="1"/>
          </p:cNvSpPr>
          <p:nvPr>
            <p:ph type="sldNum" sz="quarter" idx="4294967295"/>
          </p:nvPr>
        </p:nvSpPr>
        <p:spPr bwMode="auto">
          <a:xfrm>
            <a:off x="7010400" y="6356350"/>
            <a:ext cx="21336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fontAlgn="base">
              <a:spcBef>
                <a:spcPct val="0"/>
              </a:spcBef>
              <a:spcAft>
                <a:spcPct val="0"/>
              </a:spcAft>
              <a:defRPr/>
            </a:pPr>
            <a:fld id="{95A24B1E-B755-4829-9626-DB11F45AFE65}" type="slidenum">
              <a:rPr lang="en-US" altLang="en-US" sz="1200" smtClean="0"/>
              <a:pPr defTabSz="914400" fontAlgn="base">
                <a:spcBef>
                  <a:spcPct val="0"/>
                </a:spcBef>
                <a:spcAft>
                  <a:spcPct val="0"/>
                </a:spcAft>
                <a:defRPr/>
              </a:pPr>
              <a:t>59</a:t>
            </a:fld>
            <a:endParaRPr lang="en-US" altLang="en-US" sz="1200" smtClean="0"/>
          </a:p>
        </p:txBody>
      </p:sp>
      <p:sp>
        <p:nvSpPr>
          <p:cNvPr id="53252" name="Content Placeholder 4"/>
          <p:cNvSpPr txBox="1">
            <a:spLocks/>
          </p:cNvSpPr>
          <p:nvPr/>
        </p:nvSpPr>
        <p:spPr bwMode="auto">
          <a:xfrm>
            <a:off x="838200" y="1247775"/>
            <a:ext cx="41910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Font typeface="Arial" pitchFamily="34" charset="0"/>
              <a:buNone/>
            </a:pPr>
            <a:endParaRPr lang="en-US" altLang="en-US" sz="2000">
              <a:latin typeface="Calibri" pitchFamily="34" charset="0"/>
            </a:endParaRPr>
          </a:p>
        </p:txBody>
      </p:sp>
      <p:sp>
        <p:nvSpPr>
          <p:cNvPr id="7" name="Rectangle 6"/>
          <p:cNvSpPr/>
          <p:nvPr/>
        </p:nvSpPr>
        <p:spPr>
          <a:xfrm>
            <a:off x="820738" y="5715000"/>
            <a:ext cx="8305800"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p>
        </p:txBody>
      </p:sp>
      <p:pic>
        <p:nvPicPr>
          <p:cNvPr id="53254"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l="15640" t="8733" r="16805" b="4953"/>
          <a:stretch>
            <a:fillRect/>
          </a:stretch>
        </p:blipFill>
        <p:spPr bwMode="auto">
          <a:xfrm>
            <a:off x="1638300" y="1016000"/>
            <a:ext cx="6019800" cy="561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445171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ctrTitle"/>
          </p:nvPr>
        </p:nvSpPr>
        <p:spPr bwMode="auto">
          <a:xfrm>
            <a:off x="869950" y="306388"/>
            <a:ext cx="7551738" cy="506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US" altLang="en-US" smtClean="0">
                <a:latin typeface="Arial" pitchFamily="34" charset="0"/>
                <a:cs typeface="Arial" pitchFamily="34" charset="0"/>
              </a:rPr>
              <a:t>Looking ahead</a:t>
            </a:r>
          </a:p>
        </p:txBody>
      </p:sp>
      <p:sp>
        <p:nvSpPr>
          <p:cNvPr id="54275" name="Content Placeholder 2"/>
          <p:cNvSpPr>
            <a:spLocks noGrp="1"/>
          </p:cNvSpPr>
          <p:nvPr>
            <p:ph type="body" sz="quarter" idx="14"/>
          </p:nvPr>
        </p:nvSpPr>
        <p:spPr bwMode="auto">
          <a:xfrm>
            <a:off x="762000" y="1277938"/>
            <a:ext cx="4995863" cy="4616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spAutoFit/>
          </a:bodyPr>
          <a:lstStyle/>
          <a:p>
            <a:pPr marL="457200" indent="-457200" eaLnBrk="1" hangingPunct="1">
              <a:spcBef>
                <a:spcPts val="1200"/>
              </a:spcBef>
            </a:pPr>
            <a:r>
              <a:rPr lang="en-US" altLang="en-US" sz="2400" smtClean="0">
                <a:latin typeface="Arial" pitchFamily="34" charset="0"/>
                <a:cs typeface="Arial" pitchFamily="34" charset="0"/>
              </a:rPr>
              <a:t>Strategic Plan and post-2015 agenda: new opportunities for resilience</a:t>
            </a:r>
          </a:p>
          <a:p>
            <a:pPr marL="457200" indent="-457200" eaLnBrk="1" hangingPunct="1">
              <a:spcBef>
                <a:spcPts val="1200"/>
              </a:spcBef>
            </a:pPr>
            <a:r>
              <a:rPr lang="en-US" altLang="en-US" sz="2400" smtClean="0">
                <a:latin typeface="Arial" pitchFamily="34" charset="0"/>
                <a:cs typeface="Arial" pitchFamily="34" charset="0"/>
              </a:rPr>
              <a:t>Further simplification</a:t>
            </a:r>
          </a:p>
          <a:p>
            <a:pPr marL="457200" indent="-457200" eaLnBrk="1" hangingPunct="1">
              <a:spcBef>
                <a:spcPts val="1200"/>
              </a:spcBef>
            </a:pPr>
            <a:r>
              <a:rPr lang="en-US" altLang="en-US" sz="2400" smtClean="0">
                <a:latin typeface="Arial" pitchFamily="34" charset="0"/>
                <a:cs typeface="Arial" pitchFamily="34" charset="0"/>
              </a:rPr>
              <a:t>Helping to improve inter-agency response to non-Level 3 emergencies</a:t>
            </a:r>
          </a:p>
          <a:p>
            <a:pPr marL="457200" indent="-457200" eaLnBrk="1" hangingPunct="1">
              <a:spcBef>
                <a:spcPts val="1200"/>
              </a:spcBef>
            </a:pPr>
            <a:r>
              <a:rPr lang="en-US" altLang="en-US" sz="2400" smtClean="0">
                <a:latin typeface="Arial" pitchFamily="34" charset="0"/>
                <a:cs typeface="Arial" pitchFamily="34" charset="0"/>
              </a:rPr>
              <a:t>A practical and inclusive humanitarian partnership system (regional and South-South)</a:t>
            </a:r>
          </a:p>
        </p:txBody>
      </p:sp>
      <p:sp>
        <p:nvSpPr>
          <p:cNvPr id="54276" name="Slide Number Placeholder 4"/>
          <p:cNvSpPr>
            <a:spLocks noGrp="1"/>
          </p:cNvSpPr>
          <p:nvPr>
            <p:ph type="sldNum" sz="quarter" idx="4294967295"/>
          </p:nvPr>
        </p:nvSpPr>
        <p:spPr bwMode="auto">
          <a:xfrm>
            <a:off x="7010400" y="6356350"/>
            <a:ext cx="2133600" cy="36512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fontAlgn="base">
              <a:spcBef>
                <a:spcPct val="0"/>
              </a:spcBef>
              <a:spcAft>
                <a:spcPct val="0"/>
              </a:spcAft>
              <a:defRPr/>
            </a:pPr>
            <a:fld id="{112CBC97-5F51-446E-9998-EA22EC458358}" type="slidenum">
              <a:rPr lang="en-US" altLang="en-US" sz="1200" smtClean="0"/>
              <a:pPr defTabSz="914400" fontAlgn="base">
                <a:spcBef>
                  <a:spcPct val="0"/>
                </a:spcBef>
                <a:spcAft>
                  <a:spcPct val="0"/>
                </a:spcAft>
                <a:defRPr/>
              </a:pPr>
              <a:t>60</a:t>
            </a:fld>
            <a:endParaRPr lang="en-US" altLang="en-US" sz="1200" smtClean="0"/>
          </a:p>
        </p:txBody>
      </p:sp>
      <p:pic>
        <p:nvPicPr>
          <p:cNvPr id="5427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7400" y="1219200"/>
            <a:ext cx="2976563" cy="4475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825080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conclusion</a:t>
            </a:r>
            <a:endParaRPr lang="en-US" dirty="0"/>
          </a:p>
        </p:txBody>
      </p:sp>
      <p:sp>
        <p:nvSpPr>
          <p:cNvPr id="3" name="Text Placeholder 2"/>
          <p:cNvSpPr>
            <a:spLocks noGrp="1"/>
          </p:cNvSpPr>
          <p:nvPr>
            <p:ph type="body" sz="quarter" idx="14"/>
          </p:nvPr>
        </p:nvSpPr>
        <p:spPr/>
        <p:txBody>
          <a:bodyPr>
            <a:normAutofit fontScale="92500"/>
          </a:bodyPr>
          <a:lstStyle/>
          <a:p>
            <a:r>
              <a:rPr lang="en-US" dirty="0" smtClean="0"/>
              <a:t>Great leaders often inspire their followers to high levels of achievement by showing them how their work contributes to worthwhile ends. It is an emotional appeal to some of the most fundamental of human needs-the need to be important, to make a difference, to feel useful, to be a part of a successful and worthwhile enterprise. </a:t>
            </a:r>
            <a:endParaRPr lang="en-US" dirty="0"/>
          </a:p>
          <a:p>
            <a:pPr marL="0" indent="0">
              <a:buNone/>
            </a:pPr>
            <a:r>
              <a:rPr lang="en-US" sz="1700" i="1" dirty="0" smtClean="0"/>
              <a:t>Warren Bennis, PhD, founding chairman of the leadership Institute at the University of Southern California. </a:t>
            </a:r>
            <a:endParaRPr lang="en-US" sz="1700" i="1" dirty="0"/>
          </a:p>
        </p:txBody>
      </p:sp>
    </p:spTree>
    <p:extLst>
      <p:ext uri="{BB962C8B-B14F-4D97-AF65-F5344CB8AC3E}">
        <p14:creationId xmlns:p14="http://schemas.microsoft.com/office/powerpoint/2010/main" xmlns="" val="38564678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ChangeArrowheads="1"/>
          </p:cNvSpPr>
          <p:nvPr>
            <p:ph type="title"/>
          </p:nvPr>
        </p:nvSpPr>
        <p:spPr/>
        <p:txBody>
          <a:bodyPr/>
          <a:lstStyle/>
          <a:p>
            <a:r>
              <a:rPr lang="en-US" dirty="0" smtClean="0"/>
              <a:t>Reference</a:t>
            </a:r>
            <a:endParaRPr lang="en-US" dirty="0"/>
          </a:p>
        </p:txBody>
      </p:sp>
      <p:sp>
        <p:nvSpPr>
          <p:cNvPr id="47107" name="Rectangle 1027"/>
          <p:cNvSpPr>
            <a:spLocks noGrp="1" noChangeArrowheads="1"/>
          </p:cNvSpPr>
          <p:nvPr>
            <p:ph sz="quarter" idx="1"/>
          </p:nvPr>
        </p:nvSpPr>
        <p:spPr/>
        <p:txBody>
          <a:bodyPr/>
          <a:lstStyle/>
          <a:p>
            <a:pPr>
              <a:lnSpc>
                <a:spcPct val="90000"/>
              </a:lnSpc>
            </a:pPr>
            <a:endParaRPr lang="en-US" sz="2800" dirty="0"/>
          </a:p>
          <a:p>
            <a:pPr>
              <a:lnSpc>
                <a:spcPct val="90000"/>
              </a:lnSpc>
              <a:buFontTx/>
              <a:buNone/>
            </a:pPr>
            <a:r>
              <a:rPr lang="en-US" sz="2800" dirty="0"/>
              <a:t>*Source: “International Human Rights: Law, Policy and Process,” David </a:t>
            </a:r>
            <a:r>
              <a:rPr lang="en-US" sz="2800" dirty="0" err="1"/>
              <a:t>Weissbrodt</a:t>
            </a:r>
            <a:r>
              <a:rPr lang="en-US" sz="2800" dirty="0"/>
              <a:t>, Joan Fitzpatrick and Frank Newman (3d ed. 2001)</a:t>
            </a:r>
          </a:p>
        </p:txBody>
      </p:sp>
    </p:spTree>
    <p:extLst>
      <p:ext uri="{BB962C8B-B14F-4D97-AF65-F5344CB8AC3E}">
        <p14:creationId xmlns:p14="http://schemas.microsoft.com/office/powerpoint/2010/main" xmlns="" val="111119775"/>
      </p:ext>
    </p:extLst>
  </p:cSld>
  <p:clrMapOvr>
    <a:masterClrMapping/>
  </p:clrMapOvr>
  <p:transition spd="med">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174</TotalTime>
  <Words>2699</Words>
  <Application>Microsoft Office PowerPoint</Application>
  <PresentationFormat>On-screen Show (4:3)</PresentationFormat>
  <Paragraphs>371</Paragraphs>
  <Slides>62</Slides>
  <Notes>28</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4" baseType="lpstr">
      <vt:lpstr>Oriel</vt:lpstr>
      <vt:lpstr>Photo Editor Photo</vt:lpstr>
      <vt:lpstr>Decision Making in Non Profit Sector (NPO) Lecture-13</vt:lpstr>
      <vt:lpstr>Agenda</vt:lpstr>
      <vt:lpstr>Slide 3</vt:lpstr>
      <vt:lpstr>The United Nations</vt:lpstr>
      <vt:lpstr>What is the UN?</vt:lpstr>
      <vt:lpstr>UN World Headquarters New York</vt:lpstr>
      <vt:lpstr>History of the UN</vt:lpstr>
      <vt:lpstr>History of the UN</vt:lpstr>
      <vt:lpstr>History of the UN</vt:lpstr>
      <vt:lpstr>Organization of the UN</vt:lpstr>
      <vt:lpstr>Organization of the UN</vt:lpstr>
      <vt:lpstr>Parts of the United Nations</vt:lpstr>
      <vt:lpstr>The General Assembly</vt:lpstr>
      <vt:lpstr>The General Assembly Inside UN Headquarters</vt:lpstr>
      <vt:lpstr>The Secretariat</vt:lpstr>
      <vt:lpstr>The Security Council</vt:lpstr>
      <vt:lpstr>UN Security Council</vt:lpstr>
      <vt:lpstr>The UN Security Council Inside World Headquarters</vt:lpstr>
      <vt:lpstr>Security Council Speaking on a Solution for Haiti’s Violence</vt:lpstr>
      <vt:lpstr>Sanctions</vt:lpstr>
      <vt:lpstr>Types of Sanctions</vt:lpstr>
      <vt:lpstr>Military Sanctions</vt:lpstr>
      <vt:lpstr>UN Peacekeepers They always wear blue berets or blue helmets to identify themselves.</vt:lpstr>
      <vt:lpstr>Major UN Missions</vt:lpstr>
      <vt:lpstr>The ICJ</vt:lpstr>
      <vt:lpstr>International Court of Justice The Hague, Netherlands</vt:lpstr>
      <vt:lpstr>The Charter of the UN</vt:lpstr>
      <vt:lpstr>History</vt:lpstr>
      <vt:lpstr>Slide 29</vt:lpstr>
      <vt:lpstr>Preamble</vt:lpstr>
      <vt:lpstr>Chapter I</vt:lpstr>
      <vt:lpstr>Purposes of the UN</vt:lpstr>
      <vt:lpstr>What does the UN do?</vt:lpstr>
      <vt:lpstr>  Why is it important to have an organisation that is bigger than any one country? </vt:lpstr>
      <vt:lpstr>Why might the UN have problems getting all countries to treat children fairly? </vt:lpstr>
      <vt:lpstr>UN Human Rights Bodies</vt:lpstr>
      <vt:lpstr>UN Human Rights Bodies</vt:lpstr>
      <vt:lpstr>UN Human Rights Bodies</vt:lpstr>
      <vt:lpstr>Local Non-Governmental Organizations</vt:lpstr>
      <vt:lpstr>NGO Activities</vt:lpstr>
      <vt:lpstr>NGO Activities</vt:lpstr>
      <vt:lpstr>Slide 42</vt:lpstr>
      <vt:lpstr>Humanitarian Action is Central to UNICEF’s Work</vt:lpstr>
      <vt:lpstr>UNICEF’s Core Commitments for Children</vt:lpstr>
      <vt:lpstr>Vision of UNICEF’s Humanitarian Action</vt:lpstr>
      <vt:lpstr>The Humanitarian Situation in 2012 &amp; Response</vt:lpstr>
      <vt:lpstr>Results in 2012:</vt:lpstr>
      <vt:lpstr>Slide 48</vt:lpstr>
      <vt:lpstr>Emergency Preparedness</vt:lpstr>
      <vt:lpstr>Building systems to strengthen resilience</vt:lpstr>
      <vt:lpstr>Addressing Grave Violations Against Children in Armed Conflict</vt:lpstr>
      <vt:lpstr>Recent Reforms and Successes</vt:lpstr>
      <vt:lpstr>Strengthened collaboration / Coordination</vt:lpstr>
      <vt:lpstr>Operations</vt:lpstr>
      <vt:lpstr>Syria: Example of a Major Response</vt:lpstr>
      <vt:lpstr>Syria: Example of a Major Response</vt:lpstr>
      <vt:lpstr>Humanitarian Income</vt:lpstr>
      <vt:lpstr>2013 Funding Gaps</vt:lpstr>
      <vt:lpstr>Humanitarian Action for Children: www.unicef.org/appeals </vt:lpstr>
      <vt:lpstr>Looking ahead</vt:lpstr>
      <vt:lpstr>conclusion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Lecture-13</dc:title>
  <dc:creator>comsats</dc:creator>
  <cp:lastModifiedBy>NTS</cp:lastModifiedBy>
  <cp:revision>15</cp:revision>
  <dcterms:created xsi:type="dcterms:W3CDTF">2013-10-18T05:53:59Z</dcterms:created>
  <dcterms:modified xsi:type="dcterms:W3CDTF">2013-10-18T11:07:48Z</dcterms:modified>
</cp:coreProperties>
</file>