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Default Extension="wdp" ContentType="image/vnd.ms-photo"/>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302" r:id="rId5"/>
    <p:sldId id="301" r:id="rId6"/>
    <p:sldId id="259" r:id="rId7"/>
    <p:sldId id="303" r:id="rId8"/>
    <p:sldId id="304"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8DAAF983-1369-4937-A6AD-89FEFF57114D}" type="datetimeFigureOut">
              <a:rPr lang="en-US" smtClean="0"/>
              <a:pPr/>
              <a:t>10/15/2013</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610A3197-A2C2-4E4F-987E-5EED54A9B16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8DAAF983-1369-4937-A6AD-89FEFF57114D}" type="datetimeFigureOut">
              <a:rPr lang="en-US" smtClean="0"/>
              <a:pPr/>
              <a:t>10/15/2013</a:t>
            </a:fld>
            <a:endParaRPr lang="en-US"/>
          </a:p>
        </p:txBody>
      </p:sp>
      <p:sp>
        <p:nvSpPr>
          <p:cNvPr id="9" name="Slide Number Placeholder 8"/>
          <p:cNvSpPr>
            <a:spLocks noGrp="1"/>
          </p:cNvSpPr>
          <p:nvPr>
            <p:ph type="sldNum" sz="quarter" idx="15"/>
          </p:nvPr>
        </p:nvSpPr>
        <p:spPr/>
        <p:txBody>
          <a:bodyPr rtlCol="0"/>
          <a:lstStyle/>
          <a:p>
            <a:fld id="{610A3197-A2C2-4E4F-987E-5EED54A9B166}"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8DAAF983-1369-4937-A6AD-89FEFF57114D}" type="datetimeFigureOut">
              <a:rPr lang="en-US" smtClean="0"/>
              <a:pPr/>
              <a:t>10/15/2013</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610A3197-A2C2-4E4F-987E-5EED54A9B16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8DAAF983-1369-4937-A6AD-89FEFF57114D}" type="datetimeFigureOut">
              <a:rPr lang="en-US" smtClean="0"/>
              <a:pPr/>
              <a:t>10/15/2013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0A3197-A2C2-4E4F-987E-5EED54A9B166}"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8DAAF983-1369-4937-A6AD-89FEFF57114D}" type="datetimeFigureOut">
              <a:rPr lang="en-US" smtClean="0"/>
              <a:pPr/>
              <a:t>10/15/2013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0A3197-A2C2-4E4F-987E-5EED54A9B166}"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8DAAF983-1369-4937-A6AD-89FEFF57114D}" type="datetimeFigureOut">
              <a:rPr lang="en-US" smtClean="0"/>
              <a:pPr/>
              <a:t>10/15/2013</a:t>
            </a:fld>
            <a:endParaRPr lang="en-US"/>
          </a:p>
        </p:txBody>
      </p:sp>
      <p:sp>
        <p:nvSpPr>
          <p:cNvPr id="7" name="Slide Number Placeholder 6"/>
          <p:cNvSpPr>
            <a:spLocks noGrp="1"/>
          </p:cNvSpPr>
          <p:nvPr>
            <p:ph type="sldNum" sz="quarter" idx="11"/>
          </p:nvPr>
        </p:nvSpPr>
        <p:spPr/>
        <p:txBody>
          <a:bodyPr rtlCol="0"/>
          <a:lstStyle/>
          <a:p>
            <a:fld id="{610A3197-A2C2-4E4F-987E-5EED54A9B166}"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AAF983-1369-4937-A6AD-89FEFF57114D}" type="datetimeFigureOut">
              <a:rPr lang="en-US" smtClean="0"/>
              <a:pPr/>
              <a:t>10/15/2013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0A3197-A2C2-4E4F-987E-5EED54A9B16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8DAAF983-1369-4937-A6AD-89FEFF57114D}" type="datetimeFigureOut">
              <a:rPr lang="en-US" smtClean="0"/>
              <a:pPr/>
              <a:t>10/15/2013</a:t>
            </a:fld>
            <a:endParaRPr lang="en-US"/>
          </a:p>
        </p:txBody>
      </p:sp>
      <p:sp>
        <p:nvSpPr>
          <p:cNvPr id="22" name="Slide Number Placeholder 21"/>
          <p:cNvSpPr>
            <a:spLocks noGrp="1"/>
          </p:cNvSpPr>
          <p:nvPr>
            <p:ph type="sldNum" sz="quarter" idx="15"/>
          </p:nvPr>
        </p:nvSpPr>
        <p:spPr/>
        <p:txBody>
          <a:bodyPr rtlCol="0"/>
          <a:lstStyle/>
          <a:p>
            <a:fld id="{610A3197-A2C2-4E4F-987E-5EED54A9B166}"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8DAAF983-1369-4937-A6AD-89FEFF57114D}" type="datetimeFigureOut">
              <a:rPr lang="en-US" smtClean="0"/>
              <a:pPr/>
              <a:t>10/15/2013</a:t>
            </a:fld>
            <a:endParaRPr lang="en-US"/>
          </a:p>
        </p:txBody>
      </p:sp>
      <p:sp>
        <p:nvSpPr>
          <p:cNvPr id="18" name="Slide Number Placeholder 17"/>
          <p:cNvSpPr>
            <a:spLocks noGrp="1"/>
          </p:cNvSpPr>
          <p:nvPr>
            <p:ph type="sldNum" sz="quarter" idx="11"/>
          </p:nvPr>
        </p:nvSpPr>
        <p:spPr/>
        <p:txBody>
          <a:bodyPr rtlCol="0"/>
          <a:lstStyle/>
          <a:p>
            <a:fld id="{610A3197-A2C2-4E4F-987E-5EED54A9B166}"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DAAF983-1369-4937-A6AD-89FEFF57114D}" type="datetimeFigureOut">
              <a:rPr lang="en-US" smtClean="0"/>
              <a:pPr/>
              <a:t>10/15/2013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0A3197-A2C2-4E4F-987E-5EED54A9B16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DAAF983-1369-4937-A6AD-89FEFF57114D}" type="datetimeFigureOut">
              <a:rPr lang="en-US" smtClean="0"/>
              <a:pPr/>
              <a:t>10/15/2013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0A3197-A2C2-4E4F-987E-5EED54A9B16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8DAAF983-1369-4937-A6AD-89FEFF57114D}" type="datetimeFigureOut">
              <a:rPr lang="en-US" smtClean="0"/>
              <a:pPr/>
              <a:t>10/15/2013</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610A3197-A2C2-4E4F-987E-5EED54A9B16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3600" y="1752600"/>
            <a:ext cx="6172200" cy="1894362"/>
          </a:xfrm>
        </p:spPr>
        <p:txBody>
          <a:bodyPr>
            <a:normAutofit/>
          </a:bodyPr>
          <a:lstStyle/>
          <a:p>
            <a:r>
              <a:rPr lang="en-US" dirty="0" smtClean="0"/>
              <a:t>Decision Making in Non Profit Sector (NPO)</a:t>
            </a:r>
            <a:br>
              <a:rPr lang="en-US" dirty="0" smtClean="0"/>
            </a:br>
            <a:r>
              <a:rPr lang="en-US" dirty="0" smtClean="0"/>
              <a:t>Lecture-12</a:t>
            </a:r>
            <a:endParaRPr lang="en-US" dirty="0"/>
          </a:p>
        </p:txBody>
      </p:sp>
      <p:sp>
        <p:nvSpPr>
          <p:cNvPr id="3" name="Subtitle 2"/>
          <p:cNvSpPr>
            <a:spLocks noGrp="1"/>
          </p:cNvSpPr>
          <p:nvPr>
            <p:ph type="subTitle" idx="1"/>
          </p:nvPr>
        </p:nvSpPr>
        <p:spPr/>
        <p:txBody>
          <a:bodyPr/>
          <a:lstStyle/>
          <a:p>
            <a:r>
              <a:rPr lang="en-GB" b="1" dirty="0" smtClean="0">
                <a:solidFill>
                  <a:schemeClr val="tx1"/>
                </a:solidFill>
              </a:rPr>
              <a:t>MPA 505</a:t>
            </a:r>
            <a:endParaRPr lang="en-US" dirty="0" smtClean="0">
              <a:solidFill>
                <a:schemeClr val="tx1"/>
              </a:solidFill>
            </a:endParaRPr>
          </a:p>
          <a:p>
            <a:r>
              <a:rPr lang="en-GB" b="1" dirty="0" smtClean="0">
                <a:solidFill>
                  <a:schemeClr val="tx1"/>
                </a:solidFill>
              </a:rPr>
              <a:t>MPA Program</a:t>
            </a:r>
          </a:p>
          <a:p>
            <a:r>
              <a:rPr lang="en-GB" b="1" dirty="0" smtClean="0">
                <a:solidFill>
                  <a:schemeClr val="tx1"/>
                </a:solidFill>
              </a:rPr>
              <a:t>Course Instructor: Riffat Abbas Rizvi</a:t>
            </a:r>
            <a:endParaRPr lang="en-US" dirty="0" smtClean="0">
              <a:solidFill>
                <a:schemeClr val="tx1"/>
              </a:solidFill>
            </a:endParaRPr>
          </a:p>
          <a:p>
            <a:endParaRPr lang="en-US" dirty="0"/>
          </a:p>
        </p:txBody>
      </p:sp>
    </p:spTree>
    <p:extLst>
      <p:ext uri="{BB962C8B-B14F-4D97-AF65-F5344CB8AC3E}">
        <p14:creationId xmlns="" xmlns:p14="http://schemas.microsoft.com/office/powerpoint/2010/main" val="21945006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sz="quarter" idx="1"/>
          </p:nvPr>
        </p:nvSpPr>
        <p:spPr>
          <a:xfrm>
            <a:off x="533400" y="1600200"/>
            <a:ext cx="8229600" cy="4525963"/>
          </a:xfrm>
        </p:spPr>
        <p:txBody>
          <a:bodyPr/>
          <a:lstStyle/>
          <a:p>
            <a:r>
              <a:rPr lang="en-US" dirty="0" smtClean="0"/>
              <a:t>Preview of the last lecture </a:t>
            </a:r>
          </a:p>
          <a:p>
            <a:r>
              <a:rPr lang="en-US" dirty="0" smtClean="0"/>
              <a:t>United Nations Terminologies</a:t>
            </a:r>
          </a:p>
          <a:p>
            <a:r>
              <a:rPr lang="en-US" dirty="0" smtClean="0"/>
              <a:t>Civil Society </a:t>
            </a:r>
          </a:p>
          <a:p>
            <a:r>
              <a:rPr lang="en-US" dirty="0" smtClean="0"/>
              <a:t>UN and NPOs</a:t>
            </a:r>
          </a:p>
          <a:p>
            <a:r>
              <a:rPr lang="en-US" dirty="0" smtClean="0"/>
              <a:t>UNICEF</a:t>
            </a:r>
          </a:p>
          <a:p>
            <a:r>
              <a:rPr lang="en-US" dirty="0" smtClean="0"/>
              <a:t>UNMOG</a:t>
            </a:r>
          </a:p>
          <a:p>
            <a:r>
              <a:rPr lang="en-US" dirty="0" smtClean="0"/>
              <a:t>Conclusion </a:t>
            </a:r>
            <a:endParaRPr lang="en-US" dirty="0"/>
          </a:p>
        </p:txBody>
      </p:sp>
    </p:spTree>
    <p:extLst>
      <p:ext uri="{BB962C8B-B14F-4D97-AF65-F5344CB8AC3E}">
        <p14:creationId xmlns="" xmlns:p14="http://schemas.microsoft.com/office/powerpoint/2010/main" val="23269073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United Nations and NPOs</a:t>
            </a:r>
            <a:endParaRPr lang="en-US" dirty="0"/>
          </a:p>
        </p:txBody>
      </p:sp>
      <p:sp>
        <p:nvSpPr>
          <p:cNvPr id="3" name="Content Placeholder 2"/>
          <p:cNvSpPr>
            <a:spLocks noGrp="1"/>
          </p:cNvSpPr>
          <p:nvPr>
            <p:ph sz="quarter" idx="1"/>
          </p:nvPr>
        </p:nvSpPr>
        <p:spPr/>
        <p:txBody>
          <a:bodyPr>
            <a:normAutofit lnSpcReduction="10000"/>
          </a:bodyPr>
          <a:lstStyle/>
          <a:p>
            <a:pPr fontAlgn="base"/>
            <a:r>
              <a:rPr lang="en-US" dirty="0">
                <a:effectLst>
                  <a:outerShdw blurRad="38100" dist="38100" dir="2700000" algn="tl" rotWithShape="0">
                    <a:srgbClr val="000000"/>
                  </a:outerShdw>
                </a:effectLst>
              </a:rPr>
              <a:t>BINGOs                Big International NGOs </a:t>
            </a:r>
            <a:endParaRPr lang="en-US" dirty="0"/>
          </a:p>
          <a:p>
            <a:pPr fontAlgn="base"/>
            <a:r>
              <a:rPr lang="en-US" dirty="0">
                <a:effectLst>
                  <a:outerShdw blurRad="38100" dist="38100" dir="2700000" algn="tl" rotWithShape="0">
                    <a:srgbClr val="000000"/>
                  </a:outerShdw>
                </a:effectLst>
              </a:rPr>
              <a:t>BONGOs          Business Organized NGOs</a:t>
            </a:r>
            <a:endParaRPr lang="en-US" dirty="0"/>
          </a:p>
          <a:p>
            <a:pPr fontAlgn="base"/>
            <a:r>
              <a:rPr lang="en-US" dirty="0">
                <a:effectLst>
                  <a:outerShdw blurRad="38100" dist="38100" dir="2700000" algn="tl" rotWithShape="0">
                    <a:srgbClr val="000000"/>
                  </a:outerShdw>
                </a:effectLst>
              </a:rPr>
              <a:t>CBOs  	  Community Based Organizations</a:t>
            </a:r>
            <a:endParaRPr lang="en-US" dirty="0"/>
          </a:p>
          <a:p>
            <a:pPr fontAlgn="base"/>
            <a:r>
              <a:rPr lang="en-US" dirty="0">
                <a:effectLst>
                  <a:outerShdw blurRad="38100" dist="38100" dir="2700000" algn="tl" rotWithShape="0">
                    <a:srgbClr val="000000"/>
                  </a:outerShdw>
                </a:effectLst>
              </a:rPr>
              <a:t>CSOs  	</a:t>
            </a:r>
            <a:r>
              <a:rPr lang="en-US" dirty="0" smtClean="0">
                <a:effectLst>
                  <a:outerShdw blurRad="38100" dist="38100" dir="2700000" algn="tl" rotWithShape="0">
                    <a:srgbClr val="000000"/>
                  </a:outerShdw>
                </a:effectLst>
              </a:rPr>
              <a:t>         Civil </a:t>
            </a:r>
            <a:r>
              <a:rPr lang="en-US" dirty="0">
                <a:effectLst>
                  <a:outerShdw blurRad="38100" dist="38100" dir="2700000" algn="tl" rotWithShape="0">
                    <a:srgbClr val="000000"/>
                  </a:outerShdw>
                </a:effectLst>
              </a:rPr>
              <a:t>Society Organizations</a:t>
            </a:r>
            <a:endParaRPr lang="en-US" dirty="0"/>
          </a:p>
          <a:p>
            <a:pPr fontAlgn="base"/>
            <a:r>
              <a:rPr lang="en-US" dirty="0">
                <a:effectLst>
                  <a:outerShdw blurRad="38100" dist="38100" dir="2700000" algn="tl" rotWithShape="0">
                    <a:srgbClr val="000000"/>
                  </a:outerShdw>
                </a:effectLst>
              </a:rPr>
              <a:t>ENGOs   	</a:t>
            </a:r>
            <a:r>
              <a:rPr lang="en-US" dirty="0" smtClean="0">
                <a:effectLst>
                  <a:outerShdw blurRad="38100" dist="38100" dir="2700000" algn="tl" rotWithShape="0">
                    <a:srgbClr val="000000"/>
                  </a:outerShdw>
                </a:effectLst>
              </a:rPr>
              <a:t>            </a:t>
            </a:r>
            <a:r>
              <a:rPr lang="en-US" dirty="0">
                <a:effectLst>
                  <a:outerShdw blurRad="38100" dist="38100" dir="2700000" algn="tl" rotWithShape="0">
                    <a:srgbClr val="000000"/>
                  </a:outerShdw>
                </a:effectLst>
              </a:rPr>
              <a:t>Environmental NGOs</a:t>
            </a:r>
            <a:endParaRPr lang="en-US" dirty="0"/>
          </a:p>
          <a:p>
            <a:pPr fontAlgn="base"/>
            <a:r>
              <a:rPr lang="en-US" dirty="0">
                <a:effectLst>
                  <a:outerShdw blurRad="38100" dist="38100" dir="2700000" algn="tl" rotWithShape="0">
                    <a:srgbClr val="000000"/>
                  </a:outerShdw>
                </a:effectLst>
              </a:rPr>
              <a:t>GONGOs   </a:t>
            </a:r>
            <a:r>
              <a:rPr lang="en-US" dirty="0" smtClean="0">
                <a:effectLst>
                  <a:outerShdw blurRad="38100" dist="38100" dir="2700000" algn="tl" rotWithShape="0">
                    <a:srgbClr val="000000"/>
                  </a:outerShdw>
                </a:effectLst>
              </a:rPr>
              <a:t>        Government </a:t>
            </a:r>
            <a:r>
              <a:rPr lang="en-US" dirty="0">
                <a:effectLst>
                  <a:outerShdw blurRad="38100" dist="38100" dir="2700000" algn="tl" rotWithShape="0">
                    <a:srgbClr val="000000"/>
                  </a:outerShdw>
                </a:effectLst>
              </a:rPr>
              <a:t>Organized NGOs</a:t>
            </a:r>
            <a:endParaRPr lang="en-US" dirty="0"/>
          </a:p>
          <a:p>
            <a:pPr fontAlgn="base"/>
            <a:r>
              <a:rPr lang="en-US" dirty="0">
                <a:effectLst>
                  <a:outerShdw blurRad="38100" dist="38100" dir="2700000" algn="tl" rotWithShape="0">
                    <a:srgbClr val="000000"/>
                  </a:outerShdw>
                </a:effectLst>
              </a:rPr>
              <a:t>IPOs	</a:t>
            </a:r>
            <a:r>
              <a:rPr lang="en-US" dirty="0" smtClean="0">
                <a:effectLst>
                  <a:outerShdw blurRad="38100" dist="38100" dir="2700000" algn="tl" rotWithShape="0">
                    <a:srgbClr val="000000"/>
                  </a:outerShdw>
                </a:effectLst>
              </a:rPr>
              <a:t>      Indigenous </a:t>
            </a:r>
            <a:r>
              <a:rPr lang="en-US" dirty="0">
                <a:effectLst>
                  <a:outerShdw blurRad="38100" dist="38100" dir="2700000" algn="tl" rotWithShape="0">
                    <a:srgbClr val="000000"/>
                  </a:outerShdw>
                </a:effectLst>
              </a:rPr>
              <a:t>Peoples Organizations</a:t>
            </a:r>
            <a:endParaRPr lang="en-US" dirty="0"/>
          </a:p>
          <a:p>
            <a:pPr fontAlgn="base"/>
            <a:r>
              <a:rPr lang="en-US" dirty="0">
                <a:effectLst>
                  <a:outerShdw blurRad="38100" dist="38100" dir="2700000" algn="tl" rotWithShape="0">
                    <a:srgbClr val="000000"/>
                  </a:outerShdw>
                </a:effectLst>
              </a:rPr>
              <a:t>GROs               </a:t>
            </a:r>
            <a:r>
              <a:rPr lang="en-US" dirty="0" smtClean="0">
                <a:effectLst>
                  <a:outerShdw blurRad="38100" dist="38100" dir="2700000" algn="tl" rotWithShape="0">
                    <a:srgbClr val="000000"/>
                  </a:outerShdw>
                </a:effectLst>
              </a:rPr>
              <a:t> </a:t>
            </a:r>
            <a:r>
              <a:rPr lang="en-US" dirty="0">
                <a:effectLst>
                  <a:outerShdw blurRad="38100" dist="38100" dir="2700000" algn="tl" rotWithShape="0">
                    <a:srgbClr val="000000"/>
                  </a:outerShdw>
                </a:effectLst>
              </a:rPr>
              <a:t>Grassroots Organizations </a:t>
            </a:r>
            <a:endParaRPr lang="en-US" dirty="0"/>
          </a:p>
          <a:p>
            <a:pPr fontAlgn="base"/>
            <a:r>
              <a:rPr lang="en-US" dirty="0">
                <a:effectLst>
                  <a:outerShdw blurRad="38100" dist="38100" dir="2700000" algn="tl" rotWithShape="0">
                    <a:srgbClr val="000000"/>
                  </a:outerShdw>
                </a:effectLst>
              </a:rPr>
              <a:t>GSCOs  	 </a:t>
            </a:r>
            <a:r>
              <a:rPr lang="en-US" dirty="0" smtClean="0">
                <a:effectLst>
                  <a:outerShdw blurRad="38100" dist="38100" dir="2700000" algn="tl" rotWithShape="0">
                    <a:srgbClr val="000000"/>
                  </a:outerShdw>
                </a:effectLst>
              </a:rPr>
              <a:t>  </a:t>
            </a:r>
            <a:r>
              <a:rPr lang="en-US" dirty="0">
                <a:effectLst>
                  <a:outerShdw blurRad="38100" dist="38100" dir="2700000" algn="tl" rotWithShape="0">
                    <a:srgbClr val="000000"/>
                  </a:outerShdw>
                </a:effectLst>
              </a:rPr>
              <a:t>Global Social </a:t>
            </a:r>
            <a:r>
              <a:rPr lang="en-US" dirty="0" smtClean="0">
                <a:effectLst>
                  <a:outerShdw blurRad="38100" dist="38100" dir="2700000" algn="tl" rotWithShape="0">
                    <a:srgbClr val="000000"/>
                  </a:outerShdw>
                </a:effectLst>
              </a:rPr>
              <a:t>Change Organizations</a:t>
            </a:r>
            <a:endParaRPr lang="en-US" dirty="0" smtClean="0"/>
          </a:p>
          <a:p>
            <a:pPr fontAlgn="base"/>
            <a:r>
              <a:rPr lang="en-US" dirty="0" smtClean="0">
                <a:effectLst>
                  <a:outerShdw blurRad="38100" dist="38100" dir="2700000" algn="tl" rotWithShape="0">
                    <a:srgbClr val="000000"/>
                  </a:outerShdw>
                </a:effectLst>
              </a:rPr>
              <a:t>NPOs  </a:t>
            </a:r>
            <a:r>
              <a:rPr lang="en-US" dirty="0">
                <a:effectLst>
                  <a:outerShdw blurRad="38100" dist="38100" dir="2700000" algn="tl" rotWithShape="0">
                    <a:srgbClr val="000000"/>
                  </a:outerShdw>
                </a:effectLst>
              </a:rPr>
              <a:t>	               Nonprofit Organizations</a:t>
            </a:r>
            <a:endParaRPr lang="en-US" dirty="0"/>
          </a:p>
          <a:p>
            <a:pPr fontAlgn="base"/>
            <a:r>
              <a:rPr lang="en-US" dirty="0">
                <a:effectLst>
                  <a:outerShdw blurRad="38100" dist="38100" dir="2700000" algn="tl" rotWithShape="0">
                    <a:srgbClr val="000000"/>
                  </a:outerShdw>
                </a:effectLst>
              </a:rPr>
              <a:t>VOs  	               Voluntary Organizations </a:t>
            </a:r>
            <a:endParaRPr lang="en-US" dirty="0"/>
          </a:p>
          <a:p>
            <a:endParaRPr lang="en-US" dirty="0"/>
          </a:p>
        </p:txBody>
      </p:sp>
    </p:spTree>
    <p:extLst>
      <p:ext uri="{BB962C8B-B14F-4D97-AF65-F5344CB8AC3E}">
        <p14:creationId xmlns="" xmlns:p14="http://schemas.microsoft.com/office/powerpoint/2010/main" val="22616560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United nations and </a:t>
            </a:r>
            <a:r>
              <a:rPr lang="en-US" dirty="0" err="1" smtClean="0"/>
              <a:t>npos</a:t>
            </a:r>
            <a:endParaRPr lang="en-US" dirty="0"/>
          </a:p>
        </p:txBody>
      </p:sp>
      <p:sp>
        <p:nvSpPr>
          <p:cNvPr id="3" name="Content Placeholder 2"/>
          <p:cNvSpPr>
            <a:spLocks noGrp="1"/>
          </p:cNvSpPr>
          <p:nvPr>
            <p:ph sz="quarter" idx="1"/>
          </p:nvPr>
        </p:nvSpPr>
        <p:spPr/>
        <p:txBody>
          <a:bodyPr/>
          <a:lstStyle/>
          <a:p>
            <a:pPr>
              <a:lnSpc>
                <a:spcPct val="90000"/>
              </a:lnSpc>
              <a:defRPr/>
            </a:pPr>
            <a:r>
              <a:rPr lang="en-US" dirty="0"/>
              <a:t>In short, there is </a:t>
            </a:r>
            <a:r>
              <a:rPr lang="en-US" b="1" dirty="0"/>
              <a:t>no agreed terminology</a:t>
            </a:r>
            <a:r>
              <a:rPr lang="en-US" dirty="0"/>
              <a:t> for describing the NGO sector. </a:t>
            </a:r>
          </a:p>
          <a:p>
            <a:pPr>
              <a:lnSpc>
                <a:spcPct val="90000"/>
              </a:lnSpc>
              <a:defRPr/>
            </a:pPr>
            <a:r>
              <a:rPr lang="en-US" dirty="0"/>
              <a:t>In some ways, it is easier to describe what NGOs are </a:t>
            </a:r>
            <a:r>
              <a:rPr lang="en-US" i="1" dirty="0"/>
              <a:t>not, </a:t>
            </a:r>
            <a:r>
              <a:rPr lang="en-US" dirty="0"/>
              <a:t>rather than what they are</a:t>
            </a:r>
            <a:r>
              <a:rPr lang="en-US" dirty="0" smtClean="0"/>
              <a:t>.</a:t>
            </a:r>
          </a:p>
          <a:p>
            <a:pPr>
              <a:lnSpc>
                <a:spcPct val="90000"/>
              </a:lnSpc>
              <a:defRPr/>
            </a:pPr>
            <a:r>
              <a:rPr lang="en-US" dirty="0" smtClean="0"/>
              <a:t> </a:t>
            </a:r>
            <a:r>
              <a:rPr lang="en-US" dirty="0"/>
              <a:t>It is generally agreed that NGOs are </a:t>
            </a:r>
            <a:r>
              <a:rPr lang="en-US" dirty="0" smtClean="0"/>
              <a:t>not: an art </a:t>
            </a:r>
            <a:r>
              <a:rPr lang="en-US" dirty="0"/>
              <a:t>of government, or </a:t>
            </a:r>
            <a:r>
              <a:rPr lang="en-US" dirty="0" smtClean="0"/>
              <a:t> organized </a:t>
            </a:r>
            <a:r>
              <a:rPr lang="en-US" dirty="0"/>
              <a:t>primarily for private profit.</a:t>
            </a:r>
          </a:p>
          <a:p>
            <a:endParaRPr lang="en-US" dirty="0"/>
          </a:p>
        </p:txBody>
      </p:sp>
    </p:spTree>
    <p:extLst>
      <p:ext uri="{BB962C8B-B14F-4D97-AF65-F5344CB8AC3E}">
        <p14:creationId xmlns="" xmlns:p14="http://schemas.microsoft.com/office/powerpoint/2010/main" val="29003199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Civil society </a:t>
            </a:r>
            <a:endParaRPr lang="en-US" dirty="0"/>
          </a:p>
        </p:txBody>
      </p:sp>
      <p:sp>
        <p:nvSpPr>
          <p:cNvPr id="4" name="Rectangle 3"/>
          <p:cNvSpPr>
            <a:spLocks noGrp="1" noChangeArrowheads="1"/>
          </p:cNvSpPr>
          <p:nvPr>
            <p:ph sz="quarter" idx="1"/>
          </p:nvPr>
        </p:nvSpPr>
        <p:spPr/>
        <p:txBody>
          <a:bodyPr/>
          <a:lstStyle/>
          <a:p>
            <a:pPr eaLnBrk="1" hangingPunct="1">
              <a:lnSpc>
                <a:spcPct val="80000"/>
              </a:lnSpc>
              <a:buFont typeface="Wingdings" pitchFamily="2" charset="2"/>
              <a:buNone/>
            </a:pPr>
            <a:r>
              <a:rPr lang="en-US" sz="2800" dirty="0" smtClean="0"/>
              <a:t>The Panel described civil society in the following way:</a:t>
            </a:r>
          </a:p>
          <a:p>
            <a:pPr eaLnBrk="1" hangingPunct="1">
              <a:lnSpc>
                <a:spcPct val="80000"/>
              </a:lnSpc>
            </a:pPr>
            <a:r>
              <a:rPr lang="en-US" sz="2800" dirty="0" smtClean="0"/>
              <a:t>… the associations of citizens (outside their families, friends and businesses) entered into voluntarily to advance their interests, ideas and ideologies. </a:t>
            </a:r>
          </a:p>
          <a:p>
            <a:pPr eaLnBrk="1" hangingPunct="1">
              <a:lnSpc>
                <a:spcPct val="80000"/>
              </a:lnSpc>
            </a:pPr>
            <a:r>
              <a:rPr lang="en-US" sz="2800" u="sng" dirty="0" smtClean="0"/>
              <a:t>The term does not include profit-making activity (the private sector) or governing (the public sector).</a:t>
            </a:r>
            <a:r>
              <a:rPr lang="en-US" sz="2800" dirty="0" smtClean="0"/>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United nations and </a:t>
            </a:r>
            <a:r>
              <a:rPr lang="en-US" dirty="0" err="1" smtClean="0"/>
              <a:t>npos</a:t>
            </a:r>
            <a:endParaRPr lang="en-US" dirty="0"/>
          </a:p>
        </p:txBody>
      </p:sp>
      <p:sp>
        <p:nvSpPr>
          <p:cNvPr id="3" name="Content Placeholder 2"/>
          <p:cNvSpPr>
            <a:spLocks noGrp="1"/>
          </p:cNvSpPr>
          <p:nvPr>
            <p:ph sz="quarter" idx="1"/>
          </p:nvPr>
        </p:nvSpPr>
        <p:spPr/>
        <p:txBody>
          <a:bodyPr/>
          <a:lstStyle/>
          <a:p>
            <a:pPr>
              <a:lnSpc>
                <a:spcPct val="90000"/>
              </a:lnSpc>
              <a:defRPr/>
            </a:pPr>
            <a:r>
              <a:rPr lang="en-US" dirty="0"/>
              <a:t>In short, there is </a:t>
            </a:r>
            <a:r>
              <a:rPr lang="en-US" b="1" dirty="0"/>
              <a:t>no agreed terminology</a:t>
            </a:r>
            <a:r>
              <a:rPr lang="en-US" dirty="0"/>
              <a:t> for describing the NGO sector. </a:t>
            </a:r>
          </a:p>
          <a:p>
            <a:pPr>
              <a:lnSpc>
                <a:spcPct val="90000"/>
              </a:lnSpc>
              <a:defRPr/>
            </a:pPr>
            <a:r>
              <a:rPr lang="en-US" dirty="0"/>
              <a:t>In some ways, it is easier to describe what NGOs are </a:t>
            </a:r>
            <a:r>
              <a:rPr lang="en-US" i="1" dirty="0"/>
              <a:t>not, </a:t>
            </a:r>
            <a:r>
              <a:rPr lang="en-US" dirty="0"/>
              <a:t>rather than what they are</a:t>
            </a:r>
            <a:r>
              <a:rPr lang="en-US" dirty="0" smtClean="0"/>
              <a:t>.</a:t>
            </a:r>
          </a:p>
          <a:p>
            <a:pPr>
              <a:lnSpc>
                <a:spcPct val="90000"/>
              </a:lnSpc>
              <a:defRPr/>
            </a:pPr>
            <a:r>
              <a:rPr lang="en-US" dirty="0" smtClean="0"/>
              <a:t> </a:t>
            </a:r>
            <a:r>
              <a:rPr lang="en-US" dirty="0"/>
              <a:t>It is generally agreed that NGOs are </a:t>
            </a:r>
            <a:r>
              <a:rPr lang="en-US" dirty="0" smtClean="0"/>
              <a:t>not: an art </a:t>
            </a:r>
            <a:r>
              <a:rPr lang="en-US" dirty="0"/>
              <a:t>of government, or </a:t>
            </a:r>
            <a:r>
              <a:rPr lang="en-US" dirty="0" smtClean="0"/>
              <a:t> organized </a:t>
            </a:r>
            <a:r>
              <a:rPr lang="en-US" dirty="0"/>
              <a:t>primarily for private profit.</a:t>
            </a:r>
          </a:p>
          <a:p>
            <a:endParaRPr lang="en-US" dirty="0"/>
          </a:p>
        </p:txBody>
      </p:sp>
    </p:spTree>
    <p:extLst>
      <p:ext uri="{BB962C8B-B14F-4D97-AF65-F5344CB8AC3E}">
        <p14:creationId xmlns="" xmlns:p14="http://schemas.microsoft.com/office/powerpoint/2010/main" val="29003199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Relevance to the united nations </a:t>
            </a:r>
            <a:endParaRPr lang="en-US" dirty="0"/>
          </a:p>
        </p:txBody>
      </p:sp>
      <p:sp>
        <p:nvSpPr>
          <p:cNvPr id="3" name="Content Placeholder 2"/>
          <p:cNvSpPr>
            <a:spLocks noGrp="1"/>
          </p:cNvSpPr>
          <p:nvPr>
            <p:ph sz="quarter" idx="1"/>
          </p:nvPr>
        </p:nvSpPr>
        <p:spPr/>
        <p:txBody>
          <a:bodyPr/>
          <a:lstStyle/>
          <a:p>
            <a:r>
              <a:rPr lang="en-US" dirty="0" smtClean="0"/>
              <a:t>Of particular relevance to the United Nations are mass organizations (such as organizations of peasants, women or retired people), trade unions, professional associations, social movements, indigenous people’s organizations, religious and spiritual organizations, academe and public benefit non-governmental organizations.</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NGOs and United nations </a:t>
            </a:r>
            <a:endParaRPr lang="en-US" dirty="0"/>
          </a:p>
        </p:txBody>
      </p:sp>
      <p:sp>
        <p:nvSpPr>
          <p:cNvPr id="3" name="Content Placeholder 2"/>
          <p:cNvSpPr>
            <a:spLocks noGrp="1"/>
          </p:cNvSpPr>
          <p:nvPr>
            <p:ph sz="quarter" idx="1"/>
          </p:nvPr>
        </p:nvSpPr>
        <p:spPr/>
        <p:txBody>
          <a:bodyPr/>
          <a:lstStyle/>
          <a:p>
            <a:pPr>
              <a:buNone/>
            </a:pPr>
            <a:r>
              <a:rPr lang="en-GB" i="1" dirty="0" smtClean="0"/>
              <a:t> “Ten years ago there was little talk of civil society in the corridors of power, but now the walls reverberate with at least the rhetoric of partnership, participation, and the role of citizens’ groups in promoting sustainable development”</a:t>
            </a:r>
          </a:p>
          <a:p>
            <a:r>
              <a:rPr lang="en-GB" dirty="0" smtClean="0"/>
              <a:t>The number of NGOs who are active at the UN has grown rapidly, especially since the 1990s.  </a:t>
            </a:r>
            <a:endParaRPr lang="en-US" dirty="0" smtClean="0"/>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3800" y="274638"/>
            <a:ext cx="4953000" cy="1143000"/>
          </a:xfrm>
        </p:spPr>
        <p:txBody>
          <a:bodyPr/>
          <a:lstStyle/>
          <a:p>
            <a:r>
              <a:rPr lang="en-US" dirty="0" smtClean="0"/>
              <a:t>Donor-UNICEF</a:t>
            </a:r>
            <a:endParaRPr lang="en-US" dirty="0"/>
          </a:p>
        </p:txBody>
      </p:sp>
      <p:pic>
        <p:nvPicPr>
          <p:cNvPr id="4" name="Content Placeholder 3" descr="UNICEF Image"/>
          <p:cNvPicPr>
            <a:picLocks noGrp="1"/>
          </p:cNvPicPr>
          <p:nvPr>
            <p:ph sz="quarter" idx="1"/>
          </p:nvPr>
        </p:nvPicPr>
        <p:blipFill>
          <a:blip r:embed="rId2">
            <a:extLst>
              <a:ext uri="{28A0092B-C50C-407E-A947-70E740481C1C}">
                <a14:useLocalDpi xmlns="" xmlns:a14="http://schemas.microsoft.com/office/drawing/2010/main" val="0"/>
              </a:ext>
            </a:extLst>
          </a:blip>
          <a:srcRect/>
          <a:stretch>
            <a:fillRect/>
          </a:stretch>
        </p:blipFill>
        <p:spPr bwMode="auto">
          <a:xfrm>
            <a:off x="228600" y="228600"/>
            <a:ext cx="3124200" cy="1981200"/>
          </a:xfrm>
          <a:prstGeom prst="rect">
            <a:avLst/>
          </a:prstGeom>
          <a:noFill/>
          <a:ln>
            <a:noFill/>
          </a:ln>
        </p:spPr>
      </p:pic>
      <p:sp>
        <p:nvSpPr>
          <p:cNvPr id="5" name="Rectangle 4"/>
          <p:cNvSpPr/>
          <p:nvPr/>
        </p:nvSpPr>
        <p:spPr>
          <a:xfrm>
            <a:off x="609600" y="2209800"/>
            <a:ext cx="7543800" cy="4154984"/>
          </a:xfrm>
          <a:prstGeom prst="rect">
            <a:avLst/>
          </a:prstGeom>
        </p:spPr>
        <p:txBody>
          <a:bodyPr wrap="square">
            <a:spAutoFit/>
          </a:bodyPr>
          <a:lstStyle/>
          <a:p>
            <a:pPr algn="just">
              <a:buFont typeface="Arial" pitchFamily="34" charset="0"/>
              <a:buChar char="•"/>
            </a:pPr>
            <a:r>
              <a:rPr lang="en-US" sz="2400" dirty="0" smtClean="0"/>
              <a:t>Camps </a:t>
            </a:r>
            <a:r>
              <a:rPr lang="en-US" sz="2400" dirty="0"/>
              <a:t>on the outskirts of Charsadda city. </a:t>
            </a:r>
            <a:endParaRPr lang="en-US" sz="2400" dirty="0" smtClean="0"/>
          </a:p>
          <a:p>
            <a:pPr algn="just">
              <a:buFont typeface="Arial" pitchFamily="34" charset="0"/>
              <a:buChar char="•"/>
            </a:pPr>
            <a:r>
              <a:rPr lang="en-US" sz="2400" dirty="0" smtClean="0"/>
              <a:t>The </a:t>
            </a:r>
            <a:r>
              <a:rPr lang="en-US" sz="2400" dirty="0"/>
              <a:t>camps are hosting a total of 332 families, including some 1,460 children and 440 women. </a:t>
            </a:r>
            <a:endParaRPr lang="en-US" sz="2400" dirty="0" smtClean="0"/>
          </a:p>
          <a:p>
            <a:pPr algn="just">
              <a:buFont typeface="Arial" pitchFamily="34" charset="0"/>
              <a:buChar char="•"/>
            </a:pPr>
            <a:r>
              <a:rPr lang="en-US" sz="2400" dirty="0" smtClean="0"/>
              <a:t>UNICEF </a:t>
            </a:r>
            <a:r>
              <a:rPr lang="en-US" sz="2400" dirty="0"/>
              <a:t>is providing water and sanitation, health, hygiene and child-protection services for the displaced</a:t>
            </a:r>
            <a:r>
              <a:rPr lang="en-US" sz="2400" dirty="0" smtClean="0"/>
              <a:t>.</a:t>
            </a:r>
            <a:r>
              <a:rPr lang="en-US" sz="2400" dirty="0"/>
              <a:t> </a:t>
            </a:r>
            <a:endParaRPr lang="en-US" sz="2400" dirty="0" smtClean="0"/>
          </a:p>
          <a:p>
            <a:pPr algn="just">
              <a:buFont typeface="Arial" pitchFamily="34" charset="0"/>
              <a:buChar char="•"/>
            </a:pPr>
            <a:r>
              <a:rPr lang="en-US" sz="2400" dirty="0" smtClean="0"/>
              <a:t>UNICEF </a:t>
            </a:r>
            <a:r>
              <a:rPr lang="en-US" sz="2400" dirty="0"/>
              <a:t>Executive Director Anthony Lake (right) administers oral polio vaccine to a baby at the Prang Government Primary School shelter in Charsadda district, located in the Pakistani province of Khyber-Pakhtunkhwa. </a:t>
            </a:r>
          </a:p>
        </p:txBody>
      </p:sp>
    </p:spTree>
    <p:extLst>
      <p:ext uri="{BB962C8B-B14F-4D97-AF65-F5344CB8AC3E}">
        <p14:creationId xmlns="" xmlns:p14="http://schemas.microsoft.com/office/powerpoint/2010/main" val="4109749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UNICEF-</a:t>
            </a:r>
            <a:endParaRPr lang="en-US" dirty="0"/>
          </a:p>
        </p:txBody>
      </p:sp>
      <p:sp>
        <p:nvSpPr>
          <p:cNvPr id="3" name="Content Placeholder 2"/>
          <p:cNvSpPr>
            <a:spLocks noGrp="1"/>
          </p:cNvSpPr>
          <p:nvPr>
            <p:ph sz="quarter" idx="1"/>
          </p:nvPr>
        </p:nvSpPr>
        <p:spPr/>
        <p:txBody>
          <a:bodyPr/>
          <a:lstStyle/>
          <a:p>
            <a:r>
              <a:rPr lang="en-US" dirty="0"/>
              <a:t>UNICEF is going to do everything it can, not just during this emergency but as Pakistan works its way out of this emergency as well,” Mr. Lake</a:t>
            </a:r>
          </a:p>
        </p:txBody>
      </p:sp>
    </p:spTree>
    <p:extLst>
      <p:ext uri="{BB962C8B-B14F-4D97-AF65-F5344CB8AC3E}">
        <p14:creationId xmlns="" xmlns:p14="http://schemas.microsoft.com/office/powerpoint/2010/main" val="13367057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0"/>
            <a:ext cx="8229600" cy="1143000"/>
          </a:xfrm>
        </p:spPr>
        <p:txBody>
          <a:bodyPr>
            <a:noAutofit/>
          </a:bodyPr>
          <a:lstStyle/>
          <a:p>
            <a:pPr algn="just"/>
            <a:r>
              <a:rPr lang="en-US" sz="2000" b="1" dirty="0"/>
              <a:t>Boys play a board game in a UNICEF-supported child-friendly space at the Prang Government Primary School in Charsadda district, Khyber-Pakhtunkhwa, Pakistan. The school is being used as a relief camp for flood-affected families. </a:t>
            </a:r>
          </a:p>
        </p:txBody>
      </p:sp>
      <p:pic>
        <p:nvPicPr>
          <p:cNvPr id="4" name="Content Placeholder 3" descr="UNICEF Image"/>
          <p:cNvPicPr>
            <a:picLocks noGrp="1"/>
          </p:cNvPicPr>
          <p:nvPr>
            <p:ph sz="quarter" idx="1"/>
          </p:nvPr>
        </p:nvPicPr>
        <p:blipFill>
          <a:blip r:embed="rId2">
            <a:extLst>
              <a:ext uri="{28A0092B-C50C-407E-A947-70E740481C1C}">
                <a14:useLocalDpi xmlns="" xmlns:a14="http://schemas.microsoft.com/office/drawing/2010/main" val="0"/>
              </a:ext>
            </a:extLst>
          </a:blip>
          <a:srcRect/>
          <a:stretch>
            <a:fillRect/>
          </a:stretch>
        </p:blipFill>
        <p:spPr bwMode="auto">
          <a:xfrm>
            <a:off x="1981200" y="533400"/>
            <a:ext cx="3505200" cy="1943100"/>
          </a:xfrm>
          <a:prstGeom prst="rect">
            <a:avLst/>
          </a:prstGeom>
          <a:noFill/>
          <a:ln>
            <a:noFill/>
          </a:ln>
        </p:spPr>
      </p:pic>
    </p:spTree>
    <p:extLst>
      <p:ext uri="{BB962C8B-B14F-4D97-AF65-F5344CB8AC3E}">
        <p14:creationId xmlns="" xmlns:p14="http://schemas.microsoft.com/office/powerpoint/2010/main" val="36342585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UNICEF</a:t>
            </a:r>
            <a:endParaRPr lang="en-US" dirty="0"/>
          </a:p>
        </p:txBody>
      </p:sp>
      <p:sp>
        <p:nvSpPr>
          <p:cNvPr id="3" name="Content Placeholder 2"/>
          <p:cNvSpPr>
            <a:spLocks noGrp="1"/>
          </p:cNvSpPr>
          <p:nvPr>
            <p:ph sz="quarter" idx="1"/>
          </p:nvPr>
        </p:nvSpPr>
        <p:spPr/>
        <p:txBody>
          <a:bodyPr/>
          <a:lstStyle/>
          <a:p>
            <a:r>
              <a:rPr lang="en-US" dirty="0"/>
              <a:t>This is one of the last areas in the world where there is polio, so the whole world will be watching to see how well we can do in preventing another outbreak, not just with measles, not just with diarrhoea, but with polio,” said Mr. Lake. </a:t>
            </a:r>
          </a:p>
        </p:txBody>
      </p:sp>
      <p:pic>
        <p:nvPicPr>
          <p:cNvPr id="38913" name="Picture 1" descr="C:\Users\NTS\Downloads\download.jpg"/>
          <p:cNvPicPr>
            <a:picLocks noChangeAspect="1" noChangeArrowheads="1"/>
          </p:cNvPicPr>
          <p:nvPr/>
        </p:nvPicPr>
        <p:blipFill>
          <a:blip r:embed="rId2"/>
          <a:srcRect/>
          <a:stretch>
            <a:fillRect/>
          </a:stretch>
        </p:blipFill>
        <p:spPr bwMode="auto">
          <a:xfrm>
            <a:off x="6324600" y="533400"/>
            <a:ext cx="1009650" cy="876300"/>
          </a:xfrm>
          <a:prstGeom prst="rect">
            <a:avLst/>
          </a:prstGeom>
          <a:noFill/>
        </p:spPr>
      </p:pic>
    </p:spTree>
    <p:extLst>
      <p:ext uri="{BB962C8B-B14F-4D97-AF65-F5344CB8AC3E}">
        <p14:creationId xmlns="" xmlns:p14="http://schemas.microsoft.com/office/powerpoint/2010/main" val="26617235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UNICEF</a:t>
            </a:r>
            <a:endParaRPr lang="en-US" dirty="0"/>
          </a:p>
        </p:txBody>
      </p:sp>
      <p:sp>
        <p:nvSpPr>
          <p:cNvPr id="3" name="Content Placeholder 2"/>
          <p:cNvSpPr>
            <a:spLocks noGrp="1"/>
          </p:cNvSpPr>
          <p:nvPr>
            <p:ph sz="quarter" idx="1"/>
          </p:nvPr>
        </p:nvSpPr>
        <p:spPr/>
        <p:txBody>
          <a:bodyPr/>
          <a:lstStyle/>
          <a:p>
            <a:r>
              <a:rPr lang="en-US" dirty="0"/>
              <a:t>The camps in Charsadda are a small oasis of safety in a country that has been devastated by its largest disaster in living memory. </a:t>
            </a:r>
            <a:endParaRPr lang="en-US" dirty="0" smtClean="0"/>
          </a:p>
          <a:p>
            <a:r>
              <a:rPr lang="en-US" dirty="0" smtClean="0"/>
              <a:t>Nearly </a:t>
            </a:r>
            <a:r>
              <a:rPr lang="en-US" dirty="0"/>
              <a:t>8.6 million children have been affected by the floods throughout Pakistan, and about 3.5 million are at risk of contracting waterborne diseases. </a:t>
            </a:r>
            <a:endParaRPr lang="en-US" dirty="0" smtClean="0"/>
          </a:p>
          <a:p>
            <a:r>
              <a:rPr lang="en-US" dirty="0" smtClean="0"/>
              <a:t>UNICEF </a:t>
            </a:r>
            <a:r>
              <a:rPr lang="en-US" dirty="0"/>
              <a:t>is gravely concerned that further disaster will follow unless more aid becomes available immediately. </a:t>
            </a:r>
          </a:p>
          <a:p>
            <a:endParaRPr lang="en-US" dirty="0"/>
          </a:p>
        </p:txBody>
      </p:sp>
      <p:sp>
        <p:nvSpPr>
          <p:cNvPr id="37890" name="AutoShape 2" descr="data:image/jpeg;base64,/9j/4AAQSkZJRgABAQAAAQABAAD/2wCEAAkGBwgHBgkIBwgKCgkLDRYPDQwMDRsUFRAWIB0iIiAdHx8kKDQsJCYxJx8fLT0tMTU3Ojo6Iys/RD84QzQ5OjcBCgoKDQwNGg8PGjclHyU3Nzc3Nzc3Nzc3Nzc3Nzc3Nzc3Nzc3Nzc3Nzc3Nzc3Nzc3Nzc3Nzc3Nzc3Nzc3Nzc3N//AABEIAFwAagMBIgACEQEDEQH/xAAbAAACAgMBAAAAAAAAAAAAAAAABgQFAQIHA//EADkQAAIBAwMBBQUFBwUBAAAAAAECAwAEEQUSITEGE0FRcRQiMmGBI0JSkaEHFWJygrHBJoOy0fAk/8QAGgEAAgMBAQAAAAAAAAAAAAAAAAUCAwQBBv/EAC0RAAEDAgMGBgIDAAAAAAAAAAEAAhEDIQQSMQUTQWGhsRRRgZHB8CLRI0Lh/9oADAMBAAIRAxEAPwDuNFFFCEUUVrvTfs3DdjO3POKELasZHnUS7u+7kEFunfXLDITOAo/Ex8B/fwqtvba6uSEW4M9wp3MpyluB02kDk/Unp4DgzaydbKp9WNBKu2ljU4Z1B8ia2BB6Gke4sbeWSzkFvIivOQm2Hh/s3OcJxjIGAPDJzzxZWdsWQTxQS2kSEiQRELKrDrkLwwHzGT8/G51BoEyqGYlzjGX77Jnoqnt9SMUvd3EizwDGLyMe6CegfwB+Y488ZGbZ5EQZdgoyBk8cnpVDmluq0teHCy2orGazUVNFFFFCEUUVg9KEKu1XVE0+SCMoXaVZGCqMkhELHA8T0qg7N6hKq6jcXCma6LAzuDwJCcJCvpnnyJry1y7M+sGVpDAmne0I8iDJUPENreucgVnQo5bbS7ZmQRJ9rcxQEgBVRcLuPiSXDEn5dMUxbSayhcXMfJ7QlLqzn4i2gn4HeVF7XX9xZ6ckFvI4e4mcXFwpwZWUAEDyUE4/px6pUE0ttKJbeRopB0ZDg0ydr9Zsr23tbCxDSC1PM/g3GOPPzzS0IpGZFWNyz/AAvLennTvA0wyh+YiUix9QvxH4OmIXQtH1K81i00qXfDHJFdmI5hJBIhc7uCPA9PP8qvGtnS/X2i4dkugQyp7gLqOOnPKg+P3RVY1hZ6LodhNes0PsmHlWJ2HeOUZSByOctnPypR1ztHJeTkaer28AGFZjukPmdxyR9DShmHOJqHc2bfunD8SMLTG+Mutx5fQugE+zXDWdtamSGYEBCu2NGxyMkYwRzwDyD51A1F2s9KurC9VriJIt25OG7k8Erk9UOPHpjnNc3tr67tZhNbXMscgOdyuf186ftP1Z9d0y2mDiG9jlNvKyjON6kBseRIU4+RqdfAvw8OJkfKjQx7MTLQIPAclJ7O61M1tZWt6e8lklaFJ/CVQm5XHqOPUGmcVzewk9lWGVkKNp9zLJPAPhj+yJG3+FivHrXQrGY3FnBM2MyRqxx8xmseMpBjszeP3st2ArF7MrtR97r3ooorGt6KwelZrB6UIXPbm6QXeuXr2/eR7V3RN8InjcKAfMchvn9DXtqH23ZnbvZ5Y4po5nP3pcpK//ABb8q9LpYYu1smFLW9y6LdQkcpICDG+PFSdvPTk5qP2clabTYtNdA08oluk3H4mV9pX+oBh9adf1Dxwg9PiOy8/fM6meOYes/M+8pJrr/ZQiTs5pzNgkQgD6cf4rl9xpcy6ktnbI0nfN9gTwWB8/IjkHyINMGj2vbDTmW3tIHESn4JShjH1z/atm0Wsr0mgOAOtzCx7Me/D1XEsJGlhKm/tJivZEtpERmsY8lypzhz0JHp0PzNIddR0eDXJbXUo+0LR7JFKxD3MDg5PHh0681y4eRqWy3ww0rHLxHGVDarJeK1xm4HURZFN/YlHitpJip2S3UYH+2ruf8VnTOx1tNp0Go3moN3MkayFIo+efu55yc8dOtWqTpYR2irCscPfCzhjHQO7e+c+O0ALnz3VXjMWyq00qd1ZgsG+i8ValhCp5ZEu7DU4Yhgkxd3OeP/ndt43fyAH0GRT5ok63Ol200cZSNkGxT12/d/TFc6jX/TtlbORb96WF3cH7kKyHA+Z3bsDqcYrpdiqLaQrHG0cYjUKjDlRjgGl2OAa0N5npbrCabOJLyT5DrJ6SpFFFFLE3RQaKKEJb7W6Us6R6lBdJZ3ttju52baCPwsfX+/zqhRrqe/0m+e1a3eFjbTmMe57+QrqRxglj6H6U/wA0aTRNHKiujjDKwyCPI0oXfY+ayna50HUZLTncYjkj9OvoQaY4Wu3LkeY8vXh9lKsZhn595TE+ccuP2FX6TO+pSNFMuNVtXLOi4VmYcF0zxu495Tw3Xipuoa32hWJ0sYLacr8TxRt3ifzRE5U/QiqO91CyjvkvLmaZdWicEy2kO1Xx4sr458DjrTDZa/b9oZ1ij0SSZk575iB3f9Xh+daatMtIqZJbz4dreSyUagcDT3kO5anvfzSLqF1qV1KTfyXLufCTI/TwottJvrkFo7Z1jHJlk9xAPmxwKfrjUNMs5nt7l9ThlTGY/amcc9PeDkL9SK21C4h0mGO9l0a4uEHIlkm75o/mSS2PUGrxtB4AaynE6LOdnMJLn1JjX7dVFsH0XQsz3Mj24bKPjA3nPuwgjPPOXPA6geNeEZu7waPJNE5hgZ7xo4UJCRggRqo+ezjzySfGvHU9d0rW75J9Q9sWONcRQADZn+Ig5Ofl5VaQaNqXaGNJbnVRHY9FhgheMbR4BWA/M5qDhuxnq2J1P6jirG/yHJR/IDQA9TPD3W+iae+sar7XqbQoluxeHT43Dd3k5ywHTnnnkn5cU7CoWkaXaaTai3so9idWJ5LHzJqdSjEVd4+2g0TvC0N0y+p1RRRRVC0oooooQitQyt0IPpRJ8B9KTf2aMq6XeqxAInyR5DaP+quZSzU3PnSOqz1K+Sq2nGs9E2yx20ozKkTjzYA1Dv4HnEdrZ3aWkZP2vdgbyvkvl61zJiD2bvW8DqCYPn7j1fdpdBstP7OW99aq6XaGMtNvO5yRyT9ea3eCDHtaX3JgW/3ml/jjUY5wZYCTfmeXJMaWF5aajBBYCzj0kp9tGwzI55yTnqTxyT55r3gsP3bdr7JcrFZPnfaScqD5x/h9OnpSxdzSP2v0WcjfKbFXx+I7HNHZPTbLtFHd3utM13dd5tKM5GwYz0B/9iouokU873WgTA8yefVdZXaamRjbyYkxoB+9E7dxaRkyd1Ch679oH60Xc4jsZ54mVikbMuDkZApCvYWn7VRaUsK3FraRBbe2lnKIwCg5zg5PX8q2u9HlS+njKWtlbSwM0tlFeFixAJVguB4gfkaj4Rtsz9RPp7ypHGu/LKzQx6+0fKsOwtmbyH98XV1cy3XeuuGk90jHiPrTmKSv2e6XavZJqZVzcrI6g7zjGMdPrTqKqxxHiHAHTpyV+zgfDtJGvXms0UUVkW5FFFFCFg1Q3fZDSbmeSbupImlOXEUhUN9Kv6Kmyo+mZYYVdSlTqCHiVTv2a0t9NXTzb4t1fvMK5BLYxknqetSr/SrXULEWV0haAYwoYg8dORU6iu72oYOY2uubimARlF7eirP3HYi9trzu2762jEcTbzwoBA48epqLedk9KurprkxPDK/xGGQpuq9oror1WmQ4rjsPScILQqa67M6XcwW8TwFfZkCROjlXUDwz41my7N6dZtK6RvJLKhR5ZZC7kEYPJ6VcUUb+rGXMYR4ejObKJUPStMttKtvZrJCkW4tgsTyfWplFFVucXGTqrGtDRlaICKKKK4pL/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 name="Picture 1" descr="C:\Users\NTS\Downloads\download.jpg"/>
          <p:cNvPicPr>
            <a:picLocks noChangeAspect="1" noChangeArrowheads="1"/>
          </p:cNvPicPr>
          <p:nvPr/>
        </p:nvPicPr>
        <p:blipFill>
          <a:blip r:embed="rId2"/>
          <a:srcRect/>
          <a:stretch>
            <a:fillRect/>
          </a:stretch>
        </p:blipFill>
        <p:spPr bwMode="auto">
          <a:xfrm>
            <a:off x="6324600" y="533400"/>
            <a:ext cx="1009650" cy="876300"/>
          </a:xfrm>
          <a:prstGeom prst="rect">
            <a:avLst/>
          </a:prstGeom>
          <a:noFill/>
        </p:spPr>
      </p:pic>
    </p:spTree>
    <p:extLst>
      <p:ext uri="{BB962C8B-B14F-4D97-AF65-F5344CB8AC3E}">
        <p14:creationId xmlns="" xmlns:p14="http://schemas.microsoft.com/office/powerpoint/2010/main" val="16372303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UNICEF Image"/>
          <p:cNvPicPr>
            <a:picLocks noGrp="1"/>
          </p:cNvPicPr>
          <p:nvPr>
            <p:ph sz="quarter" idx="1"/>
          </p:nvPr>
        </p:nvPicPr>
        <p:blipFill>
          <a:blip r:embed="rId2">
            <a:extLst>
              <a:ext uri="{28A0092B-C50C-407E-A947-70E740481C1C}">
                <a14:useLocalDpi xmlns="" xmlns:a14="http://schemas.microsoft.com/office/drawing/2010/main" val="0"/>
              </a:ext>
            </a:extLst>
          </a:blip>
          <a:srcRect/>
          <a:stretch>
            <a:fillRect/>
          </a:stretch>
        </p:blipFill>
        <p:spPr bwMode="auto">
          <a:xfrm>
            <a:off x="21771" y="152400"/>
            <a:ext cx="3581400" cy="2095500"/>
          </a:xfrm>
          <a:prstGeom prst="rect">
            <a:avLst/>
          </a:prstGeom>
          <a:noFill/>
          <a:ln>
            <a:noFill/>
          </a:ln>
        </p:spPr>
      </p:pic>
      <p:sp>
        <p:nvSpPr>
          <p:cNvPr id="5" name="Rectangle 4"/>
          <p:cNvSpPr/>
          <p:nvPr/>
        </p:nvSpPr>
        <p:spPr>
          <a:xfrm>
            <a:off x="87086" y="3276600"/>
            <a:ext cx="7761514" cy="2308324"/>
          </a:xfrm>
          <a:prstGeom prst="rect">
            <a:avLst/>
          </a:prstGeom>
        </p:spPr>
        <p:txBody>
          <a:bodyPr wrap="square">
            <a:spAutoFit/>
          </a:bodyPr>
          <a:lstStyle/>
          <a:p>
            <a:r>
              <a:rPr lang="en-US" sz="2400" dirty="0"/>
              <a:t>Camps and communities in Khyber Pakhtunkhwa Province have been receiving internally displaced people (IDPs) since 2008. However, a fresh influx of people due to heightened insecurity since the beginning of this year has placed added pressure on resources and services.</a:t>
            </a:r>
          </a:p>
        </p:txBody>
      </p:sp>
      <p:sp>
        <p:nvSpPr>
          <p:cNvPr id="6" name="Rectangle 5"/>
          <p:cNvSpPr/>
          <p:nvPr/>
        </p:nvSpPr>
        <p:spPr>
          <a:xfrm>
            <a:off x="304800" y="2286000"/>
            <a:ext cx="6305006" cy="646331"/>
          </a:xfrm>
          <a:prstGeom prst="rect">
            <a:avLst/>
          </a:prstGeom>
        </p:spPr>
        <p:txBody>
          <a:bodyPr wrap="square">
            <a:spAutoFit/>
          </a:bodyPr>
          <a:lstStyle/>
          <a:p>
            <a:r>
              <a:rPr lang="en-US" dirty="0" err="1"/>
              <a:t>Safia</a:t>
            </a:r>
            <a:r>
              <a:rPr lang="en-US" dirty="0"/>
              <a:t> </a:t>
            </a:r>
            <a:r>
              <a:rPr lang="en-US" dirty="0" err="1"/>
              <a:t>Bibi</a:t>
            </a:r>
            <a:r>
              <a:rPr lang="en-US" dirty="0"/>
              <a:t>, 11, reads a book provided by UNICEF at the </a:t>
            </a:r>
            <a:r>
              <a:rPr lang="en-US" dirty="0" err="1"/>
              <a:t>Jalozai</a:t>
            </a:r>
            <a:r>
              <a:rPr lang="en-US" dirty="0"/>
              <a:t> camp for the internally displaced in north-western Pakistan. </a:t>
            </a:r>
          </a:p>
        </p:txBody>
      </p:sp>
      <p:pic>
        <p:nvPicPr>
          <p:cNvPr id="7" name="Picture 1" descr="C:\Users\NTS\Downloads\download.jpg"/>
          <p:cNvPicPr>
            <a:picLocks noChangeAspect="1" noChangeArrowheads="1"/>
          </p:cNvPicPr>
          <p:nvPr/>
        </p:nvPicPr>
        <p:blipFill>
          <a:blip r:embed="rId3"/>
          <a:srcRect/>
          <a:stretch>
            <a:fillRect/>
          </a:stretch>
        </p:blipFill>
        <p:spPr bwMode="auto">
          <a:xfrm>
            <a:off x="7543800" y="304800"/>
            <a:ext cx="1009650" cy="876300"/>
          </a:xfrm>
          <a:prstGeom prst="rect">
            <a:avLst/>
          </a:prstGeom>
          <a:noFill/>
        </p:spPr>
      </p:pic>
    </p:spTree>
    <p:extLst>
      <p:ext uri="{BB962C8B-B14F-4D97-AF65-F5344CB8AC3E}">
        <p14:creationId xmlns="" xmlns:p14="http://schemas.microsoft.com/office/powerpoint/2010/main" val="26526279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lnSpcReduction="10000"/>
          </a:bodyPr>
          <a:lstStyle/>
          <a:p>
            <a:pPr algn="just"/>
            <a:r>
              <a:rPr lang="en-US" dirty="0"/>
              <a:t>UNICEF Representative in Pakistan Dan </a:t>
            </a:r>
            <a:r>
              <a:rPr lang="en-US" dirty="0" err="1"/>
              <a:t>Rohrmann</a:t>
            </a:r>
            <a:r>
              <a:rPr lang="en-US" dirty="0"/>
              <a:t> said, “With 280,000 people having moved from the Khyber Agency to </a:t>
            </a:r>
            <a:r>
              <a:rPr lang="en-US" dirty="0" err="1"/>
              <a:t>Nowshera</a:t>
            </a:r>
            <a:r>
              <a:rPr lang="en-US" dirty="0"/>
              <a:t> District, of which over 50,000 are residing in </a:t>
            </a:r>
            <a:r>
              <a:rPr lang="en-US" dirty="0" err="1"/>
              <a:t>Jalozai</a:t>
            </a:r>
            <a:r>
              <a:rPr lang="en-US" dirty="0"/>
              <a:t> camp, we really have a critical emergency that is not drawing enough attention.” </a:t>
            </a:r>
          </a:p>
          <a:p>
            <a:r>
              <a:rPr lang="en-US" dirty="0"/>
              <a:t>The new IDPs are being housed in </a:t>
            </a:r>
            <a:r>
              <a:rPr lang="en-US" dirty="0" err="1"/>
              <a:t>Jalozai</a:t>
            </a:r>
            <a:r>
              <a:rPr lang="en-US" dirty="0"/>
              <a:t>, </a:t>
            </a:r>
            <a:r>
              <a:rPr lang="en-US" dirty="0" err="1"/>
              <a:t>Togh</a:t>
            </a:r>
            <a:r>
              <a:rPr lang="en-US" dirty="0"/>
              <a:t> </a:t>
            </a:r>
            <a:r>
              <a:rPr lang="en-US" dirty="0" err="1"/>
              <a:t>Serai</a:t>
            </a:r>
            <a:r>
              <a:rPr lang="en-US" dirty="0"/>
              <a:t> and New </a:t>
            </a:r>
            <a:r>
              <a:rPr lang="en-US" dirty="0" err="1"/>
              <a:t>Durrani</a:t>
            </a:r>
            <a:r>
              <a:rPr lang="en-US" dirty="0"/>
              <a:t> camps and many more reside with host communities in Peshawar and </a:t>
            </a:r>
            <a:r>
              <a:rPr lang="en-US" dirty="0" err="1"/>
              <a:t>Nowshera</a:t>
            </a:r>
            <a:r>
              <a:rPr lang="en-US" dirty="0"/>
              <a:t> districts. </a:t>
            </a:r>
          </a:p>
          <a:p>
            <a:r>
              <a:rPr lang="en-US" dirty="0"/>
              <a:t>UNICEF has issued a request for US$37.2 million to meet the needs of this complex emergency. Funding of only US$11.9 million has been received so far. </a:t>
            </a:r>
          </a:p>
          <a:p>
            <a:pPr marL="0" indent="0">
              <a:buNone/>
            </a:pPr>
            <a:endParaRPr lang="en-US" dirty="0"/>
          </a:p>
        </p:txBody>
      </p:sp>
      <p:pic>
        <p:nvPicPr>
          <p:cNvPr id="4" name="Picture 3" descr="UNICEF Image"/>
          <p:cNvPicPr/>
          <p:nvPr/>
        </p:nvPicPr>
        <p:blipFill>
          <a:blip r:embed="rId2">
            <a:extLst>
              <a:ext uri="{28A0092B-C50C-407E-A947-70E740481C1C}">
                <a14:useLocalDpi xmlns="" xmlns:a14="http://schemas.microsoft.com/office/drawing/2010/main" val="0"/>
              </a:ext>
            </a:extLst>
          </a:blip>
          <a:srcRect/>
          <a:stretch>
            <a:fillRect/>
          </a:stretch>
        </p:blipFill>
        <p:spPr bwMode="auto">
          <a:xfrm>
            <a:off x="381000" y="228600"/>
            <a:ext cx="1906270" cy="1337310"/>
          </a:xfrm>
          <a:prstGeom prst="rect">
            <a:avLst/>
          </a:prstGeom>
          <a:noFill/>
          <a:ln>
            <a:noFill/>
          </a:ln>
        </p:spPr>
      </p:pic>
      <p:pic>
        <p:nvPicPr>
          <p:cNvPr id="5" name="Picture 1" descr="C:\Users\NTS\Downloads\download.jpg"/>
          <p:cNvPicPr>
            <a:picLocks noChangeAspect="1" noChangeArrowheads="1"/>
          </p:cNvPicPr>
          <p:nvPr/>
        </p:nvPicPr>
        <p:blipFill>
          <a:blip r:embed="rId3"/>
          <a:srcRect/>
          <a:stretch>
            <a:fillRect/>
          </a:stretch>
        </p:blipFill>
        <p:spPr bwMode="auto">
          <a:xfrm>
            <a:off x="6934200" y="0"/>
            <a:ext cx="1009650" cy="876300"/>
          </a:xfrm>
          <a:prstGeom prst="rect">
            <a:avLst/>
          </a:prstGeom>
          <a:noFill/>
        </p:spPr>
      </p:pic>
    </p:spTree>
    <p:extLst>
      <p:ext uri="{BB962C8B-B14F-4D97-AF65-F5344CB8AC3E}">
        <p14:creationId xmlns="" xmlns:p14="http://schemas.microsoft.com/office/powerpoint/2010/main" val="1055116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UNICEF</a:t>
            </a:r>
            <a:endParaRPr lang="en-US" dirty="0"/>
          </a:p>
        </p:txBody>
      </p:sp>
      <p:sp>
        <p:nvSpPr>
          <p:cNvPr id="3" name="Content Placeholder 2"/>
          <p:cNvSpPr>
            <a:spLocks noGrp="1"/>
          </p:cNvSpPr>
          <p:nvPr>
            <p:ph sz="quarter" idx="1"/>
          </p:nvPr>
        </p:nvSpPr>
        <p:spPr/>
        <p:txBody>
          <a:bodyPr/>
          <a:lstStyle/>
          <a:p>
            <a:r>
              <a:rPr lang="en-US" dirty="0"/>
              <a:t>12 UNICEF-established primary schools in the camp</a:t>
            </a:r>
            <a:r>
              <a:rPr lang="en-US" dirty="0" smtClean="0"/>
              <a:t>.</a:t>
            </a:r>
          </a:p>
          <a:p>
            <a:r>
              <a:rPr lang="en-US" dirty="0" smtClean="0"/>
              <a:t> </a:t>
            </a:r>
            <a:r>
              <a:rPr lang="en-US" dirty="0"/>
              <a:t>Nearly 4,483 students are enrolled in the ‘child-friendly schools’, which offer important health and hygiene lessons as well as </a:t>
            </a:r>
            <a:r>
              <a:rPr lang="en-US" dirty="0" smtClean="0"/>
              <a:t>recreation</a:t>
            </a:r>
          </a:p>
          <a:p>
            <a:r>
              <a:rPr lang="en-US" dirty="0" smtClean="0"/>
              <a:t>psychosocial </a:t>
            </a:r>
            <a:r>
              <a:rPr lang="en-US" dirty="0"/>
              <a:t>support and other features that engage the children and their communities. </a:t>
            </a:r>
          </a:p>
          <a:p>
            <a:endParaRPr lang="en-US" dirty="0"/>
          </a:p>
        </p:txBody>
      </p:sp>
      <p:pic>
        <p:nvPicPr>
          <p:cNvPr id="4" name="Picture 1" descr="C:\Users\NTS\Downloads\download.jpg"/>
          <p:cNvPicPr>
            <a:picLocks noChangeAspect="1" noChangeArrowheads="1"/>
          </p:cNvPicPr>
          <p:nvPr/>
        </p:nvPicPr>
        <p:blipFill>
          <a:blip r:embed="rId2"/>
          <a:srcRect/>
          <a:stretch>
            <a:fillRect/>
          </a:stretch>
        </p:blipFill>
        <p:spPr bwMode="auto">
          <a:xfrm>
            <a:off x="6324600" y="533400"/>
            <a:ext cx="1009650" cy="876300"/>
          </a:xfrm>
          <a:prstGeom prst="rect">
            <a:avLst/>
          </a:prstGeom>
          <a:noFill/>
        </p:spPr>
      </p:pic>
    </p:spTree>
    <p:extLst>
      <p:ext uri="{BB962C8B-B14F-4D97-AF65-F5344CB8AC3E}">
        <p14:creationId xmlns="" xmlns:p14="http://schemas.microsoft.com/office/powerpoint/2010/main" val="35517995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Essential services</a:t>
            </a:r>
            <a:r>
              <a:rPr lang="en-US" dirty="0" smtClean="0"/>
              <a:t/>
            </a:r>
            <a:br>
              <a:rPr lang="en-US" dirty="0" smtClean="0"/>
            </a:br>
            <a:endParaRPr lang="en-US" dirty="0"/>
          </a:p>
        </p:txBody>
      </p:sp>
      <p:sp>
        <p:nvSpPr>
          <p:cNvPr id="3" name="Content Placeholder 2"/>
          <p:cNvSpPr>
            <a:spLocks noGrp="1"/>
          </p:cNvSpPr>
          <p:nvPr>
            <p:ph sz="quarter" idx="1"/>
          </p:nvPr>
        </p:nvSpPr>
        <p:spPr/>
        <p:txBody>
          <a:bodyPr/>
          <a:lstStyle/>
          <a:p>
            <a:r>
              <a:rPr lang="en-US" dirty="0" smtClean="0"/>
              <a:t>UNICEF </a:t>
            </a:r>
            <a:r>
              <a:rPr lang="en-US" dirty="0"/>
              <a:t>has also established 21 Protective Learning and Community Emergency Services </a:t>
            </a:r>
            <a:r>
              <a:rPr lang="en-US" dirty="0" smtClean="0"/>
              <a:t>(Places) centers </a:t>
            </a:r>
            <a:r>
              <a:rPr lang="en-US" dirty="0"/>
              <a:t>in the camp to provide a protective environment for women and children. There, psychosocial support is provided in addition to educational and recreational activities. </a:t>
            </a:r>
          </a:p>
          <a:p>
            <a:endParaRPr lang="en-US" dirty="0"/>
          </a:p>
        </p:txBody>
      </p:sp>
      <p:pic>
        <p:nvPicPr>
          <p:cNvPr id="4" name="Picture 1" descr="C:\Users\NTS\Downloads\download.jpg"/>
          <p:cNvPicPr>
            <a:picLocks noChangeAspect="1" noChangeArrowheads="1"/>
          </p:cNvPicPr>
          <p:nvPr/>
        </p:nvPicPr>
        <p:blipFill>
          <a:blip r:embed="rId2"/>
          <a:srcRect/>
          <a:stretch>
            <a:fillRect/>
          </a:stretch>
        </p:blipFill>
        <p:spPr bwMode="auto">
          <a:xfrm>
            <a:off x="6400800" y="228600"/>
            <a:ext cx="1009650" cy="876300"/>
          </a:xfrm>
          <a:prstGeom prst="rect">
            <a:avLst/>
          </a:prstGeom>
          <a:noFill/>
        </p:spPr>
      </p:pic>
    </p:spTree>
    <p:extLst>
      <p:ext uri="{BB962C8B-B14F-4D97-AF65-F5344CB8AC3E}">
        <p14:creationId xmlns="" xmlns:p14="http://schemas.microsoft.com/office/powerpoint/2010/main" val="28047114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unicef</a:t>
            </a:r>
            <a:endParaRPr lang="en-US" b="1" dirty="0"/>
          </a:p>
        </p:txBody>
      </p:sp>
      <p:sp>
        <p:nvSpPr>
          <p:cNvPr id="3" name="Content Placeholder 2"/>
          <p:cNvSpPr>
            <a:spLocks noGrp="1"/>
          </p:cNvSpPr>
          <p:nvPr>
            <p:ph sz="quarter" idx="1"/>
          </p:nvPr>
        </p:nvSpPr>
        <p:spPr/>
        <p:txBody>
          <a:bodyPr>
            <a:normAutofit/>
          </a:bodyPr>
          <a:lstStyle/>
          <a:p>
            <a:r>
              <a:rPr lang="en-US" dirty="0"/>
              <a:t>“Families from tribal areas, especially females, do not stay in the camp for long. At times, they are here and at other times they move back to their villages</a:t>
            </a:r>
            <a:r>
              <a:rPr lang="en-US" dirty="0" smtClean="0"/>
              <a:t>.</a:t>
            </a:r>
          </a:p>
          <a:p>
            <a:r>
              <a:rPr lang="en-US" dirty="0" smtClean="0"/>
              <a:t> </a:t>
            </a:r>
            <a:r>
              <a:rPr lang="en-US" dirty="0"/>
              <a:t>Because of this back-and-forth, they face some psychological problems. Psychosocial support that we provide in these </a:t>
            </a:r>
            <a:r>
              <a:rPr lang="en-US" dirty="0" smtClean="0"/>
              <a:t>centers </a:t>
            </a:r>
            <a:r>
              <a:rPr lang="en-US" dirty="0"/>
              <a:t>benefits them a lot,” said </a:t>
            </a:r>
            <a:r>
              <a:rPr lang="en-US" dirty="0" err="1"/>
              <a:t>Saiqa</a:t>
            </a:r>
            <a:r>
              <a:rPr lang="en-US" dirty="0"/>
              <a:t> </a:t>
            </a:r>
            <a:r>
              <a:rPr lang="en-US" dirty="0" err="1"/>
              <a:t>Gigyani</a:t>
            </a:r>
            <a:r>
              <a:rPr lang="en-US" dirty="0"/>
              <a:t>, a child protection monitor at one of the </a:t>
            </a:r>
            <a:r>
              <a:rPr lang="en-US" dirty="0" smtClean="0"/>
              <a:t>Places. </a:t>
            </a:r>
            <a:endParaRPr lang="en-US" dirty="0"/>
          </a:p>
          <a:p>
            <a:endParaRPr lang="en-US" dirty="0"/>
          </a:p>
        </p:txBody>
      </p:sp>
      <p:pic>
        <p:nvPicPr>
          <p:cNvPr id="4" name="Picture 1" descr="C:\Users\NTS\Downloads\download.jpg"/>
          <p:cNvPicPr>
            <a:picLocks noChangeAspect="1" noChangeArrowheads="1"/>
          </p:cNvPicPr>
          <p:nvPr/>
        </p:nvPicPr>
        <p:blipFill>
          <a:blip r:embed="rId2"/>
          <a:srcRect/>
          <a:stretch>
            <a:fillRect/>
          </a:stretch>
        </p:blipFill>
        <p:spPr bwMode="auto">
          <a:xfrm>
            <a:off x="6324600" y="533400"/>
            <a:ext cx="1009650" cy="876300"/>
          </a:xfrm>
          <a:prstGeom prst="rect">
            <a:avLst/>
          </a:prstGeom>
          <a:noFill/>
        </p:spPr>
      </p:pic>
    </p:spTree>
    <p:extLst>
      <p:ext uri="{BB962C8B-B14F-4D97-AF65-F5344CB8AC3E}">
        <p14:creationId xmlns="" xmlns:p14="http://schemas.microsoft.com/office/powerpoint/2010/main" val="9511381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Jalozai</a:t>
            </a:r>
            <a:r>
              <a:rPr lang="en-US" dirty="0" smtClean="0"/>
              <a:t> Camp-UNICEF</a:t>
            </a:r>
            <a:endParaRPr lang="en-US" dirty="0"/>
          </a:p>
        </p:txBody>
      </p:sp>
      <p:sp>
        <p:nvSpPr>
          <p:cNvPr id="3" name="Content Placeholder 2"/>
          <p:cNvSpPr>
            <a:spLocks noGrp="1"/>
          </p:cNvSpPr>
          <p:nvPr>
            <p:ph sz="quarter" idx="1"/>
          </p:nvPr>
        </p:nvSpPr>
        <p:spPr/>
        <p:txBody>
          <a:bodyPr/>
          <a:lstStyle/>
          <a:p>
            <a:r>
              <a:rPr lang="en-US" dirty="0" smtClean="0"/>
              <a:t>In </a:t>
            </a:r>
            <a:r>
              <a:rPr lang="en-US" dirty="0" err="1"/>
              <a:t>Jalozai</a:t>
            </a:r>
            <a:r>
              <a:rPr lang="en-US" dirty="0"/>
              <a:t> </a:t>
            </a:r>
            <a:r>
              <a:rPr lang="en-US" dirty="0" smtClean="0"/>
              <a:t>camp, </a:t>
            </a:r>
            <a:r>
              <a:rPr lang="en-US" dirty="0"/>
              <a:t>UNICEF and partners are providing safe water to more than 58,000 people and are maintaining 4,000 latrines, 1,800 washrooms, 1,000 washing pads and 200 solid waste collection points. Thousands of families have received hygiene kits, buckets and jerry cans. </a:t>
            </a:r>
          </a:p>
          <a:p>
            <a:endParaRPr lang="en-US" dirty="0"/>
          </a:p>
        </p:txBody>
      </p:sp>
      <p:pic>
        <p:nvPicPr>
          <p:cNvPr id="4" name="Picture 1" descr="C:\Users\NTS\Downloads\download.jpg"/>
          <p:cNvPicPr>
            <a:picLocks noChangeAspect="1" noChangeArrowheads="1"/>
          </p:cNvPicPr>
          <p:nvPr/>
        </p:nvPicPr>
        <p:blipFill>
          <a:blip r:embed="rId2"/>
          <a:srcRect/>
          <a:stretch>
            <a:fillRect/>
          </a:stretch>
        </p:blipFill>
        <p:spPr bwMode="auto">
          <a:xfrm>
            <a:off x="6324600" y="533400"/>
            <a:ext cx="1009650" cy="876300"/>
          </a:xfrm>
          <a:prstGeom prst="rect">
            <a:avLst/>
          </a:prstGeom>
          <a:noFill/>
        </p:spPr>
      </p:pic>
    </p:spTree>
    <p:extLst>
      <p:ext uri="{BB962C8B-B14F-4D97-AF65-F5344CB8AC3E}">
        <p14:creationId xmlns="" xmlns:p14="http://schemas.microsoft.com/office/powerpoint/2010/main" val="36191820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UNICEF</a:t>
            </a:r>
            <a:endParaRPr lang="en-US" dirty="0"/>
          </a:p>
        </p:txBody>
      </p:sp>
      <p:sp>
        <p:nvSpPr>
          <p:cNvPr id="3" name="Content Placeholder 2"/>
          <p:cNvSpPr>
            <a:spLocks noGrp="1"/>
          </p:cNvSpPr>
          <p:nvPr>
            <p:ph sz="quarter" idx="1"/>
          </p:nvPr>
        </p:nvSpPr>
        <p:spPr/>
        <p:txBody>
          <a:bodyPr>
            <a:normAutofit/>
          </a:bodyPr>
          <a:lstStyle/>
          <a:p>
            <a:r>
              <a:rPr lang="en-US" dirty="0" smtClean="0"/>
              <a:t>UNICEF </a:t>
            </a:r>
            <a:r>
              <a:rPr lang="en-US" dirty="0"/>
              <a:t>is providing critical services to the new IDPs. </a:t>
            </a:r>
            <a:endParaRPr lang="en-US" dirty="0" smtClean="0"/>
          </a:p>
          <a:p>
            <a:r>
              <a:rPr lang="en-US" dirty="0" smtClean="0"/>
              <a:t>Immunization </a:t>
            </a:r>
            <a:r>
              <a:rPr lang="en-US" dirty="0"/>
              <a:t>is one of them because many of the children have not been vaccinated for years. Secondly, nutritional services are critical because many children who come here are severely malnourished. </a:t>
            </a:r>
            <a:endParaRPr lang="en-US" dirty="0" smtClean="0"/>
          </a:p>
          <a:p>
            <a:r>
              <a:rPr lang="en-US" dirty="0" smtClean="0"/>
              <a:t>Provision </a:t>
            </a:r>
            <a:r>
              <a:rPr lang="en-US" dirty="0"/>
              <a:t>of clean water and sanitation helps prevent outbreak of waterborne diseases, and of course education provides a possibility to re-connect with a learning opportunity that has been dearly </a:t>
            </a:r>
            <a:r>
              <a:rPr lang="en-US" dirty="0" smtClean="0"/>
              <a:t>missed. </a:t>
            </a:r>
            <a:endParaRPr lang="en-US" dirty="0"/>
          </a:p>
        </p:txBody>
      </p:sp>
      <p:pic>
        <p:nvPicPr>
          <p:cNvPr id="4" name="Picture 1" descr="C:\Users\NTS\Downloads\download.jpg"/>
          <p:cNvPicPr>
            <a:picLocks noChangeAspect="1" noChangeArrowheads="1"/>
          </p:cNvPicPr>
          <p:nvPr/>
        </p:nvPicPr>
        <p:blipFill>
          <a:blip r:embed="rId2"/>
          <a:srcRect/>
          <a:stretch>
            <a:fillRect/>
          </a:stretch>
        </p:blipFill>
        <p:spPr bwMode="auto">
          <a:xfrm>
            <a:off x="6324600" y="533400"/>
            <a:ext cx="1009650" cy="876300"/>
          </a:xfrm>
          <a:prstGeom prst="rect">
            <a:avLst/>
          </a:prstGeom>
          <a:noFill/>
        </p:spPr>
      </p:pic>
    </p:spTree>
    <p:extLst>
      <p:ext uri="{BB962C8B-B14F-4D97-AF65-F5344CB8AC3E}">
        <p14:creationId xmlns="" xmlns:p14="http://schemas.microsoft.com/office/powerpoint/2010/main" val="42715613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UNICEF Image"/>
          <p:cNvPicPr>
            <a:picLocks noGrp="1"/>
          </p:cNvPicPr>
          <p:nvPr>
            <p:ph sz="quarter" idx="1"/>
          </p:nvPr>
        </p:nvPicPr>
        <p:blipFill>
          <a:blip r:embed="rId2">
            <a:lum bright="70000" contrast="-70000"/>
            <a:extLst>
              <a:ext uri="{28A0092B-C50C-407E-A947-70E740481C1C}">
                <a14:useLocalDpi xmlns="" xmlns:a14="http://schemas.microsoft.com/office/drawing/2010/main" val="0"/>
              </a:ext>
            </a:extLst>
          </a:blip>
          <a:srcRect/>
          <a:stretch>
            <a:fillRect/>
          </a:stretch>
        </p:blipFill>
        <p:spPr bwMode="auto">
          <a:xfrm>
            <a:off x="152400" y="152400"/>
            <a:ext cx="4572000" cy="37338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 name="Rectangle 4"/>
          <p:cNvSpPr/>
          <p:nvPr/>
        </p:nvSpPr>
        <p:spPr>
          <a:xfrm>
            <a:off x="762000" y="4323806"/>
            <a:ext cx="6934200" cy="1938992"/>
          </a:xfrm>
          <a:prstGeom prst="rect">
            <a:avLst/>
          </a:prstGeom>
        </p:spPr>
        <p:txBody>
          <a:bodyPr wrap="square">
            <a:spAutoFit/>
          </a:bodyPr>
          <a:lstStyle/>
          <a:p>
            <a:r>
              <a:rPr lang="en-US" sz="2000" dirty="0"/>
              <a:t>Ten-year-old </a:t>
            </a:r>
            <a:r>
              <a:rPr lang="en-US" sz="2000" dirty="0" err="1"/>
              <a:t>Reshma</a:t>
            </a:r>
            <a:r>
              <a:rPr lang="en-US" sz="2000" dirty="0"/>
              <a:t> walks in front of her destroyed house in Jacobabad district, Sindh. </a:t>
            </a:r>
            <a:endParaRPr lang="en-US" sz="2000" dirty="0" smtClean="0"/>
          </a:p>
          <a:p>
            <a:r>
              <a:rPr lang="en-US" sz="2000" dirty="0" smtClean="0"/>
              <a:t>Nearly </a:t>
            </a:r>
            <a:r>
              <a:rPr lang="en-US" sz="2000" dirty="0"/>
              <a:t>460,000 houses have been swept away or badly damaged by flooding</a:t>
            </a:r>
            <a:r>
              <a:rPr lang="en-US" sz="2000" dirty="0" smtClean="0"/>
              <a:t>.</a:t>
            </a:r>
          </a:p>
          <a:p>
            <a:r>
              <a:rPr lang="en-US" sz="2000" dirty="0" smtClean="0"/>
              <a:t> </a:t>
            </a:r>
            <a:r>
              <a:rPr lang="en-US" sz="2000" dirty="0"/>
              <a:t>Children are disproportionately affected in the aftermath of such emergencies</a:t>
            </a:r>
          </a:p>
        </p:txBody>
      </p:sp>
      <p:pic>
        <p:nvPicPr>
          <p:cNvPr id="6" name="Picture 1" descr="C:\Users\NTS\Downloads\download.jpg"/>
          <p:cNvPicPr>
            <a:picLocks noChangeAspect="1" noChangeArrowheads="1"/>
          </p:cNvPicPr>
          <p:nvPr/>
        </p:nvPicPr>
        <p:blipFill>
          <a:blip r:embed="rId3"/>
          <a:srcRect/>
          <a:stretch>
            <a:fillRect/>
          </a:stretch>
        </p:blipFill>
        <p:spPr bwMode="auto">
          <a:xfrm>
            <a:off x="6324600" y="0"/>
            <a:ext cx="1600200" cy="1409700"/>
          </a:xfrm>
          <a:prstGeom prst="rect">
            <a:avLst/>
          </a:prstGeom>
          <a:noFill/>
        </p:spPr>
      </p:pic>
    </p:spTree>
    <p:extLst>
      <p:ext uri="{BB962C8B-B14F-4D97-AF65-F5344CB8AC3E}">
        <p14:creationId xmlns="" xmlns:p14="http://schemas.microsoft.com/office/powerpoint/2010/main" val="24084553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Disproportionate risk for children</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fontScale="77500" lnSpcReduction="20000"/>
          </a:bodyPr>
          <a:lstStyle/>
          <a:p>
            <a:r>
              <a:rPr lang="en-US" dirty="0" smtClean="0"/>
              <a:t>Rain </a:t>
            </a:r>
            <a:r>
              <a:rPr lang="en-US" dirty="0"/>
              <a:t>fell continuously for several days in early September, inundating many areas of southern Punjab, northern Sindh and northern </a:t>
            </a:r>
            <a:r>
              <a:rPr lang="en-US" dirty="0" err="1"/>
              <a:t>Balochistan</a:t>
            </a:r>
            <a:r>
              <a:rPr lang="en-US" dirty="0"/>
              <a:t>. </a:t>
            </a:r>
            <a:endParaRPr lang="en-US" dirty="0" smtClean="0"/>
          </a:p>
          <a:p>
            <a:r>
              <a:rPr lang="en-US" dirty="0" smtClean="0"/>
              <a:t>The </a:t>
            </a:r>
            <a:r>
              <a:rPr lang="en-US" dirty="0"/>
              <a:t>National Disaster Management Authority puts the number of affected people at 5.06 million – with satellite imagery showing that large areas of 15 districts were flooded. </a:t>
            </a:r>
            <a:endParaRPr lang="en-US" dirty="0" smtClean="0"/>
          </a:p>
          <a:p>
            <a:r>
              <a:rPr lang="en-US" dirty="0" smtClean="0"/>
              <a:t>More </a:t>
            </a:r>
            <a:r>
              <a:rPr lang="en-US" dirty="0"/>
              <a:t>than 1.12 million acres of crops have been affected, and nearly 460,000 houses have been swept away or badly damaged. </a:t>
            </a:r>
          </a:p>
          <a:p>
            <a:r>
              <a:rPr lang="en-US" dirty="0"/>
              <a:t>Reports from the field indicate that the families affected this year are even worse off than those affected by the previous floods, with higher standing water and more devastation across a smaller area. There are dire needs for shelter, food, water, sanitation, healthcare, malaria prevention and education.</a:t>
            </a:r>
          </a:p>
          <a:p>
            <a:r>
              <a:rPr lang="en-US" dirty="0"/>
              <a:t>In the aftermath of flood emergencies such as this one, children become disproportionately susceptible to diseases and malnutrition, and many are unable to attend school.</a:t>
            </a:r>
          </a:p>
          <a:p>
            <a:endParaRPr lang="en-US" dirty="0"/>
          </a:p>
        </p:txBody>
      </p:sp>
    </p:spTree>
    <p:extLst>
      <p:ext uri="{BB962C8B-B14F-4D97-AF65-F5344CB8AC3E}">
        <p14:creationId xmlns="" xmlns:p14="http://schemas.microsoft.com/office/powerpoint/2010/main" val="4071857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Disrupted lives</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r>
              <a:rPr lang="en-US" dirty="0" err="1" smtClean="0"/>
              <a:t>Reshma</a:t>
            </a:r>
            <a:r>
              <a:rPr lang="en-US" dirty="0" smtClean="0"/>
              <a:t> </a:t>
            </a:r>
            <a:r>
              <a:rPr lang="en-US" dirty="0"/>
              <a:t>hasn’t been able to attend school for weeks. </a:t>
            </a:r>
            <a:endParaRPr lang="en-US" dirty="0" smtClean="0"/>
          </a:p>
          <a:p>
            <a:r>
              <a:rPr lang="en-US" dirty="0" smtClean="0"/>
              <a:t>The </a:t>
            </a:r>
            <a:r>
              <a:rPr lang="en-US" dirty="0"/>
              <a:t>two-room school building quickly filled with household items as village residents rushed to save whatever they could from the rising water.</a:t>
            </a:r>
          </a:p>
          <a:p>
            <a:r>
              <a:rPr lang="en-US" dirty="0"/>
              <a:t>The downpours also deluged what had looked like a bountiful rice crop, just before harvest. Weeks later, the land is still inundated with the floodwaters. </a:t>
            </a:r>
            <a:endParaRPr lang="en-US" dirty="0" smtClean="0"/>
          </a:p>
          <a:p>
            <a:r>
              <a:rPr lang="en-US" dirty="0" smtClean="0"/>
              <a:t>The </a:t>
            </a:r>
            <a:r>
              <a:rPr lang="en-US" dirty="0"/>
              <a:t>rice itself will be useless, although the grassy stems can be chopped off to use as fodder for livestock.</a:t>
            </a:r>
          </a:p>
          <a:p>
            <a:endParaRPr lang="en-US" dirty="0"/>
          </a:p>
        </p:txBody>
      </p:sp>
    </p:spTree>
    <p:extLst>
      <p:ext uri="{BB962C8B-B14F-4D97-AF65-F5344CB8AC3E}">
        <p14:creationId xmlns="" xmlns:p14="http://schemas.microsoft.com/office/powerpoint/2010/main" val="6611295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UNICEF Image"/>
          <p:cNvPicPr>
            <a:picLocks noGrp="1"/>
          </p:cNvPicPr>
          <p:nvPr>
            <p:ph sz="quarter" idx="1"/>
          </p:nvPr>
        </p:nvPicPr>
        <p:blipFill>
          <a:blip r:embed="rId2">
            <a:lum bright="40000" contrast="-70000"/>
            <a:extLst>
              <a:ext uri="{BEBA8EAE-BF5A-486C-A8C5-ECC9F3942E4B}">
                <a14:imgProps xmlns="" xmlns:a14="http://schemas.microsoft.com/office/drawing/2010/main">
                  <a14:imgLayer r:embed="rId3">
                    <a14:imgEffect>
                      <a14:saturation sat="200000"/>
                    </a14:imgEffect>
                  </a14:imgLayer>
                </a14:imgProps>
              </a:ext>
              <a:ext uri="{28A0092B-C50C-407E-A947-70E740481C1C}">
                <a14:useLocalDpi xmlns="" xmlns:a14="http://schemas.microsoft.com/office/drawing/2010/main" val="0"/>
              </a:ext>
            </a:extLst>
          </a:blip>
          <a:srcRect/>
          <a:stretch>
            <a:fillRect/>
          </a:stretch>
        </p:blipFill>
        <p:spPr bwMode="auto">
          <a:xfrm>
            <a:off x="1828800" y="1143000"/>
            <a:ext cx="4267200" cy="2743200"/>
          </a:xfrm>
          <a:prstGeom prst="rect">
            <a:avLst/>
          </a:prstGeom>
          <a:noFill/>
          <a:ln>
            <a:noFill/>
          </a:ln>
        </p:spPr>
      </p:pic>
      <p:sp>
        <p:nvSpPr>
          <p:cNvPr id="6" name="Rectangle 5"/>
          <p:cNvSpPr/>
          <p:nvPr/>
        </p:nvSpPr>
        <p:spPr>
          <a:xfrm>
            <a:off x="990600" y="4343400"/>
            <a:ext cx="6858000" cy="923330"/>
          </a:xfrm>
          <a:prstGeom prst="rect">
            <a:avLst/>
          </a:prstGeom>
        </p:spPr>
        <p:txBody>
          <a:bodyPr wrap="square">
            <a:spAutoFit/>
          </a:bodyPr>
          <a:lstStyle/>
          <a:p>
            <a:r>
              <a:rPr lang="en-US" dirty="0" err="1" smtClean="0"/>
              <a:t>Reshma</a:t>
            </a:r>
            <a:r>
              <a:rPr lang="en-US" dirty="0" smtClean="0"/>
              <a:t> holds a doll she has made. She is waiting for the floodwaters to recede so she can return to school and also help her family build a new home. For now, “we need food and water,” she says. </a:t>
            </a:r>
            <a:endParaRPr lang="en-US" dirty="0"/>
          </a:p>
        </p:txBody>
      </p:sp>
    </p:spTree>
    <p:extLst>
      <p:ext uri="{BB962C8B-B14F-4D97-AF65-F5344CB8AC3E}">
        <p14:creationId xmlns="" xmlns:p14="http://schemas.microsoft.com/office/powerpoint/2010/main" val="5260014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err="1"/>
              <a:t>Reshma</a:t>
            </a:r>
            <a:r>
              <a:rPr lang="en-US" dirty="0"/>
              <a:t> spends her days waiting for the water to recede so she can go back to school and also help her family build a new home. Until then, her desires are modest. “We need food and water,” she says. “Right now, we live in others’ homes; I will be content once I go back to my own.”</a:t>
            </a:r>
          </a:p>
          <a:p>
            <a:pPr marL="0" indent="0">
              <a:buNone/>
            </a:pPr>
            <a:endParaRPr lang="en-US" dirty="0" smtClean="0"/>
          </a:p>
          <a:p>
            <a:pPr marL="0" indent="0">
              <a:buNone/>
            </a:pPr>
            <a:endParaRPr lang="en-US" dirty="0"/>
          </a:p>
        </p:txBody>
      </p:sp>
    </p:spTree>
    <p:extLst>
      <p:ext uri="{BB962C8B-B14F-4D97-AF65-F5344CB8AC3E}">
        <p14:creationId xmlns="" xmlns:p14="http://schemas.microsoft.com/office/powerpoint/2010/main" val="28199103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b="1" dirty="0" smtClean="0"/>
              <a:t>Providing water, education and protective spaces</a:t>
            </a:r>
            <a:r>
              <a:rPr lang="en-US" sz="3100" dirty="0" smtClean="0"/>
              <a:t/>
            </a:r>
            <a:br>
              <a:rPr lang="en-US" sz="3100" dirty="0" smtClean="0"/>
            </a:br>
            <a:endParaRPr lang="en-US" dirty="0"/>
          </a:p>
        </p:txBody>
      </p:sp>
      <p:sp>
        <p:nvSpPr>
          <p:cNvPr id="3" name="Content Placeholder 2"/>
          <p:cNvSpPr>
            <a:spLocks noGrp="1"/>
          </p:cNvSpPr>
          <p:nvPr>
            <p:ph sz="quarter" idx="1"/>
          </p:nvPr>
        </p:nvSpPr>
        <p:spPr/>
        <p:txBody>
          <a:bodyPr>
            <a:normAutofit fontScale="92500" lnSpcReduction="20000"/>
          </a:bodyPr>
          <a:lstStyle/>
          <a:p>
            <a:r>
              <a:rPr lang="en-US" sz="2600" dirty="0" smtClean="0"/>
              <a:t>In </a:t>
            </a:r>
            <a:r>
              <a:rPr lang="en-US" sz="2600" dirty="0"/>
              <a:t>response to the flood emergency, UNICEF and partners are providing safe drinking water to 267,900 flood-affected people in </a:t>
            </a:r>
            <a:r>
              <a:rPr lang="en-US" sz="2600" dirty="0" err="1"/>
              <a:t>Balochistan</a:t>
            </a:r>
            <a:r>
              <a:rPr lang="en-US" sz="2600" dirty="0"/>
              <a:t>, Punjab and Sindh. </a:t>
            </a:r>
          </a:p>
          <a:p>
            <a:r>
              <a:rPr lang="en-US" sz="2600" dirty="0"/>
              <a:t>If funding permits, UNICEF, government and cluster partners plan to provide emergency education services to more than 21,000 children by establishing 1,147 temporary learning </a:t>
            </a:r>
            <a:r>
              <a:rPr lang="en-US" sz="2600" dirty="0" err="1"/>
              <a:t>centres</a:t>
            </a:r>
            <a:r>
              <a:rPr lang="en-US" sz="2600" dirty="0"/>
              <a:t>, which aim to provide safe and secure learning environments that promote the protection and well-being of students</a:t>
            </a:r>
            <a:r>
              <a:rPr lang="en-US" sz="2600" dirty="0" smtClean="0"/>
              <a:t>.</a:t>
            </a:r>
          </a:p>
          <a:p>
            <a:r>
              <a:rPr lang="en-US" sz="2600" dirty="0" smtClean="0"/>
              <a:t> </a:t>
            </a:r>
            <a:r>
              <a:rPr lang="en-US" sz="2600" dirty="0"/>
              <a:t>Fifteen are already up and running, benefitting more than 2,100 children. Children in these </a:t>
            </a:r>
            <a:r>
              <a:rPr lang="en-US" sz="2600" dirty="0" err="1"/>
              <a:t>centres</a:t>
            </a:r>
            <a:r>
              <a:rPr lang="en-US" sz="2600" dirty="0"/>
              <a:t> will be mainstreamed back into regular schools, as either continuing or new students.</a:t>
            </a:r>
          </a:p>
          <a:p>
            <a:endParaRPr lang="en-US" dirty="0"/>
          </a:p>
        </p:txBody>
      </p:sp>
    </p:spTree>
    <p:extLst>
      <p:ext uri="{BB962C8B-B14F-4D97-AF65-F5344CB8AC3E}">
        <p14:creationId xmlns="" xmlns:p14="http://schemas.microsoft.com/office/powerpoint/2010/main" val="233420595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Child Protection-Sub Cluster</a:t>
            </a:r>
            <a:endParaRPr lang="en-US" dirty="0"/>
          </a:p>
        </p:txBody>
      </p:sp>
      <p:sp>
        <p:nvSpPr>
          <p:cNvPr id="3" name="Content Placeholder 2"/>
          <p:cNvSpPr>
            <a:spLocks noGrp="1"/>
          </p:cNvSpPr>
          <p:nvPr>
            <p:ph sz="quarter" idx="1"/>
          </p:nvPr>
        </p:nvSpPr>
        <p:spPr/>
        <p:txBody>
          <a:bodyPr>
            <a:normAutofit/>
          </a:bodyPr>
          <a:lstStyle/>
          <a:p>
            <a:pPr marL="0" marR="0" algn="just">
              <a:lnSpc>
                <a:spcPct val="115000"/>
              </a:lnSpc>
              <a:spcBef>
                <a:spcPts val="0"/>
              </a:spcBef>
              <a:spcAft>
                <a:spcPts val="1000"/>
              </a:spcAft>
            </a:pPr>
            <a:r>
              <a:rPr lang="en-US" dirty="0" smtClean="0">
                <a:solidFill>
                  <a:srgbClr val="000000"/>
                </a:solidFill>
                <a:effectLst/>
                <a:latin typeface="Verdana"/>
                <a:ea typeface="Times New Roman"/>
                <a:cs typeface="Times New Roman"/>
              </a:rPr>
              <a:t>The child protection sub-cluster, including UNICEF, Save the Children and Action Aid, has established 16 protective spaces in Sindh, benefitting more than 1,658 children, of whom 46 per cent are girls. In addition, 379 children (49 per cent girls) and 73 women have received or are receiving psychosocial support and have access to recreational activities through the child protection sub-cluster response.</a:t>
            </a:r>
            <a:endParaRPr lang="en-US" sz="4400" dirty="0">
              <a:ea typeface="Calibri"/>
              <a:cs typeface="Times New Roman"/>
            </a:endParaRPr>
          </a:p>
          <a:p>
            <a:pPr marL="0" indent="0" algn="just">
              <a:buNone/>
            </a:pPr>
            <a:endParaRPr lang="en-US" dirty="0"/>
          </a:p>
        </p:txBody>
      </p:sp>
    </p:spTree>
    <p:extLst>
      <p:ext uri="{BB962C8B-B14F-4D97-AF65-F5344CB8AC3E}">
        <p14:creationId xmlns="" xmlns:p14="http://schemas.microsoft.com/office/powerpoint/2010/main" val="112210040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Preparing for the future</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lnSpcReduction="10000"/>
          </a:bodyPr>
          <a:lstStyle/>
          <a:p>
            <a:r>
              <a:rPr lang="en-US" dirty="0" smtClean="0"/>
              <a:t>“</a:t>
            </a:r>
            <a:r>
              <a:rPr lang="en-US" dirty="0"/>
              <a:t>The impact of devastating flooding in Pakistan over the past three years has been particularly severe for millions of children,” says Emergency Coordinator for UNICEF Pakistan Oscar Butragueño. “Recurrent natural disasters affect Pakistan’s ability to achieve development goals. </a:t>
            </a:r>
            <a:endParaRPr lang="en-US" dirty="0" smtClean="0"/>
          </a:p>
          <a:p>
            <a:r>
              <a:rPr lang="en-US" dirty="0" smtClean="0"/>
              <a:t>This </a:t>
            </a:r>
            <a:r>
              <a:rPr lang="en-US" dirty="0"/>
              <a:t>is why UNICEF not only reaches out to flood-affected children and their families in the country’s most disadvantaged areas, but we are committed to mitigating the impact of disasters on children and increasing community resilience by integrating disaster risk reduction into all of our work</a:t>
            </a:r>
            <a:r>
              <a:rPr lang="en-US" dirty="0" smtClean="0"/>
              <a:t>.”</a:t>
            </a:r>
            <a:endParaRPr lang="en-US" dirty="0"/>
          </a:p>
        </p:txBody>
      </p:sp>
    </p:spTree>
    <p:extLst>
      <p:ext uri="{BB962C8B-B14F-4D97-AF65-F5344CB8AC3E}">
        <p14:creationId xmlns="" xmlns:p14="http://schemas.microsoft.com/office/powerpoint/2010/main" val="27459729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UNICEF REQUIREMENT</a:t>
            </a:r>
            <a:endParaRPr lang="en-US" dirty="0"/>
          </a:p>
        </p:txBody>
      </p:sp>
      <p:sp>
        <p:nvSpPr>
          <p:cNvPr id="3" name="Content Placeholder 2"/>
          <p:cNvSpPr>
            <a:spLocks noGrp="1"/>
          </p:cNvSpPr>
          <p:nvPr>
            <p:ph sz="quarter" idx="1"/>
          </p:nvPr>
        </p:nvSpPr>
        <p:spPr/>
        <p:txBody>
          <a:bodyPr/>
          <a:lstStyle/>
          <a:p>
            <a:pPr marL="0" marR="0">
              <a:lnSpc>
                <a:spcPct val="115000"/>
              </a:lnSpc>
              <a:spcBef>
                <a:spcPts val="0"/>
              </a:spcBef>
              <a:spcAft>
                <a:spcPts val="1000"/>
              </a:spcAft>
            </a:pPr>
            <a:r>
              <a:rPr lang="en-US" dirty="0" smtClean="0">
                <a:solidFill>
                  <a:srgbClr val="000000"/>
                </a:solidFill>
                <a:effectLst/>
                <a:latin typeface="Verdana"/>
                <a:ea typeface="Times New Roman"/>
                <a:cs typeface="Times New Roman"/>
              </a:rPr>
              <a:t>To continue life-saving activities in response to the 2012 monsoon floods, UNICEF urgently needs US$15.4 million to provide flood-affected communities with timely and adequate assistance through the next three months.</a:t>
            </a:r>
            <a:endParaRPr lang="en-US" sz="4400" dirty="0">
              <a:ea typeface="Calibri"/>
              <a:cs typeface="Times New Roman"/>
            </a:endParaRPr>
          </a:p>
          <a:p>
            <a:pPr marL="0" indent="0">
              <a:buNone/>
            </a:pPr>
            <a:endParaRPr lang="en-US" dirty="0"/>
          </a:p>
        </p:txBody>
      </p:sp>
    </p:spTree>
    <p:extLst>
      <p:ext uri="{BB962C8B-B14F-4D97-AF65-F5344CB8AC3E}">
        <p14:creationId xmlns="" xmlns:p14="http://schemas.microsoft.com/office/powerpoint/2010/main" val="9332127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Pakistan’s Hunger Facts</a:t>
            </a:r>
            <a:endParaRPr lang="en-US" dirty="0"/>
          </a:p>
        </p:txBody>
      </p:sp>
      <p:pic>
        <p:nvPicPr>
          <p:cNvPr id="4" name="Content Placeholder 3" descr="http://www.wfp.org/sites/default/files/imagecache/300xScale/photos/IMG_4795.jpg"/>
          <p:cNvPicPr>
            <a:picLocks noGrp="1"/>
          </p:cNvPicPr>
          <p:nvPr>
            <p:ph sz="quarter" idx="1"/>
          </p:nvPr>
        </p:nvPicPr>
        <p:blipFill>
          <a:blip r:embed="rId2">
            <a:extLst>
              <a:ext uri="{28A0092B-C50C-407E-A947-70E740481C1C}">
                <a14:useLocalDpi xmlns="" xmlns:a14="http://schemas.microsoft.com/office/drawing/2010/main" val="0"/>
              </a:ext>
            </a:extLst>
          </a:blip>
          <a:srcRect/>
          <a:stretch>
            <a:fillRect/>
          </a:stretch>
        </p:blipFill>
        <p:spPr bwMode="auto">
          <a:xfrm>
            <a:off x="2286000" y="1752600"/>
            <a:ext cx="3429000" cy="2286000"/>
          </a:xfrm>
          <a:prstGeom prst="rect">
            <a:avLst/>
          </a:prstGeom>
          <a:noFill/>
          <a:ln>
            <a:noFill/>
          </a:ln>
        </p:spPr>
      </p:pic>
      <p:sp>
        <p:nvSpPr>
          <p:cNvPr id="5" name="Rectangle 4"/>
          <p:cNvSpPr/>
          <p:nvPr/>
        </p:nvSpPr>
        <p:spPr>
          <a:xfrm>
            <a:off x="1219200" y="4306163"/>
            <a:ext cx="6781800" cy="923330"/>
          </a:xfrm>
          <a:prstGeom prst="rect">
            <a:avLst/>
          </a:prstGeom>
        </p:spPr>
        <p:txBody>
          <a:bodyPr wrap="square">
            <a:spAutoFit/>
          </a:bodyPr>
          <a:lstStyle/>
          <a:p>
            <a:r>
              <a:rPr lang="en-US" i="1" dirty="0"/>
              <a:t>The monsoon floods in August hit a country already grappling with high levels of malnutrition, high food prices and a humanitarian crisis along its border with Afghanistan. </a:t>
            </a:r>
            <a:endParaRPr lang="en-US" dirty="0"/>
          </a:p>
        </p:txBody>
      </p:sp>
    </p:spTree>
    <p:extLst>
      <p:ext uri="{BB962C8B-B14F-4D97-AF65-F5344CB8AC3E}">
        <p14:creationId xmlns="" xmlns:p14="http://schemas.microsoft.com/office/powerpoint/2010/main" val="107804453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Facts Behind Hunger</a:t>
            </a:r>
            <a:endParaRPr lang="en-US" dirty="0"/>
          </a:p>
        </p:txBody>
      </p:sp>
      <p:sp>
        <p:nvSpPr>
          <p:cNvPr id="3" name="Content Placeholder 2"/>
          <p:cNvSpPr>
            <a:spLocks noGrp="1"/>
          </p:cNvSpPr>
          <p:nvPr>
            <p:ph sz="quarter" idx="1"/>
          </p:nvPr>
        </p:nvSpPr>
        <p:spPr/>
        <p:txBody>
          <a:bodyPr/>
          <a:lstStyle/>
          <a:p>
            <a:pPr marL="514350" indent="-514350">
              <a:buAutoNum type="arabicPeriod"/>
            </a:pPr>
            <a:r>
              <a:rPr lang="en-US" sz="2400" b="1" dirty="0" smtClean="0"/>
              <a:t>20 </a:t>
            </a:r>
            <a:r>
              <a:rPr lang="en-US" sz="2400" b="1" dirty="0"/>
              <a:t>million affected by the floods</a:t>
            </a:r>
            <a:r>
              <a:rPr lang="en-US" sz="2400" dirty="0"/>
              <a:t/>
            </a:r>
            <a:br>
              <a:rPr lang="en-US" sz="2400" dirty="0"/>
            </a:br>
            <a:r>
              <a:rPr lang="en-US" sz="2400" dirty="0"/>
              <a:t>The Pakistan floods this summer impacted the lives and livelihoods of some 20 million people, around 10 million of whom required emergency food assistance</a:t>
            </a:r>
            <a:r>
              <a:rPr lang="en-US" sz="2400" dirty="0" smtClean="0"/>
              <a:t>.</a:t>
            </a:r>
          </a:p>
          <a:p>
            <a:pPr marL="514350" indent="-514350">
              <a:buAutoNum type="arabicPeriod"/>
            </a:pPr>
            <a:endParaRPr lang="en-US" sz="4400" dirty="0"/>
          </a:p>
          <a:p>
            <a:pPr marL="0" indent="0">
              <a:buNone/>
            </a:pPr>
            <a:endParaRPr lang="en-US" sz="3600" dirty="0"/>
          </a:p>
        </p:txBody>
      </p:sp>
    </p:spTree>
    <p:extLst>
      <p:ext uri="{BB962C8B-B14F-4D97-AF65-F5344CB8AC3E}">
        <p14:creationId xmlns="" xmlns:p14="http://schemas.microsoft.com/office/powerpoint/2010/main" val="345167454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r>
              <a:rPr lang="en-US" sz="2800" b="1" dirty="0" smtClean="0">
                <a:solidFill>
                  <a:srgbClr val="332D2D"/>
                </a:solidFill>
                <a:effectLst/>
                <a:latin typeface="Arial"/>
                <a:ea typeface="Times New Roman"/>
                <a:cs typeface="Times New Roman"/>
              </a:rPr>
              <a:t>2. Nearly one in two Pakistanis at risk</a:t>
            </a:r>
            <a:r>
              <a:rPr lang="en-US" sz="2800" dirty="0" smtClean="0">
                <a:solidFill>
                  <a:srgbClr val="332D2D"/>
                </a:solidFill>
                <a:effectLst/>
                <a:latin typeface="Arial"/>
                <a:ea typeface="Times New Roman"/>
                <a:cs typeface="Times New Roman"/>
              </a:rPr>
              <a:t/>
            </a:r>
            <a:br>
              <a:rPr lang="en-US" sz="2800" dirty="0" smtClean="0">
                <a:solidFill>
                  <a:srgbClr val="332D2D"/>
                </a:solidFill>
                <a:effectLst/>
                <a:latin typeface="Arial"/>
                <a:ea typeface="Times New Roman"/>
                <a:cs typeface="Times New Roman"/>
              </a:rPr>
            </a:br>
            <a:r>
              <a:rPr lang="en-US" dirty="0" smtClean="0">
                <a:solidFill>
                  <a:srgbClr val="332D2D"/>
                </a:solidFill>
                <a:effectLst/>
                <a:latin typeface="Arial"/>
                <a:ea typeface="Times New Roman"/>
                <a:cs typeface="Times New Roman"/>
              </a:rPr>
              <a:t>     </a:t>
            </a:r>
            <a:r>
              <a:rPr lang="en-US" dirty="0">
                <a:solidFill>
                  <a:srgbClr val="332D2D"/>
                </a:solidFill>
                <a:ea typeface="Times New Roman"/>
                <a:cs typeface="Times New Roman"/>
              </a:rPr>
              <a:t>Pakistan suffered from widespread hunger even before the  monsoon </a:t>
            </a:r>
            <a:r>
              <a:rPr lang="en-US" dirty="0" smtClean="0">
                <a:solidFill>
                  <a:srgbClr val="332D2D"/>
                </a:solidFill>
                <a:ea typeface="Times New Roman"/>
                <a:cs typeface="Times New Roman"/>
              </a:rPr>
              <a:t>floods</a:t>
            </a:r>
            <a:r>
              <a:rPr lang="en-US" dirty="0">
                <a:solidFill>
                  <a:srgbClr val="332D2D"/>
                </a:solidFill>
                <a:ea typeface="Times New Roman"/>
                <a:cs typeface="Times New Roman"/>
              </a:rPr>
              <a:t>, with an estimated 82.6 million people – a little less than </a:t>
            </a:r>
            <a:r>
              <a:rPr lang="en-US" dirty="0" smtClean="0">
                <a:solidFill>
                  <a:srgbClr val="332D2D"/>
                </a:solidFill>
                <a:ea typeface="Times New Roman"/>
                <a:cs typeface="Times New Roman"/>
              </a:rPr>
              <a:t>half the </a:t>
            </a:r>
            <a:r>
              <a:rPr lang="en-US" dirty="0">
                <a:solidFill>
                  <a:srgbClr val="332D2D"/>
                </a:solidFill>
                <a:ea typeface="Times New Roman"/>
                <a:cs typeface="Times New Roman"/>
              </a:rPr>
              <a:t>population – estimated to be food insecure.</a:t>
            </a:r>
            <a:endParaRPr lang="en-US" dirty="0">
              <a:ea typeface="Calibri"/>
              <a:cs typeface="Times New Roman"/>
            </a:endParaRPr>
          </a:p>
          <a:p>
            <a:pPr marL="0" indent="0">
              <a:buNone/>
            </a:pPr>
            <a:endParaRPr lang="en-US" dirty="0"/>
          </a:p>
        </p:txBody>
      </p:sp>
    </p:spTree>
    <p:extLst>
      <p:ext uri="{BB962C8B-B14F-4D97-AF65-F5344CB8AC3E}">
        <p14:creationId xmlns="" xmlns:p14="http://schemas.microsoft.com/office/powerpoint/2010/main" val="201218767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2514600"/>
            <a:ext cx="8229600" cy="3611563"/>
          </a:xfrm>
        </p:spPr>
        <p:txBody>
          <a:bodyPr/>
          <a:lstStyle/>
          <a:p>
            <a:r>
              <a:rPr lang="en-US" b="1" dirty="0"/>
              <a:t>3. Widespread poverty</a:t>
            </a:r>
            <a:r>
              <a:rPr lang="en-US" dirty="0"/>
              <a:t/>
            </a:r>
            <a:br>
              <a:rPr lang="en-US" dirty="0"/>
            </a:br>
            <a:r>
              <a:rPr lang="en-US" dirty="0"/>
              <a:t>An estimated 36 percent of Pakistanis live below the poverty line and almost half are illiterate. </a:t>
            </a:r>
            <a:endParaRPr lang="en-US" dirty="0" smtClean="0"/>
          </a:p>
          <a:p>
            <a:r>
              <a:rPr lang="en-US" dirty="0" smtClean="0"/>
              <a:t>Poorer </a:t>
            </a:r>
            <a:r>
              <a:rPr lang="en-US" dirty="0"/>
              <a:t>households typically spend over 60 percent of their income on food.</a:t>
            </a:r>
          </a:p>
          <a:p>
            <a:pPr marL="0" indent="0">
              <a:buNone/>
            </a:pPr>
            <a:endParaRPr lang="en-US" dirty="0"/>
          </a:p>
        </p:txBody>
      </p:sp>
      <p:pic>
        <p:nvPicPr>
          <p:cNvPr id="4" name="Picture 3" descr="http://www.wfp.org/sites/default/files/PAK_20101031_Jackie_Dent_10_0.jpg"/>
          <p:cNvPicPr/>
          <p:nvPr/>
        </p:nvPicPr>
        <p:blipFill>
          <a:blip r:embed="rId2">
            <a:extLst>
              <a:ext uri="{28A0092B-C50C-407E-A947-70E740481C1C}">
                <a14:useLocalDpi xmlns="" xmlns:a14="http://schemas.microsoft.com/office/drawing/2010/main" val="0"/>
              </a:ext>
            </a:extLst>
          </a:blip>
          <a:srcRect/>
          <a:stretch>
            <a:fillRect/>
          </a:stretch>
        </p:blipFill>
        <p:spPr bwMode="auto">
          <a:xfrm>
            <a:off x="152400" y="30480"/>
            <a:ext cx="2895600" cy="2255520"/>
          </a:xfrm>
          <a:prstGeom prst="rect">
            <a:avLst/>
          </a:prstGeom>
          <a:noFill/>
          <a:ln>
            <a:noFill/>
          </a:ln>
        </p:spPr>
      </p:pic>
    </p:spTree>
    <p:extLst>
      <p:ext uri="{BB962C8B-B14F-4D97-AF65-F5344CB8AC3E}">
        <p14:creationId xmlns="" xmlns:p14="http://schemas.microsoft.com/office/powerpoint/2010/main" val="33316788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4. Poor sanitation</a:t>
            </a:r>
            <a:endParaRPr lang="en-US" dirty="0"/>
          </a:p>
        </p:txBody>
      </p:sp>
      <p:sp>
        <p:nvSpPr>
          <p:cNvPr id="3" name="Content Placeholder 2"/>
          <p:cNvSpPr>
            <a:spLocks noGrp="1"/>
          </p:cNvSpPr>
          <p:nvPr>
            <p:ph sz="quarter" idx="1"/>
          </p:nvPr>
        </p:nvSpPr>
        <p:spPr/>
        <p:txBody>
          <a:bodyPr/>
          <a:lstStyle/>
          <a:p>
            <a:pPr marL="0" indent="0">
              <a:buNone/>
            </a:pPr>
            <a:r>
              <a:rPr lang="en-US" dirty="0" smtClean="0"/>
              <a:t>50 </a:t>
            </a:r>
            <a:r>
              <a:rPr lang="en-US" dirty="0"/>
              <a:t>percent of all Pakistanis have little or no access to clean toilets and drinking water, a condition that renders them vulnerable to infectious diseases.</a:t>
            </a:r>
          </a:p>
          <a:p>
            <a:endParaRPr lang="en-US" dirty="0"/>
          </a:p>
        </p:txBody>
      </p:sp>
    </p:spTree>
    <p:extLst>
      <p:ext uri="{BB962C8B-B14F-4D97-AF65-F5344CB8AC3E}">
        <p14:creationId xmlns="" xmlns:p14="http://schemas.microsoft.com/office/powerpoint/2010/main" val="129682325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5. Child mortality</a:t>
            </a:r>
            <a:endParaRPr lang="en-US" dirty="0"/>
          </a:p>
        </p:txBody>
      </p:sp>
      <p:sp>
        <p:nvSpPr>
          <p:cNvPr id="3" name="Content Placeholder 2"/>
          <p:cNvSpPr>
            <a:spLocks noGrp="1"/>
          </p:cNvSpPr>
          <p:nvPr>
            <p:ph sz="quarter" idx="1"/>
          </p:nvPr>
        </p:nvSpPr>
        <p:spPr/>
        <p:txBody>
          <a:bodyPr/>
          <a:lstStyle/>
          <a:p>
            <a:pPr marL="0" indent="0">
              <a:buNone/>
            </a:pPr>
            <a:r>
              <a:rPr lang="en-US" dirty="0" smtClean="0"/>
              <a:t>The </a:t>
            </a:r>
            <a:r>
              <a:rPr lang="en-US" dirty="0"/>
              <a:t>biggest killers of children under five in Pakistan are diarrhea and acute respiratory infections. Undernourishment is an underlying cause in 38 percent of those cases.</a:t>
            </a:r>
          </a:p>
          <a:p>
            <a:endParaRPr lang="en-US" dirty="0"/>
          </a:p>
        </p:txBody>
      </p:sp>
    </p:spTree>
    <p:extLst>
      <p:ext uri="{BB962C8B-B14F-4D97-AF65-F5344CB8AC3E}">
        <p14:creationId xmlns="" xmlns:p14="http://schemas.microsoft.com/office/powerpoint/2010/main" val="252002097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a:t>
            </a:r>
            <a:r>
              <a:rPr lang="en-US" b="1" dirty="0" smtClean="0"/>
              <a:t>Violent conflict</a:t>
            </a:r>
            <a:r>
              <a:rPr lang="en-US" dirty="0" smtClean="0"/>
              <a:t> </a:t>
            </a:r>
            <a:endParaRPr lang="en-US" dirty="0"/>
          </a:p>
        </p:txBody>
      </p:sp>
      <p:sp>
        <p:nvSpPr>
          <p:cNvPr id="3" name="Content Placeholder 2"/>
          <p:cNvSpPr>
            <a:spLocks noGrp="1"/>
          </p:cNvSpPr>
          <p:nvPr>
            <p:ph sz="quarter" idx="1"/>
          </p:nvPr>
        </p:nvSpPr>
        <p:spPr/>
        <p:txBody>
          <a:bodyPr/>
          <a:lstStyle/>
          <a:p>
            <a:pPr marL="0" indent="0">
              <a:buNone/>
            </a:pPr>
            <a:r>
              <a:rPr lang="en-US" dirty="0" smtClean="0"/>
              <a:t>Conflict</a:t>
            </a:r>
            <a:r>
              <a:rPr lang="en-US" b="1" dirty="0" smtClean="0"/>
              <a:t> </a:t>
            </a:r>
            <a:r>
              <a:rPr lang="en-US" dirty="0"/>
              <a:t>along Pakistan’s northwestern border with Afghanistan has forced millions of people to flee their homes. Since 2008, WFP has provided over 2.6 million of them with food assistance.</a:t>
            </a:r>
          </a:p>
          <a:p>
            <a:endParaRPr lang="en-US" dirty="0"/>
          </a:p>
        </p:txBody>
      </p:sp>
    </p:spTree>
    <p:extLst>
      <p:ext uri="{BB962C8B-B14F-4D97-AF65-F5344CB8AC3E}">
        <p14:creationId xmlns="" xmlns:p14="http://schemas.microsoft.com/office/powerpoint/2010/main" val="134338458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7. Rising hunger</a:t>
            </a:r>
            <a:endParaRPr lang="en-US" dirty="0"/>
          </a:p>
        </p:txBody>
      </p:sp>
      <p:sp>
        <p:nvSpPr>
          <p:cNvPr id="3" name="Content Placeholder 2"/>
          <p:cNvSpPr>
            <a:spLocks noGrp="1"/>
          </p:cNvSpPr>
          <p:nvPr>
            <p:ph sz="quarter" idx="1"/>
          </p:nvPr>
        </p:nvSpPr>
        <p:spPr/>
        <p:txBody>
          <a:bodyPr/>
          <a:lstStyle/>
          <a:p>
            <a:pPr marL="0" indent="0">
              <a:buNone/>
            </a:pPr>
            <a:r>
              <a:rPr lang="en-US" dirty="0"/>
              <a:t/>
            </a:r>
            <a:br>
              <a:rPr lang="en-US" dirty="0"/>
            </a:br>
            <a:r>
              <a:rPr lang="en-US" dirty="0"/>
              <a:t>Volatile food prices over the past seven years have pushed the number of people who depend on food assistance in Pakistan from 38 percent of the population in 2003 to 49 percent in 2009.</a:t>
            </a:r>
          </a:p>
          <a:p>
            <a:endParaRPr lang="en-US" dirty="0"/>
          </a:p>
        </p:txBody>
      </p:sp>
    </p:spTree>
    <p:extLst>
      <p:ext uri="{BB962C8B-B14F-4D97-AF65-F5344CB8AC3E}">
        <p14:creationId xmlns="" xmlns:p14="http://schemas.microsoft.com/office/powerpoint/2010/main" val="232281242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8. Wheat dependent</a:t>
            </a:r>
            <a:endParaRPr lang="en-US" dirty="0"/>
          </a:p>
        </p:txBody>
      </p:sp>
      <p:sp>
        <p:nvSpPr>
          <p:cNvPr id="3" name="Content Placeholder 2"/>
          <p:cNvSpPr>
            <a:spLocks noGrp="1"/>
          </p:cNvSpPr>
          <p:nvPr>
            <p:ph sz="quarter" idx="1"/>
          </p:nvPr>
        </p:nvSpPr>
        <p:spPr/>
        <p:txBody>
          <a:bodyPr/>
          <a:lstStyle/>
          <a:p>
            <a:pPr marL="0" indent="0"/>
            <a:r>
              <a:rPr lang="en-US" dirty="0"/>
              <a:t> </a:t>
            </a:r>
            <a:r>
              <a:rPr lang="en-US" dirty="0" smtClean="0"/>
              <a:t>Wheat</a:t>
            </a:r>
            <a:r>
              <a:rPr lang="en-US" b="1" dirty="0" smtClean="0"/>
              <a:t> </a:t>
            </a:r>
            <a:r>
              <a:rPr lang="en-US" dirty="0"/>
              <a:t>is Pakistan’s main staple crop and most important source of calories. </a:t>
            </a:r>
            <a:endParaRPr lang="en-US" dirty="0" smtClean="0"/>
          </a:p>
          <a:p>
            <a:pPr marL="0" indent="0"/>
            <a:r>
              <a:rPr lang="en-US" dirty="0" smtClean="0"/>
              <a:t>As </a:t>
            </a:r>
            <a:r>
              <a:rPr lang="en-US" dirty="0"/>
              <a:t>a result of the flooding, which submerged around 16 percent of all arable land in Pakistan, the upcoming wheat harvest is expected to be around 15 percent smaller than usual.</a:t>
            </a:r>
          </a:p>
          <a:p>
            <a:pPr marL="0" indent="0">
              <a:buNone/>
            </a:pPr>
            <a:r>
              <a:rPr lang="en-US" dirty="0"/>
              <a:t> </a:t>
            </a:r>
          </a:p>
          <a:p>
            <a:endParaRPr lang="en-US" dirty="0"/>
          </a:p>
        </p:txBody>
      </p:sp>
    </p:spTree>
    <p:extLst>
      <p:ext uri="{BB962C8B-B14F-4D97-AF65-F5344CB8AC3E}">
        <p14:creationId xmlns="" xmlns:p14="http://schemas.microsoft.com/office/powerpoint/2010/main" val="285993748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en-US" dirty="0"/>
              <a:t>Two months into the flooding, its economic loss and social impact on Pakistan is though to size up, millions of hungry </a:t>
            </a:r>
            <a:r>
              <a:rPr lang="en-US" dirty="0" err="1"/>
              <a:t>affectees</a:t>
            </a:r>
            <a:r>
              <a:rPr lang="en-US" dirty="0"/>
              <a:t> are awaiting emergency relief. </a:t>
            </a:r>
            <a:endParaRPr lang="en-US" dirty="0" smtClean="0"/>
          </a:p>
          <a:p>
            <a:r>
              <a:rPr lang="en-US" dirty="0" smtClean="0"/>
              <a:t>In </a:t>
            </a:r>
            <a:r>
              <a:rPr lang="en-US" dirty="0"/>
              <a:t>the midst of such an unparalleled disaster, the United Nations World Food Program (WFP) said it is actively engaged in tackling the worst food crisis in Pakistan's history, with a shorter-run plan and a longer-term program.</a:t>
            </a:r>
          </a:p>
          <a:p>
            <a:endParaRPr lang="en-US" dirty="0"/>
          </a:p>
        </p:txBody>
      </p:sp>
    </p:spTree>
    <p:extLst>
      <p:ext uri="{BB962C8B-B14F-4D97-AF65-F5344CB8AC3E}">
        <p14:creationId xmlns="" xmlns:p14="http://schemas.microsoft.com/office/powerpoint/2010/main" val="43882434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Exclusive interview</a:t>
            </a:r>
            <a:endParaRPr lang="en-US" dirty="0"/>
          </a:p>
        </p:txBody>
      </p:sp>
      <p:sp>
        <p:nvSpPr>
          <p:cNvPr id="3" name="Content Placeholder 2"/>
          <p:cNvSpPr>
            <a:spLocks noGrp="1"/>
          </p:cNvSpPr>
          <p:nvPr>
            <p:ph sz="quarter" idx="1"/>
          </p:nvPr>
        </p:nvSpPr>
        <p:spPr/>
        <p:txBody>
          <a:bodyPr>
            <a:normAutofit/>
          </a:bodyPr>
          <a:lstStyle/>
          <a:p>
            <a:r>
              <a:rPr lang="en-US" dirty="0"/>
              <a:t>In an exclusive interview with Xinhua, WFP Pakistan Country Director Wolfgang </a:t>
            </a:r>
            <a:r>
              <a:rPr lang="en-US" dirty="0" err="1"/>
              <a:t>Herbinger</a:t>
            </a:r>
            <a:r>
              <a:rPr lang="en-US" dirty="0"/>
              <a:t> said the aid agency, teamed up with the government of Pakistan, is leading a pilot UN development program to help the country for better disaster management and to improve the handling of food insecurity.</a:t>
            </a:r>
          </a:p>
          <a:p>
            <a:r>
              <a:rPr lang="en-US" dirty="0"/>
              <a:t>"WFP has a leading role working closely with the government at national, provincial, and district level to improve their own capacity to handle the disasters," </a:t>
            </a:r>
            <a:r>
              <a:rPr lang="en-US" dirty="0" err="1"/>
              <a:t>Herbinger</a:t>
            </a:r>
            <a:r>
              <a:rPr lang="en-US" dirty="0"/>
              <a:t> said.</a:t>
            </a:r>
          </a:p>
          <a:p>
            <a:endParaRPr lang="en-US" dirty="0"/>
          </a:p>
        </p:txBody>
      </p:sp>
    </p:spTree>
    <p:extLst>
      <p:ext uri="{BB962C8B-B14F-4D97-AF65-F5344CB8AC3E}">
        <p14:creationId xmlns="" xmlns:p14="http://schemas.microsoft.com/office/powerpoint/2010/main" val="376257237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lnSpcReduction="10000"/>
          </a:bodyPr>
          <a:lstStyle/>
          <a:p>
            <a:pPr algn="just"/>
            <a:r>
              <a:rPr lang="en-US" dirty="0"/>
              <a:t>Pakistan has been on a good track of development but since 2003 the food insecurity has deteriorated due to natural calamities, global food price hiking and militancy conflicts, he said, so WFP set a program for next two years, until the end of 2012, which would improve household food security particularly in the border area and the hardest-hit areas by the flood.</a:t>
            </a:r>
          </a:p>
          <a:p>
            <a:r>
              <a:rPr lang="en-US" dirty="0"/>
              <a:t>The WFP representative said the flooding is the biggest disaster ever in the history of natural or man-made disasters in Pakistan, affecting over 21 million. </a:t>
            </a:r>
            <a:r>
              <a:rPr lang="en-US" dirty="0" smtClean="0"/>
              <a:t>An </a:t>
            </a:r>
            <a:r>
              <a:rPr lang="en-US" dirty="0"/>
              <a:t>assessment shows luckily that only half of them need urgent assistance.</a:t>
            </a:r>
          </a:p>
          <a:p>
            <a:pPr marL="0" indent="0">
              <a:buNone/>
            </a:pPr>
            <a:endParaRPr lang="en-US" dirty="0"/>
          </a:p>
        </p:txBody>
      </p:sp>
    </p:spTree>
    <p:extLst>
      <p:ext uri="{BB962C8B-B14F-4D97-AF65-F5344CB8AC3E}">
        <p14:creationId xmlns="" xmlns:p14="http://schemas.microsoft.com/office/powerpoint/2010/main" val="67581909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http://www.wfp.org/sites/default/files/imagecache/210x158/PAK_011211_BLANKET_FEEDING_NUTRITION_KHAIRPUR_SINDH_AMJAD%20005%20copy.jpg"/>
          <p:cNvPicPr>
            <a:picLocks noGrp="1"/>
          </p:cNvPicPr>
          <p:nvPr>
            <p:ph sz="quarter" idx="1"/>
          </p:nvPr>
        </p:nvPicPr>
        <p:blipFill>
          <a:blip r:embed="rId2">
            <a:extLst>
              <a:ext uri="{28A0092B-C50C-407E-A947-70E740481C1C}">
                <a14:useLocalDpi xmlns="" xmlns:a14="http://schemas.microsoft.com/office/drawing/2010/main" val="0"/>
              </a:ext>
            </a:extLst>
          </a:blip>
          <a:srcRect/>
          <a:stretch>
            <a:fillRect/>
          </a:stretch>
        </p:blipFill>
        <p:spPr bwMode="auto">
          <a:xfrm>
            <a:off x="457200" y="228600"/>
            <a:ext cx="3048000" cy="2514600"/>
          </a:xfrm>
          <a:prstGeom prst="rect">
            <a:avLst/>
          </a:prstGeom>
          <a:noFill/>
          <a:ln>
            <a:noFill/>
          </a:ln>
        </p:spPr>
      </p:pic>
      <p:sp>
        <p:nvSpPr>
          <p:cNvPr id="5" name="Rectangle 4"/>
          <p:cNvSpPr/>
          <p:nvPr/>
        </p:nvSpPr>
        <p:spPr>
          <a:xfrm>
            <a:off x="457200" y="2895600"/>
            <a:ext cx="7696200" cy="1938992"/>
          </a:xfrm>
          <a:prstGeom prst="rect">
            <a:avLst/>
          </a:prstGeom>
        </p:spPr>
        <p:txBody>
          <a:bodyPr wrap="square">
            <a:spAutoFit/>
          </a:bodyPr>
          <a:lstStyle/>
          <a:p>
            <a:r>
              <a:rPr lang="en-US" sz="2400" b="1" dirty="0"/>
              <a:t>Locally produced supplementary food ‘</a:t>
            </a:r>
            <a:r>
              <a:rPr lang="en-US" sz="2400" b="1" dirty="0" err="1"/>
              <a:t>Acha</a:t>
            </a:r>
            <a:r>
              <a:rPr lang="en-US" sz="2400" b="1" dirty="0"/>
              <a:t> Mum” provides energy and micronutrients to children aged 6 to 59 months suffering from acute malnutrition. Copyright: WFP/</a:t>
            </a:r>
            <a:r>
              <a:rPr lang="en-US" sz="2400" b="1" dirty="0" err="1"/>
              <a:t>Amjad</a:t>
            </a:r>
            <a:r>
              <a:rPr lang="en-US" sz="2400" b="1" dirty="0"/>
              <a:t> Jamal</a:t>
            </a:r>
            <a:endParaRPr lang="en-US" sz="2400" dirty="0"/>
          </a:p>
        </p:txBody>
      </p:sp>
    </p:spTree>
    <p:extLst>
      <p:ext uri="{BB962C8B-B14F-4D97-AF65-F5344CB8AC3E}">
        <p14:creationId xmlns="" xmlns:p14="http://schemas.microsoft.com/office/powerpoint/2010/main" val="428533262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
            </a:r>
            <a:br>
              <a:rPr lang="en-US" dirty="0"/>
            </a:br>
            <a:r>
              <a:rPr lang="en-US" dirty="0" smtClean="0"/>
              <a:t>Steps taken by WFP</a:t>
            </a:r>
            <a:endParaRPr lang="en-US" dirty="0"/>
          </a:p>
        </p:txBody>
      </p:sp>
      <p:sp>
        <p:nvSpPr>
          <p:cNvPr id="3" name="Content Placeholder 2"/>
          <p:cNvSpPr>
            <a:spLocks noGrp="1"/>
          </p:cNvSpPr>
          <p:nvPr>
            <p:ph sz="quarter" idx="1"/>
          </p:nvPr>
        </p:nvSpPr>
        <p:spPr/>
        <p:txBody>
          <a:bodyPr>
            <a:normAutofit/>
          </a:bodyPr>
          <a:lstStyle/>
          <a:p>
            <a:r>
              <a:rPr lang="en-US" i="1" dirty="0"/>
              <a:t>WFP is taking practical steps to </a:t>
            </a:r>
            <a:r>
              <a:rPr lang="en-US" i="1" dirty="0" err="1"/>
              <a:t>stabilise</a:t>
            </a:r>
            <a:r>
              <a:rPr lang="en-US" i="1" dirty="0"/>
              <a:t> and improve the nutritional and food security levels of the most affected and vulnerable population in the country</a:t>
            </a:r>
            <a:r>
              <a:rPr lang="en-US" i="1" dirty="0" smtClean="0"/>
              <a:t>.</a:t>
            </a:r>
          </a:p>
          <a:p>
            <a:r>
              <a:rPr lang="en-US" i="1" dirty="0" smtClean="0"/>
              <a:t> </a:t>
            </a:r>
            <a:r>
              <a:rPr lang="en-US" i="1" dirty="0"/>
              <a:t>Locally produced products called ‘Wawa Mum’ and ‘</a:t>
            </a:r>
            <a:r>
              <a:rPr lang="en-US" i="1" dirty="0" err="1"/>
              <a:t>Acha</a:t>
            </a:r>
            <a:r>
              <a:rPr lang="en-US" i="1" dirty="0"/>
              <a:t> Mum’ are being used in the community based management of acute malnutrition (CMAM) programme, in key districts across the country. </a:t>
            </a:r>
            <a:endParaRPr lang="en-US" i="1" dirty="0" smtClean="0"/>
          </a:p>
          <a:p>
            <a:r>
              <a:rPr lang="en-US" i="1" dirty="0" smtClean="0"/>
              <a:t>WFP </a:t>
            </a:r>
            <a:r>
              <a:rPr lang="en-US" i="1" dirty="0"/>
              <a:t>has currently helped treat nearly half a million malnourished children under this programme, which has seen high recovery rates.</a:t>
            </a:r>
            <a:endParaRPr lang="en-US" dirty="0"/>
          </a:p>
          <a:p>
            <a:endParaRPr lang="en-US" dirty="0"/>
          </a:p>
        </p:txBody>
      </p:sp>
    </p:spTree>
    <p:extLst>
      <p:ext uri="{BB962C8B-B14F-4D97-AF65-F5344CB8AC3E}">
        <p14:creationId xmlns="" xmlns:p14="http://schemas.microsoft.com/office/powerpoint/2010/main" val="274726128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http://www.wfp.org/sites/default/files/imagecache/300xScale/photos/Marco_Frattini-pak-Pic.jpg"/>
          <p:cNvPicPr>
            <a:picLocks noGrp="1"/>
          </p:cNvPicPr>
          <p:nvPr>
            <p:ph sz="quarter" idx="1"/>
          </p:nvPr>
        </p:nvPicPr>
        <p:blipFill>
          <a:blip r:embed="rId2">
            <a:extLst>
              <a:ext uri="{28A0092B-C50C-407E-A947-70E740481C1C}">
                <a14:useLocalDpi xmlns="" xmlns:a14="http://schemas.microsoft.com/office/drawing/2010/main" val="0"/>
              </a:ext>
            </a:extLst>
          </a:blip>
          <a:srcRect/>
          <a:stretch>
            <a:fillRect/>
          </a:stretch>
        </p:blipFill>
        <p:spPr bwMode="auto">
          <a:xfrm>
            <a:off x="381000" y="228600"/>
            <a:ext cx="4572000" cy="2667000"/>
          </a:xfrm>
          <a:prstGeom prst="rect">
            <a:avLst/>
          </a:prstGeom>
          <a:noFill/>
          <a:ln>
            <a:noFill/>
          </a:ln>
        </p:spPr>
      </p:pic>
      <p:sp>
        <p:nvSpPr>
          <p:cNvPr id="5" name="Rectangle 4"/>
          <p:cNvSpPr/>
          <p:nvPr/>
        </p:nvSpPr>
        <p:spPr>
          <a:xfrm>
            <a:off x="381000" y="3124200"/>
            <a:ext cx="7162800" cy="923330"/>
          </a:xfrm>
          <a:prstGeom prst="rect">
            <a:avLst/>
          </a:prstGeom>
        </p:spPr>
        <p:txBody>
          <a:bodyPr wrap="square">
            <a:spAutoFit/>
          </a:bodyPr>
          <a:lstStyle/>
          <a:p>
            <a:r>
              <a:rPr lang="en-US" dirty="0"/>
              <a:t>A man helps unload a shipment of supplementary </a:t>
            </a:r>
            <a:r>
              <a:rPr lang="en-US" dirty="0" err="1"/>
              <a:t>plumpy</a:t>
            </a:r>
            <a:r>
              <a:rPr lang="en-US" dirty="0"/>
              <a:t>, a </a:t>
            </a:r>
            <a:r>
              <a:rPr lang="en-US" dirty="0" smtClean="0"/>
              <a:t>specialized </a:t>
            </a:r>
            <a:r>
              <a:rPr lang="en-US" dirty="0"/>
              <a:t>food product designed to protect young children from malnutrition. Copyright: WFP/Marco </a:t>
            </a:r>
            <a:r>
              <a:rPr lang="en-US" dirty="0" err="1"/>
              <a:t>Frattini</a:t>
            </a:r>
            <a:endParaRPr lang="en-US" dirty="0"/>
          </a:p>
        </p:txBody>
      </p:sp>
    </p:spTree>
    <p:extLst>
      <p:ext uri="{BB962C8B-B14F-4D97-AF65-F5344CB8AC3E}">
        <p14:creationId xmlns="" xmlns:p14="http://schemas.microsoft.com/office/powerpoint/2010/main" val="89497724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Six Million People </a:t>
            </a:r>
            <a:endParaRPr lang="en-US" dirty="0"/>
          </a:p>
        </p:txBody>
      </p:sp>
      <p:sp>
        <p:nvSpPr>
          <p:cNvPr id="3" name="Content Placeholder 2"/>
          <p:cNvSpPr>
            <a:spLocks noGrp="1"/>
          </p:cNvSpPr>
          <p:nvPr>
            <p:ph sz="quarter" idx="1"/>
          </p:nvPr>
        </p:nvSpPr>
        <p:spPr/>
        <p:txBody>
          <a:bodyPr/>
          <a:lstStyle/>
          <a:p>
            <a:r>
              <a:rPr lang="en-US" i="1" dirty="0"/>
              <a:t>As Pakistan continues to reel from a disastrous wave of monsoon flooding, WFP’s operation to bring emergency food aid to six million people a month is being extended in time and expanded so as to help long-term recovery. Further assistance from donors is needed.</a:t>
            </a:r>
            <a:endParaRPr lang="en-US" dirty="0"/>
          </a:p>
          <a:p>
            <a:pPr marL="0" indent="0">
              <a:buNone/>
            </a:pPr>
            <a:endParaRPr lang="en-US" dirty="0"/>
          </a:p>
        </p:txBody>
      </p:sp>
    </p:spTree>
    <p:extLst>
      <p:ext uri="{BB962C8B-B14F-4D97-AF65-F5344CB8AC3E}">
        <p14:creationId xmlns="" xmlns:p14="http://schemas.microsoft.com/office/powerpoint/2010/main" val="98653293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Growing needs </a:t>
            </a:r>
            <a:endParaRPr lang="en-US" dirty="0"/>
          </a:p>
        </p:txBody>
      </p:sp>
      <p:sp>
        <p:nvSpPr>
          <p:cNvPr id="3" name="Content Placeholder 2"/>
          <p:cNvSpPr>
            <a:spLocks noGrp="1"/>
          </p:cNvSpPr>
          <p:nvPr>
            <p:ph sz="quarter" idx="1"/>
          </p:nvPr>
        </p:nvSpPr>
        <p:spPr/>
        <p:txBody>
          <a:bodyPr/>
          <a:lstStyle/>
          <a:p>
            <a:r>
              <a:rPr lang="en-US" dirty="0"/>
              <a:t>WFP has been streaming emergency humanitarian assistance into Pakistan since the beginning of August and has so far received US$103 million. </a:t>
            </a:r>
            <a:endParaRPr lang="en-US" dirty="0" smtClean="0"/>
          </a:p>
          <a:p>
            <a:r>
              <a:rPr lang="en-US" dirty="0" smtClean="0"/>
              <a:t>The </a:t>
            </a:r>
            <a:r>
              <a:rPr lang="en-US" dirty="0"/>
              <a:t>budget required for the new  emergency food relief operation through to July 2011 is now </a:t>
            </a:r>
            <a:r>
              <a:rPr lang="en-US" b="1" dirty="0"/>
              <a:t>USD $600 million</a:t>
            </a:r>
            <a:r>
              <a:rPr lang="en-US" dirty="0"/>
              <a:t>.</a:t>
            </a:r>
          </a:p>
          <a:p>
            <a:endParaRPr lang="en-US" dirty="0"/>
          </a:p>
        </p:txBody>
      </p:sp>
    </p:spTree>
    <p:extLst>
      <p:ext uri="{BB962C8B-B14F-4D97-AF65-F5344CB8AC3E}">
        <p14:creationId xmlns="" xmlns:p14="http://schemas.microsoft.com/office/powerpoint/2010/main" val="56902020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WFP</a:t>
            </a:r>
            <a:endParaRPr lang="en-US" dirty="0"/>
          </a:p>
        </p:txBody>
      </p:sp>
      <p:sp>
        <p:nvSpPr>
          <p:cNvPr id="3" name="Content Placeholder 2"/>
          <p:cNvSpPr>
            <a:spLocks noGrp="1"/>
          </p:cNvSpPr>
          <p:nvPr>
            <p:ph sz="quarter" idx="1"/>
          </p:nvPr>
        </p:nvSpPr>
        <p:spPr/>
        <p:txBody>
          <a:bodyPr/>
          <a:lstStyle/>
          <a:p>
            <a:pPr algn="just"/>
            <a:r>
              <a:rPr lang="en-US" dirty="0"/>
              <a:t>WFP aims to provide emergency food assistance to an average of 6 million people each month while transitioning towards recovery activities, such as programmes that provide people with cash and food in return for work on projects to rebuild their communities</a:t>
            </a:r>
          </a:p>
        </p:txBody>
      </p:sp>
    </p:spTree>
    <p:extLst>
      <p:ext uri="{BB962C8B-B14F-4D97-AF65-F5344CB8AC3E}">
        <p14:creationId xmlns="" xmlns:p14="http://schemas.microsoft.com/office/powerpoint/2010/main" val="119780325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ttp://www.wfp.org/sites/default/files/PakPicNumber2.jpg"/>
          <p:cNvPicPr>
            <a:picLocks noGrp="1"/>
          </p:cNvPicPr>
          <p:nvPr>
            <p:ph sz="quarter" idx="1"/>
          </p:nvPr>
        </p:nvPicPr>
        <p:blipFill>
          <a:blip r:embed="rId2">
            <a:extLst>
              <a:ext uri="{28A0092B-C50C-407E-A947-70E740481C1C}">
                <a14:useLocalDpi xmlns="" xmlns:a14="http://schemas.microsoft.com/office/drawing/2010/main" val="0"/>
              </a:ext>
            </a:extLst>
          </a:blip>
          <a:srcRect/>
          <a:stretch>
            <a:fillRect/>
          </a:stretch>
        </p:blipFill>
        <p:spPr bwMode="auto">
          <a:xfrm>
            <a:off x="381000" y="762000"/>
            <a:ext cx="2857500" cy="4295775"/>
          </a:xfrm>
          <a:prstGeom prst="rect">
            <a:avLst/>
          </a:prstGeom>
          <a:noFill/>
          <a:ln>
            <a:noFill/>
          </a:ln>
        </p:spPr>
      </p:pic>
      <p:sp>
        <p:nvSpPr>
          <p:cNvPr id="5" name="Rectangle 4"/>
          <p:cNvSpPr/>
          <p:nvPr/>
        </p:nvSpPr>
        <p:spPr>
          <a:xfrm>
            <a:off x="3352800" y="1066800"/>
            <a:ext cx="5410200" cy="4093428"/>
          </a:xfrm>
          <a:prstGeom prst="rect">
            <a:avLst/>
          </a:prstGeom>
        </p:spPr>
        <p:txBody>
          <a:bodyPr wrap="square">
            <a:spAutoFit/>
          </a:bodyPr>
          <a:lstStyle/>
          <a:p>
            <a:r>
              <a:rPr lang="en-US" sz="2000" b="1" dirty="0"/>
              <a:t>WFP estimates that more than 10 million people need immediate food assistance.  WFP will aim to reach the majority of those affected, while the Pakistan government and NGOs are also providing food assistance.</a:t>
            </a:r>
          </a:p>
          <a:p>
            <a:r>
              <a:rPr lang="en-US" sz="2000" b="1" dirty="0"/>
              <a:t>In addition to providing food to families, WFP is also setting up a specialised feeding programme targeting small children, and pregnant and nursing mothers—who are particularly vulnerable to the effects of hunger and malnutrition.</a:t>
            </a:r>
          </a:p>
        </p:txBody>
      </p:sp>
    </p:spTree>
    <p:extLst>
      <p:ext uri="{BB962C8B-B14F-4D97-AF65-F5344CB8AC3E}">
        <p14:creationId xmlns="" xmlns:p14="http://schemas.microsoft.com/office/powerpoint/2010/main" val="29614843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sz="quarter" idx="1"/>
          </p:nvPr>
        </p:nvSpPr>
        <p:spPr/>
        <p:txBody>
          <a:bodyPr/>
          <a:lstStyle/>
          <a:p>
            <a:endParaRPr lang="en-US" dirty="0"/>
          </a:p>
          <a:p>
            <a:r>
              <a:rPr lang="en-US" dirty="0" smtClean="0"/>
              <a:t>United Nations Play a significant role in the humanitarian efforts.</a:t>
            </a:r>
          </a:p>
          <a:p>
            <a:r>
              <a:rPr lang="en-US" dirty="0" smtClean="0"/>
              <a:t>Floods have recently devastated lots of communities thus marginalized community is provided necessary assistance from UNICEF And WFP. </a:t>
            </a:r>
            <a:endParaRPr lang="en-US" dirty="0"/>
          </a:p>
        </p:txBody>
      </p:sp>
    </p:spTree>
    <p:extLst>
      <p:ext uri="{BB962C8B-B14F-4D97-AF65-F5344CB8AC3E}">
        <p14:creationId xmlns="" xmlns:p14="http://schemas.microsoft.com/office/powerpoint/2010/main" val="331713205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150</TotalTime>
  <Words>2564</Words>
  <Application>Microsoft Office PowerPoint</Application>
  <PresentationFormat>On-screen Show (4:3)</PresentationFormat>
  <Paragraphs>147</Paragraphs>
  <Slides>49</Slides>
  <Notes>0</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Oriel</vt:lpstr>
      <vt:lpstr>Decision Making in Non Profit Sector (NPO) Lecture-12</vt:lpstr>
      <vt:lpstr>Agenda</vt:lpstr>
      <vt:lpstr>United Nations and NPOs</vt:lpstr>
      <vt:lpstr>United nations and npos</vt:lpstr>
      <vt:lpstr>Civil society </vt:lpstr>
      <vt:lpstr>United nations and npos</vt:lpstr>
      <vt:lpstr>Relevance to the united nations </vt:lpstr>
      <vt:lpstr>NGOs and United nations </vt:lpstr>
      <vt:lpstr>Donor-UNICEF</vt:lpstr>
      <vt:lpstr>UNICEF-</vt:lpstr>
      <vt:lpstr>Boys play a board game in a UNICEF-supported child-friendly space at the Prang Government Primary School in Charsadda district, Khyber-Pakhtunkhwa, Pakistan. The school is being used as a relief camp for flood-affected families. </vt:lpstr>
      <vt:lpstr>UNICEF</vt:lpstr>
      <vt:lpstr>UNICEF</vt:lpstr>
      <vt:lpstr>Slide 14</vt:lpstr>
      <vt:lpstr>Slide 15</vt:lpstr>
      <vt:lpstr>UNICEF</vt:lpstr>
      <vt:lpstr>Essential services </vt:lpstr>
      <vt:lpstr>unicef</vt:lpstr>
      <vt:lpstr>Jalozai Camp-UNICEF</vt:lpstr>
      <vt:lpstr>UNICEF</vt:lpstr>
      <vt:lpstr>Slide 21</vt:lpstr>
      <vt:lpstr>Disproportionate risk for children </vt:lpstr>
      <vt:lpstr>Disrupted lives </vt:lpstr>
      <vt:lpstr>Slide 24</vt:lpstr>
      <vt:lpstr>Slide 25</vt:lpstr>
      <vt:lpstr>Providing water, education and protective spaces </vt:lpstr>
      <vt:lpstr>Child Protection-Sub Cluster</vt:lpstr>
      <vt:lpstr>Preparing for the future </vt:lpstr>
      <vt:lpstr>UNICEF REQUIREMENT</vt:lpstr>
      <vt:lpstr>Pakistan’s Hunger Facts</vt:lpstr>
      <vt:lpstr>Facts Behind Hunger</vt:lpstr>
      <vt:lpstr>Slide 32</vt:lpstr>
      <vt:lpstr>Slide 33</vt:lpstr>
      <vt:lpstr>4. Poor sanitation</vt:lpstr>
      <vt:lpstr>5. Child mortality</vt:lpstr>
      <vt:lpstr>6. Violent conflict </vt:lpstr>
      <vt:lpstr>7. Rising hunger</vt:lpstr>
      <vt:lpstr>8. Wheat dependent</vt:lpstr>
      <vt:lpstr>Slide 39</vt:lpstr>
      <vt:lpstr>Exclusive interview</vt:lpstr>
      <vt:lpstr>Slide 41</vt:lpstr>
      <vt:lpstr>Slide 42</vt:lpstr>
      <vt:lpstr> Steps taken by WFP</vt:lpstr>
      <vt:lpstr>Slide 44</vt:lpstr>
      <vt:lpstr>Six Million People </vt:lpstr>
      <vt:lpstr>Growing needs </vt:lpstr>
      <vt:lpstr>WFP</vt:lpstr>
      <vt:lpstr>Slide 48</vt:lpstr>
      <vt:lpstr>Conclusion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Decision Making in Non Profit Sector (NPO) Lecture-12</dc:title>
  <dc:creator>comsats</dc:creator>
  <cp:lastModifiedBy>NTS</cp:lastModifiedBy>
  <cp:revision>12</cp:revision>
  <dcterms:created xsi:type="dcterms:W3CDTF">2013-10-14T21:02:09Z</dcterms:created>
  <dcterms:modified xsi:type="dcterms:W3CDTF">2013-10-15T09:00:20Z</dcterms:modified>
</cp:coreProperties>
</file>