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6" r:id="rId4"/>
    <p:sldId id="259" r:id="rId5"/>
    <p:sldId id="260" r:id="rId6"/>
    <p:sldId id="261" r:id="rId7"/>
    <p:sldId id="262" r:id="rId8"/>
    <p:sldId id="263" r:id="rId9"/>
    <p:sldId id="264" r:id="rId10"/>
    <p:sldId id="265" r:id="rId11"/>
    <p:sldId id="266" r:id="rId12"/>
    <p:sldId id="267" r:id="rId13"/>
    <p:sldId id="268" r:id="rId14"/>
    <p:sldId id="271"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26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68ECA3D-74C5-470B-B564-2008D289462D}" type="datetimeFigureOut">
              <a:rPr lang="en-US" smtClean="0"/>
              <a:pPr/>
              <a:t>10/15/2013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3DAEE0E-7D3E-4CF2-8D49-F0093463B40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68ECA3D-74C5-470B-B564-2008D289462D}" type="datetimeFigureOut">
              <a:rPr lang="en-US" smtClean="0"/>
              <a:pPr/>
              <a:t>10/15/2013</a:t>
            </a:fld>
            <a:endParaRPr lang="en-US"/>
          </a:p>
        </p:txBody>
      </p:sp>
      <p:sp>
        <p:nvSpPr>
          <p:cNvPr id="9" name="Slide Number Placeholder 8"/>
          <p:cNvSpPr>
            <a:spLocks noGrp="1"/>
          </p:cNvSpPr>
          <p:nvPr>
            <p:ph type="sldNum" sz="quarter" idx="15"/>
          </p:nvPr>
        </p:nvSpPr>
        <p:spPr/>
        <p:txBody>
          <a:bodyPr rtlCol="0"/>
          <a:lstStyle/>
          <a:p>
            <a:fld id="{B3DAEE0E-7D3E-4CF2-8D49-F0093463B401}"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68ECA3D-74C5-470B-B564-2008D289462D}" type="datetimeFigureOut">
              <a:rPr lang="en-US" smtClean="0"/>
              <a:pPr/>
              <a:t>10/15/2013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3DAEE0E-7D3E-4CF2-8D49-F0093463B40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68ECA3D-74C5-470B-B564-2008D289462D}" type="datetimeFigureOut">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DAEE0E-7D3E-4CF2-8D49-F0093463B401}"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68ECA3D-74C5-470B-B564-2008D289462D}" type="datetimeFigureOut">
              <a:rPr lang="en-US" smtClean="0"/>
              <a:pPr/>
              <a:t>10/15/2013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DAEE0E-7D3E-4CF2-8D49-F0093463B401}"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68ECA3D-74C5-470B-B564-2008D289462D}" type="datetimeFigureOut">
              <a:rPr lang="en-US" smtClean="0"/>
              <a:pPr/>
              <a:t>10/15/2013</a:t>
            </a:fld>
            <a:endParaRPr lang="en-US"/>
          </a:p>
        </p:txBody>
      </p:sp>
      <p:sp>
        <p:nvSpPr>
          <p:cNvPr id="7" name="Slide Number Placeholder 6"/>
          <p:cNvSpPr>
            <a:spLocks noGrp="1"/>
          </p:cNvSpPr>
          <p:nvPr>
            <p:ph type="sldNum" sz="quarter" idx="11"/>
          </p:nvPr>
        </p:nvSpPr>
        <p:spPr/>
        <p:txBody>
          <a:bodyPr rtlCol="0"/>
          <a:lstStyle/>
          <a:p>
            <a:fld id="{B3DAEE0E-7D3E-4CF2-8D49-F0093463B401}"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8ECA3D-74C5-470B-B564-2008D289462D}" type="datetimeFigureOut">
              <a:rPr lang="en-US" smtClean="0"/>
              <a:pPr/>
              <a:t>10/15/2013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DAEE0E-7D3E-4CF2-8D49-F0093463B4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68ECA3D-74C5-470B-B564-2008D289462D}" type="datetimeFigureOut">
              <a:rPr lang="en-US" smtClean="0"/>
              <a:pPr/>
              <a:t>10/15/2013</a:t>
            </a:fld>
            <a:endParaRPr lang="en-US"/>
          </a:p>
        </p:txBody>
      </p:sp>
      <p:sp>
        <p:nvSpPr>
          <p:cNvPr id="22" name="Slide Number Placeholder 21"/>
          <p:cNvSpPr>
            <a:spLocks noGrp="1"/>
          </p:cNvSpPr>
          <p:nvPr>
            <p:ph type="sldNum" sz="quarter" idx="15"/>
          </p:nvPr>
        </p:nvSpPr>
        <p:spPr/>
        <p:txBody>
          <a:bodyPr rtlCol="0"/>
          <a:lstStyle/>
          <a:p>
            <a:fld id="{B3DAEE0E-7D3E-4CF2-8D49-F0093463B401}"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68ECA3D-74C5-470B-B564-2008D289462D}" type="datetimeFigureOut">
              <a:rPr lang="en-US" smtClean="0"/>
              <a:pPr/>
              <a:t>10/15/2013</a:t>
            </a:fld>
            <a:endParaRPr lang="en-US"/>
          </a:p>
        </p:txBody>
      </p:sp>
      <p:sp>
        <p:nvSpPr>
          <p:cNvPr id="18" name="Slide Number Placeholder 17"/>
          <p:cNvSpPr>
            <a:spLocks noGrp="1"/>
          </p:cNvSpPr>
          <p:nvPr>
            <p:ph type="sldNum" sz="quarter" idx="11"/>
          </p:nvPr>
        </p:nvSpPr>
        <p:spPr/>
        <p:txBody>
          <a:bodyPr rtlCol="0"/>
          <a:lstStyle/>
          <a:p>
            <a:fld id="{B3DAEE0E-7D3E-4CF2-8D49-F0093463B401}"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8ECA3D-74C5-470B-B564-2008D289462D}" type="datetimeFigureOut">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EE0E-7D3E-4CF2-8D49-F0093463B4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8ECA3D-74C5-470B-B564-2008D289462D}" type="datetimeFigureOut">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DAEE0E-7D3E-4CF2-8D49-F0093463B4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68ECA3D-74C5-470B-B564-2008D289462D}" type="datetimeFigureOut">
              <a:rPr lang="en-US" smtClean="0"/>
              <a:pPr/>
              <a:t>10/15/2013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3DAEE0E-7D3E-4CF2-8D49-F0093463B4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en.wikipedia.org/wiki/File:Abdul_Sattar_Edhi.jpg"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en.wikipedia.org/wiki/Pakistan" TargetMode="External"/><Relationship Id="rId4" Type="http://schemas.openxmlformats.org/officeDocument/2006/relationships/hyperlink" Target="http://en.wikipedia.org/wiki/Nishan-e-Imtiaz"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219200"/>
            <a:ext cx="6172200" cy="1894362"/>
          </a:xfrm>
        </p:spPr>
        <p:txBody>
          <a:bodyPr>
            <a:normAutofit/>
          </a:bodyPr>
          <a:lstStyle/>
          <a:p>
            <a:r>
              <a:rPr lang="en-US" dirty="0" smtClean="0"/>
              <a:t>Decision Making in Non Profit Sector (NPO)</a:t>
            </a:r>
            <a:br>
              <a:rPr lang="en-US" dirty="0" smtClean="0"/>
            </a:br>
            <a:r>
              <a:rPr lang="en-US" dirty="0" smtClean="0"/>
              <a:t>Lecture-11</a:t>
            </a:r>
            <a:endParaRPr lang="en-US" dirty="0"/>
          </a:p>
        </p:txBody>
      </p:sp>
      <p:sp>
        <p:nvSpPr>
          <p:cNvPr id="3" name="Subtitle 2"/>
          <p:cNvSpPr>
            <a:spLocks noGrp="1"/>
          </p:cNvSpPr>
          <p:nvPr>
            <p:ph type="subTitle" idx="1"/>
          </p:nvPr>
        </p:nvSpPr>
        <p:spPr>
          <a:xfrm>
            <a:off x="2057400" y="3429000"/>
            <a:ext cx="6172200" cy="1371600"/>
          </a:xfrm>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solidFill>
                <a:schemeClr val="tx1"/>
              </a:solidFill>
            </a:endParaRPr>
          </a:p>
          <a:p>
            <a:endParaRPr lang="en-US" dirty="0" smtClean="0">
              <a:solidFill>
                <a:schemeClr val="tx1"/>
              </a:solidFill>
            </a:endParaRPr>
          </a:p>
          <a:p>
            <a:endParaRPr lang="en-US" dirty="0"/>
          </a:p>
        </p:txBody>
      </p:sp>
    </p:spTree>
    <p:extLst>
      <p:ext uri="{BB962C8B-B14F-4D97-AF65-F5344CB8AC3E}">
        <p14:creationId xmlns="" xmlns:p14="http://schemas.microsoft.com/office/powerpoint/2010/main" val="13524273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a:bodyPr>
          <a:lstStyle/>
          <a:p>
            <a:r>
              <a:rPr lang="en-US" dirty="0" smtClean="0"/>
              <a:t>Preview of last Lecture </a:t>
            </a:r>
          </a:p>
          <a:p>
            <a:r>
              <a:rPr lang="en-US" dirty="0" smtClean="0"/>
              <a:t>The Role of NGOs, Charitable Organizations, Trust.</a:t>
            </a:r>
          </a:p>
          <a:p>
            <a:r>
              <a:rPr lang="en-US" dirty="0" smtClean="0"/>
              <a:t>Example 1: Edhi Foundation </a:t>
            </a:r>
          </a:p>
          <a:p>
            <a:r>
              <a:rPr lang="en-US" dirty="0" smtClean="0"/>
              <a:t>Example 2: Sustainable Development Policy Institute </a:t>
            </a:r>
          </a:p>
          <a:p>
            <a:r>
              <a:rPr lang="en-US" dirty="0" smtClean="0"/>
              <a:t>Example 3: </a:t>
            </a:r>
            <a:r>
              <a:rPr lang="en-US" dirty="0"/>
              <a:t> </a:t>
            </a:r>
            <a:r>
              <a:rPr lang="en-US" dirty="0" smtClean="0"/>
              <a:t> An </a:t>
            </a:r>
            <a:r>
              <a:rPr lang="en-US" dirty="0"/>
              <a:t>Overview of Basic Education under </a:t>
            </a:r>
            <a:r>
              <a:rPr lang="en-US" dirty="0" smtClean="0"/>
              <a:t>the Social </a:t>
            </a:r>
            <a:r>
              <a:rPr lang="en-US" dirty="0"/>
              <a:t>Action Plan in </a:t>
            </a:r>
            <a:r>
              <a:rPr lang="en-US" dirty="0" smtClean="0"/>
              <a:t>Pakistan(1999) Shahrukh </a:t>
            </a:r>
            <a:r>
              <a:rPr lang="en-US" dirty="0"/>
              <a:t>Rafi Khan</a:t>
            </a:r>
          </a:p>
          <a:p>
            <a:r>
              <a:rPr lang="en-US" dirty="0" smtClean="0"/>
              <a:t>Example 4: Sustainable Development Society.</a:t>
            </a:r>
          </a:p>
          <a:p>
            <a:r>
              <a:rPr lang="en-US" dirty="0" smtClean="0"/>
              <a:t>Conclusion </a:t>
            </a:r>
            <a:endParaRPr lang="en-US" dirty="0"/>
          </a:p>
          <a:p>
            <a:endParaRPr lang="en-US" dirty="0"/>
          </a:p>
        </p:txBody>
      </p:sp>
    </p:spTree>
    <p:extLst>
      <p:ext uri="{BB962C8B-B14F-4D97-AF65-F5344CB8AC3E}">
        <p14:creationId xmlns="" xmlns:p14="http://schemas.microsoft.com/office/powerpoint/2010/main" val="1408431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bdul Sattar Edhi.jpg">
            <a:hlinkClick r:id="rId2"/>
          </p:cNvPr>
          <p:cNvPicPr/>
          <p:nvPr/>
        </p:nvPicPr>
        <p:blipFill>
          <a:blip r:embed="rId3">
            <a:extLst>
              <a:ext uri="{28A0092B-C50C-407E-A947-70E740481C1C}">
                <a14:useLocalDpi xmlns="" xmlns:a14="http://schemas.microsoft.com/office/drawing/2010/main" val="0"/>
              </a:ext>
            </a:extLst>
          </a:blip>
          <a:srcRect/>
          <a:stretch>
            <a:fillRect/>
          </a:stretch>
        </p:blipFill>
        <p:spPr bwMode="auto">
          <a:xfrm>
            <a:off x="6322422" y="1447800"/>
            <a:ext cx="2592977" cy="2057400"/>
          </a:xfrm>
          <a:prstGeom prst="rect">
            <a:avLst/>
          </a:prstGeom>
          <a:noFill/>
          <a:ln>
            <a:noFill/>
          </a:ln>
        </p:spPr>
      </p:pic>
      <p:graphicFrame>
        <p:nvGraphicFramePr>
          <p:cNvPr id="6" name="Table 5"/>
          <p:cNvGraphicFramePr>
            <a:graphicFrameLocks noGrp="1"/>
          </p:cNvGraphicFramePr>
          <p:nvPr>
            <p:extLst>
              <p:ext uri="{D42A27DB-BD31-4B8C-83A1-F6EECF244321}">
                <p14:modId xmlns="" xmlns:p14="http://schemas.microsoft.com/office/powerpoint/2010/main" val="3771465258"/>
              </p:ext>
            </p:extLst>
          </p:nvPr>
        </p:nvGraphicFramePr>
        <p:xfrm>
          <a:off x="304798" y="1981200"/>
          <a:ext cx="6017624" cy="4495799"/>
        </p:xfrm>
        <a:graphic>
          <a:graphicData uri="http://schemas.openxmlformats.org/drawingml/2006/table">
            <a:tbl>
              <a:tblPr firstRow="1" firstCol="1" bandRow="1">
                <a:tableStyleId>{5C22544A-7EE6-4342-B048-85BDC9FD1C3A}</a:tableStyleId>
              </a:tblPr>
              <a:tblGrid>
                <a:gridCol w="3008812"/>
                <a:gridCol w="3008812"/>
              </a:tblGrid>
              <a:tr h="1421111">
                <a:tc>
                  <a:txBody>
                    <a:bodyPr/>
                    <a:lstStyle/>
                    <a:p>
                      <a:pPr marL="0" marR="0">
                        <a:lnSpc>
                          <a:spcPts val="1800"/>
                        </a:lnSpc>
                        <a:spcBef>
                          <a:spcPts val="600"/>
                        </a:spcBef>
                        <a:spcAft>
                          <a:spcPts val="600"/>
                        </a:spcAft>
                      </a:pPr>
                      <a:r>
                        <a:rPr lang="en-US" sz="2000" dirty="0">
                          <a:solidFill>
                            <a:schemeClr val="tx1"/>
                          </a:solidFill>
                          <a:effectLst/>
                        </a:rPr>
                        <a:t>Born</a:t>
                      </a:r>
                      <a:endParaRPr lang="en-US" sz="2000" dirty="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Dr. Abdul Sattar Edhi</a:t>
                      </a:r>
                      <a:br>
                        <a:rPr lang="en-US" sz="2000" dirty="0">
                          <a:solidFill>
                            <a:schemeClr val="tx1"/>
                          </a:solidFill>
                          <a:effectLst/>
                        </a:rPr>
                      </a:br>
                      <a:r>
                        <a:rPr lang="en-US" sz="2000" dirty="0">
                          <a:solidFill>
                            <a:schemeClr val="tx1"/>
                          </a:solidFill>
                          <a:effectLst/>
                        </a:rPr>
                        <a:t>(1928-01-01) January 1, 1928 (age 85)</a:t>
                      </a:r>
                      <a:br>
                        <a:rPr lang="en-US" sz="2000" dirty="0">
                          <a:solidFill>
                            <a:schemeClr val="tx1"/>
                          </a:solidFill>
                          <a:effectLst/>
                        </a:rPr>
                      </a:br>
                      <a:r>
                        <a:rPr lang="en-US" sz="2000" dirty="0">
                          <a:solidFill>
                            <a:schemeClr val="tx1"/>
                          </a:solidFill>
                          <a:effectLst/>
                        </a:rPr>
                        <a:t>Bantva, British India</a:t>
                      </a:r>
                      <a:endParaRPr lang="en-US" sz="2000" dirty="0">
                        <a:solidFill>
                          <a:schemeClr val="tx1"/>
                        </a:solidFill>
                        <a:effectLst/>
                        <a:latin typeface="Calibri"/>
                        <a:ea typeface="Calibri"/>
                        <a:cs typeface="Times New Roman"/>
                      </a:endParaRPr>
                    </a:p>
                  </a:txBody>
                  <a:tcPr marL="30480" marR="30480" marT="30480" marB="30480" anchor="ctr"/>
                </a:tc>
              </a:tr>
              <a:tr h="398865">
                <a:tc>
                  <a:txBody>
                    <a:bodyPr/>
                    <a:lstStyle/>
                    <a:p>
                      <a:pPr marL="0" marR="0">
                        <a:lnSpc>
                          <a:spcPts val="1800"/>
                        </a:lnSpc>
                        <a:spcBef>
                          <a:spcPts val="600"/>
                        </a:spcBef>
                        <a:spcAft>
                          <a:spcPts val="600"/>
                        </a:spcAft>
                      </a:pPr>
                      <a:r>
                        <a:rPr lang="en-US" sz="2000">
                          <a:solidFill>
                            <a:schemeClr val="tx1"/>
                          </a:solidFill>
                          <a:effectLst/>
                        </a:rPr>
                        <a:t>Nationality</a:t>
                      </a:r>
                      <a:endParaRPr lang="en-US" sz="200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Pakistani</a:t>
                      </a:r>
                      <a:endParaRPr lang="en-US" sz="2000" dirty="0">
                        <a:solidFill>
                          <a:schemeClr val="tx1"/>
                        </a:solidFill>
                        <a:effectLst/>
                        <a:latin typeface="Calibri"/>
                        <a:ea typeface="Calibri"/>
                        <a:cs typeface="Times New Roman"/>
                      </a:endParaRPr>
                    </a:p>
                  </a:txBody>
                  <a:tcPr marL="30480" marR="30480" marT="30480" marB="30480" anchor="ctr"/>
                </a:tc>
              </a:tr>
              <a:tr h="398865">
                <a:tc>
                  <a:txBody>
                    <a:bodyPr/>
                    <a:lstStyle/>
                    <a:p>
                      <a:pPr marL="0" marR="0">
                        <a:lnSpc>
                          <a:spcPts val="1800"/>
                        </a:lnSpc>
                        <a:spcBef>
                          <a:spcPts val="600"/>
                        </a:spcBef>
                        <a:spcAft>
                          <a:spcPts val="600"/>
                        </a:spcAft>
                      </a:pPr>
                      <a:r>
                        <a:rPr lang="en-US" sz="2000">
                          <a:solidFill>
                            <a:schemeClr val="tx1"/>
                          </a:solidFill>
                          <a:effectLst/>
                        </a:rPr>
                        <a:t>Ethnicity</a:t>
                      </a:r>
                      <a:endParaRPr lang="en-US" sz="200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Gujarati</a:t>
                      </a:r>
                      <a:endParaRPr lang="en-US" sz="2000" dirty="0">
                        <a:solidFill>
                          <a:schemeClr val="tx1"/>
                        </a:solidFill>
                        <a:effectLst/>
                        <a:latin typeface="Calibri"/>
                        <a:ea typeface="Calibri"/>
                        <a:cs typeface="Times New Roman"/>
                      </a:endParaRPr>
                    </a:p>
                  </a:txBody>
                  <a:tcPr marL="30480" marR="30480" marT="30480" marB="30480" anchor="ctr"/>
                </a:tc>
              </a:tr>
              <a:tr h="739614">
                <a:tc>
                  <a:txBody>
                    <a:bodyPr/>
                    <a:lstStyle/>
                    <a:p>
                      <a:pPr marL="0" marR="0">
                        <a:lnSpc>
                          <a:spcPts val="1800"/>
                        </a:lnSpc>
                        <a:spcBef>
                          <a:spcPts val="600"/>
                        </a:spcBef>
                        <a:spcAft>
                          <a:spcPts val="600"/>
                        </a:spcAft>
                      </a:pPr>
                      <a:r>
                        <a:rPr lang="en-US" sz="2000">
                          <a:solidFill>
                            <a:schemeClr val="tx1"/>
                          </a:solidFill>
                          <a:effectLst/>
                        </a:rPr>
                        <a:t>Known for</a:t>
                      </a:r>
                      <a:endParaRPr lang="en-US" sz="200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Social Work</a:t>
                      </a:r>
                      <a:br>
                        <a:rPr lang="en-US" sz="2000" dirty="0">
                          <a:solidFill>
                            <a:schemeClr val="tx1"/>
                          </a:solidFill>
                          <a:effectLst/>
                        </a:rPr>
                      </a:br>
                      <a:r>
                        <a:rPr lang="en-US" sz="2000" dirty="0">
                          <a:solidFill>
                            <a:schemeClr val="tx1"/>
                          </a:solidFill>
                          <a:effectLst/>
                        </a:rPr>
                        <a:t>Simple lifestyle</a:t>
                      </a:r>
                      <a:endParaRPr lang="en-US" sz="2000" dirty="0">
                        <a:solidFill>
                          <a:schemeClr val="tx1"/>
                        </a:solidFill>
                        <a:effectLst/>
                        <a:latin typeface="Calibri"/>
                        <a:ea typeface="Calibri"/>
                        <a:cs typeface="Times New Roman"/>
                      </a:endParaRPr>
                    </a:p>
                  </a:txBody>
                  <a:tcPr marL="30480" marR="30480" marT="30480" marB="30480" anchor="ctr"/>
                </a:tc>
              </a:tr>
              <a:tr h="398865">
                <a:tc>
                  <a:txBody>
                    <a:bodyPr/>
                    <a:lstStyle/>
                    <a:p>
                      <a:pPr marL="0" marR="0">
                        <a:lnSpc>
                          <a:spcPts val="1800"/>
                        </a:lnSpc>
                        <a:spcBef>
                          <a:spcPts val="600"/>
                        </a:spcBef>
                        <a:spcAft>
                          <a:spcPts val="600"/>
                        </a:spcAft>
                      </a:pPr>
                      <a:r>
                        <a:rPr lang="en-US" sz="2000">
                          <a:solidFill>
                            <a:schemeClr val="tx1"/>
                          </a:solidFill>
                          <a:effectLst/>
                        </a:rPr>
                        <a:t>Religion</a:t>
                      </a:r>
                      <a:endParaRPr lang="en-US" sz="200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Islam</a:t>
                      </a:r>
                      <a:endParaRPr lang="en-US" sz="2000" dirty="0">
                        <a:solidFill>
                          <a:schemeClr val="tx1"/>
                        </a:solidFill>
                        <a:effectLst/>
                        <a:latin typeface="Calibri"/>
                        <a:ea typeface="Calibri"/>
                        <a:cs typeface="Times New Roman"/>
                      </a:endParaRPr>
                    </a:p>
                  </a:txBody>
                  <a:tcPr marL="30480" marR="30480" marT="30480" marB="30480" anchor="ctr"/>
                </a:tc>
              </a:tr>
              <a:tr h="398865">
                <a:tc>
                  <a:txBody>
                    <a:bodyPr/>
                    <a:lstStyle/>
                    <a:p>
                      <a:pPr marL="0" marR="0">
                        <a:lnSpc>
                          <a:spcPts val="1800"/>
                        </a:lnSpc>
                        <a:spcBef>
                          <a:spcPts val="600"/>
                        </a:spcBef>
                        <a:spcAft>
                          <a:spcPts val="600"/>
                        </a:spcAft>
                      </a:pPr>
                      <a:r>
                        <a:rPr lang="en-US" sz="2000">
                          <a:solidFill>
                            <a:schemeClr val="tx1"/>
                          </a:solidFill>
                          <a:effectLst/>
                        </a:rPr>
                        <a:t>Spouse(s)</a:t>
                      </a:r>
                      <a:endParaRPr lang="en-US" sz="200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Bilquis Edhi</a:t>
                      </a:r>
                      <a:endParaRPr lang="en-US" sz="2000" dirty="0">
                        <a:solidFill>
                          <a:schemeClr val="tx1"/>
                        </a:solidFill>
                        <a:effectLst/>
                        <a:latin typeface="Calibri"/>
                        <a:ea typeface="Calibri"/>
                        <a:cs typeface="Times New Roman"/>
                      </a:endParaRPr>
                    </a:p>
                  </a:txBody>
                  <a:tcPr marL="30480" marR="30480" marT="30480" marB="30480" anchor="ctr"/>
                </a:tc>
              </a:tr>
              <a:tr h="739614">
                <a:tc>
                  <a:txBody>
                    <a:bodyPr/>
                    <a:lstStyle/>
                    <a:p>
                      <a:pPr marL="0" marR="0">
                        <a:lnSpc>
                          <a:spcPts val="1800"/>
                        </a:lnSpc>
                        <a:spcBef>
                          <a:spcPts val="600"/>
                        </a:spcBef>
                        <a:spcAft>
                          <a:spcPts val="600"/>
                        </a:spcAft>
                      </a:pPr>
                      <a:r>
                        <a:rPr lang="en-US" sz="2000" dirty="0">
                          <a:solidFill>
                            <a:schemeClr val="tx1"/>
                          </a:solidFill>
                          <a:effectLst/>
                        </a:rPr>
                        <a:t>Awards</a:t>
                      </a:r>
                      <a:endParaRPr lang="en-US" sz="2000" dirty="0">
                        <a:solidFill>
                          <a:schemeClr val="tx1"/>
                        </a:solidFill>
                        <a:effectLst/>
                        <a:latin typeface="Calibri"/>
                        <a:ea typeface="Calibri"/>
                        <a:cs typeface="Times New Roman"/>
                      </a:endParaRPr>
                    </a:p>
                  </a:txBody>
                  <a:tcPr marL="30480" marR="30480" marT="30480" marB="30480" anchor="ctr"/>
                </a:tc>
                <a:tc>
                  <a:txBody>
                    <a:bodyPr/>
                    <a:lstStyle/>
                    <a:p>
                      <a:pPr marL="0" marR="0">
                        <a:lnSpc>
                          <a:spcPts val="1800"/>
                        </a:lnSpc>
                        <a:spcBef>
                          <a:spcPts val="600"/>
                        </a:spcBef>
                        <a:spcAft>
                          <a:spcPts val="600"/>
                        </a:spcAft>
                      </a:pPr>
                      <a:r>
                        <a:rPr lang="en-US" sz="2000" dirty="0">
                          <a:solidFill>
                            <a:schemeClr val="tx1"/>
                          </a:solidFill>
                          <a:effectLst/>
                        </a:rPr>
                        <a:t>Lenin Peace Prize</a:t>
                      </a:r>
                      <a:br>
                        <a:rPr lang="en-US" sz="2000" dirty="0">
                          <a:solidFill>
                            <a:schemeClr val="tx1"/>
                          </a:solidFill>
                          <a:effectLst/>
                        </a:rPr>
                      </a:br>
                      <a:r>
                        <a:rPr lang="en-US" sz="2000" dirty="0" err="1">
                          <a:solidFill>
                            <a:schemeClr val="tx1"/>
                          </a:solidFill>
                          <a:effectLst/>
                          <a:hlinkClick r:id="rId4" tooltip="Nishan-e-Imtiaz"/>
                        </a:rPr>
                        <a:t>Nishan</a:t>
                      </a:r>
                      <a:r>
                        <a:rPr lang="en-US" sz="2000" dirty="0">
                          <a:solidFill>
                            <a:schemeClr val="tx1"/>
                          </a:solidFill>
                          <a:effectLst/>
                          <a:hlinkClick r:id="rId4" tooltip="Nishan-e-Imtiaz"/>
                        </a:rPr>
                        <a:t>-e-</a:t>
                      </a:r>
                      <a:r>
                        <a:rPr lang="en-US" sz="2000" dirty="0" err="1">
                          <a:solidFill>
                            <a:schemeClr val="tx1"/>
                          </a:solidFill>
                          <a:effectLst/>
                          <a:hlinkClick r:id="rId4" tooltip="Nishan-e-Imtiaz"/>
                        </a:rPr>
                        <a:t>Imtiaz</a:t>
                      </a:r>
                      <a:endParaRPr lang="en-US" sz="2000" dirty="0">
                        <a:solidFill>
                          <a:schemeClr val="tx1"/>
                        </a:solidFill>
                        <a:effectLst/>
                        <a:latin typeface="Calibri"/>
                        <a:ea typeface="Calibri"/>
                        <a:cs typeface="Times New Roman"/>
                      </a:endParaRPr>
                    </a:p>
                  </a:txBody>
                  <a:tcPr marL="30480" marR="30480" marT="30480" marB="30480" anchor="ctr"/>
                </a:tc>
              </a:tr>
            </a:tbl>
          </a:graphicData>
        </a:graphic>
      </p:graphicFrame>
      <p:pic>
        <p:nvPicPr>
          <p:cNvPr id="1025" name="Picture 2" descr="Description: Pakistan">
            <a:hlinkClick r:id="rId5" tooltip="Pakistan"/>
          </p:cNvPr>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3429000" y="48985"/>
            <a:ext cx="1887753" cy="117021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02816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Dr. Abdul Sattar Edhi</a:t>
            </a:r>
            <a:endParaRPr lang="en-US" sz="4800" dirty="0"/>
          </a:p>
        </p:txBody>
      </p:sp>
      <p:sp>
        <p:nvSpPr>
          <p:cNvPr id="3" name="Content Placeholder 2"/>
          <p:cNvSpPr>
            <a:spLocks noGrp="1"/>
          </p:cNvSpPr>
          <p:nvPr>
            <p:ph sz="quarter" idx="1"/>
          </p:nvPr>
        </p:nvSpPr>
        <p:spPr/>
        <p:txBody>
          <a:bodyPr>
            <a:normAutofit/>
          </a:bodyPr>
          <a:lstStyle/>
          <a:p>
            <a:pPr algn="just"/>
            <a:r>
              <a:rPr lang="en-US" b="1" dirty="0"/>
              <a:t>Dr. Abdul Sattar </a:t>
            </a:r>
            <a:r>
              <a:rPr lang="en-US" b="1" dirty="0" smtClean="0"/>
              <a:t>Edhi</a:t>
            </a:r>
            <a:r>
              <a:rPr lang="en-US" dirty="0" smtClean="0"/>
              <a:t> </a:t>
            </a:r>
            <a:r>
              <a:rPr lang="en-US" dirty="0"/>
              <a:t>or </a:t>
            </a:r>
            <a:r>
              <a:rPr lang="en-US" b="1" dirty="0" err="1"/>
              <a:t>Maulana</a:t>
            </a:r>
            <a:r>
              <a:rPr lang="en-US" b="1" dirty="0"/>
              <a:t> Edhi</a:t>
            </a:r>
            <a:r>
              <a:rPr lang="en-US" dirty="0"/>
              <a:t>, is a prominent Pakistani philanthropist, social activist and humanitarian. </a:t>
            </a:r>
            <a:endParaRPr lang="en-US" dirty="0" smtClean="0"/>
          </a:p>
          <a:p>
            <a:pPr algn="just"/>
            <a:r>
              <a:rPr lang="en-US" dirty="0"/>
              <a:t>He is the founder and head of the Edhi Foundation, a non-profit social welfare organization in Pakistan. </a:t>
            </a:r>
            <a:endParaRPr lang="en-US" dirty="0" smtClean="0"/>
          </a:p>
          <a:p>
            <a:pPr algn="just"/>
            <a:r>
              <a:rPr lang="en-US" dirty="0" smtClean="0">
                <a:effectLst/>
                <a:latin typeface="Times New Roman"/>
                <a:ea typeface="Times New Roman"/>
              </a:rPr>
              <a:t>Together with his wife, </a:t>
            </a:r>
            <a:r>
              <a:rPr lang="en-US" dirty="0" smtClean="0">
                <a:effectLst/>
                <a:latin typeface="Times New Roman"/>
                <a:ea typeface="Times New Roman"/>
                <a:cs typeface="Times New Roman"/>
              </a:rPr>
              <a:t>Bilquis Edhi</a:t>
            </a:r>
            <a:r>
              <a:rPr lang="en-US" dirty="0" smtClean="0">
                <a:effectLst/>
                <a:latin typeface="Times New Roman"/>
                <a:ea typeface="Times New Roman"/>
              </a:rPr>
              <a:t>, he received the 1986 </a:t>
            </a:r>
            <a:r>
              <a:rPr lang="en-US" dirty="0" smtClean="0">
                <a:effectLst/>
                <a:latin typeface="Times New Roman"/>
                <a:ea typeface="Times New Roman"/>
                <a:cs typeface="Times New Roman"/>
              </a:rPr>
              <a:t>Ramon Magsaysay Award</a:t>
            </a:r>
            <a:r>
              <a:rPr lang="en-US" dirty="0" smtClean="0">
                <a:effectLst/>
                <a:latin typeface="Times New Roman"/>
                <a:ea typeface="Times New Roman"/>
              </a:rPr>
              <a:t> for Public Service. He is also the recipient of the </a:t>
            </a:r>
            <a:r>
              <a:rPr lang="en-US" dirty="0" smtClean="0">
                <a:effectLst/>
                <a:latin typeface="Times New Roman"/>
                <a:ea typeface="Times New Roman"/>
                <a:cs typeface="Times New Roman"/>
              </a:rPr>
              <a:t>Lenin Peace Prize</a:t>
            </a:r>
            <a:r>
              <a:rPr lang="en-US" dirty="0" smtClean="0">
                <a:effectLst/>
                <a:latin typeface="Times New Roman"/>
                <a:ea typeface="Times New Roman"/>
              </a:rPr>
              <a:t> and the </a:t>
            </a:r>
            <a:r>
              <a:rPr lang="en-US" dirty="0" smtClean="0">
                <a:effectLst/>
                <a:latin typeface="Times New Roman"/>
                <a:ea typeface="Times New Roman"/>
                <a:cs typeface="Times New Roman"/>
              </a:rPr>
              <a:t>Balzan Prize</a:t>
            </a:r>
            <a:r>
              <a:rPr lang="en-US" dirty="0" smtClean="0">
                <a:effectLst/>
                <a:latin typeface="Times New Roman"/>
                <a:ea typeface="Times New Roman"/>
              </a:rPr>
              <a:t>. </a:t>
            </a:r>
            <a:endParaRPr lang="en-US" dirty="0"/>
          </a:p>
        </p:txBody>
      </p:sp>
    </p:spTree>
    <p:extLst>
      <p:ext uri="{BB962C8B-B14F-4D97-AF65-F5344CB8AC3E}">
        <p14:creationId xmlns="" xmlns:p14="http://schemas.microsoft.com/office/powerpoint/2010/main" val="2592923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 Abdul Sattar Edhi</a:t>
            </a:r>
            <a:endParaRPr lang="en-US" dirty="0"/>
          </a:p>
        </p:txBody>
      </p:sp>
      <p:sp>
        <p:nvSpPr>
          <p:cNvPr id="3" name="Content Placeholder 2"/>
          <p:cNvSpPr>
            <a:spLocks noGrp="1"/>
          </p:cNvSpPr>
          <p:nvPr>
            <p:ph sz="quarter" idx="1"/>
          </p:nvPr>
        </p:nvSpPr>
        <p:spPr/>
        <p:txBody>
          <a:bodyPr>
            <a:normAutofit/>
          </a:bodyPr>
          <a:lstStyle/>
          <a:p>
            <a:r>
              <a:rPr lang="en-US" dirty="0"/>
              <a:t>In 2006, Institute of Business Administration Pakistan conferred an </a:t>
            </a:r>
            <a:r>
              <a:rPr lang="en-US" dirty="0" err="1"/>
              <a:t>honoris</a:t>
            </a:r>
            <a:r>
              <a:rPr lang="en-US" dirty="0"/>
              <a:t> </a:t>
            </a:r>
            <a:r>
              <a:rPr lang="en-US" dirty="0" err="1"/>
              <a:t>causa</a:t>
            </a:r>
            <a:r>
              <a:rPr lang="en-US" dirty="0"/>
              <a:t> degree of Doctor of Social Service Management for his services. </a:t>
            </a:r>
            <a:endParaRPr lang="en-US" dirty="0" smtClean="0"/>
          </a:p>
          <a:p>
            <a:r>
              <a:rPr lang="en-US" dirty="0" smtClean="0"/>
              <a:t>In </a:t>
            </a:r>
            <a:r>
              <a:rPr lang="en-US" dirty="0"/>
              <a:t>September 2010, Edhi was also awarded an honorary degree of Doctorate by the University of </a:t>
            </a:r>
            <a:r>
              <a:rPr lang="en-US" dirty="0" smtClean="0"/>
              <a:t>Bedfordshire.</a:t>
            </a:r>
          </a:p>
          <a:p>
            <a:r>
              <a:rPr lang="en-US" dirty="0" smtClean="0"/>
              <a:t>In </a:t>
            </a:r>
            <a:r>
              <a:rPr lang="en-US" dirty="0"/>
              <a:t>1985 Edhi received the Nishan-e-</a:t>
            </a:r>
            <a:r>
              <a:rPr lang="en-US" dirty="0" err="1"/>
              <a:t>Imtiaz</a:t>
            </a:r>
            <a:r>
              <a:rPr lang="en-US" dirty="0"/>
              <a:t> from the Government of Pakistan</a:t>
            </a:r>
            <a:r>
              <a:rPr lang="en-US" dirty="0" smtClean="0"/>
              <a:t>.</a:t>
            </a:r>
            <a:endParaRPr lang="en-US" dirty="0"/>
          </a:p>
        </p:txBody>
      </p:sp>
    </p:spTree>
    <p:extLst>
      <p:ext uri="{BB962C8B-B14F-4D97-AF65-F5344CB8AC3E}">
        <p14:creationId xmlns="" xmlns:p14="http://schemas.microsoft.com/office/powerpoint/2010/main" val="29959565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He was born in 1928, in the city of Bantva in what is now western India. </a:t>
            </a:r>
            <a:endParaRPr lang="en-US" dirty="0" smtClean="0"/>
          </a:p>
          <a:p>
            <a:r>
              <a:rPr lang="en-US" dirty="0" smtClean="0"/>
              <a:t>Edhi's </a:t>
            </a:r>
            <a:r>
              <a:rPr lang="en-US" dirty="0"/>
              <a:t>first interaction with human suffering occurred at the age of eleven, when his mother was physically paralyzed and later suffered from mental illness</a:t>
            </a:r>
            <a:r>
              <a:rPr lang="en-US" dirty="0" smtClean="0"/>
              <a:t>.</a:t>
            </a:r>
          </a:p>
          <a:p>
            <a:r>
              <a:rPr lang="en-US" dirty="0"/>
              <a:t>Edhi spent his waking hours caring for her, and her worsening health and eventual death left a lasting impact on his life. </a:t>
            </a:r>
          </a:p>
        </p:txBody>
      </p:sp>
    </p:spTree>
    <p:extLst>
      <p:ext uri="{BB962C8B-B14F-4D97-AF65-F5344CB8AC3E}">
        <p14:creationId xmlns="" xmlns:p14="http://schemas.microsoft.com/office/powerpoint/2010/main" val="2266170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Edhi resolved to dedicate his life to aiding the poor, and over the last sixty years, he has single handedly changed the face of welfare in Pakistan. </a:t>
            </a:r>
            <a:endParaRPr lang="en-US" dirty="0" smtClean="0"/>
          </a:p>
          <a:p>
            <a:r>
              <a:rPr lang="en-US" dirty="0" smtClean="0"/>
              <a:t>Edhi </a:t>
            </a:r>
            <a:r>
              <a:rPr lang="en-US" dirty="0"/>
              <a:t>founded the Edhi Foundation, with an initial sum of a mere five thousand rupees. </a:t>
            </a:r>
          </a:p>
        </p:txBody>
      </p:sp>
    </p:spTree>
    <p:extLst>
      <p:ext uri="{BB962C8B-B14F-4D97-AF65-F5344CB8AC3E}">
        <p14:creationId xmlns="" xmlns:p14="http://schemas.microsoft.com/office/powerpoint/2010/main" val="4107768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Regarded as a guardian for the poor, Edhi began receiving numerous donations, which allowed him to expand his services</a:t>
            </a:r>
            <a:r>
              <a:rPr lang="en-US" dirty="0" smtClean="0"/>
              <a:t>.</a:t>
            </a:r>
          </a:p>
          <a:p>
            <a:r>
              <a:rPr lang="en-US" dirty="0" smtClean="0"/>
              <a:t>To </a:t>
            </a:r>
            <a:r>
              <a:rPr lang="en-US" dirty="0"/>
              <a:t>this day, the Edhi Foundation continues to grow in both size and service, and is currently the largest welfare organization in Pakistan</a:t>
            </a:r>
            <a:r>
              <a:rPr lang="en-US" dirty="0" smtClean="0"/>
              <a:t>.</a:t>
            </a:r>
          </a:p>
          <a:p>
            <a:pPr marL="0" indent="0">
              <a:buNone/>
            </a:pPr>
            <a:endParaRPr lang="en-US" dirty="0"/>
          </a:p>
        </p:txBody>
      </p:sp>
    </p:spTree>
    <p:extLst>
      <p:ext uri="{BB962C8B-B14F-4D97-AF65-F5344CB8AC3E}">
        <p14:creationId xmlns="" xmlns:p14="http://schemas.microsoft.com/office/powerpoint/2010/main" val="447987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Since Its Inception</a:t>
            </a:r>
            <a:endParaRPr lang="en-US" dirty="0"/>
          </a:p>
        </p:txBody>
      </p:sp>
      <p:sp>
        <p:nvSpPr>
          <p:cNvPr id="3" name="Content Placeholder 2"/>
          <p:cNvSpPr>
            <a:spLocks noGrp="1"/>
          </p:cNvSpPr>
          <p:nvPr>
            <p:ph sz="quarter" idx="1"/>
          </p:nvPr>
        </p:nvSpPr>
        <p:spPr/>
        <p:txBody>
          <a:bodyPr>
            <a:normAutofit/>
          </a:bodyPr>
          <a:lstStyle/>
          <a:p>
            <a:pPr algn="just"/>
            <a:r>
              <a:rPr lang="en-US" dirty="0"/>
              <a:t>Since its inception, the Edhi Foundation has rescued over 20,000 abandoned infants, rehabilitated over 50,000 orphans and has trained over 40,000 nurses. </a:t>
            </a:r>
            <a:endParaRPr lang="en-US" dirty="0" smtClean="0"/>
          </a:p>
          <a:p>
            <a:pPr algn="just"/>
            <a:r>
              <a:rPr lang="en-US" dirty="0" smtClean="0"/>
              <a:t>It </a:t>
            </a:r>
            <a:r>
              <a:rPr lang="en-US" dirty="0"/>
              <a:t>also runs over three hundred and thirty welfare centers in rural and urban Pakistan which operate as food kitchens, rehabilitation homes, shelters for abandoned women and children and clinics for the mentally </a:t>
            </a:r>
            <a:r>
              <a:rPr lang="en-US" dirty="0" smtClean="0"/>
              <a:t>handicapped.</a:t>
            </a:r>
            <a:endParaRPr lang="en-US" dirty="0"/>
          </a:p>
        </p:txBody>
      </p:sp>
    </p:spTree>
    <p:extLst>
      <p:ext uri="{BB962C8B-B14F-4D97-AF65-F5344CB8AC3E}">
        <p14:creationId xmlns="" xmlns:p14="http://schemas.microsoft.com/office/powerpoint/2010/main" val="1981842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r>
              <a:rPr lang="en-US" dirty="0"/>
              <a:t>Edhi has remained a simple and humble man. To this day, he owns two pairs of clothes, has never taken a salary from his organization and lives in a small two bedroom apartment over his clinic in </a:t>
            </a:r>
            <a:r>
              <a:rPr lang="en-US" dirty="0" smtClean="0"/>
              <a:t>Karachi.</a:t>
            </a:r>
          </a:p>
          <a:p>
            <a:pPr algn="just"/>
            <a:r>
              <a:rPr lang="en-US" dirty="0"/>
              <a:t>He has been recommended for a Nobel Peace prize by the Prime Minister of Pakistan. </a:t>
            </a:r>
            <a:endParaRPr lang="en-US" dirty="0" smtClean="0"/>
          </a:p>
          <a:p>
            <a:pPr algn="just"/>
            <a:r>
              <a:rPr lang="en-US" dirty="0" smtClean="0"/>
              <a:t>On </a:t>
            </a:r>
            <a:r>
              <a:rPr lang="en-US" dirty="0"/>
              <a:t>June 25, 2013 Edhi’s kidneys failed and it was announced that he will be on dialysis for the rest of his life, unless he finds a kidney </a:t>
            </a:r>
            <a:r>
              <a:rPr lang="en-US" dirty="0" smtClean="0"/>
              <a:t>donor.</a:t>
            </a:r>
            <a:endParaRPr lang="en-US" dirty="0"/>
          </a:p>
        </p:txBody>
      </p:sp>
    </p:spTree>
    <p:extLst>
      <p:ext uri="{BB962C8B-B14F-4D97-AF65-F5344CB8AC3E}">
        <p14:creationId xmlns="" xmlns:p14="http://schemas.microsoft.com/office/powerpoint/2010/main" val="6263611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algn="just"/>
            <a:r>
              <a:rPr lang="en-US" dirty="0"/>
              <a:t>Edhi Foundation runs the world's largest ambulance service and operates free nursing homes, orphanages, clinics, women's shelters, and rehab centers for drug addicts and mentally ill </a:t>
            </a:r>
            <a:r>
              <a:rPr lang="en-US" dirty="0" smtClean="0"/>
              <a:t>individuals.</a:t>
            </a:r>
          </a:p>
          <a:p>
            <a:pPr algn="just"/>
            <a:r>
              <a:rPr lang="en-US" dirty="0"/>
              <a:t>It has run relief operations in Africa, Middle East, the Caucasus region, eastern Europe and US where it provided aid following the New Orleans hurricane of 2005. </a:t>
            </a:r>
          </a:p>
        </p:txBody>
      </p:sp>
    </p:spTree>
    <p:extLst>
      <p:ext uri="{BB962C8B-B14F-4D97-AF65-F5344CB8AC3E}">
        <p14:creationId xmlns="" xmlns:p14="http://schemas.microsoft.com/office/powerpoint/2010/main" val="14454901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International awards</a:t>
            </a:r>
            <a:br>
              <a:rPr lang="en-US" b="1" dirty="0" smtClean="0"/>
            </a:br>
            <a:endParaRPr lang="en-US" dirty="0"/>
          </a:p>
        </p:txBody>
      </p:sp>
      <p:sp>
        <p:nvSpPr>
          <p:cNvPr id="3" name="Content Placeholder 2"/>
          <p:cNvSpPr>
            <a:spLocks noGrp="1"/>
          </p:cNvSpPr>
          <p:nvPr>
            <p:ph sz="quarter" idx="1"/>
          </p:nvPr>
        </p:nvSpPr>
        <p:spPr>
          <a:xfrm>
            <a:off x="457200" y="1219200"/>
            <a:ext cx="8229600" cy="4906963"/>
          </a:xfrm>
        </p:spPr>
        <p:txBody>
          <a:bodyPr>
            <a:normAutofit fontScale="25000" lnSpcReduction="20000"/>
          </a:bodyPr>
          <a:lstStyle/>
          <a:p>
            <a:r>
              <a:rPr lang="en-US" sz="6400" dirty="0" smtClean="0"/>
              <a:t>Ramon </a:t>
            </a:r>
            <a:r>
              <a:rPr lang="en-US" sz="6400" dirty="0"/>
              <a:t>Magsaysay Award for Public Service (</a:t>
            </a:r>
            <a:r>
              <a:rPr lang="en-US" sz="6400" dirty="0" smtClean="0"/>
              <a:t>1986)</a:t>
            </a:r>
            <a:endParaRPr lang="en-US" sz="6400" dirty="0"/>
          </a:p>
          <a:p>
            <a:pPr lvl="0"/>
            <a:r>
              <a:rPr lang="en-US" sz="6400" dirty="0"/>
              <a:t>Lenin Peace Prize (1988</a:t>
            </a:r>
            <a:r>
              <a:rPr lang="en-US" sz="6400" dirty="0" smtClean="0"/>
              <a:t>)</a:t>
            </a:r>
            <a:endParaRPr lang="en-US" sz="6400" dirty="0"/>
          </a:p>
          <a:p>
            <a:pPr lvl="0"/>
            <a:r>
              <a:rPr lang="en-US" sz="6400" dirty="0"/>
              <a:t>Paul Harris Fellow from Rotatory International Foundation, (1993</a:t>
            </a:r>
            <a:r>
              <a:rPr lang="en-US" sz="6400" dirty="0" smtClean="0"/>
              <a:t>)</a:t>
            </a:r>
          </a:p>
          <a:p>
            <a:pPr lvl="0"/>
            <a:r>
              <a:rPr lang="en-US" sz="6400" baseline="30000" dirty="0" smtClean="0"/>
              <a:t> </a:t>
            </a:r>
            <a:r>
              <a:rPr lang="en-US" sz="6400" dirty="0" smtClean="0"/>
              <a:t>Peace </a:t>
            </a:r>
            <a:r>
              <a:rPr lang="en-US" sz="6400" dirty="0"/>
              <a:t>Prize from (USSR former) for services in the Armenian earthquake disaster, (1998)</a:t>
            </a:r>
          </a:p>
          <a:p>
            <a:pPr lvl="0"/>
            <a:r>
              <a:rPr lang="en-US" sz="6400" dirty="0"/>
              <a:t>Largest Voluntary Ambulance Organization of the World - Guinness Book of World Records (</a:t>
            </a:r>
            <a:r>
              <a:rPr lang="en-US" sz="6400" dirty="0" smtClean="0"/>
              <a:t>2000)</a:t>
            </a:r>
          </a:p>
          <a:p>
            <a:pPr lvl="0"/>
            <a:r>
              <a:rPr lang="en-US" sz="6400" dirty="0" err="1" smtClean="0"/>
              <a:t>Hamdan</a:t>
            </a:r>
            <a:r>
              <a:rPr lang="en-US" sz="6400" dirty="0" smtClean="0"/>
              <a:t> </a:t>
            </a:r>
            <a:r>
              <a:rPr lang="en-US" sz="6400" dirty="0"/>
              <a:t>Award for volunteers in Humanitarian Medical Services (2000) </a:t>
            </a:r>
            <a:r>
              <a:rPr lang="en-US" sz="6400" dirty="0" smtClean="0"/>
              <a:t>UAE</a:t>
            </a:r>
          </a:p>
          <a:p>
            <a:pPr lvl="0"/>
            <a:r>
              <a:rPr lang="en-US" sz="6400" dirty="0" smtClean="0"/>
              <a:t>International </a:t>
            </a:r>
            <a:r>
              <a:rPr lang="en-US" sz="6400" dirty="0"/>
              <a:t>Balzan Prize (2000) for Humanity, Peace and Brotherhood, </a:t>
            </a:r>
            <a:r>
              <a:rPr lang="en-US" sz="6400" dirty="0" smtClean="0"/>
              <a:t>Italy</a:t>
            </a:r>
            <a:endParaRPr lang="en-US" sz="6400" dirty="0"/>
          </a:p>
          <a:p>
            <a:pPr lvl="0"/>
            <a:r>
              <a:rPr lang="en-US" sz="6400" dirty="0"/>
              <a:t>Peace and Harmony Award (Delhi), 2001</a:t>
            </a:r>
          </a:p>
          <a:p>
            <a:pPr lvl="0"/>
            <a:r>
              <a:rPr lang="en-US" sz="6400" dirty="0"/>
              <a:t>Peace Award (Mumbai), 2004</a:t>
            </a:r>
          </a:p>
          <a:p>
            <a:pPr lvl="0"/>
            <a:r>
              <a:rPr lang="en-US" sz="6400" dirty="0"/>
              <a:t>Peace Award (Hyderabad Deccan), 2005</a:t>
            </a:r>
          </a:p>
          <a:p>
            <a:pPr lvl="0"/>
            <a:r>
              <a:rPr lang="en-US" sz="6400" dirty="0"/>
              <a:t>Wolf of </a:t>
            </a:r>
            <a:r>
              <a:rPr lang="en-US" sz="6400" dirty="0" err="1"/>
              <a:t>Bhogio</a:t>
            </a:r>
            <a:r>
              <a:rPr lang="en-US" sz="6400" dirty="0"/>
              <a:t> Peace Award (Italy), 2005</a:t>
            </a:r>
          </a:p>
          <a:p>
            <a:pPr lvl="0"/>
            <a:r>
              <a:rPr lang="en-US" sz="6400" dirty="0"/>
              <a:t>Gandhi Peace Award (Delhi),2007</a:t>
            </a:r>
          </a:p>
          <a:p>
            <a:pPr lvl="0"/>
            <a:r>
              <a:rPr lang="en-US" sz="6400" dirty="0"/>
              <a:t>UNESCO </a:t>
            </a:r>
            <a:r>
              <a:rPr lang="en-US" sz="6400" dirty="0" err="1"/>
              <a:t>Madan</a:t>
            </a:r>
            <a:r>
              <a:rPr lang="en-US" sz="6400" dirty="0"/>
              <a:t> </a:t>
            </a:r>
            <a:r>
              <a:rPr lang="en-US" sz="6400" dirty="0" err="1"/>
              <a:t>jeet</a:t>
            </a:r>
            <a:r>
              <a:rPr lang="en-US" sz="6400" dirty="0"/>
              <a:t> sing Peace Award (Paris),2007</a:t>
            </a:r>
          </a:p>
          <a:p>
            <a:pPr lvl="0"/>
            <a:r>
              <a:rPr lang="en-US" sz="6400" dirty="0"/>
              <a:t>Peace Award Seoul (South Korea), 2008</a:t>
            </a:r>
          </a:p>
          <a:p>
            <a:pPr lvl="0"/>
            <a:r>
              <a:rPr lang="en-US" sz="6400" dirty="0"/>
              <a:t>Honorary Doctorate degree from the Institute of Business Administration Karachi (2006</a:t>
            </a:r>
            <a:r>
              <a:rPr lang="en-US" sz="6400" dirty="0" smtClean="0"/>
              <a:t>).</a:t>
            </a:r>
            <a:endParaRPr lang="en-US" sz="6400" dirty="0"/>
          </a:p>
          <a:p>
            <a:pPr lvl="0"/>
            <a:r>
              <a:rPr lang="en-US" sz="6400" dirty="0"/>
              <a:t>UNESCO-</a:t>
            </a:r>
            <a:r>
              <a:rPr lang="en-US" sz="6400" dirty="0" err="1"/>
              <a:t>Madanjeet</a:t>
            </a:r>
            <a:r>
              <a:rPr lang="en-US" sz="6400" dirty="0"/>
              <a:t> Singh Prize (2009</a:t>
            </a:r>
            <a:r>
              <a:rPr lang="en-US" sz="6400" dirty="0" smtClean="0"/>
              <a:t>)</a:t>
            </a:r>
            <a:endParaRPr lang="en-US" sz="6400" dirty="0"/>
          </a:p>
          <a:p>
            <a:pPr lvl="0"/>
            <a:r>
              <a:rPr lang="en-US" sz="7200" dirty="0"/>
              <a:t>Peace Award (London), 2011</a:t>
            </a:r>
          </a:p>
          <a:p>
            <a:endParaRPr lang="en-US" dirty="0" smtClean="0"/>
          </a:p>
          <a:p>
            <a:pPr marL="0" indent="0">
              <a:buNone/>
            </a:pPr>
            <a:endParaRPr lang="en-US" dirty="0"/>
          </a:p>
        </p:txBody>
      </p:sp>
    </p:spTree>
    <p:extLst>
      <p:ext uri="{BB962C8B-B14F-4D97-AF65-F5344CB8AC3E}">
        <p14:creationId xmlns="" xmlns:p14="http://schemas.microsoft.com/office/powerpoint/2010/main" val="800085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National awards</a:t>
            </a:r>
            <a:endParaRPr lang="en-US" dirty="0"/>
          </a:p>
        </p:txBody>
      </p:sp>
      <p:sp>
        <p:nvSpPr>
          <p:cNvPr id="3" name="Content Placeholder 2"/>
          <p:cNvSpPr>
            <a:spLocks noGrp="1"/>
          </p:cNvSpPr>
          <p:nvPr>
            <p:ph sz="quarter" idx="1"/>
          </p:nvPr>
        </p:nvSpPr>
        <p:spPr/>
        <p:txBody>
          <a:bodyPr>
            <a:noAutofit/>
          </a:bodyPr>
          <a:lstStyle/>
          <a:p>
            <a:pPr lvl="0" algn="just"/>
            <a:r>
              <a:rPr lang="en-US" sz="2000" dirty="0"/>
              <a:t>Silver Jubilee Shield by College of Physicians and Surgeons, Pakistan, (1962–1987</a:t>
            </a:r>
            <a:r>
              <a:rPr lang="en-US" sz="2000" dirty="0" smtClean="0"/>
              <a:t>)</a:t>
            </a:r>
            <a:endParaRPr lang="en-US" sz="2000" dirty="0"/>
          </a:p>
          <a:p>
            <a:pPr lvl="0" algn="just"/>
            <a:r>
              <a:rPr lang="en-US" sz="2000" dirty="0"/>
              <a:t>The Social Worker of Sub-Continent by Government of Sind, Pakistan, (1989</a:t>
            </a:r>
            <a:r>
              <a:rPr lang="en-US" sz="2000" dirty="0" smtClean="0"/>
              <a:t>)</a:t>
            </a:r>
            <a:endParaRPr lang="en-US" sz="2000" dirty="0"/>
          </a:p>
          <a:p>
            <a:pPr lvl="0" algn="just"/>
            <a:r>
              <a:rPr lang="en-US" sz="2000" dirty="0"/>
              <a:t>Nishan-e-</a:t>
            </a:r>
            <a:r>
              <a:rPr lang="en-US" sz="2000" dirty="0" err="1"/>
              <a:t>Imtiaz</a:t>
            </a:r>
            <a:r>
              <a:rPr lang="en-US" sz="2000" dirty="0"/>
              <a:t>, civil decoration from Government of Pakistan (1989</a:t>
            </a:r>
            <a:r>
              <a:rPr lang="en-US" sz="2000" dirty="0" smtClean="0"/>
              <a:t>)</a:t>
            </a:r>
            <a:endParaRPr lang="en-US" sz="2000" dirty="0"/>
          </a:p>
          <a:p>
            <a:pPr lvl="0" algn="just"/>
            <a:r>
              <a:rPr lang="en-US" sz="2000" dirty="0"/>
              <a:t>Recognition of meritorious services to oppressed humanity during eighties by Ministry of Health and Social Welfare, Government of Pakistan, (1989</a:t>
            </a:r>
            <a:r>
              <a:rPr lang="en-US" sz="2000" dirty="0" smtClean="0"/>
              <a:t>)</a:t>
            </a:r>
            <a:endParaRPr lang="en-US" sz="2000" dirty="0"/>
          </a:p>
          <a:p>
            <a:pPr lvl="0" algn="just"/>
            <a:r>
              <a:rPr lang="en-US" sz="2000" dirty="0"/>
              <a:t>Pakistan Civic Award from the Pakistan Civic Society (1992</a:t>
            </a:r>
            <a:r>
              <a:rPr lang="en-US" sz="2000" dirty="0" smtClean="0"/>
              <a:t>)</a:t>
            </a:r>
            <a:endParaRPr lang="en-US" sz="2000" dirty="0"/>
          </a:p>
          <a:p>
            <a:pPr lvl="0" algn="just"/>
            <a:r>
              <a:rPr lang="en-US" sz="2000" dirty="0"/>
              <a:t>Shield of Honor by Pakistan Army (E &amp; C</a:t>
            </a:r>
            <a:r>
              <a:rPr lang="en-US" sz="2000" dirty="0" smtClean="0"/>
              <a:t>)</a:t>
            </a:r>
            <a:endParaRPr lang="en-US" sz="2000" dirty="0"/>
          </a:p>
          <a:p>
            <a:pPr lvl="0" algn="just"/>
            <a:r>
              <a:rPr lang="en-US" sz="2000" dirty="0" err="1"/>
              <a:t>Khidmat</a:t>
            </a:r>
            <a:r>
              <a:rPr lang="en-US" sz="2000" dirty="0"/>
              <a:t> Award by Pakistan Academy of Medical </a:t>
            </a:r>
            <a:r>
              <a:rPr lang="en-US" sz="2000" dirty="0" smtClean="0"/>
              <a:t>Sciences</a:t>
            </a:r>
            <a:endParaRPr lang="en-US" sz="2000" dirty="0"/>
          </a:p>
          <a:p>
            <a:pPr algn="just"/>
            <a:r>
              <a:rPr lang="en-US" sz="2000" dirty="0"/>
              <a:t>Human Rights Award by Pakistan Human Rights Society</a:t>
            </a:r>
          </a:p>
        </p:txBody>
      </p:sp>
    </p:spTree>
    <p:extLst>
      <p:ext uri="{BB962C8B-B14F-4D97-AF65-F5344CB8AC3E}">
        <p14:creationId xmlns="" xmlns:p14="http://schemas.microsoft.com/office/powerpoint/2010/main" val="259913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Sustainable Development Policy Institute(SDPI)</a:t>
            </a:r>
            <a:endParaRPr lang="en-US" dirty="0"/>
          </a:p>
        </p:txBody>
      </p:sp>
      <p:sp>
        <p:nvSpPr>
          <p:cNvPr id="3" name="Content Placeholder 2"/>
          <p:cNvSpPr>
            <a:spLocks noGrp="1"/>
          </p:cNvSpPr>
          <p:nvPr>
            <p:ph sz="quarter" idx="1"/>
          </p:nvPr>
        </p:nvSpPr>
        <p:spPr>
          <a:xfrm>
            <a:off x="228600" y="1600200"/>
            <a:ext cx="8763000" cy="4525963"/>
          </a:xfrm>
        </p:spPr>
        <p:txBody>
          <a:bodyPr>
            <a:normAutofit/>
          </a:bodyPr>
          <a:lstStyle/>
          <a:p>
            <a:pPr algn="just"/>
            <a:r>
              <a:rPr lang="en-US" sz="2800" dirty="0"/>
              <a:t>The end of 2012 marks the 20 years of SDPI operations in the field of research, policy advocacy and </a:t>
            </a:r>
            <a:r>
              <a:rPr lang="en-US" sz="2800" dirty="0" smtClean="0"/>
              <a:t>capacity building</a:t>
            </a:r>
            <a:r>
              <a:rPr lang="en-US" sz="2800" dirty="0"/>
              <a:t>. </a:t>
            </a:r>
          </a:p>
          <a:p>
            <a:pPr algn="just"/>
            <a:r>
              <a:rPr lang="en-US" sz="2800" dirty="0" smtClean="0"/>
              <a:t>Today SDPI has in its credit hundreds of research initiatives, studies, policy briefs and policy papers in various disciplines including economy, climate change, water and energy, governance, food security, poverty alleviation, health and education, gender, peace and conflict etc.</a:t>
            </a:r>
            <a:endParaRPr lang="en-US" sz="2800" dirty="0"/>
          </a:p>
        </p:txBody>
      </p:sp>
    </p:spTree>
    <p:extLst>
      <p:ext uri="{BB962C8B-B14F-4D97-AF65-F5344CB8AC3E}">
        <p14:creationId xmlns="" xmlns:p14="http://schemas.microsoft.com/office/powerpoint/2010/main" val="42745071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177" y="152400"/>
            <a:ext cx="8915400" cy="6477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27176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SDPI</a:t>
            </a:r>
            <a:endParaRPr lang="en-US" dirty="0"/>
          </a:p>
        </p:txBody>
      </p:sp>
      <p:sp>
        <p:nvSpPr>
          <p:cNvPr id="3" name="Content Placeholder 2"/>
          <p:cNvSpPr>
            <a:spLocks noGrp="1"/>
          </p:cNvSpPr>
          <p:nvPr>
            <p:ph sz="quarter" idx="1"/>
          </p:nvPr>
        </p:nvSpPr>
        <p:spPr/>
        <p:txBody>
          <a:bodyPr>
            <a:noAutofit/>
          </a:bodyPr>
          <a:lstStyle/>
          <a:p>
            <a:r>
              <a:rPr lang="en-US" sz="2400" dirty="0"/>
              <a:t>The year ending 2012 has proved highly fruitful for SDPI owing to the untiring efforts and </a:t>
            </a:r>
            <a:r>
              <a:rPr lang="en-US" sz="2400" dirty="0" smtClean="0"/>
              <a:t>unflinching dedication </a:t>
            </a:r>
            <a:r>
              <a:rPr lang="en-US" sz="2400" dirty="0"/>
              <a:t>of its staff and their allegiance to the </a:t>
            </a:r>
            <a:r>
              <a:rPr lang="en-US" sz="2400" dirty="0" smtClean="0"/>
              <a:t> organization’s </a:t>
            </a:r>
            <a:r>
              <a:rPr lang="en-US" sz="2400" dirty="0"/>
              <a:t>vision and </a:t>
            </a:r>
            <a:r>
              <a:rPr lang="en-US" sz="2400" dirty="0" smtClean="0"/>
              <a:t>mission.</a:t>
            </a:r>
          </a:p>
          <a:p>
            <a:r>
              <a:rPr lang="en-US" sz="2400" dirty="0" smtClean="0"/>
              <a:t>During </a:t>
            </a:r>
            <a:r>
              <a:rPr lang="en-US" sz="2400" dirty="0"/>
              <a:t>the year, dozens </a:t>
            </a:r>
            <a:r>
              <a:rPr lang="en-US" sz="2400" dirty="0" smtClean="0"/>
              <a:t>of research </a:t>
            </a:r>
            <a:r>
              <a:rPr lang="en-US" sz="2400" dirty="0"/>
              <a:t>studies were conducted in different areas showing fruitful results</a:t>
            </a:r>
            <a:r>
              <a:rPr lang="en-US" sz="2400" dirty="0" smtClean="0"/>
              <a:t>.</a:t>
            </a:r>
          </a:p>
          <a:p>
            <a:r>
              <a:rPr lang="en-US" sz="2400" dirty="0" smtClean="0"/>
              <a:t> </a:t>
            </a:r>
            <a:r>
              <a:rPr lang="en-US" sz="2400" dirty="0"/>
              <a:t>A large number of advocacy </a:t>
            </a:r>
            <a:r>
              <a:rPr lang="en-US" sz="2400" dirty="0" smtClean="0"/>
              <a:t>as well </a:t>
            </a:r>
            <a:r>
              <a:rPr lang="en-US" sz="2400" dirty="0"/>
              <a:t>as capacity building workshops were arranged to modify the design and implementation of SDPI </a:t>
            </a:r>
            <a:r>
              <a:rPr lang="en-US" sz="2400" dirty="0" smtClean="0"/>
              <a:t>model.</a:t>
            </a:r>
          </a:p>
          <a:p>
            <a:r>
              <a:rPr lang="en-US" sz="2400" dirty="0" smtClean="0"/>
              <a:t> Worth </a:t>
            </a:r>
            <a:r>
              <a:rPr lang="en-US" sz="2400" dirty="0"/>
              <a:t>mentioning is the holding of 5th South Asia Economic Summit and the 15th </a:t>
            </a:r>
            <a:r>
              <a:rPr lang="en-US" sz="2400" dirty="0" smtClean="0"/>
              <a:t>Sustainable Development </a:t>
            </a:r>
            <a:r>
              <a:rPr lang="en-US" sz="2400" dirty="0"/>
              <a:t>Conference. </a:t>
            </a:r>
          </a:p>
        </p:txBody>
      </p:sp>
    </p:spTree>
    <p:extLst>
      <p:ext uri="{BB962C8B-B14F-4D97-AF65-F5344CB8AC3E}">
        <p14:creationId xmlns="" xmlns:p14="http://schemas.microsoft.com/office/powerpoint/2010/main" val="2080123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AAWAZ</a:t>
            </a:r>
            <a:br>
              <a:rPr lang="en-US" b="1"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AAWAZ </a:t>
            </a:r>
            <a:r>
              <a:rPr lang="en-US" dirty="0"/>
              <a:t>is a UKAid funded Voice and Accountability Programme in Pakistan to strengthen civil society.</a:t>
            </a:r>
          </a:p>
          <a:p>
            <a:pPr algn="just"/>
            <a:r>
              <a:rPr lang="en-US" dirty="0"/>
              <a:t>The programme focuses on strengthening democratic process to make it more open, inclusive </a:t>
            </a:r>
            <a:r>
              <a:rPr lang="en-US" dirty="0" smtClean="0"/>
              <a:t>and accountability-oriented</a:t>
            </a:r>
            <a:r>
              <a:rPr lang="en-US" dirty="0"/>
              <a:t>. SDPI is leading the “Policy, advocacy, research and results” component of </a:t>
            </a:r>
            <a:r>
              <a:rPr lang="en-US" dirty="0" err="1"/>
              <a:t>Aawaz</a:t>
            </a:r>
            <a:r>
              <a:rPr lang="en-US" dirty="0"/>
              <a:t>.</a:t>
            </a:r>
          </a:p>
        </p:txBody>
      </p:sp>
    </p:spTree>
    <p:extLst>
      <p:ext uri="{BB962C8B-B14F-4D97-AF65-F5344CB8AC3E}">
        <p14:creationId xmlns="" xmlns:p14="http://schemas.microsoft.com/office/powerpoint/2010/main" val="974630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IDRC-SDPI Fellowships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International </a:t>
            </a:r>
            <a:r>
              <a:rPr lang="en-US" dirty="0"/>
              <a:t>Development Research Centre (IDRC) in collaboration with the Sustainable Development</a:t>
            </a:r>
          </a:p>
          <a:p>
            <a:r>
              <a:rPr lang="en-US" dirty="0"/>
              <a:t>Policy Institute has launched Fellowships in Governance, Security and Justice in South Asia. </a:t>
            </a:r>
            <a:endParaRPr lang="en-US" dirty="0" smtClean="0"/>
          </a:p>
          <a:p>
            <a:r>
              <a:rPr lang="en-US" dirty="0" smtClean="0"/>
              <a:t>SDPI has granted </a:t>
            </a:r>
            <a:r>
              <a:rPr lang="en-US" dirty="0"/>
              <a:t>fellowships to the students of South Asian countries for their M. </a:t>
            </a:r>
            <a:r>
              <a:rPr lang="en-US" dirty="0" err="1"/>
              <a:t>Sc</a:t>
            </a:r>
            <a:r>
              <a:rPr lang="en-US" dirty="0"/>
              <a:t> and Ph. D programs.</a:t>
            </a:r>
          </a:p>
        </p:txBody>
      </p:sp>
    </p:spTree>
    <p:extLst>
      <p:ext uri="{BB962C8B-B14F-4D97-AF65-F5344CB8AC3E}">
        <p14:creationId xmlns="" xmlns:p14="http://schemas.microsoft.com/office/powerpoint/2010/main" val="3708391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Internal e-Newsletter</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an attempt to strengthen internal communication and promote the culture of </a:t>
            </a:r>
            <a:r>
              <a:rPr lang="en-US" dirty="0" smtClean="0"/>
              <a:t>transparency </a:t>
            </a:r>
            <a:r>
              <a:rPr lang="en-US" dirty="0"/>
              <a:t>and </a:t>
            </a:r>
            <a:r>
              <a:rPr lang="en-US" dirty="0" smtClean="0"/>
              <a:t>openness, an </a:t>
            </a:r>
            <a:r>
              <a:rPr lang="en-US" dirty="0"/>
              <a:t>internal e-Newsletter is being produces every month.</a:t>
            </a:r>
          </a:p>
        </p:txBody>
      </p:sp>
    </p:spTree>
    <p:extLst>
      <p:ext uri="{BB962C8B-B14F-4D97-AF65-F5344CB8AC3E}">
        <p14:creationId xmlns="" xmlns:p14="http://schemas.microsoft.com/office/powerpoint/2010/main" val="41169285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Revival of Paidar Tarraqi and Dharti</a:t>
            </a:r>
            <a:br>
              <a:rPr lang="en-US" b="1"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SDPI’s </a:t>
            </a:r>
            <a:r>
              <a:rPr lang="en-US" dirty="0"/>
              <a:t>Urdu Journals, Paidar Tarraqi and Dhart, have been revived after five years. The Urdu unit was </a:t>
            </a:r>
            <a:r>
              <a:rPr lang="en-US" dirty="0" smtClean="0"/>
              <a:t>closed due </a:t>
            </a:r>
            <a:r>
              <a:rPr lang="en-US" dirty="0"/>
              <a:t>to financial constraints resulting in closure of Paidar Tarraqi and Dharti. </a:t>
            </a:r>
            <a:endParaRPr lang="en-US" dirty="0" smtClean="0"/>
          </a:p>
          <a:p>
            <a:pPr algn="just"/>
            <a:r>
              <a:rPr lang="en-US" dirty="0" smtClean="0"/>
              <a:t>SDPI </a:t>
            </a:r>
            <a:r>
              <a:rPr lang="en-US" dirty="0"/>
              <a:t>firmly believe </a:t>
            </a:r>
            <a:r>
              <a:rPr lang="en-US" dirty="0" smtClean="0"/>
              <a:t>on research </a:t>
            </a:r>
            <a:r>
              <a:rPr lang="en-US" dirty="0"/>
              <a:t>based information and policy recommendations should reach the common man, as majority of </a:t>
            </a:r>
            <a:r>
              <a:rPr lang="en-US" dirty="0" smtClean="0"/>
              <a:t>our literate </a:t>
            </a:r>
            <a:r>
              <a:rPr lang="en-US" dirty="0"/>
              <a:t>population can read urdu or native languages.</a:t>
            </a:r>
          </a:p>
        </p:txBody>
      </p:sp>
    </p:spTree>
    <p:extLst>
      <p:ext uri="{BB962C8B-B14F-4D97-AF65-F5344CB8AC3E}">
        <p14:creationId xmlns="" xmlns:p14="http://schemas.microsoft.com/office/powerpoint/2010/main" val="18662142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RESEARCH AT SDPI</a:t>
            </a:r>
            <a:endParaRPr lang="en-US" dirty="0"/>
          </a:p>
        </p:txBody>
      </p:sp>
      <p:sp>
        <p:nvSpPr>
          <p:cNvPr id="3" name="Content Placeholder 2"/>
          <p:cNvSpPr>
            <a:spLocks noGrp="1"/>
          </p:cNvSpPr>
          <p:nvPr>
            <p:ph sz="quarter" idx="1"/>
          </p:nvPr>
        </p:nvSpPr>
        <p:spPr>
          <a:xfrm>
            <a:off x="457200" y="1600200"/>
            <a:ext cx="8382000" cy="4525963"/>
          </a:xfrm>
        </p:spPr>
        <p:txBody>
          <a:bodyPr>
            <a:normAutofit/>
          </a:bodyPr>
          <a:lstStyle/>
          <a:p>
            <a:r>
              <a:rPr lang="en-US" b="1" dirty="0"/>
              <a:t>Cost of Economic Non-cooperation to Consumers in South Asia–Phase II</a:t>
            </a:r>
          </a:p>
          <a:p>
            <a:pPr algn="just"/>
            <a:r>
              <a:rPr lang="en-US" sz="2400" dirty="0"/>
              <a:t>The main objective of the study is to generate better political buy-in for enhanced and improved </a:t>
            </a:r>
            <a:r>
              <a:rPr lang="en-US" sz="2400" dirty="0" smtClean="0"/>
              <a:t>intraregional trade </a:t>
            </a:r>
            <a:r>
              <a:rPr lang="en-US" sz="2400" dirty="0"/>
              <a:t>in South Asia by conducting some research based advocacy on customs-related and </a:t>
            </a:r>
            <a:r>
              <a:rPr lang="en-US" sz="2400" dirty="0" smtClean="0"/>
              <a:t>other procedural </a:t>
            </a:r>
            <a:r>
              <a:rPr lang="en-US" sz="2400" dirty="0"/>
              <a:t>non-tariff </a:t>
            </a:r>
            <a:r>
              <a:rPr lang="en-US" sz="2400" dirty="0" smtClean="0"/>
              <a:t>barriers.</a:t>
            </a:r>
          </a:p>
          <a:p>
            <a:pPr algn="just"/>
            <a:r>
              <a:rPr lang="en-US" sz="2400" dirty="0" smtClean="0"/>
              <a:t>Policy </a:t>
            </a:r>
            <a:r>
              <a:rPr lang="en-US" sz="2400" dirty="0"/>
              <a:t>recommendations derived from phase –I </a:t>
            </a:r>
            <a:r>
              <a:rPr lang="en-US" sz="2400" dirty="0" smtClean="0"/>
              <a:t>of this     project </a:t>
            </a:r>
            <a:r>
              <a:rPr lang="en-US" sz="2400" dirty="0"/>
              <a:t>are </a:t>
            </a:r>
            <a:r>
              <a:rPr lang="en-US" sz="2400" dirty="0" smtClean="0"/>
              <a:t>being disseminated </a:t>
            </a:r>
            <a:r>
              <a:rPr lang="en-US" sz="2400" dirty="0"/>
              <a:t>to key stakeholder </a:t>
            </a:r>
            <a:r>
              <a:rPr lang="en-US" sz="2400" dirty="0" smtClean="0"/>
              <a:t>groups </a:t>
            </a:r>
            <a:r>
              <a:rPr lang="en-US" sz="2400" dirty="0"/>
              <a:t>in this phase.</a:t>
            </a:r>
          </a:p>
        </p:txBody>
      </p:sp>
    </p:spTree>
    <p:extLst>
      <p:ext uri="{BB962C8B-B14F-4D97-AF65-F5344CB8AC3E}">
        <p14:creationId xmlns="" xmlns:p14="http://schemas.microsoft.com/office/powerpoint/2010/main" val="19116887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India-Pakistan Trade Normalization</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research initiative aims to support the track-I initiatives through developing B2B India-Pakistan </a:t>
            </a:r>
            <a:r>
              <a:rPr lang="en-US" dirty="0" smtClean="0"/>
              <a:t>Trade and </a:t>
            </a:r>
            <a:r>
              <a:rPr lang="en-US" dirty="0"/>
              <a:t>Marketing web as well as revisiting and updating sector-specific NTBs faced by India and Pakistan.</a:t>
            </a:r>
          </a:p>
        </p:txBody>
      </p:sp>
    </p:spTree>
    <p:extLst>
      <p:ext uri="{BB962C8B-B14F-4D97-AF65-F5344CB8AC3E}">
        <p14:creationId xmlns="" xmlns:p14="http://schemas.microsoft.com/office/powerpoint/2010/main" val="17786271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Illegal Economy in Pakistan</a:t>
            </a:r>
            <a:br>
              <a:rPr lang="en-US" b="1" dirty="0" smtClean="0"/>
            </a:br>
            <a:endParaRPr lang="en-US" dirty="0"/>
          </a:p>
        </p:txBody>
      </p:sp>
      <p:sp>
        <p:nvSpPr>
          <p:cNvPr id="3" name="Content Placeholder 2"/>
          <p:cNvSpPr>
            <a:spLocks noGrp="1"/>
          </p:cNvSpPr>
          <p:nvPr>
            <p:ph sz="quarter" idx="1"/>
          </p:nvPr>
        </p:nvSpPr>
        <p:spPr>
          <a:xfrm>
            <a:off x="457200" y="1600200"/>
            <a:ext cx="7467600" cy="3276600"/>
          </a:xfrm>
        </p:spPr>
        <p:txBody>
          <a:bodyPr>
            <a:normAutofit fontScale="92500" lnSpcReduction="20000"/>
          </a:bodyPr>
          <a:lstStyle/>
          <a:p>
            <a:pPr algn="just"/>
            <a:r>
              <a:rPr lang="en-US" sz="3000" dirty="0" smtClean="0"/>
              <a:t>The </a:t>
            </a:r>
            <a:r>
              <a:rPr lang="en-US" sz="3000" dirty="0"/>
              <a:t>findings of this research study indicate that currently the most lucrative type of business for </a:t>
            </a:r>
            <a:r>
              <a:rPr lang="en-US" sz="3000" dirty="0" smtClean="0"/>
              <a:t>organized criminals </a:t>
            </a:r>
            <a:r>
              <a:rPr lang="en-US" sz="3000" dirty="0"/>
              <a:t>is drug and precursors trafficking followed by migrant smuggling and human trafficking, </a:t>
            </a:r>
            <a:r>
              <a:rPr lang="en-US" sz="3000" dirty="0" smtClean="0"/>
              <a:t>arms trafficking</a:t>
            </a:r>
            <a:r>
              <a:rPr lang="en-US" sz="3000" dirty="0"/>
              <a:t>, the </a:t>
            </a:r>
            <a:r>
              <a:rPr lang="en-US" sz="3000" dirty="0" smtClean="0"/>
              <a:t>illegal timber </a:t>
            </a:r>
            <a:r>
              <a:rPr lang="en-US" sz="3000" dirty="0"/>
              <a:t>trade and </a:t>
            </a:r>
            <a:r>
              <a:rPr lang="en-US" sz="3000" dirty="0" smtClean="0"/>
              <a:t>then kidnapping </a:t>
            </a:r>
            <a:r>
              <a:rPr lang="en-US" sz="3000" dirty="0"/>
              <a:t>for ransom</a:t>
            </a:r>
            <a:r>
              <a:rPr lang="en-US" sz="4400" dirty="0"/>
              <a:t>.</a:t>
            </a:r>
          </a:p>
        </p:txBody>
      </p:sp>
    </p:spTree>
    <p:extLst>
      <p:ext uri="{BB962C8B-B14F-4D97-AF65-F5344CB8AC3E}">
        <p14:creationId xmlns="" xmlns:p14="http://schemas.microsoft.com/office/powerpoint/2010/main" val="33313602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endParaRPr lang="en-US"/>
          </a:p>
        </p:txBody>
      </p:sp>
      <p:sp>
        <p:nvSpPr>
          <p:cNvPr id="3" name="Content Placeholder 2"/>
          <p:cNvSpPr>
            <a:spLocks noGrp="1"/>
          </p:cNvSpPr>
          <p:nvPr>
            <p:ph sz="quarter" idx="1"/>
          </p:nvPr>
        </p:nvSpPr>
        <p:spPr/>
        <p:txBody>
          <a:bodyPr>
            <a:normAutofit/>
          </a:bodyPr>
          <a:lstStyle/>
          <a:p>
            <a:r>
              <a:rPr lang="en-US" b="1" dirty="0"/>
              <a:t>Estimating Size &amp; Operations of Public Sector &amp; its Impact on Wheat Market in Pakistan</a:t>
            </a:r>
          </a:p>
          <a:p>
            <a:r>
              <a:rPr lang="en-US" dirty="0"/>
              <a:t>The study focuses on various government institutions involved in governance of agriculture (wheat) sector at</a:t>
            </a:r>
          </a:p>
          <a:p>
            <a:r>
              <a:rPr lang="en-US" dirty="0"/>
              <a:t>national or sub-national level</a:t>
            </a:r>
            <a:r>
              <a:rPr lang="en-US" dirty="0" smtClean="0"/>
              <a:t>.</a:t>
            </a:r>
            <a:endParaRPr lang="en-US" dirty="0"/>
          </a:p>
        </p:txBody>
      </p:sp>
    </p:spTree>
    <p:extLst>
      <p:ext uri="{BB962C8B-B14F-4D97-AF65-F5344CB8AC3E}">
        <p14:creationId xmlns="" xmlns:p14="http://schemas.microsoft.com/office/powerpoint/2010/main" val="3154457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FDI in India: Prospects for Pakistan</a:t>
            </a:r>
            <a:br>
              <a:rPr lang="en-US" b="1" dirty="0" smtClean="0"/>
            </a:br>
            <a:endParaRPr lang="en-US" dirty="0"/>
          </a:p>
        </p:txBody>
      </p:sp>
      <p:sp>
        <p:nvSpPr>
          <p:cNvPr id="3" name="Content Placeholder 2"/>
          <p:cNvSpPr>
            <a:spLocks noGrp="1"/>
          </p:cNvSpPr>
          <p:nvPr>
            <p:ph sz="quarter" idx="1"/>
          </p:nvPr>
        </p:nvSpPr>
        <p:spPr/>
        <p:txBody>
          <a:bodyPr/>
          <a:lstStyle/>
          <a:p>
            <a:pPr algn="just"/>
            <a:r>
              <a:rPr lang="en-US" dirty="0" smtClean="0"/>
              <a:t>The study seeks to explore investment opportunities in India and concerns of Pakistani investors, who are interested in making investment there after India has allowed Foreign Direct Investment (FDI) from Pakistan in August 2012.</a:t>
            </a:r>
          </a:p>
          <a:p>
            <a:endParaRPr lang="en-US" dirty="0"/>
          </a:p>
        </p:txBody>
      </p:sp>
    </p:spTree>
    <p:extLst>
      <p:ext uri="{BB962C8B-B14F-4D97-AF65-F5344CB8AC3E}">
        <p14:creationId xmlns="" xmlns:p14="http://schemas.microsoft.com/office/powerpoint/2010/main" val="36909481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POVERTY ALLEVIATION</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b="1" dirty="0" smtClean="0"/>
              <a:t>Poverty </a:t>
            </a:r>
            <a:r>
              <a:rPr lang="en-US" b="1" dirty="0"/>
              <a:t>&amp; Social Impact Analysis of Extended Program on Immunization</a:t>
            </a:r>
          </a:p>
          <a:p>
            <a:r>
              <a:rPr lang="en-US" dirty="0"/>
              <a:t>After a detailed review of literature on the subject the study points out the few gaps in Extended Program on</a:t>
            </a:r>
          </a:p>
          <a:p>
            <a:r>
              <a:rPr lang="en-US" dirty="0"/>
              <a:t>Immunization (EPI) and suggests some measures for possible </a:t>
            </a:r>
            <a:r>
              <a:rPr lang="en-US" dirty="0" err="1"/>
              <a:t>redressal</a:t>
            </a:r>
            <a:r>
              <a:rPr lang="en-US" dirty="0"/>
              <a:t>. The study shows that impact of</a:t>
            </a:r>
          </a:p>
          <a:p>
            <a:r>
              <a:rPr lang="en-US" dirty="0"/>
              <a:t>climate change induced disasters and conflict on EPI progress has not been quantitatively investigated.</a:t>
            </a:r>
          </a:p>
        </p:txBody>
      </p:sp>
    </p:spTree>
    <p:extLst>
      <p:ext uri="{BB962C8B-B14F-4D97-AF65-F5344CB8AC3E}">
        <p14:creationId xmlns="" xmlns:p14="http://schemas.microsoft.com/office/powerpoint/2010/main" val="863433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POVERTY ALLEVIATION</a:t>
            </a:r>
            <a:endParaRPr lang="en-US" dirty="0"/>
          </a:p>
        </p:txBody>
      </p:sp>
      <p:sp>
        <p:nvSpPr>
          <p:cNvPr id="3" name="Content Placeholder 2"/>
          <p:cNvSpPr>
            <a:spLocks noGrp="1"/>
          </p:cNvSpPr>
          <p:nvPr>
            <p:ph sz="quarter" idx="1"/>
          </p:nvPr>
        </p:nvSpPr>
        <p:spPr/>
        <p:txBody>
          <a:bodyPr>
            <a:normAutofit/>
          </a:bodyPr>
          <a:lstStyle/>
          <a:p>
            <a:r>
              <a:rPr lang="en-US" b="1" dirty="0"/>
              <a:t>Social Assessment of Pakistan Poverty Alleviation Fund (PPAF)</a:t>
            </a:r>
          </a:p>
          <a:p>
            <a:pPr algn="just"/>
            <a:r>
              <a:rPr lang="en-US" dirty="0"/>
              <a:t>The overarching aim of the two social assessment studies was to analyze social issues, and </a:t>
            </a:r>
            <a:r>
              <a:rPr lang="en-US" dirty="0" smtClean="0"/>
              <a:t>institutional viability </a:t>
            </a:r>
            <a:r>
              <a:rPr lang="en-US" dirty="0"/>
              <a:t>of organizations working at grass roots level to undertake socially responsible development in </a:t>
            </a:r>
            <a:r>
              <a:rPr lang="en-US" dirty="0" smtClean="0"/>
              <a:t>line with </a:t>
            </a:r>
            <a:r>
              <a:rPr lang="en-US" dirty="0"/>
              <a:t>PPAF core values of inclusion, accountability, good governance, transparency and </a:t>
            </a:r>
            <a:r>
              <a:rPr lang="en-US" dirty="0" smtClean="0"/>
              <a:t>environmental awareness</a:t>
            </a:r>
            <a:r>
              <a:rPr lang="en-US" dirty="0"/>
              <a:t>.</a:t>
            </a:r>
          </a:p>
        </p:txBody>
      </p:sp>
    </p:spTree>
    <p:extLst>
      <p:ext uri="{BB962C8B-B14F-4D97-AF65-F5344CB8AC3E}">
        <p14:creationId xmlns="" xmlns:p14="http://schemas.microsoft.com/office/powerpoint/2010/main" val="35803967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POVERTY ALLEVIATION</a:t>
            </a:r>
            <a:endParaRPr lang="en-US" dirty="0"/>
          </a:p>
        </p:txBody>
      </p:sp>
      <p:sp>
        <p:nvSpPr>
          <p:cNvPr id="3" name="Content Placeholder 2"/>
          <p:cNvSpPr>
            <a:spLocks noGrp="1"/>
          </p:cNvSpPr>
          <p:nvPr>
            <p:ph sz="quarter" idx="1"/>
          </p:nvPr>
        </p:nvSpPr>
        <p:spPr/>
        <p:txBody>
          <a:bodyPr/>
          <a:lstStyle/>
          <a:p>
            <a:r>
              <a:rPr lang="en-US" b="1" dirty="0"/>
              <a:t>Poverty &amp; Social Impact Analysis of Workers Welfare Fund (WWF)</a:t>
            </a:r>
          </a:p>
          <a:p>
            <a:r>
              <a:rPr lang="en-US" dirty="0"/>
              <a:t>The project focuses on the policy impact questions regarding employment, socio-economic, and </a:t>
            </a:r>
            <a:r>
              <a:rPr lang="en-US" dirty="0" smtClean="0"/>
              <a:t>poverty impact </a:t>
            </a:r>
            <a:r>
              <a:rPr lang="en-US" dirty="0"/>
              <a:t>of WWF and how the government can improve its effectiveness?</a:t>
            </a:r>
          </a:p>
        </p:txBody>
      </p:sp>
    </p:spTree>
    <p:extLst>
      <p:ext uri="{BB962C8B-B14F-4D97-AF65-F5344CB8AC3E}">
        <p14:creationId xmlns="" xmlns:p14="http://schemas.microsoft.com/office/powerpoint/2010/main" val="2331952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POVERTY ALLEVIATION</a:t>
            </a:r>
            <a:endParaRPr lang="en-US" dirty="0"/>
          </a:p>
        </p:txBody>
      </p:sp>
      <p:sp>
        <p:nvSpPr>
          <p:cNvPr id="3" name="Content Placeholder 2"/>
          <p:cNvSpPr>
            <a:spLocks noGrp="1"/>
          </p:cNvSpPr>
          <p:nvPr>
            <p:ph sz="quarter" idx="1"/>
          </p:nvPr>
        </p:nvSpPr>
        <p:spPr/>
        <p:txBody>
          <a:bodyPr>
            <a:normAutofit/>
          </a:bodyPr>
          <a:lstStyle/>
          <a:p>
            <a:r>
              <a:rPr lang="en-US" b="1" dirty="0"/>
              <a:t>'Pakistan: Progress and Bottlenecks towards achieving MDGs'</a:t>
            </a:r>
          </a:p>
          <a:p>
            <a:r>
              <a:rPr lang="en-US" dirty="0"/>
              <a:t>The study discusses the reasons for Pakistan’s poor performance on MGDs and particularly suggests that </a:t>
            </a:r>
            <a:r>
              <a:rPr lang="en-US" dirty="0" smtClean="0"/>
              <a:t>the strengthening </a:t>
            </a:r>
            <a:r>
              <a:rPr lang="en-US" dirty="0"/>
              <a:t>of institutional framework for </a:t>
            </a:r>
            <a:r>
              <a:rPr lang="en-US" dirty="0" smtClean="0"/>
              <a:t>MGDs </a:t>
            </a:r>
            <a:r>
              <a:rPr lang="en-US" dirty="0"/>
              <a:t>particularly policy planning, implementation </a:t>
            </a:r>
            <a:r>
              <a:rPr lang="en-US" dirty="0" smtClean="0"/>
              <a:t>and coordination </a:t>
            </a:r>
            <a:r>
              <a:rPr lang="en-US" dirty="0"/>
              <a:t>between various tiers of the government will be crucial to close the gaps towards </a:t>
            </a:r>
            <a:r>
              <a:rPr lang="en-US" dirty="0" smtClean="0"/>
              <a:t>the achievement </a:t>
            </a:r>
            <a:r>
              <a:rPr lang="en-US" dirty="0"/>
              <a:t>of MGDs.</a:t>
            </a:r>
          </a:p>
        </p:txBody>
      </p:sp>
    </p:spTree>
    <p:extLst>
      <p:ext uri="{BB962C8B-B14F-4D97-AF65-F5344CB8AC3E}">
        <p14:creationId xmlns="" xmlns:p14="http://schemas.microsoft.com/office/powerpoint/2010/main" val="1599603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POVERTY ALLEVIATION</a:t>
            </a:r>
            <a:endParaRPr lang="en-US" dirty="0"/>
          </a:p>
        </p:txBody>
      </p:sp>
      <p:sp>
        <p:nvSpPr>
          <p:cNvPr id="3" name="Content Placeholder 2"/>
          <p:cNvSpPr>
            <a:spLocks noGrp="1"/>
          </p:cNvSpPr>
          <p:nvPr>
            <p:ph sz="quarter" idx="1"/>
          </p:nvPr>
        </p:nvSpPr>
        <p:spPr/>
        <p:txBody>
          <a:bodyPr>
            <a:normAutofit lnSpcReduction="10000"/>
          </a:bodyPr>
          <a:lstStyle/>
          <a:p>
            <a:r>
              <a:rPr lang="en-US" b="1" dirty="0"/>
              <a:t>Clustered Deprivations: District Level Analysis of Multidimensional Poverty in Pakistan</a:t>
            </a:r>
          </a:p>
          <a:p>
            <a:pPr algn="just"/>
            <a:r>
              <a:rPr lang="en-US" sz="2400" dirty="0"/>
              <a:t>SDPI researchers believe that poverty is not merely the economic poverty. After employing </a:t>
            </a:r>
            <a:r>
              <a:rPr lang="en-US" sz="2400" dirty="0" smtClean="0"/>
              <a:t>the Multidimensional </a:t>
            </a:r>
            <a:r>
              <a:rPr lang="en-US" sz="2400" dirty="0"/>
              <a:t>Poverty Index (MPI) methodology over the Pakistan Standard of Living </a:t>
            </a:r>
            <a:r>
              <a:rPr lang="en-US" sz="2400" dirty="0" smtClean="0"/>
              <a:t>Measurement (PSLM</a:t>
            </a:r>
            <a:r>
              <a:rPr lang="en-US" sz="2400" dirty="0"/>
              <a:t>) data 2008-09, the study provides the estimates of multidimensional poverty on indicators </a:t>
            </a:r>
            <a:r>
              <a:rPr lang="en-US" sz="2400" dirty="0" smtClean="0"/>
              <a:t>pertaining to </a:t>
            </a:r>
            <a:r>
              <a:rPr lang="en-US" sz="2400" dirty="0"/>
              <a:t>four dimensions of poverty </a:t>
            </a:r>
            <a:r>
              <a:rPr lang="en-US" sz="2400" dirty="0" err="1"/>
              <a:t>i.e</a:t>
            </a:r>
            <a:r>
              <a:rPr lang="en-US" sz="2400" dirty="0"/>
              <a:t>; education, health, asset ownership and living conditions. The study </a:t>
            </a:r>
            <a:r>
              <a:rPr lang="en-US" sz="2400" dirty="0" smtClean="0"/>
              <a:t>ranks districts </a:t>
            </a:r>
            <a:r>
              <a:rPr lang="en-US" sz="2400" dirty="0"/>
              <a:t>of Pakistan on the basis of their poverty.</a:t>
            </a:r>
          </a:p>
        </p:txBody>
      </p:sp>
    </p:spTree>
    <p:extLst>
      <p:ext uri="{BB962C8B-B14F-4D97-AF65-F5344CB8AC3E}">
        <p14:creationId xmlns="" xmlns:p14="http://schemas.microsoft.com/office/powerpoint/2010/main" val="21914124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GENDER</a:t>
            </a:r>
            <a:br>
              <a:rPr lang="en-US" b="1"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b="1" dirty="0" smtClean="0"/>
              <a:t>Review </a:t>
            </a:r>
            <a:r>
              <a:rPr lang="en-US" b="1" dirty="0"/>
              <a:t>of Gender Justice Protection (GJP) Program</a:t>
            </a:r>
          </a:p>
          <a:p>
            <a:pPr algn="just"/>
            <a:r>
              <a:rPr lang="en-US" dirty="0"/>
              <a:t>The Review of Gender Justice Protection (GJP) Program aims at assessing the extent to which the </a:t>
            </a:r>
            <a:r>
              <a:rPr lang="en-US" dirty="0" smtClean="0"/>
              <a:t>Ukaidfunded program </a:t>
            </a:r>
            <a:r>
              <a:rPr lang="en-US" dirty="0"/>
              <a:t>has achieved the overall purpose and outputs and contributed to goals as set out in </a:t>
            </a:r>
            <a:r>
              <a:rPr lang="en-US" dirty="0" smtClean="0"/>
              <a:t>the logical </a:t>
            </a:r>
            <a:r>
              <a:rPr lang="en-US" dirty="0"/>
              <a:t>framework.</a:t>
            </a:r>
          </a:p>
          <a:p>
            <a:pPr marL="0" indent="0">
              <a:buNone/>
            </a:pPr>
            <a:r>
              <a:rPr lang="en-US" b="1" dirty="0"/>
              <a:t>Gender and Environmental Migration</a:t>
            </a:r>
          </a:p>
          <a:p>
            <a:pPr algn="just"/>
            <a:r>
              <a:rPr lang="en-US" dirty="0"/>
              <a:t>The Gender and Environmental Migration (GEM) project aims at collecting gender disaggregated data </a:t>
            </a:r>
            <a:r>
              <a:rPr lang="en-US" dirty="0" smtClean="0"/>
              <a:t>on local </a:t>
            </a:r>
            <a:r>
              <a:rPr lang="en-US" dirty="0"/>
              <a:t>perceptions of climate change and variability and on adaptation strategies to climate change impact </a:t>
            </a:r>
            <a:r>
              <a:rPr lang="en-US" dirty="0" smtClean="0"/>
              <a:t>in Karakoram </a:t>
            </a:r>
            <a:r>
              <a:rPr lang="en-US" dirty="0"/>
              <a:t>region of Gilgit-Baltistan as well as in Indus River Delta (Sindh).</a:t>
            </a:r>
          </a:p>
        </p:txBody>
      </p:sp>
    </p:spTree>
    <p:extLst>
      <p:ext uri="{BB962C8B-B14F-4D97-AF65-F5344CB8AC3E}">
        <p14:creationId xmlns="" xmlns:p14="http://schemas.microsoft.com/office/powerpoint/2010/main" val="10286842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LIVELIHOOD</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b="1" dirty="0" smtClean="0"/>
              <a:t>Secure </a:t>
            </a:r>
            <a:r>
              <a:rPr lang="en-US" b="1" dirty="0"/>
              <a:t>Livelihoods Research Consortium (SLRC)</a:t>
            </a:r>
          </a:p>
          <a:p>
            <a:r>
              <a:rPr lang="en-US" dirty="0"/>
              <a:t>SLRC’s Pakistan research program aims to address the knowledge gaps, generating robust and </a:t>
            </a:r>
            <a:r>
              <a:rPr lang="en-US" dirty="0" smtClean="0"/>
              <a:t>usable evidence </a:t>
            </a:r>
            <a:r>
              <a:rPr lang="en-US" dirty="0"/>
              <a:t>that will help inform livelihoods policy and programs in Khyber Pakhtunkhwa (KP), and </a:t>
            </a:r>
            <a:r>
              <a:rPr lang="en-US" dirty="0" smtClean="0"/>
              <a:t>perhaps further a field.</a:t>
            </a:r>
            <a:endParaRPr lang="en-US" dirty="0"/>
          </a:p>
        </p:txBody>
      </p:sp>
    </p:spTree>
    <p:extLst>
      <p:ext uri="{BB962C8B-B14F-4D97-AF65-F5344CB8AC3E}">
        <p14:creationId xmlns="" xmlns:p14="http://schemas.microsoft.com/office/powerpoint/2010/main" val="11792734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PEACE AND CONFLICT</a:t>
            </a:r>
            <a:br>
              <a:rPr lang="en-US" b="1" dirty="0" smtClean="0"/>
            </a:br>
            <a:endParaRPr lang="en-US" dirty="0"/>
          </a:p>
        </p:txBody>
      </p:sp>
      <p:sp>
        <p:nvSpPr>
          <p:cNvPr id="3" name="Content Placeholder 2"/>
          <p:cNvSpPr>
            <a:spLocks noGrp="1"/>
          </p:cNvSpPr>
          <p:nvPr>
            <p:ph sz="quarter" idx="1"/>
          </p:nvPr>
        </p:nvSpPr>
        <p:spPr/>
        <p:txBody>
          <a:bodyPr>
            <a:normAutofit fontScale="85000" lnSpcReduction="20000"/>
          </a:bodyPr>
          <a:lstStyle/>
          <a:p>
            <a:pPr marL="0" indent="0">
              <a:buNone/>
            </a:pPr>
            <a:r>
              <a:rPr lang="en-US" b="1" dirty="0" smtClean="0"/>
              <a:t>Perception </a:t>
            </a:r>
            <a:r>
              <a:rPr lang="en-US" b="1" dirty="0"/>
              <a:t>Survey on Reconciliation in </a:t>
            </a:r>
            <a:r>
              <a:rPr lang="en-US" b="1" dirty="0" err="1"/>
              <a:t>Malakand</a:t>
            </a:r>
            <a:r>
              <a:rPr lang="en-US" b="1" dirty="0"/>
              <a:t> Division</a:t>
            </a:r>
          </a:p>
          <a:p>
            <a:pPr algn="just"/>
            <a:r>
              <a:rPr lang="en-US" sz="3000" dirty="0"/>
              <a:t>The survey carried out in six districts of </a:t>
            </a:r>
            <a:r>
              <a:rPr lang="en-US" sz="3000" dirty="0" err="1"/>
              <a:t>Malakand</a:t>
            </a:r>
            <a:r>
              <a:rPr lang="en-US" sz="3000" dirty="0"/>
              <a:t> division aims at providing evidence base, impact </a:t>
            </a:r>
            <a:r>
              <a:rPr lang="en-US" sz="3000" dirty="0" smtClean="0"/>
              <a:t>and perception </a:t>
            </a:r>
            <a:r>
              <a:rPr lang="en-US" sz="3000" dirty="0"/>
              <a:t>about reconciliation among the indigenous population of </a:t>
            </a:r>
            <a:r>
              <a:rPr lang="en-US" sz="3000" dirty="0" err="1"/>
              <a:t>Malakand</a:t>
            </a:r>
            <a:r>
              <a:rPr lang="en-US" sz="3000" dirty="0"/>
              <a:t> division.</a:t>
            </a:r>
          </a:p>
          <a:p>
            <a:pPr marL="0" indent="0">
              <a:buNone/>
            </a:pPr>
            <a:r>
              <a:rPr lang="en-US" b="1" dirty="0"/>
              <a:t>Peace in Pakistan – EU</a:t>
            </a:r>
          </a:p>
          <a:p>
            <a:pPr algn="just"/>
            <a:r>
              <a:rPr lang="en-US" sz="3000" dirty="0"/>
              <a:t>The main objective of the research is to explore local perceptions (at community and household level) </a:t>
            </a:r>
            <a:r>
              <a:rPr lang="en-US" sz="3000" dirty="0" smtClean="0"/>
              <a:t>about private </a:t>
            </a:r>
            <a:r>
              <a:rPr lang="en-US" sz="3000" dirty="0"/>
              <a:t>sector (business) as ‘agents of peace’ and conduct analysis of economic drivers of conflict and </a:t>
            </a:r>
            <a:r>
              <a:rPr lang="en-US" sz="3000" dirty="0" smtClean="0"/>
              <a:t>an assessment </a:t>
            </a:r>
            <a:r>
              <a:rPr lang="en-US" sz="3000" dirty="0"/>
              <a:t>of the policy environment for inclusive economic reforms.</a:t>
            </a:r>
          </a:p>
        </p:txBody>
      </p:sp>
    </p:spTree>
    <p:extLst>
      <p:ext uri="{BB962C8B-B14F-4D97-AF65-F5344CB8AC3E}">
        <p14:creationId xmlns="" xmlns:p14="http://schemas.microsoft.com/office/powerpoint/2010/main" val="19031946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PEACE AND CONFLICT</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b="1" dirty="0"/>
              <a:t>Civil-military imbalance and its policy implications</a:t>
            </a:r>
          </a:p>
          <a:p>
            <a:r>
              <a:rPr lang="en-US" dirty="0"/>
              <a:t>The evidence base being gathered through panel discussion seeks to address the broader issue of civil-military</a:t>
            </a:r>
          </a:p>
          <a:p>
            <a:r>
              <a:rPr lang="en-US" dirty="0"/>
              <a:t>imbalance, its impact on policy-making and a prognosis for the future.</a:t>
            </a:r>
          </a:p>
          <a:p>
            <a:pPr marL="0" indent="0">
              <a:buNone/>
            </a:pPr>
            <a:r>
              <a:rPr lang="en-US" b="1" dirty="0"/>
              <a:t>Effects of Militancy and Impact Trend of Rehabilitation Activities in </a:t>
            </a:r>
            <a:r>
              <a:rPr lang="en-US" b="1" dirty="0" err="1"/>
              <a:t>Malakand</a:t>
            </a:r>
            <a:r>
              <a:rPr lang="en-US" b="1" dirty="0"/>
              <a:t> Division</a:t>
            </a:r>
          </a:p>
          <a:p>
            <a:r>
              <a:rPr lang="en-US" dirty="0"/>
              <a:t>The focus of the study is to empirically determine the effects of militancy on the socio-economic conditions</a:t>
            </a:r>
          </a:p>
          <a:p>
            <a:r>
              <a:rPr lang="en-US" dirty="0"/>
              <a:t>and to determine the impact trends of ongoing rehabilitation activities in </a:t>
            </a:r>
            <a:r>
              <a:rPr lang="en-US" dirty="0" err="1"/>
              <a:t>Malakand</a:t>
            </a:r>
            <a:r>
              <a:rPr lang="en-US" dirty="0"/>
              <a:t> Division against the</a:t>
            </a:r>
          </a:p>
          <a:p>
            <a:r>
              <a:rPr lang="en-US" dirty="0"/>
              <a:t>baseline provided by DNA report.</a:t>
            </a:r>
          </a:p>
        </p:txBody>
      </p:sp>
    </p:spTree>
    <p:extLst>
      <p:ext uri="{BB962C8B-B14F-4D97-AF65-F5344CB8AC3E}">
        <p14:creationId xmlns="" xmlns:p14="http://schemas.microsoft.com/office/powerpoint/2010/main" val="15101322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POLITICAL ECONOMY OF RESEARCH/REFUGEES</a:t>
            </a:r>
            <a:br>
              <a:rPr lang="en-US" sz="3600" b="1" dirty="0" smtClean="0"/>
            </a:b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Mapping </a:t>
            </a:r>
            <a:r>
              <a:rPr lang="en-US" b="1" dirty="0"/>
              <a:t>policy relevant research and understanding political economy of research in Pakistan</a:t>
            </a:r>
          </a:p>
          <a:p>
            <a:pPr algn="just"/>
            <a:r>
              <a:rPr lang="en-US" dirty="0"/>
              <a:t>The study aims to understand the policy </a:t>
            </a:r>
            <a:r>
              <a:rPr lang="en-US" dirty="0" smtClean="0"/>
              <a:t>related </a:t>
            </a:r>
            <a:r>
              <a:rPr lang="en-US" dirty="0"/>
              <a:t>research and evaluation landscape in Pakistan. </a:t>
            </a:r>
            <a:endParaRPr lang="en-US" dirty="0" smtClean="0"/>
          </a:p>
          <a:p>
            <a:pPr algn="just"/>
            <a:r>
              <a:rPr lang="en-US" dirty="0" smtClean="0"/>
              <a:t>Mapping policy </a:t>
            </a:r>
            <a:r>
              <a:rPr lang="en-US" dirty="0"/>
              <a:t>relevant research institutions will be an important step to allow policy makers and donor agencies </a:t>
            </a:r>
            <a:r>
              <a:rPr lang="en-US" dirty="0" smtClean="0"/>
              <a:t>to identify </a:t>
            </a:r>
            <a:r>
              <a:rPr lang="en-US" dirty="0"/>
              <a:t>who the major players are, what the major research priorities are and what research is currently </a:t>
            </a:r>
            <a:r>
              <a:rPr lang="en-US" dirty="0" smtClean="0"/>
              <a:t>being conducted </a:t>
            </a:r>
            <a:r>
              <a:rPr lang="en-US" dirty="0"/>
              <a:t>in the country. Using this </a:t>
            </a:r>
            <a:r>
              <a:rPr lang="en-US" dirty="0" smtClean="0"/>
              <a:t>mapping </a:t>
            </a:r>
            <a:r>
              <a:rPr lang="en-US" dirty="0"/>
              <a:t>as an entry point the study aims to enhance understanding </a:t>
            </a:r>
            <a:r>
              <a:rPr lang="en-US" dirty="0" smtClean="0"/>
              <a:t>of political </a:t>
            </a:r>
            <a:r>
              <a:rPr lang="en-US" dirty="0"/>
              <a:t>economy of research in Pakistan.</a:t>
            </a:r>
          </a:p>
        </p:txBody>
      </p:sp>
    </p:spTree>
    <p:extLst>
      <p:ext uri="{BB962C8B-B14F-4D97-AF65-F5344CB8AC3E}">
        <p14:creationId xmlns="" xmlns:p14="http://schemas.microsoft.com/office/powerpoint/2010/main" val="16669654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GOVERNANCE</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b="1" dirty="0" smtClean="0"/>
              <a:t>Political </a:t>
            </a:r>
            <a:r>
              <a:rPr lang="en-US" b="1" dirty="0"/>
              <a:t>Barometers</a:t>
            </a:r>
          </a:p>
          <a:p>
            <a:r>
              <a:rPr lang="en-US" dirty="0"/>
              <a:t>SDPI is currently conducting nation-wide surveys across Pakistan to understand pre-election </a:t>
            </a:r>
            <a:r>
              <a:rPr lang="en-US" dirty="0" smtClean="0"/>
              <a:t>voter perceptions </a:t>
            </a:r>
            <a:r>
              <a:rPr lang="en-US" dirty="0"/>
              <a:t>on political trends and politics. </a:t>
            </a:r>
            <a:endParaRPr lang="en-US" dirty="0" smtClean="0"/>
          </a:p>
          <a:p>
            <a:r>
              <a:rPr lang="en-US" dirty="0" smtClean="0"/>
              <a:t>Primary </a:t>
            </a:r>
            <a:r>
              <a:rPr lang="en-US" dirty="0"/>
              <a:t>data is being collected from all provinces of Pakistan.</a:t>
            </a:r>
          </a:p>
          <a:p>
            <a:r>
              <a:rPr lang="en-US" dirty="0"/>
              <a:t>The study would lead to production of a flagship report in the run-up to elections</a:t>
            </a:r>
          </a:p>
        </p:txBody>
      </p:sp>
    </p:spTree>
    <p:extLst>
      <p:ext uri="{BB962C8B-B14F-4D97-AF65-F5344CB8AC3E}">
        <p14:creationId xmlns="" xmlns:p14="http://schemas.microsoft.com/office/powerpoint/2010/main" val="6946253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Sustainable development society</a:t>
            </a:r>
            <a:endParaRPr lang="en-US" dirty="0"/>
          </a:p>
        </p:txBody>
      </p:sp>
      <p:sp>
        <p:nvSpPr>
          <p:cNvPr id="3" name="Content Placeholder 2"/>
          <p:cNvSpPr>
            <a:spLocks noGrp="1"/>
          </p:cNvSpPr>
          <p:nvPr>
            <p:ph sz="quarter" idx="1"/>
          </p:nvPr>
        </p:nvSpPr>
        <p:spPr/>
        <p:txBody>
          <a:bodyPr/>
          <a:lstStyle/>
          <a:p>
            <a:r>
              <a:rPr lang="en-US" dirty="0" smtClean="0"/>
              <a:t>Registered office of the society is in Baluchistan(Province).</a:t>
            </a:r>
          </a:p>
          <a:p>
            <a:pPr algn="just"/>
            <a:r>
              <a:rPr lang="en-US" dirty="0" smtClean="0"/>
              <a:t> The society is a non-governmental, non-profit , non sectarian body for physical and social development and research and research based that will operate within all legal frameworks governing such organizations in Pakistan.</a:t>
            </a:r>
          </a:p>
          <a:p>
            <a:pPr marL="0" indent="0" algn="just">
              <a:buNone/>
            </a:pPr>
            <a:r>
              <a:rPr lang="en-US" dirty="0" smtClean="0"/>
              <a:t> </a:t>
            </a:r>
            <a:endParaRPr lang="en-US" dirty="0"/>
          </a:p>
        </p:txBody>
      </p:sp>
    </p:spTree>
    <p:extLst>
      <p:ext uri="{BB962C8B-B14F-4D97-AF65-F5344CB8AC3E}">
        <p14:creationId xmlns="" xmlns:p14="http://schemas.microsoft.com/office/powerpoint/2010/main" val="6448694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p:txBody>
          <a:bodyPr/>
          <a:lstStyle/>
          <a:p>
            <a:r>
              <a:rPr lang="en-US" dirty="0" smtClean="0"/>
              <a:t>To mobilize, motivate and organize human resource especially among people of rural areas(Male and Female).</a:t>
            </a:r>
          </a:p>
          <a:p>
            <a:r>
              <a:rPr lang="en-US" dirty="0" smtClean="0"/>
              <a:t>To establish infrastructure by tapping indigenous local resources, thereby cutting down dependence of local population over external resources. </a:t>
            </a:r>
          </a:p>
          <a:p>
            <a:r>
              <a:rPr lang="en-US" dirty="0" smtClean="0"/>
              <a:t>To promote and undertake male and female education and to manage any education institution by targeting rural people. </a:t>
            </a:r>
          </a:p>
          <a:p>
            <a:r>
              <a:rPr lang="en-US" dirty="0" smtClean="0"/>
              <a:t>To eradicate harmful drugs from the society. </a:t>
            </a:r>
          </a:p>
          <a:p>
            <a:r>
              <a:rPr lang="en-US" dirty="0" smtClean="0"/>
              <a:t>To establish, erect , construct, organize run and manage townships .</a:t>
            </a:r>
            <a:endParaRPr lang="en-US" dirty="0"/>
          </a:p>
        </p:txBody>
      </p:sp>
    </p:spTree>
    <p:extLst>
      <p:ext uri="{BB962C8B-B14F-4D97-AF65-F5344CB8AC3E}">
        <p14:creationId xmlns="" xmlns:p14="http://schemas.microsoft.com/office/powerpoint/2010/main" val="42784351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p:txBody>
          <a:bodyPr/>
          <a:lstStyle/>
          <a:p>
            <a:r>
              <a:rPr lang="en-US" dirty="0" smtClean="0"/>
              <a:t>To train people of rural communities. </a:t>
            </a:r>
          </a:p>
          <a:p>
            <a:r>
              <a:rPr lang="en-US" dirty="0" smtClean="0"/>
              <a:t>To serve as a support group to government aid and other non-governmental allies. </a:t>
            </a:r>
          </a:p>
        </p:txBody>
      </p:sp>
    </p:spTree>
    <p:extLst>
      <p:ext uri="{BB962C8B-B14F-4D97-AF65-F5344CB8AC3E}">
        <p14:creationId xmlns="" xmlns:p14="http://schemas.microsoft.com/office/powerpoint/2010/main" val="30413005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Achievements </a:t>
            </a:r>
            <a:endParaRPr lang="en-US" dirty="0"/>
          </a:p>
        </p:txBody>
      </p:sp>
      <p:sp>
        <p:nvSpPr>
          <p:cNvPr id="3" name="Content Placeholder 2"/>
          <p:cNvSpPr>
            <a:spLocks noGrp="1"/>
          </p:cNvSpPr>
          <p:nvPr>
            <p:ph sz="quarter" idx="1"/>
          </p:nvPr>
        </p:nvSpPr>
        <p:spPr/>
        <p:txBody>
          <a:bodyPr/>
          <a:lstStyle/>
          <a:p>
            <a:r>
              <a:rPr lang="en-US" dirty="0" smtClean="0"/>
              <a:t>Establishment of Plant Nursery</a:t>
            </a:r>
          </a:p>
          <a:p>
            <a:r>
              <a:rPr lang="en-US" dirty="0" err="1" smtClean="0"/>
              <a:t>Killi</a:t>
            </a:r>
            <a:r>
              <a:rPr lang="en-US" dirty="0" smtClean="0"/>
              <a:t> </a:t>
            </a:r>
            <a:r>
              <a:rPr lang="en-US" dirty="0" err="1" smtClean="0"/>
              <a:t>Raiggi</a:t>
            </a:r>
            <a:r>
              <a:rPr lang="en-US" dirty="0" smtClean="0"/>
              <a:t> </a:t>
            </a:r>
            <a:r>
              <a:rPr lang="en-US" dirty="0" err="1" smtClean="0"/>
              <a:t>Karezat</a:t>
            </a:r>
            <a:r>
              <a:rPr lang="en-US" dirty="0" smtClean="0"/>
              <a:t> District Pishin</a:t>
            </a:r>
          </a:p>
          <a:p>
            <a:r>
              <a:rPr lang="en-US" dirty="0" smtClean="0"/>
              <a:t>Duration:  Two years</a:t>
            </a:r>
          </a:p>
          <a:p>
            <a:r>
              <a:rPr lang="en-US" dirty="0" smtClean="0"/>
              <a:t>Financer: WWF Quetta</a:t>
            </a:r>
          </a:p>
          <a:p>
            <a:pPr marL="0" indent="0">
              <a:buNone/>
            </a:pPr>
            <a:endParaRPr lang="en-US" dirty="0"/>
          </a:p>
          <a:p>
            <a:pPr marL="0" indent="0">
              <a:buNone/>
            </a:pPr>
            <a:r>
              <a:rPr lang="en-US" dirty="0" smtClean="0"/>
              <a:t>Objectives</a:t>
            </a:r>
          </a:p>
          <a:p>
            <a:pPr marL="457200" indent="-457200">
              <a:buAutoNum type="arabicPeriod"/>
            </a:pPr>
            <a:r>
              <a:rPr lang="en-US" dirty="0" smtClean="0"/>
              <a:t>To create awareness about the benefits of forests and plantation. </a:t>
            </a:r>
          </a:p>
          <a:p>
            <a:pPr marL="457200" indent="-457200">
              <a:buAutoNum type="arabicPeriod"/>
            </a:pPr>
            <a:r>
              <a:rPr lang="en-US" dirty="0" smtClean="0"/>
              <a:t>To introduce the different drought resistance species. </a:t>
            </a:r>
          </a:p>
        </p:txBody>
      </p:sp>
    </p:spTree>
    <p:extLst>
      <p:ext uri="{BB962C8B-B14F-4D97-AF65-F5344CB8AC3E}">
        <p14:creationId xmlns="" xmlns:p14="http://schemas.microsoft.com/office/powerpoint/2010/main" val="624460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Achievements of the project </a:t>
            </a:r>
            <a:endParaRPr lang="en-US" dirty="0"/>
          </a:p>
        </p:txBody>
      </p:sp>
      <p:sp>
        <p:nvSpPr>
          <p:cNvPr id="3" name="Content Placeholder 2"/>
          <p:cNvSpPr>
            <a:spLocks noGrp="1"/>
          </p:cNvSpPr>
          <p:nvPr>
            <p:ph sz="quarter" idx="1"/>
          </p:nvPr>
        </p:nvSpPr>
        <p:spPr/>
        <p:txBody>
          <a:bodyPr/>
          <a:lstStyle/>
          <a:p>
            <a:r>
              <a:rPr lang="en-US" dirty="0" smtClean="0"/>
              <a:t>About 5000 people were aware about the benefits of forests and plantation. </a:t>
            </a:r>
          </a:p>
          <a:p>
            <a:r>
              <a:rPr lang="en-US" dirty="0" smtClean="0"/>
              <a:t>About 60000 different drought species, tress were distributed to the local CBOs, NGOs and local activist of the province. </a:t>
            </a:r>
          </a:p>
          <a:p>
            <a:r>
              <a:rPr lang="en-US" dirty="0" smtClean="0"/>
              <a:t>2000 trees were planted in project’s jurisdiction. </a:t>
            </a:r>
            <a:endParaRPr lang="en-US" dirty="0"/>
          </a:p>
        </p:txBody>
      </p:sp>
    </p:spTree>
    <p:extLst>
      <p:ext uri="{BB962C8B-B14F-4D97-AF65-F5344CB8AC3E}">
        <p14:creationId xmlns="" xmlns:p14="http://schemas.microsoft.com/office/powerpoint/2010/main" val="13980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Establishment of non formal school </a:t>
            </a:r>
            <a:endParaRPr lang="en-US" dirty="0"/>
          </a:p>
        </p:txBody>
      </p:sp>
      <p:sp>
        <p:nvSpPr>
          <p:cNvPr id="3" name="Content Placeholder 2"/>
          <p:cNvSpPr>
            <a:spLocks noGrp="1"/>
          </p:cNvSpPr>
          <p:nvPr>
            <p:ph sz="quarter" idx="1"/>
          </p:nvPr>
        </p:nvSpPr>
        <p:spPr/>
        <p:txBody>
          <a:bodyPr/>
          <a:lstStyle/>
          <a:p>
            <a:r>
              <a:rPr lang="en-US" dirty="0" smtClean="0"/>
              <a:t>Project Location: </a:t>
            </a:r>
            <a:r>
              <a:rPr lang="en-US" dirty="0" err="1" smtClean="0"/>
              <a:t>Killi</a:t>
            </a:r>
            <a:r>
              <a:rPr lang="en-US" dirty="0" smtClean="0"/>
              <a:t> </a:t>
            </a:r>
            <a:r>
              <a:rPr lang="en-US" dirty="0" err="1" smtClean="0"/>
              <a:t>Raiggi</a:t>
            </a:r>
            <a:r>
              <a:rPr lang="en-US" dirty="0" smtClean="0"/>
              <a:t> and </a:t>
            </a:r>
            <a:r>
              <a:rPr lang="en-US" dirty="0" err="1" smtClean="0"/>
              <a:t>Killi</a:t>
            </a:r>
            <a:r>
              <a:rPr lang="en-US" dirty="0" smtClean="0"/>
              <a:t> Jan Muhammad </a:t>
            </a:r>
            <a:r>
              <a:rPr lang="en-US" dirty="0" err="1" smtClean="0"/>
              <a:t>Karezat</a:t>
            </a:r>
            <a:r>
              <a:rPr lang="en-US" dirty="0" smtClean="0"/>
              <a:t> District Pishin.</a:t>
            </a:r>
          </a:p>
          <a:p>
            <a:r>
              <a:rPr lang="en-US" dirty="0" smtClean="0"/>
              <a:t>Project Duration: Two Years</a:t>
            </a:r>
          </a:p>
          <a:p>
            <a:r>
              <a:rPr lang="en-US" dirty="0" smtClean="0"/>
              <a:t>Financer: Non Formal Basic Education Government. </a:t>
            </a:r>
          </a:p>
          <a:p>
            <a:pPr marL="0" indent="0">
              <a:buNone/>
            </a:pPr>
            <a:r>
              <a:rPr lang="en-US" dirty="0" smtClean="0"/>
              <a:t>Objectives</a:t>
            </a:r>
          </a:p>
          <a:p>
            <a:pPr marL="457200" indent="-457200">
              <a:buAutoNum type="arabicPeriod"/>
            </a:pPr>
            <a:r>
              <a:rPr lang="en-US" dirty="0" smtClean="0"/>
              <a:t>To enroll out of school children’s of the area. </a:t>
            </a:r>
          </a:p>
          <a:p>
            <a:pPr marL="457200" indent="-457200">
              <a:buAutoNum type="arabicPeriod"/>
            </a:pPr>
            <a:r>
              <a:rPr lang="en-US" dirty="0" smtClean="0"/>
              <a:t>To provide basic education(Primary Education).</a:t>
            </a:r>
          </a:p>
          <a:p>
            <a:pPr marL="0" indent="0">
              <a:buNone/>
            </a:pPr>
            <a:r>
              <a:rPr lang="en-US" dirty="0" smtClean="0"/>
              <a:t> </a:t>
            </a:r>
            <a:endParaRPr lang="en-US" dirty="0"/>
          </a:p>
        </p:txBody>
      </p:sp>
    </p:spTree>
    <p:extLst>
      <p:ext uri="{BB962C8B-B14F-4D97-AF65-F5344CB8AC3E}">
        <p14:creationId xmlns="" xmlns:p14="http://schemas.microsoft.com/office/powerpoint/2010/main" val="21909517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Achievements </a:t>
            </a:r>
            <a:endParaRPr lang="en-US" dirty="0"/>
          </a:p>
        </p:txBody>
      </p:sp>
      <p:sp>
        <p:nvSpPr>
          <p:cNvPr id="3" name="Content Placeholder 2"/>
          <p:cNvSpPr>
            <a:spLocks noGrp="1"/>
          </p:cNvSpPr>
          <p:nvPr>
            <p:ph sz="quarter" idx="1"/>
          </p:nvPr>
        </p:nvSpPr>
        <p:spPr/>
        <p:txBody>
          <a:bodyPr/>
          <a:lstStyle/>
          <a:p>
            <a:r>
              <a:rPr lang="en-US" dirty="0" smtClean="0"/>
              <a:t>2 Non formal schools were established.</a:t>
            </a:r>
          </a:p>
          <a:p>
            <a:r>
              <a:rPr lang="en-US" dirty="0" smtClean="0"/>
              <a:t>100 out of schools children’s were enrolled. </a:t>
            </a:r>
          </a:p>
          <a:p>
            <a:r>
              <a:rPr lang="en-US" dirty="0" smtClean="0"/>
              <a:t>60 students have received primary education. </a:t>
            </a:r>
            <a:endParaRPr lang="en-US" dirty="0"/>
          </a:p>
        </p:txBody>
      </p:sp>
    </p:spTree>
    <p:extLst>
      <p:ext uri="{BB962C8B-B14F-4D97-AF65-F5344CB8AC3E}">
        <p14:creationId xmlns="" xmlns:p14="http://schemas.microsoft.com/office/powerpoint/2010/main" val="27061974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efficiency project </a:t>
            </a:r>
            <a:endParaRPr lang="en-US" dirty="0"/>
          </a:p>
        </p:txBody>
      </p:sp>
      <p:sp>
        <p:nvSpPr>
          <p:cNvPr id="3" name="Content Placeholder 2"/>
          <p:cNvSpPr>
            <a:spLocks noGrp="1"/>
          </p:cNvSpPr>
          <p:nvPr>
            <p:ph sz="quarter" idx="1"/>
          </p:nvPr>
        </p:nvSpPr>
        <p:spPr/>
        <p:txBody>
          <a:bodyPr/>
          <a:lstStyle/>
          <a:p>
            <a:r>
              <a:rPr lang="en-US" dirty="0" smtClean="0"/>
              <a:t>Project title: Water efficiency </a:t>
            </a:r>
          </a:p>
          <a:p>
            <a:r>
              <a:rPr lang="en-US" dirty="0" smtClean="0"/>
              <a:t>Project Location: District </a:t>
            </a:r>
            <a:r>
              <a:rPr lang="en-US" dirty="0" err="1" smtClean="0"/>
              <a:t>Pishin</a:t>
            </a:r>
            <a:r>
              <a:rPr lang="en-US" dirty="0" smtClean="0"/>
              <a:t> </a:t>
            </a:r>
          </a:p>
          <a:p>
            <a:r>
              <a:rPr lang="en-US" dirty="0" smtClean="0"/>
              <a:t>Project Duration: Six Months</a:t>
            </a:r>
          </a:p>
          <a:p>
            <a:r>
              <a:rPr lang="en-US" dirty="0" smtClean="0"/>
              <a:t>Financer: Ministry of Environment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objectives of the project  </a:t>
            </a:r>
            <a:endParaRPr lang="en-US" dirty="0"/>
          </a:p>
        </p:txBody>
      </p:sp>
      <p:sp>
        <p:nvSpPr>
          <p:cNvPr id="3" name="Content Placeholder 2"/>
          <p:cNvSpPr>
            <a:spLocks noGrp="1"/>
          </p:cNvSpPr>
          <p:nvPr>
            <p:ph sz="quarter" idx="1"/>
          </p:nvPr>
        </p:nvSpPr>
        <p:spPr/>
        <p:txBody>
          <a:bodyPr/>
          <a:lstStyle/>
          <a:p>
            <a:r>
              <a:rPr lang="en-US" dirty="0" smtClean="0"/>
              <a:t>To establish a community based organization on village level. </a:t>
            </a:r>
          </a:p>
          <a:p>
            <a:r>
              <a:rPr lang="en-US" dirty="0" smtClean="0"/>
              <a:t>To construct fifty check dams.</a:t>
            </a:r>
          </a:p>
          <a:p>
            <a:r>
              <a:rPr lang="en-US" dirty="0" smtClean="0"/>
              <a:t>To dig forty thousand water trenches.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Achievements of the project </a:t>
            </a:r>
            <a:endParaRPr lang="en-US" dirty="0"/>
          </a:p>
        </p:txBody>
      </p:sp>
      <p:sp>
        <p:nvSpPr>
          <p:cNvPr id="3" name="Content Placeholder 2"/>
          <p:cNvSpPr>
            <a:spLocks noGrp="1"/>
          </p:cNvSpPr>
          <p:nvPr>
            <p:ph sz="quarter" idx="1"/>
          </p:nvPr>
        </p:nvSpPr>
        <p:spPr/>
        <p:txBody>
          <a:bodyPr/>
          <a:lstStyle/>
          <a:p>
            <a:r>
              <a:rPr lang="en-US" dirty="0" smtClean="0"/>
              <a:t>The organization is established a CBO for the organization.</a:t>
            </a:r>
          </a:p>
          <a:p>
            <a:r>
              <a:rPr lang="en-US" dirty="0" smtClean="0"/>
              <a:t>The organization has dig </a:t>
            </a:r>
            <a:r>
              <a:rPr lang="en-US" dirty="0" err="1" smtClean="0"/>
              <a:t>fourty</a:t>
            </a:r>
            <a:r>
              <a:rPr lang="en-US" dirty="0" smtClean="0"/>
              <a:t> thousand water trenches.</a:t>
            </a:r>
          </a:p>
          <a:p>
            <a:r>
              <a:rPr lang="en-US" dirty="0" smtClean="0"/>
              <a:t>The organization planted fifteen hundred drought resistant species tress in these trenches. </a:t>
            </a:r>
          </a:p>
          <a:p>
            <a:r>
              <a:rPr lang="en-US" dirty="0" smtClean="0"/>
              <a:t>The organization constructed fifty check dams to restore the rain fall water.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pPr lvl="0"/>
            <a:r>
              <a:rPr lang="en-US" sz="2400" dirty="0"/>
              <a:t>A Mirror to the Blind, a </a:t>
            </a:r>
            <a:r>
              <a:rPr lang="en-US" sz="2400" dirty="0" err="1" smtClean="0"/>
              <a:t>biblography</a:t>
            </a:r>
            <a:r>
              <a:rPr lang="en-US" sz="2400" dirty="0" smtClean="0"/>
              <a:t> </a:t>
            </a:r>
            <a:r>
              <a:rPr lang="en-US" sz="2400" dirty="0"/>
              <a:t>of Abdul Sattar Edhi</a:t>
            </a:r>
          </a:p>
          <a:p>
            <a:r>
              <a:rPr lang="en-US" sz="2400" dirty="0"/>
              <a:t>Half of Two </a:t>
            </a:r>
            <a:r>
              <a:rPr lang="en-US" sz="2400" dirty="0" err="1"/>
              <a:t>Paisas</a:t>
            </a:r>
            <a:r>
              <a:rPr lang="en-US" sz="2400" dirty="0"/>
              <a:t>: The Extraordinary Mission of Abdul Sattar Edhi and Bilquis </a:t>
            </a:r>
            <a:r>
              <a:rPr lang="en-US" sz="2400" dirty="0" smtClean="0"/>
              <a:t>Edhi</a:t>
            </a:r>
          </a:p>
          <a:p>
            <a:r>
              <a:rPr lang="en-US" sz="2400" dirty="0" smtClean="0"/>
              <a:t>Sustainable Development policy Institute, Annual report, 2012. </a:t>
            </a:r>
          </a:p>
          <a:p>
            <a:r>
              <a:rPr lang="en-US" dirty="0" smtClean="0"/>
              <a:t>Mr. Imran </a:t>
            </a:r>
            <a:r>
              <a:rPr lang="en-US" dirty="0" err="1" smtClean="0"/>
              <a:t>Jogezai</a:t>
            </a:r>
            <a:r>
              <a:rPr lang="en-US" dirty="0" smtClean="0"/>
              <a:t>, Memorandum of SDS, 2013. </a:t>
            </a:r>
            <a:endParaRPr lang="en-US" sz="2400" dirty="0" smtClean="0"/>
          </a:p>
          <a:p>
            <a:endParaRPr lang="en-US" sz="2400" dirty="0"/>
          </a:p>
        </p:txBody>
      </p:sp>
    </p:spTree>
    <p:extLst>
      <p:ext uri="{BB962C8B-B14F-4D97-AF65-F5344CB8AC3E}">
        <p14:creationId xmlns="" xmlns:p14="http://schemas.microsoft.com/office/powerpoint/2010/main" val="25884784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215</TotalTime>
  <Words>2703</Words>
  <Application>Microsoft Office PowerPoint</Application>
  <PresentationFormat>On-screen Show (4:3)</PresentationFormat>
  <Paragraphs>213</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Oriel</vt:lpstr>
      <vt:lpstr>Decision Making in Non Profit Sector (NPO) Lecture-11</vt:lpstr>
      <vt:lpstr>Agenda </vt:lpstr>
      <vt:lpstr>Slide 3</vt:lpstr>
      <vt:lpstr>Dr. Abdul Sattar Edhi</vt:lpstr>
      <vt:lpstr>Dr. Abdul Sattar Edhi</vt:lpstr>
      <vt:lpstr>Slide 6</vt:lpstr>
      <vt:lpstr>Slide 7</vt:lpstr>
      <vt:lpstr>Slide 8</vt:lpstr>
      <vt:lpstr>Since Its Inception</vt:lpstr>
      <vt:lpstr>Slide 10</vt:lpstr>
      <vt:lpstr>Slide 11</vt:lpstr>
      <vt:lpstr> International awards </vt:lpstr>
      <vt:lpstr>National awards</vt:lpstr>
      <vt:lpstr>Sustainable Development Policy Institute(SDPI)</vt:lpstr>
      <vt:lpstr>Slide 15</vt:lpstr>
      <vt:lpstr>SDPI</vt:lpstr>
      <vt:lpstr>AAWAZ </vt:lpstr>
      <vt:lpstr>IDRC-SDPI Fellowships </vt:lpstr>
      <vt:lpstr>Internal e-Newsletter </vt:lpstr>
      <vt:lpstr>Revival of Paidar Tarraqi and Dharti </vt:lpstr>
      <vt:lpstr>RESEARCH AT SDPI</vt:lpstr>
      <vt:lpstr>India-Pakistan Trade Normalization </vt:lpstr>
      <vt:lpstr>Illegal Economy in Pakistan </vt:lpstr>
      <vt:lpstr>Slide 24</vt:lpstr>
      <vt:lpstr>FDI in India: Prospects for Pakistan </vt:lpstr>
      <vt:lpstr>POVERTY ALLEVIATION </vt:lpstr>
      <vt:lpstr>POVERTY ALLEVIATION</vt:lpstr>
      <vt:lpstr>POVERTY ALLEVIATION</vt:lpstr>
      <vt:lpstr>POVERTY ALLEVIATION</vt:lpstr>
      <vt:lpstr>POVERTY ALLEVIATION</vt:lpstr>
      <vt:lpstr>GENDER </vt:lpstr>
      <vt:lpstr>LIVELIHOOD </vt:lpstr>
      <vt:lpstr>PEACE AND CONFLICT </vt:lpstr>
      <vt:lpstr>PEACE AND CONFLICT</vt:lpstr>
      <vt:lpstr>POLITICAL ECONOMY OF RESEARCH/REFUGEES </vt:lpstr>
      <vt:lpstr>GOVERNANCE </vt:lpstr>
      <vt:lpstr>Sustainable development society</vt:lpstr>
      <vt:lpstr>objectives</vt:lpstr>
      <vt:lpstr>Objectives</vt:lpstr>
      <vt:lpstr>Achievements </vt:lpstr>
      <vt:lpstr>Achievements of the project </vt:lpstr>
      <vt:lpstr>Project: Establishment of non formal school </vt:lpstr>
      <vt:lpstr>Achievements </vt:lpstr>
      <vt:lpstr>Water efficiency project </vt:lpstr>
      <vt:lpstr>Main objectives of the project  </vt:lpstr>
      <vt:lpstr>Main Achievements of the project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Lecture-11</dc:title>
  <dc:creator>comsats</dc:creator>
  <cp:lastModifiedBy>NTS</cp:lastModifiedBy>
  <cp:revision>19</cp:revision>
  <dcterms:created xsi:type="dcterms:W3CDTF">2013-10-14T18:53:06Z</dcterms:created>
  <dcterms:modified xsi:type="dcterms:W3CDTF">2013-10-15T07:48:18Z</dcterms:modified>
</cp:coreProperties>
</file>