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78" r:id="rId2"/>
    <p:sldId id="277" r:id="rId3"/>
    <p:sldId id="257" r:id="rId4"/>
    <p:sldId id="258" r:id="rId5"/>
    <p:sldId id="260" r:id="rId6"/>
    <p:sldId id="259" r:id="rId7"/>
    <p:sldId id="262" r:id="rId8"/>
    <p:sldId id="273" r:id="rId9"/>
    <p:sldId id="261" r:id="rId10"/>
    <p:sldId id="263" r:id="rId11"/>
    <p:sldId id="264" r:id="rId12"/>
    <p:sldId id="265" r:id="rId13"/>
    <p:sldId id="266" r:id="rId14"/>
    <p:sldId id="275" r:id="rId15"/>
    <p:sldId id="267" r:id="rId16"/>
    <p:sldId id="268" r:id="rId17"/>
    <p:sldId id="269" r:id="rId18"/>
    <p:sldId id="274" r:id="rId19"/>
    <p:sldId id="270" r:id="rId20"/>
    <p:sldId id="272" r:id="rId21"/>
    <p:sldId id="27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7D22C2-2E3D-494F-B88C-F7D60EDDC6F7}" type="datetimeFigureOut">
              <a:rPr lang="en-US" smtClean="0"/>
              <a:t>22/06/2014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94F7A1-E460-4ADB-A91C-FDA1E1FBB20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17F8D-3A02-47B5-924E-890ACE636314}" type="datetime1">
              <a:rPr lang="en-US" smtClean="0"/>
              <a:t>22/06/2014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2C49-0784-4AAF-8DF5-2B1EC11586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A2B67-2CCA-4E80-AA69-66F84C04CB7F}" type="datetime1">
              <a:rPr lang="en-US" smtClean="0"/>
              <a:t>22/06/2014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2C49-0784-4AAF-8DF5-2B1EC11586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7E3AF-9468-4A60-9BFC-42FCF1DBD215}" type="datetime1">
              <a:rPr lang="en-US" smtClean="0"/>
              <a:t>22/06/2014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2C49-0784-4AAF-8DF5-2B1EC11586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8F538-DBA0-4325-8C03-2D7F0788C777}" type="datetime1">
              <a:rPr lang="en-US" smtClean="0"/>
              <a:t>22/06/2014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2C49-0784-4AAF-8DF5-2B1EC11586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9B506-032E-4F87-9407-FC77CA3F1B22}" type="datetime1">
              <a:rPr lang="en-US" smtClean="0"/>
              <a:t>22/06/2014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2C49-0784-4AAF-8DF5-2B1EC11586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8EA18-0516-4B8B-B800-364C604B93EC}" type="datetime1">
              <a:rPr lang="en-US" smtClean="0"/>
              <a:t>22/06/2014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2C49-0784-4AAF-8DF5-2B1EC11586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C27DA-1E4B-4BB1-ABCD-099586A591A5}" type="datetime1">
              <a:rPr lang="en-US" smtClean="0"/>
              <a:t>22/06/2014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2C49-0784-4AAF-8DF5-2B1EC11586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5D654-ACFE-4ACD-A9AC-D474A10A926A}" type="datetime1">
              <a:rPr lang="en-US" smtClean="0"/>
              <a:t>22/06/2014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2C49-0784-4AAF-8DF5-2B1EC11586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45701-A955-42A2-986C-9D90B4C7900C}" type="datetime1">
              <a:rPr lang="en-US" smtClean="0"/>
              <a:t>22/06/2014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2C49-0784-4AAF-8DF5-2B1EC11586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64772-B106-4065-8B60-07FC0EFBC4BF}" type="datetime1">
              <a:rPr lang="en-US" smtClean="0"/>
              <a:t>22/06/2014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2C49-0784-4AAF-8DF5-2B1EC11586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15D4F-F20C-4480-8A87-922C37BA05CC}" type="datetime1">
              <a:rPr lang="en-US" smtClean="0"/>
              <a:t>22/06/2014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2C49-0784-4AAF-8DF5-2B1EC115863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C7287-331B-47A3-B34E-FBE24FE3D580}" type="datetime1">
              <a:rPr lang="en-US" smtClean="0"/>
              <a:t>22/06/2014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22C49-0784-4AAF-8DF5-2B1EC115863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 Black" pitchFamily="34" charset="0"/>
              </a:rPr>
              <a:t>COMPARATIVE PUBLIC ADMINISTRATION </a:t>
            </a:r>
            <a:r>
              <a:rPr lang="en-US" dirty="0" smtClean="0">
                <a:latin typeface="Arial Black" pitchFamily="34" charset="0"/>
              </a:rPr>
              <a:t>MPA503</a:t>
            </a:r>
            <a:br>
              <a:rPr lang="en-US" dirty="0" smtClean="0">
                <a:latin typeface="Arial Black" pitchFamily="34" charset="0"/>
              </a:rPr>
            </a:br>
            <a:r>
              <a:rPr lang="en-US" dirty="0" smtClean="0">
                <a:latin typeface="Arial Black" pitchFamily="34" charset="0"/>
              </a:rPr>
              <a:t/>
            </a:r>
            <a:br>
              <a:rPr lang="en-US" dirty="0" smtClean="0">
                <a:latin typeface="Arial Black" pitchFamily="34" charset="0"/>
              </a:rPr>
            </a:br>
            <a:r>
              <a:rPr lang="en-US" dirty="0" smtClean="0">
                <a:latin typeface="Arial Black" pitchFamily="34" charset="0"/>
              </a:rPr>
              <a:t>BUREAUCRACY</a:t>
            </a:r>
            <a:br>
              <a:rPr lang="en-US" dirty="0" smtClean="0">
                <a:latin typeface="Arial Black" pitchFamily="34" charset="0"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FFA9-075A-4A67-9A60-67D60568E2CE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sz="4800" b="1" dirty="0" smtClean="0">
              <a:solidFill>
                <a:schemeClr val="tx1"/>
              </a:solidFill>
            </a:endParaRPr>
          </a:p>
          <a:p>
            <a:r>
              <a:rPr lang="en-US" sz="4800" b="1" dirty="0" smtClean="0">
                <a:solidFill>
                  <a:schemeClr val="tx1"/>
                </a:solidFill>
              </a:rPr>
              <a:t>LECTURE 09</a:t>
            </a:r>
            <a:endParaRPr lang="en-US" sz="4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SUMMARY/RECAP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latin typeface="Arial Black" pitchFamily="34" charset="0"/>
              </a:rPr>
              <a:t>FIRST MINNOWBROOK CONFERENCE(1968)</a:t>
            </a:r>
          </a:p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EQUITY,ETHICS,HUMAN RELATIONS ACCOUNTABILITY</a:t>
            </a:r>
          </a:p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SECOND MINNOWBROOK CONFERENCE(1988)</a:t>
            </a:r>
          </a:p>
          <a:p>
            <a:r>
              <a:rPr lang="en-US" sz="2800" dirty="0" smtClean="0">
                <a:latin typeface="Arial Black" pitchFamily="34" charset="0"/>
              </a:rPr>
              <a:t>LEADERSHIP,LEGAL PERSPECTIVE, TECHNOLOGY  </a:t>
            </a:r>
          </a:p>
          <a:p>
            <a:r>
              <a:rPr lang="en-US" sz="2800" dirty="0" smtClean="0">
                <a:latin typeface="Arial Black" pitchFamily="34" charset="0"/>
              </a:rPr>
              <a:t>NEW PUBLIC MANAGEMENT</a:t>
            </a:r>
          </a:p>
          <a:p>
            <a:r>
              <a:rPr lang="en-US" sz="2800" dirty="0" smtClean="0">
                <a:latin typeface="Arial Black" pitchFamily="34" charset="0"/>
              </a:rPr>
              <a:t>MARKET TO REGULATE THREE E s</a:t>
            </a:r>
          </a:p>
          <a:p>
            <a:r>
              <a:rPr lang="en-US" sz="2800" dirty="0" smtClean="0">
                <a:latin typeface="Arial Black" pitchFamily="34" charset="0"/>
              </a:rPr>
              <a:t>IMPACT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2C49-0784-4AAF-8DF5-2B1EC115863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DEFINITION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>
                <a:latin typeface="Arial Black" pitchFamily="34" charset="0"/>
              </a:rPr>
              <a:t>A WELL DEFINED DIVISION OF ADMINISTRATIVE LABOR AMONG PERSONS AND OFFICES</a:t>
            </a:r>
          </a:p>
          <a:p>
            <a:r>
              <a:rPr lang="en-US" sz="2800" dirty="0" smtClean="0">
                <a:latin typeface="Arial Black" pitchFamily="34" charset="0"/>
              </a:rPr>
              <a:t>A PERSONNEL SYSTEM WITH CONSISTENT  PATTERNS OF RECRUITMENT AND STABLE LINEAR CAREERS</a:t>
            </a:r>
          </a:p>
          <a:p>
            <a:r>
              <a:rPr lang="en-US" sz="2800" dirty="0" smtClean="0">
                <a:latin typeface="Arial Black" pitchFamily="34" charset="0"/>
              </a:rPr>
              <a:t>A HIERARCHY AMONG OFFICES SUCH THAT THE AUTHORITY AND STATUS ARE DIFFERENTIALLY DISTRIBUTED AMONG ACTORS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2C49-0784-4AAF-8DF5-2B1EC115863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ORIGIN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>
                <a:latin typeface="Arial Black" pitchFamily="34" charset="0"/>
              </a:rPr>
              <a:t>EARLY 18</a:t>
            </a:r>
            <a:r>
              <a:rPr lang="en-US" sz="2800" baseline="30000" dirty="0" smtClean="0">
                <a:latin typeface="Arial Black" pitchFamily="34" charset="0"/>
              </a:rPr>
              <a:t>th</a:t>
            </a:r>
            <a:r>
              <a:rPr lang="en-US" sz="2800" dirty="0" smtClean="0">
                <a:latin typeface="Arial Black" pitchFamily="34" charset="0"/>
              </a:rPr>
              <a:t> CENTURY TO REFER TO A WRITING DESK/OFFICE</a:t>
            </a:r>
          </a:p>
          <a:p>
            <a:r>
              <a:rPr lang="en-US" sz="2800" dirty="0" smtClean="0">
                <a:latin typeface="Arial Black" pitchFamily="34" charset="0"/>
              </a:rPr>
              <a:t>A SCRIBE IN THE SUMERIAN ERA WAS POWERFUL SINCE HE COULD WRITE AND KEEP RECORDS FOR THE KINGS</a:t>
            </a:r>
          </a:p>
          <a:p>
            <a:r>
              <a:rPr lang="en-US" sz="2800" dirty="0" smtClean="0">
                <a:latin typeface="Arial Black" pitchFamily="34" charset="0"/>
              </a:rPr>
              <a:t>IN PERSIAN EMPIRE CENTRAL GOVERNMENT WAS DIVIDED INTO PROVINCES LED BY SATRAPS/ROYAL SECRETARIES</a:t>
            </a:r>
          </a:p>
          <a:p>
            <a:r>
              <a:rPr lang="en-US" sz="2800" dirty="0" smtClean="0">
                <a:latin typeface="Arial Black" pitchFamily="34" charset="0"/>
              </a:rPr>
              <a:t>DURING CHINESE QIN DYNASTY CONFUCIUS SET UP MERIT BASED SYSTEM OF MANDARINS</a:t>
            </a:r>
          </a:p>
          <a:p>
            <a:r>
              <a:rPr lang="en-US" sz="2800" dirty="0" smtClean="0">
                <a:latin typeface="Arial Black" pitchFamily="34" charset="0"/>
              </a:rPr>
              <a:t>MODERN BUREAUCRACIES FOLLOWED THE INDUSTRIAL REVOLUTION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2C49-0784-4AAF-8DF5-2B1EC115863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COMPULSIONS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A FORMAL STATE APPARATUS</a:t>
            </a:r>
          </a:p>
          <a:p>
            <a:r>
              <a:rPr lang="en-US" sz="2800" dirty="0" smtClean="0">
                <a:latin typeface="Arial Black" pitchFamily="34" charset="0"/>
              </a:rPr>
              <a:t>STATE FORMULATES AND IMPLEMENTS LAWS</a:t>
            </a:r>
          </a:p>
          <a:p>
            <a:r>
              <a:rPr lang="en-US" sz="2800" dirty="0" smtClean="0">
                <a:latin typeface="Arial Black" pitchFamily="34" charset="0"/>
              </a:rPr>
              <a:t>IT LEVIES TAXES</a:t>
            </a:r>
          </a:p>
          <a:p>
            <a:r>
              <a:rPr lang="en-US" sz="2800" dirty="0" smtClean="0">
                <a:latin typeface="Arial Black" pitchFamily="34" charset="0"/>
              </a:rPr>
              <a:t>IT KEEPS CONFLICTS UNDER CONTROL</a:t>
            </a:r>
          </a:p>
          <a:p>
            <a:r>
              <a:rPr lang="en-US" sz="2800" dirty="0" smtClean="0">
                <a:latin typeface="Arial Black" pitchFamily="34" charset="0"/>
              </a:rPr>
              <a:t>IT ORGANISES DEFENCE/FOREIGN RELATIONS</a:t>
            </a:r>
          </a:p>
          <a:p>
            <a:r>
              <a:rPr lang="en-US" sz="2800" dirty="0" smtClean="0">
                <a:latin typeface="Arial Black" pitchFamily="34" charset="0"/>
              </a:rPr>
              <a:t>REGULATES TRADE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2C49-0784-4AAF-8DF5-2B1EC115863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KARL MARXS THEORY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 Black" pitchFamily="34" charset="0"/>
              </a:rPr>
              <a:t>BUREAUCRACY CONTROLS AND COORDINATES THE PRODUCTION AND DISTRIBUTION OF WEALTH AND APPROPRIATES PART OF IT</a:t>
            </a:r>
          </a:p>
          <a:p>
            <a:r>
              <a:rPr lang="en-US" sz="2400" dirty="0" smtClean="0">
                <a:latin typeface="Arial Black" pitchFamily="34" charset="0"/>
              </a:rPr>
              <a:t>BUREAUCRACY IS A COST TO SOCIETY TOLERATED SINCE IT MAINTAINS SOCIAL ORDER</a:t>
            </a:r>
          </a:p>
          <a:p>
            <a:r>
              <a:rPr lang="en-US" sz="2400" dirty="0" smtClean="0">
                <a:latin typeface="Arial Black" pitchFamily="34" charset="0"/>
              </a:rPr>
              <a:t>IF STATE OWNS MEANS OF PRODUCTION BUREAUCRACY MAY BECOME VERY POWERFUL RESULTING IN BUREAUCRATIC COLLECTIVISM</a:t>
            </a:r>
          </a:p>
          <a:p>
            <a:r>
              <a:rPr lang="en-US" sz="2400" dirty="0" smtClean="0">
                <a:latin typeface="Arial Black" pitchFamily="34" charset="0"/>
              </a:rPr>
              <a:t>WORKERS SELF MANAGEMENT MAY RENDER BUREAUCRACY REDUNDANT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2C49-0784-4AAF-8DF5-2B1EC115863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KARL MARX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BUREAUCRACY CAN BE TRACED BACK TO SOCIAL DIVISION AND IT TRIES TO MAINTAIN GULF BETWEEN CIVIL SOCIETY AND STATE</a:t>
            </a:r>
          </a:p>
          <a:p>
            <a:r>
              <a:rPr lang="en-US" sz="2800" dirty="0" smtClean="0">
                <a:latin typeface="Arial Black" pitchFamily="34" charset="0"/>
              </a:rPr>
              <a:t>EXPLOITIVE IN NATURE</a:t>
            </a:r>
          </a:p>
          <a:p>
            <a:r>
              <a:rPr lang="en-US" sz="2800" dirty="0" smtClean="0">
                <a:latin typeface="Arial Black" pitchFamily="34" charset="0"/>
              </a:rPr>
              <a:t>PRESERVES STATUS QUO</a:t>
            </a:r>
          </a:p>
          <a:p>
            <a:r>
              <a:rPr lang="en-US" sz="2800" dirty="0" smtClean="0">
                <a:latin typeface="Arial Black" pitchFamily="34" charset="0"/>
              </a:rPr>
              <a:t>ACCUMULATES POWER FOR ITSELF</a:t>
            </a:r>
          </a:p>
          <a:p>
            <a:r>
              <a:rPr lang="en-US" sz="2800" dirty="0" smtClean="0">
                <a:latin typeface="Arial Black" pitchFamily="34" charset="0"/>
              </a:rPr>
              <a:t>BUREAUCRACY ALIENATES ITSELF FROM MASSES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2C49-0784-4AAF-8DF5-2B1EC115863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MAX WEBER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839200" cy="51054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WEBERS ANALYSIS OF BUREAUCRACY</a:t>
            </a:r>
          </a:p>
          <a:p>
            <a:r>
              <a:rPr lang="en-US" sz="2800" dirty="0" smtClean="0">
                <a:latin typeface="Arial Black" pitchFamily="34" charset="0"/>
              </a:rPr>
              <a:t>THE HISTORICAL AND ADMINISTRATIVE REASONS FOR THE PROCESS OF BUREAUCRATIZATION</a:t>
            </a:r>
          </a:p>
          <a:p>
            <a:r>
              <a:rPr lang="en-US" sz="2800" dirty="0" smtClean="0">
                <a:latin typeface="Arial Black" pitchFamily="34" charset="0"/>
              </a:rPr>
              <a:t>THE IMPACT OF RULE OF LAW UPON FUNCTIONING OF BUREAUCRATIC ORGANISATIONS </a:t>
            </a:r>
          </a:p>
          <a:p>
            <a:r>
              <a:rPr lang="en-US" sz="2800" dirty="0" smtClean="0">
                <a:latin typeface="Arial Black" pitchFamily="34" charset="0"/>
              </a:rPr>
              <a:t>TYPICAL PERSONAL ORIENTATION AND OCCUPATIONAL OF BUREAUCRATIC OFFICIALS</a:t>
            </a:r>
          </a:p>
          <a:p>
            <a:r>
              <a:rPr lang="en-US" sz="2800" dirty="0" smtClean="0">
                <a:latin typeface="Arial Black" pitchFamily="34" charset="0"/>
              </a:rPr>
              <a:t>MOST IMPORTANT ATTRIBUTES AND CONSEQUENCES OF BUREAUCRACY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2C49-0784-4AAF-8DF5-2B1EC115863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MAX WEBERS THEORY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>
                <a:latin typeface="Arial Black" pitchFamily="34" charset="0"/>
              </a:rPr>
              <a:t>CLASSIC OR IDEAL BUREAUCRACY</a:t>
            </a:r>
          </a:p>
          <a:p>
            <a:r>
              <a:rPr lang="en-US" sz="2800" dirty="0" smtClean="0">
                <a:latin typeface="Arial Black" pitchFamily="34" charset="0"/>
              </a:rPr>
              <a:t>LEGAL RATIONAL AUTHORITY</a:t>
            </a:r>
          </a:p>
          <a:p>
            <a:r>
              <a:rPr lang="en-US" sz="2800" dirty="0" smtClean="0">
                <a:latin typeface="Arial Black" pitchFamily="34" charset="0"/>
              </a:rPr>
              <a:t>IMPLIES A SET OF RULES AND ADMINISTRATIVE  STRUCTURES WHICH CLOSELY CONTROL THE ACTION OF EMPLOYEES OF THE ORGANISATION.IN RETURN THE BUREAUCRATS SHARE THE BELIEF OF ADHERING TO THE ORGANISATIONS REQUIREMENT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2C49-0784-4AAF-8DF5-2B1EC115863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WEBER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Arial Black" pitchFamily="34" charset="0"/>
              </a:rPr>
              <a:t>BUREAUCRACY IS BASED UPON RULES WHICH ARE ACCEPTED BY MEMBERS OF THE ORGANISATION</a:t>
            </a:r>
          </a:p>
          <a:p>
            <a:r>
              <a:rPr lang="en-US" sz="2800" dirty="0" smtClean="0">
                <a:latin typeface="Arial Black" pitchFamily="34" charset="0"/>
              </a:rPr>
              <a:t>BUREAUCRACY IS RELATIVELY CONTINUOUS IN ITS OPERATION</a:t>
            </a:r>
          </a:p>
          <a:p>
            <a:r>
              <a:rPr lang="en-US" sz="2800" dirty="0" smtClean="0">
                <a:latin typeface="Arial Black" pitchFamily="34" charset="0"/>
              </a:rPr>
              <a:t>THE SPHERES OF COMPETENCE OF BUREAUCRATIC ADMINISTRATION ARE SPECIFIED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2C49-0784-4AAF-8DF5-2B1EC115863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WEBERS LEGAL RATIONAL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 smtClean="0">
                <a:latin typeface="Arial Black" pitchFamily="34" charset="0"/>
              </a:rPr>
              <a:t>BUREAUCRACY IS BASED UPON THE IDEA OF HIERARCHY</a:t>
            </a:r>
          </a:p>
          <a:p>
            <a:r>
              <a:rPr lang="en-US" sz="2800" dirty="0" smtClean="0">
                <a:latin typeface="Arial Black" pitchFamily="34" charset="0"/>
              </a:rPr>
              <a:t>LEGAL RATIONAL AUTHORITY NEEDS SERVICES OF WELL  TRAINED OFFICIALS</a:t>
            </a:r>
          </a:p>
          <a:p>
            <a:r>
              <a:rPr lang="en-US" sz="2800" dirty="0" smtClean="0">
                <a:latin typeface="Arial Black" pitchFamily="34" charset="0"/>
              </a:rPr>
              <a:t>OFFICIALS DO NOT OWN THEIR JOBS. THE JOBS BELONG TO THE ORGANISATION</a:t>
            </a:r>
          </a:p>
          <a:p>
            <a:r>
              <a:rPr lang="en-US" sz="2800" dirty="0" smtClean="0">
                <a:latin typeface="Arial Black" pitchFamily="34" charset="0"/>
              </a:rPr>
              <a:t>THE SUCCESSFUL AND CONTINUING OPERATION OF BUREAUCRACY IS BASED ON WRITTEN RECORDS</a:t>
            </a:r>
          </a:p>
          <a:p>
            <a:endParaRPr lang="en-US" sz="2800" dirty="0" smtClean="0">
              <a:latin typeface="Arial Black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2C49-0784-4AAF-8DF5-2B1EC115863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WEBERS RATIONAL-LEGAL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>
                <a:latin typeface="Arial Black" pitchFamily="34" charset="0"/>
              </a:rPr>
              <a:t>A</a:t>
            </a:r>
            <a:r>
              <a:rPr lang="en-US" sz="2800" dirty="0" smtClean="0">
                <a:latin typeface="Arial Black" pitchFamily="34" charset="0"/>
              </a:rPr>
              <a:t> BUREAUCRATIC OFFICIAL</a:t>
            </a:r>
          </a:p>
          <a:p>
            <a:r>
              <a:rPr lang="en-US" sz="2800" dirty="0" smtClean="0">
                <a:latin typeface="Arial Black" pitchFamily="34" charset="0"/>
              </a:rPr>
              <a:t>IS PERSONALLY FREE AND APPOINTED ON THE BASIS OF CONDUCT</a:t>
            </a:r>
          </a:p>
          <a:p>
            <a:r>
              <a:rPr lang="en-US" sz="2800" dirty="0" smtClean="0">
                <a:latin typeface="Arial Black" pitchFamily="34" charset="0"/>
              </a:rPr>
              <a:t>EXCERCISES THE AUTHORITY DELEGATED TO HIM IN ACCORDANCE WITH IMPERSONAL RULES</a:t>
            </a:r>
          </a:p>
          <a:p>
            <a:r>
              <a:rPr lang="en-US" sz="2800" dirty="0" smtClean="0">
                <a:latin typeface="Arial Black" pitchFamily="34" charset="0"/>
              </a:rPr>
              <a:t>APPOINTMENT AND JOB PLACEMENT ARE DEPENDENT UPON HIS TECHNICAL QUALIFICATIONS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2C49-0784-4AAF-8DF5-2B1EC115863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WEBERS RATIONAL-LEGAL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 smtClean="0">
                <a:latin typeface="Arial Black" pitchFamily="34" charset="0"/>
              </a:rPr>
              <a:t>ADMINISTRATIVE WORK IS A FULL TIME OCCUPATION</a:t>
            </a:r>
          </a:p>
          <a:p>
            <a:r>
              <a:rPr lang="en-US" sz="2800" dirty="0" smtClean="0">
                <a:latin typeface="Arial Black" pitchFamily="34" charset="0"/>
              </a:rPr>
              <a:t>WORK IS RECORDED BY A REGULAR SALARY AND PROSPECTS OF ADVANCEMENT IN A LIFE TIME CAREER</a:t>
            </a:r>
          </a:p>
          <a:p>
            <a:r>
              <a:rPr lang="en-US" sz="2800" dirty="0" smtClean="0">
                <a:latin typeface="Arial Black" pitchFamily="34" charset="0"/>
              </a:rPr>
              <a:t>BUREAUCRAT ARE SUBJECT TO CONTROL AND DISCIPLINE  IN THE CONDUCT OF WORK</a:t>
            </a:r>
          </a:p>
          <a:p>
            <a:r>
              <a:rPr lang="en-US" sz="2800" dirty="0" smtClean="0">
                <a:latin typeface="Arial Black" pitchFamily="34" charset="0"/>
              </a:rPr>
              <a:t>BUREAUCRATS  ARE EXPECTED TO KNOW WHAT THEIR LEGAL POSITION IS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2C49-0784-4AAF-8DF5-2B1EC115863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ADVANTAGES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r>
              <a:rPr lang="en-US" sz="2800" dirty="0" smtClean="0">
                <a:latin typeface="Arial Black" pitchFamily="34" charset="0"/>
              </a:rPr>
              <a:t>PRECISION</a:t>
            </a:r>
          </a:p>
          <a:p>
            <a:r>
              <a:rPr lang="en-US" sz="2800" dirty="0" smtClean="0">
                <a:latin typeface="Arial Black" pitchFamily="34" charset="0"/>
              </a:rPr>
              <a:t>SPEED</a:t>
            </a:r>
          </a:p>
          <a:p>
            <a:r>
              <a:rPr lang="en-US" sz="2800" dirty="0" smtClean="0">
                <a:latin typeface="Arial Black" pitchFamily="34" charset="0"/>
              </a:rPr>
              <a:t>RELIABILITY</a:t>
            </a:r>
          </a:p>
          <a:p>
            <a:r>
              <a:rPr lang="en-US" sz="2800" dirty="0" smtClean="0">
                <a:latin typeface="Arial Black" pitchFamily="34" charset="0"/>
              </a:rPr>
              <a:t>DISCIPLINE</a:t>
            </a:r>
          </a:p>
          <a:p>
            <a:r>
              <a:rPr lang="en-US" sz="2800" dirty="0" smtClean="0">
                <a:latin typeface="Arial Black" pitchFamily="34" charset="0"/>
              </a:rPr>
              <a:t>CONTINUITY</a:t>
            </a:r>
          </a:p>
          <a:p>
            <a:r>
              <a:rPr lang="en-US" sz="2800" dirty="0" smtClean="0">
                <a:latin typeface="Arial Black" pitchFamily="34" charset="0"/>
              </a:rPr>
              <a:t>OPERATIONAL UNIFORMITY</a:t>
            </a:r>
          </a:p>
          <a:p>
            <a:r>
              <a:rPr lang="en-US" sz="2800" dirty="0" smtClean="0">
                <a:latin typeface="Arial Black" pitchFamily="34" charset="0"/>
              </a:rPr>
              <a:t>LESS FRICTION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2C49-0784-4AAF-8DF5-2B1EC115863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 Black" pitchFamily="34" charset="0"/>
              </a:rPr>
              <a:t>WEBER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3000" dirty="0" smtClean="0">
                <a:latin typeface="Arial Black" pitchFamily="34" charset="0"/>
              </a:rPr>
              <a:t>BUREAUCRACY SIGNIFIES  TWO MAIN THINGS </a:t>
            </a:r>
          </a:p>
          <a:p>
            <a:r>
              <a:rPr lang="en-US" sz="3000" dirty="0" smtClean="0">
                <a:latin typeface="Arial Black" pitchFamily="34" charset="0"/>
              </a:rPr>
              <a:t>A TYPE OF ADMINISTRATIVE ORGANISATION AND A FORM OF RULE OR SYSTEM OF GOVERNMENT.THE FIRST IS TECHHNICAL IN APPROACH,THE SECOND POLITICAL</a:t>
            </a:r>
          </a:p>
          <a:p>
            <a:r>
              <a:rPr lang="en-US" sz="3000" dirty="0" smtClean="0">
                <a:latin typeface="Arial Black" pitchFamily="34" charset="0"/>
              </a:rPr>
              <a:t>TECHNICALLY BUREAUCRACY IS AN IMPERMEABLE AND COMPLEX HIERARCHY WITH  EMPHASIS ON PRINCIPLES OF ORGANISATION,RECRUITMENT,EDUCATION,TRAINING,CONDITIONS OF SERVICE,RULES OF BUSINESS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2C49-0784-4AAF-8DF5-2B1EC115863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WEBER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>
            <a:normAutofit fontScale="85000" lnSpcReduction="20000"/>
          </a:bodyPr>
          <a:lstStyle/>
          <a:p>
            <a:r>
              <a:rPr lang="en-US" sz="3000" dirty="0" smtClean="0">
                <a:latin typeface="Arial Black" pitchFamily="34" charset="0"/>
              </a:rPr>
              <a:t>WEBER DESCRIBED THE IDEAL TYPE BUREAUCRACY TO BE A MORE EFFICIENT AND RATIONAL FORM OF ORGANISATION THAN THE PREVIOUS ALTERNATIVES TERMED AS CHARISMATIC AND TRADITIONAL DOMINATION. BUREAUCRACY IS LEGAL DOMINATION</a:t>
            </a:r>
          </a:p>
          <a:p>
            <a:r>
              <a:rPr lang="en-US" sz="3000" dirty="0" smtClean="0">
                <a:latin typeface="Arial Black" pitchFamily="34" charset="0"/>
              </a:rPr>
              <a:t>RATIONAL LEGAL SYSTEM MOST STABLE SYSTEM BOTH FOR SUBORDINATES AND SUPERIORS.SUBORDINATES CAN CHALLENGE SUPERIORS BASED ON RULES</a:t>
            </a:r>
          </a:p>
          <a:p>
            <a:r>
              <a:rPr lang="en-US" sz="3000" dirty="0" smtClean="0">
                <a:latin typeface="Arial Black" pitchFamily="34" charset="0"/>
              </a:rPr>
              <a:t>WEBERS CONCERN WAS HOW TO CURTAIL POWER OF  PERSONS  IN SPECIALISED POSITIONS AND CONTROL EVER EXPANDING STATE  BUREAUCRACIES</a:t>
            </a:r>
          </a:p>
          <a:p>
            <a:pPr>
              <a:buNone/>
            </a:pPr>
            <a:r>
              <a:rPr lang="en-US" sz="3000" dirty="0" smtClean="0">
                <a:latin typeface="Arial Black" pitchFamily="34" charset="0"/>
              </a:rPr>
              <a:t>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2C49-0784-4AAF-8DF5-2B1EC115863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CRITICISM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 fontScale="92500"/>
          </a:bodyPr>
          <a:lstStyle/>
          <a:p>
            <a:r>
              <a:rPr lang="en-US" sz="2800" dirty="0" smtClean="0">
                <a:latin typeface="Arial Black" pitchFamily="34" charset="0"/>
              </a:rPr>
              <a:t>VERTICAL HIERARCHY CAN BECOME CHAOTIC AND COUTER PRODUCTIVE</a:t>
            </a:r>
          </a:p>
          <a:p>
            <a:r>
              <a:rPr lang="en-US" sz="2800" dirty="0" smtClean="0">
                <a:latin typeface="Arial Black" pitchFamily="34" charset="0"/>
              </a:rPr>
              <a:t>COMPETENCIES CAN BE UNCLEAR AND USED CONTRARY TO SPIRIT OF LAW</a:t>
            </a:r>
          </a:p>
          <a:p>
            <a:r>
              <a:rPr lang="en-US" sz="2800" dirty="0" smtClean="0">
                <a:latin typeface="Arial Black" pitchFamily="34" charset="0"/>
              </a:rPr>
              <a:t>NEPOTISM,CORRUPTION,IN FIGHTING, AND OTHER DEGENERATIONS  MAY ENSUE</a:t>
            </a:r>
          </a:p>
          <a:p>
            <a:r>
              <a:rPr lang="en-US" sz="2800" dirty="0" smtClean="0">
                <a:latin typeface="Arial Black" pitchFamily="34" charset="0"/>
              </a:rPr>
              <a:t>OFFICIALS MAY AVOID ACCOUNTABILITY,SEEK ANONYMITY BY AVOIDING DOCUMENTATION OR PRODUCING CONFUSING  DOCUMENTATION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2C49-0784-4AAF-8DF5-2B1EC115863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LIMITATIONS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latin typeface="Arial Black" pitchFamily="34" charset="0"/>
              </a:rPr>
              <a:t>EMPHASISED OFFICE MORE THAN THE OFFICER</a:t>
            </a:r>
          </a:p>
          <a:p>
            <a:r>
              <a:rPr lang="en-US" sz="2800" dirty="0" smtClean="0">
                <a:latin typeface="Arial Black" pitchFamily="34" charset="0"/>
              </a:rPr>
              <a:t>LIMITS TO RATIONALITY AFFECTING EFFICIENCY</a:t>
            </a:r>
          </a:p>
          <a:p>
            <a:r>
              <a:rPr lang="en-US" sz="2800" dirty="0" smtClean="0">
                <a:latin typeface="Arial Black" pitchFamily="34" charset="0"/>
              </a:rPr>
              <a:t>ABILITY TO MAKE CORRECT DECISIONS</a:t>
            </a:r>
          </a:p>
          <a:p>
            <a:r>
              <a:rPr lang="en-US" sz="2800" dirty="0" smtClean="0">
                <a:latin typeface="Arial Black" pitchFamily="34" charset="0"/>
              </a:rPr>
              <a:t>VALUES,IDEAS AND PURPOSE INFLUENCING DECISIONS</a:t>
            </a:r>
          </a:p>
          <a:p>
            <a:r>
              <a:rPr lang="en-US" sz="2800" dirty="0" smtClean="0">
                <a:latin typeface="Arial Black" pitchFamily="34" charset="0"/>
              </a:rPr>
              <a:t>EXTENT OF KNOWLEDGE RELATED TO JOB</a:t>
            </a:r>
          </a:p>
          <a:p>
            <a:r>
              <a:rPr lang="en-US" sz="2800" dirty="0" smtClean="0">
                <a:latin typeface="Arial Black" pitchFamily="34" charset="0"/>
              </a:rPr>
              <a:t>LOYALTY TO ORGANISATION</a:t>
            </a:r>
          </a:p>
          <a:p>
            <a:endParaRPr lang="en-US" sz="2800" dirty="0" smtClean="0">
              <a:latin typeface="Arial Black" pitchFamily="34" charset="0"/>
            </a:endParaRPr>
          </a:p>
          <a:p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2C49-0784-4AAF-8DF5-2B1EC115863E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OTHER PROBLEMS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OVER SPECIALISATION – MYOPIC VIEW</a:t>
            </a:r>
          </a:p>
          <a:p>
            <a:r>
              <a:rPr lang="en-US" sz="2800" dirty="0" smtClean="0">
                <a:latin typeface="Arial Black" pitchFamily="34" charset="0"/>
              </a:rPr>
              <a:t>SLOW DECISION MAKING DUE TO RIGIDITY AND INERTIA OF PROCEDURES</a:t>
            </a:r>
          </a:p>
          <a:p>
            <a:r>
              <a:rPr lang="en-US" sz="2800" dirty="0" smtClean="0">
                <a:latin typeface="Arial Black" pitchFamily="34" charset="0"/>
              </a:rPr>
              <a:t>PHENOMON OF GROUP THINKING RATHER THAN CRITICAL THINKING MAKING IT IMPOSSIBLE TO REGISTER,CHANGE OR CORRECT MISTAKES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2C49-0784-4AAF-8DF5-2B1EC115863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OTHER PROBLEMS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>
                <a:latin typeface="Arial Black" pitchFamily="34" charset="0"/>
              </a:rPr>
              <a:t>DISREGARD OF DISSENTING OPINION INSPITE OF DATA</a:t>
            </a:r>
          </a:p>
          <a:p>
            <a:r>
              <a:rPr lang="en-US" sz="2800" dirty="0" smtClean="0">
                <a:latin typeface="Arial Black" pitchFamily="34" charset="0"/>
              </a:rPr>
              <a:t>BUREAUCRACY CREATES MORE AND MORE RULES AND PROCEDURES INCREASING IN COMPLEXITY AND DIMINISHES COORDINATION AND CREATING CONTRADICTORY RULES</a:t>
            </a:r>
          </a:p>
          <a:p>
            <a:r>
              <a:rPr lang="en-US" sz="2800" dirty="0" smtClean="0">
                <a:latin typeface="Arial Black" pitchFamily="34" charset="0"/>
              </a:rPr>
              <a:t>NOT ALLOWING PEOPLE TO USE COMMON SENSE AS EVERYTHING  HAS TO BE STRICTLY IN ACCORDANCE WITH LAW</a:t>
            </a:r>
          </a:p>
          <a:p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2C49-0784-4AAF-8DF5-2B1EC115863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22C49-0784-4AAF-8DF5-2B1EC115863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774</Words>
  <Application>Microsoft Office PowerPoint</Application>
  <PresentationFormat>On-screen Show (4:3)</PresentationFormat>
  <Paragraphs>147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COMPARATIVE PUBLIC ADMINISTRATION MPA503  BUREAUCRACY </vt:lpstr>
      <vt:lpstr>SUMMARY/RECAP</vt:lpstr>
      <vt:lpstr>DEFINITION</vt:lpstr>
      <vt:lpstr>ORIGIN</vt:lpstr>
      <vt:lpstr>COMPULSIONS</vt:lpstr>
      <vt:lpstr>KARL MARXS THEORY</vt:lpstr>
      <vt:lpstr>KARL MARX</vt:lpstr>
      <vt:lpstr>MAX WEBER</vt:lpstr>
      <vt:lpstr>MAX WEBERS THEORY</vt:lpstr>
      <vt:lpstr>WEBER</vt:lpstr>
      <vt:lpstr>WEBERS LEGAL RATIONAL</vt:lpstr>
      <vt:lpstr>WEBERS RATIONAL-LEGAL</vt:lpstr>
      <vt:lpstr>WEBERS RATIONAL-LEGAL</vt:lpstr>
      <vt:lpstr>ADVANTAGES</vt:lpstr>
      <vt:lpstr>WEBER</vt:lpstr>
      <vt:lpstr>WEBER</vt:lpstr>
      <vt:lpstr>CRITICISM</vt:lpstr>
      <vt:lpstr>LIMITATIONS</vt:lpstr>
      <vt:lpstr>OTHER PROBLEMS</vt:lpstr>
      <vt:lpstr>OTHER PROBLEMS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jeff</dc:creator>
  <cp:lastModifiedBy>NTS</cp:lastModifiedBy>
  <cp:revision>13</cp:revision>
  <dcterms:created xsi:type="dcterms:W3CDTF">2014-06-21T16:02:58Z</dcterms:created>
  <dcterms:modified xsi:type="dcterms:W3CDTF">2014-06-22T16:21:20Z</dcterms:modified>
</cp:coreProperties>
</file>