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57" r:id="rId4"/>
    <p:sldId id="258" r:id="rId5"/>
    <p:sldId id="259" r:id="rId6"/>
    <p:sldId id="260" r:id="rId7"/>
    <p:sldId id="261" r:id="rId8"/>
    <p:sldId id="262" r:id="rId9"/>
    <p:sldId id="275" r:id="rId10"/>
    <p:sldId id="263" r:id="rId11"/>
    <p:sldId id="264" r:id="rId12"/>
    <p:sldId id="266" r:id="rId13"/>
    <p:sldId id="265" r:id="rId14"/>
    <p:sldId id="267" r:id="rId15"/>
    <p:sldId id="268" r:id="rId16"/>
    <p:sldId id="269" r:id="rId17"/>
    <p:sldId id="270" r:id="rId18"/>
    <p:sldId id="271" r:id="rId19"/>
    <p:sldId id="272" r:id="rId20"/>
    <p:sldId id="273" r:id="rId21"/>
    <p:sldId id="27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37AEEAA-3BB1-4E4A-A223-334584F7E0DB}" type="datetimeFigureOut">
              <a:rPr lang="en-US" smtClean="0"/>
              <a:pPr/>
              <a:t>22/06/2014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B66E98-9013-46E7-B5B9-07A25D57E57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7AEEAA-3BB1-4E4A-A223-334584F7E0DB}" type="datetimeFigureOut">
              <a:rPr lang="en-US" smtClean="0"/>
              <a:pPr/>
              <a:t>22/06/2014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B66E98-9013-46E7-B5B9-07A25D57E57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7AEEAA-3BB1-4E4A-A223-334584F7E0DB}" type="datetimeFigureOut">
              <a:rPr lang="en-US" smtClean="0"/>
              <a:pPr/>
              <a:t>22/06/2014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B66E98-9013-46E7-B5B9-07A25D57E57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37AEEAA-3BB1-4E4A-A223-334584F7E0DB}" type="datetimeFigureOut">
              <a:rPr lang="en-US" smtClean="0"/>
              <a:pPr/>
              <a:t>22/06/2014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B66E98-9013-46E7-B5B9-07A25D57E57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7AEEAA-3BB1-4E4A-A223-334584F7E0DB}" type="datetimeFigureOut">
              <a:rPr lang="en-US" smtClean="0"/>
              <a:pPr/>
              <a:t>22/06/2014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B66E98-9013-46E7-B5B9-07A25D57E57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7AEEAA-3BB1-4E4A-A223-334584F7E0DB}" type="datetimeFigureOut">
              <a:rPr lang="en-US" smtClean="0"/>
              <a:pPr/>
              <a:t>22/06/2014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B66E98-9013-46E7-B5B9-07A25D57E57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7AEEAA-3BB1-4E4A-A223-334584F7E0DB}" type="datetimeFigureOut">
              <a:rPr lang="en-US" smtClean="0"/>
              <a:pPr/>
              <a:t>22/06/2014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B66E98-9013-46E7-B5B9-07A25D57E57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7AEEAA-3BB1-4E4A-A223-334584F7E0DB}" type="datetimeFigureOut">
              <a:rPr lang="en-US" smtClean="0"/>
              <a:pPr/>
              <a:t>22/06/2014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B66E98-9013-46E7-B5B9-07A25D57E57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7AEEAA-3BB1-4E4A-A223-334584F7E0DB}" type="datetimeFigureOut">
              <a:rPr lang="en-US" smtClean="0"/>
              <a:pPr/>
              <a:t>22/06/2014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B66E98-9013-46E7-B5B9-07A25D57E57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7AEEAA-3BB1-4E4A-A223-334584F7E0DB}" type="datetimeFigureOut">
              <a:rPr lang="en-US" smtClean="0"/>
              <a:pPr/>
              <a:t>22/06/2014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B66E98-9013-46E7-B5B9-07A25D57E57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7AEEAA-3BB1-4E4A-A223-334584F7E0DB}" type="datetimeFigureOut">
              <a:rPr lang="en-US" smtClean="0"/>
              <a:pPr/>
              <a:t>22/06/2014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B66E98-9013-46E7-B5B9-07A25D57E57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7AEEAA-3BB1-4E4A-A223-334584F7E0DB}" type="datetimeFigureOut">
              <a:rPr lang="en-US" smtClean="0"/>
              <a:pPr/>
              <a:t>22/06/2014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B66E98-9013-46E7-B5B9-07A25D57E57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smtClean="0">
                <a:latin typeface="Arial Black" pitchFamily="34" charset="0"/>
              </a:rPr>
              <a:t>COMPARATIVE PUBLIC ADMINISTRATION MPA503</a:t>
            </a:r>
            <a:endParaRPr lang="en-US" sz="4000" dirty="0">
              <a:latin typeface="Arial Black" pitchFamily="34" charset="0"/>
            </a:endParaRPr>
          </a:p>
        </p:txBody>
      </p:sp>
      <p:sp>
        <p:nvSpPr>
          <p:cNvPr id="3" name="Subtitle 2"/>
          <p:cNvSpPr>
            <a:spLocks noGrp="1"/>
          </p:cNvSpPr>
          <p:nvPr>
            <p:ph type="subTitle" idx="1"/>
          </p:nvPr>
        </p:nvSpPr>
        <p:spPr/>
        <p:txBody>
          <a:bodyPr/>
          <a:lstStyle/>
          <a:p>
            <a:r>
              <a:rPr lang="en-US" dirty="0" smtClean="0">
                <a:solidFill>
                  <a:schemeClr val="tx1"/>
                </a:solidFill>
                <a:latin typeface="Arial Black" pitchFamily="34" charset="0"/>
              </a:rPr>
              <a:t>PUBLIC AND PRIVATE ADMINISTRATION</a:t>
            </a:r>
            <a:endParaRPr lang="en-US" dirty="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SUMMARY/RECAP</a:t>
            </a:r>
            <a:endParaRPr lang="en-US" sz="4000" dirty="0">
              <a:latin typeface="Arial Black" pitchFamily="34" charset="0"/>
            </a:endParaRPr>
          </a:p>
        </p:txBody>
      </p:sp>
      <p:sp>
        <p:nvSpPr>
          <p:cNvPr id="3" name="Content Placeholder 2"/>
          <p:cNvSpPr>
            <a:spLocks noGrp="1"/>
          </p:cNvSpPr>
          <p:nvPr>
            <p:ph idx="1"/>
          </p:nvPr>
        </p:nvSpPr>
        <p:spPr>
          <a:xfrm>
            <a:off x="457200" y="1600200"/>
            <a:ext cx="8229600" cy="5257800"/>
          </a:xfrm>
        </p:spPr>
        <p:txBody>
          <a:bodyPr>
            <a:normAutofit fontScale="62500" lnSpcReduction="20000"/>
          </a:bodyPr>
          <a:lstStyle/>
          <a:p>
            <a:r>
              <a:rPr lang="en-US" sz="4000" dirty="0" smtClean="0">
                <a:latin typeface="Arial Black" pitchFamily="34" charset="0"/>
              </a:rPr>
              <a:t>EMERGENCE</a:t>
            </a:r>
          </a:p>
          <a:p>
            <a:r>
              <a:rPr lang="en-US" sz="4000" dirty="0" smtClean="0">
                <a:latin typeface="Arial Black" pitchFamily="34" charset="0"/>
              </a:rPr>
              <a:t>DEFINITIONS(ENGINEERING SOCIAL CHANGE,GROWTH AND SUSTAINABLE DEVELOPMENT)</a:t>
            </a:r>
          </a:p>
          <a:p>
            <a:r>
              <a:rPr lang="en-US" sz="4000" dirty="0" smtClean="0">
                <a:latin typeface="Arial Black" pitchFamily="34" charset="0"/>
              </a:rPr>
              <a:t>CHARACTERISTICS(GOAL ORIENTATION, TEMPORAL,INNOVATIVE,RESPONSIVE)</a:t>
            </a:r>
          </a:p>
          <a:p>
            <a:r>
              <a:rPr lang="en-US" sz="4000" dirty="0" smtClean="0">
                <a:latin typeface="Arial Black" pitchFamily="34" charset="0"/>
              </a:rPr>
              <a:t>APPROACHES(CONTEMPORARY INCLUSIVE AND DISTRIBUTIVE APPROACH)</a:t>
            </a:r>
          </a:p>
          <a:p>
            <a:r>
              <a:rPr lang="en-US" sz="4000" dirty="0" smtClean="0">
                <a:latin typeface="Arial Black" pitchFamily="34" charset="0"/>
              </a:rPr>
              <a:t>TREND(FROM PRODUCTION -CENTERED TO PEOPLE-CENTERED)</a:t>
            </a:r>
          </a:p>
          <a:p>
            <a:r>
              <a:rPr lang="en-US" sz="4000" dirty="0" smtClean="0">
                <a:latin typeface="Arial Black" pitchFamily="34" charset="0"/>
              </a:rPr>
              <a:t>DEVELOPMENT VS TRADITIONAL ADMINISTRATION</a:t>
            </a:r>
          </a:p>
          <a:p>
            <a:endParaRPr lang="en-US" dirty="0" smtClean="0"/>
          </a:p>
          <a:p>
            <a:endParaRPr lang="en-US" dirty="0" smtClean="0"/>
          </a:p>
          <a:p>
            <a:pPr>
              <a:buNone/>
            </a:pPr>
            <a:r>
              <a:rPr lang="en-US" dirty="0" smtClean="0"/>
              <a:t>     </a:t>
            </a:r>
          </a:p>
          <a:p>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DIFFERENCES</a:t>
            </a:r>
            <a:endParaRPr lang="en-US" sz="4000" dirty="0">
              <a:latin typeface="Arial Black" pitchFamily="34" charset="0"/>
            </a:endParaRPr>
          </a:p>
        </p:txBody>
      </p:sp>
      <p:sp>
        <p:nvSpPr>
          <p:cNvPr id="3" name="Content Placeholder 2"/>
          <p:cNvSpPr>
            <a:spLocks noGrp="1"/>
          </p:cNvSpPr>
          <p:nvPr>
            <p:ph idx="1"/>
          </p:nvPr>
        </p:nvSpPr>
        <p:spPr/>
        <p:txBody>
          <a:bodyPr>
            <a:normAutofit/>
          </a:bodyPr>
          <a:lstStyle/>
          <a:p>
            <a:pPr>
              <a:buNone/>
            </a:pPr>
            <a:r>
              <a:rPr lang="en-US" sz="2800" dirty="0" smtClean="0">
                <a:latin typeface="Arial Black" pitchFamily="34" charset="0"/>
              </a:rPr>
              <a:t>DIFFER IN THREE ASPECTS ACCORDING TO APPLEBY</a:t>
            </a:r>
          </a:p>
          <a:p>
            <a:r>
              <a:rPr lang="en-US" sz="2800" dirty="0" smtClean="0">
                <a:latin typeface="Arial Black" pitchFamily="34" charset="0"/>
              </a:rPr>
              <a:t>POLITICAL CHARACTER</a:t>
            </a:r>
          </a:p>
          <a:p>
            <a:r>
              <a:rPr lang="en-US" sz="2800" dirty="0" smtClean="0">
                <a:latin typeface="Arial Black" pitchFamily="34" charset="0"/>
              </a:rPr>
              <a:t>BREADTH OF SCOPE,IMPACT AND CONSIDERATION</a:t>
            </a:r>
          </a:p>
          <a:p>
            <a:r>
              <a:rPr lang="en-US" sz="2800" dirty="0" smtClean="0">
                <a:latin typeface="Arial Black" pitchFamily="34" charset="0"/>
              </a:rPr>
              <a:t>PUBLIC ACCOUNTABILITY</a:t>
            </a: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DIFFERENCES</a:t>
            </a:r>
            <a:endParaRPr lang="en-US" dirty="0"/>
          </a:p>
        </p:txBody>
      </p:sp>
      <p:sp>
        <p:nvSpPr>
          <p:cNvPr id="3" name="Content Placeholder 2"/>
          <p:cNvSpPr>
            <a:spLocks noGrp="1"/>
          </p:cNvSpPr>
          <p:nvPr>
            <p:ph idx="1"/>
          </p:nvPr>
        </p:nvSpPr>
        <p:spPr/>
        <p:txBody>
          <a:bodyPr>
            <a:normAutofit/>
          </a:bodyPr>
          <a:lstStyle/>
          <a:p>
            <a:pPr>
              <a:buNone/>
            </a:pPr>
            <a:r>
              <a:rPr lang="en-US" sz="2800" dirty="0" smtClean="0">
                <a:latin typeface="Arial Black" pitchFamily="34" charset="0"/>
              </a:rPr>
              <a:t>ACCORDING TO JOSIA STAMP THERE ARE FOUR  DIFFERENCES BASED ON PRINCIPLES</a:t>
            </a:r>
          </a:p>
          <a:p>
            <a:r>
              <a:rPr lang="en-US" sz="2800" dirty="0" smtClean="0">
                <a:latin typeface="Arial Black" pitchFamily="34" charset="0"/>
              </a:rPr>
              <a:t>PRINCIPLE OF UNIFORMITY</a:t>
            </a:r>
          </a:p>
          <a:p>
            <a:r>
              <a:rPr lang="en-US" sz="2800" dirty="0" smtClean="0">
                <a:latin typeface="Arial Black" pitchFamily="34" charset="0"/>
              </a:rPr>
              <a:t>PRINCIPLE OF EXTERNAL FINANCIAL CONTROL</a:t>
            </a:r>
          </a:p>
          <a:p>
            <a:r>
              <a:rPr lang="en-US" sz="2800" dirty="0" smtClean="0">
                <a:latin typeface="Arial Black" pitchFamily="34" charset="0"/>
              </a:rPr>
              <a:t>PRINCIPLE OF PUBLIC RESPONSIBILITY</a:t>
            </a:r>
          </a:p>
          <a:p>
            <a:r>
              <a:rPr lang="en-US" sz="2800" dirty="0" smtClean="0">
                <a:latin typeface="Arial Black" pitchFamily="34" charset="0"/>
              </a:rPr>
              <a:t>PRINCIPLE OF SERVICE MOTIVE</a:t>
            </a: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DIFFERENCES</a:t>
            </a:r>
            <a:endParaRPr lang="en-US" dirty="0"/>
          </a:p>
        </p:txBody>
      </p:sp>
      <p:sp>
        <p:nvSpPr>
          <p:cNvPr id="3" name="Content Placeholder 2"/>
          <p:cNvSpPr>
            <a:spLocks noGrp="1"/>
          </p:cNvSpPr>
          <p:nvPr>
            <p:ph idx="1"/>
          </p:nvPr>
        </p:nvSpPr>
        <p:spPr>
          <a:xfrm>
            <a:off x="457200" y="1295400"/>
            <a:ext cx="8229600" cy="5257800"/>
          </a:xfrm>
        </p:spPr>
        <p:txBody>
          <a:bodyPr>
            <a:normAutofit fontScale="85000" lnSpcReduction="10000"/>
          </a:bodyPr>
          <a:lstStyle/>
          <a:p>
            <a:pPr>
              <a:buNone/>
            </a:pPr>
            <a:r>
              <a:rPr lang="en-US" dirty="0" smtClean="0">
                <a:latin typeface="Arial Black" pitchFamily="34" charset="0"/>
              </a:rPr>
              <a:t>HERBERT SIMON HIGHLIGHTED THREE DISTINCTIONS </a:t>
            </a:r>
          </a:p>
          <a:p>
            <a:r>
              <a:rPr lang="en-US" dirty="0" smtClean="0">
                <a:latin typeface="Arial Black" pitchFamily="34" charset="0"/>
              </a:rPr>
              <a:t>PUBLIC ADMINISTRATION IS BUREAUCRATIC, WHEREAS PRIVATE ADMINISTRATION IS BUSINESS LIKE</a:t>
            </a:r>
          </a:p>
          <a:p>
            <a:r>
              <a:rPr lang="en-US" dirty="0" smtClean="0">
                <a:latin typeface="Arial Black" pitchFamily="34" charset="0"/>
              </a:rPr>
              <a:t>PUBLIC ADMINISTRATION IS POLITICAL WHEREAS PRIVATE ADMINISTRATION IS NON POLITICAL</a:t>
            </a:r>
          </a:p>
          <a:p>
            <a:r>
              <a:rPr lang="en-US" dirty="0" smtClean="0">
                <a:latin typeface="Arial Black" pitchFamily="34" charset="0"/>
              </a:rPr>
              <a:t>PUBLIC ADMINISTRATION IS MARRED BY RED TAPE, WHEREAS PRIVATE ADMINISTRATION IS FREE FROM IT</a:t>
            </a:r>
          </a:p>
          <a:p>
            <a:endParaRPr lang="en-US" dirty="0" smtClean="0"/>
          </a:p>
          <a:p>
            <a:endParaRPr lang="en-US" dirty="0" smtClean="0"/>
          </a:p>
          <a:p>
            <a:pPr>
              <a:buNone/>
            </a:pPr>
            <a:endParaRPr lang="en-US" dirty="0" smtClean="0"/>
          </a:p>
          <a:p>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DIFFERENCES</a:t>
            </a:r>
            <a:endParaRPr lang="en-US" dirty="0"/>
          </a:p>
        </p:txBody>
      </p:sp>
      <p:sp>
        <p:nvSpPr>
          <p:cNvPr id="3" name="Content Placeholder 2"/>
          <p:cNvSpPr>
            <a:spLocks noGrp="1"/>
          </p:cNvSpPr>
          <p:nvPr>
            <p:ph idx="1"/>
          </p:nvPr>
        </p:nvSpPr>
        <p:spPr>
          <a:xfrm>
            <a:off x="457200" y="1295400"/>
            <a:ext cx="8229600" cy="5029200"/>
          </a:xfrm>
        </p:spPr>
        <p:txBody>
          <a:bodyPr>
            <a:normAutofit/>
          </a:bodyPr>
          <a:lstStyle/>
          <a:p>
            <a:pPr>
              <a:buNone/>
            </a:pPr>
            <a:r>
              <a:rPr lang="en-US" sz="2800" dirty="0" smtClean="0">
                <a:latin typeface="Arial Black" pitchFamily="34" charset="0"/>
              </a:rPr>
              <a:t>DRUCKERS VIEW</a:t>
            </a:r>
          </a:p>
          <a:p>
            <a:pPr>
              <a:buNone/>
            </a:pPr>
            <a:r>
              <a:rPr lang="en-US" sz="2800" dirty="0" smtClean="0">
                <a:latin typeface="Arial Black" pitchFamily="34" charset="0"/>
              </a:rPr>
              <a:t>“IT IS DIFFERENT IN ITS PURPOSE, IT HAS DIFFERENT VALUES,IT NEEDS DIFFERENT OBJECTIVES AND IT MAKES A DIFFERENT CONTRIBUTION TO SOCIETY”</a:t>
            </a:r>
          </a:p>
          <a:p>
            <a:pPr>
              <a:buNone/>
            </a:pPr>
            <a:r>
              <a:rPr lang="en-US" sz="2800" dirty="0" smtClean="0">
                <a:latin typeface="Arial Black" pitchFamily="34" charset="0"/>
              </a:rPr>
              <a:t>“PERFORMANCE AND  RESULTS ARE QUITE DIFFERENT IN A SERVICE INSTITUTION FROM WHAT THEY ARE IN A BUSINESS INSTITUTION”</a:t>
            </a:r>
          </a:p>
          <a:p>
            <a:pPr>
              <a:buNone/>
            </a:pP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LIST OF MAJOR DIFFERENCES</a:t>
            </a:r>
            <a:endParaRPr lang="en-US" sz="4000" dirty="0">
              <a:latin typeface="Arial Black" pitchFamily="34" charset="0"/>
            </a:endParaRPr>
          </a:p>
        </p:txBody>
      </p:sp>
      <p:sp>
        <p:nvSpPr>
          <p:cNvPr id="3" name="Content Placeholder 2"/>
          <p:cNvSpPr>
            <a:spLocks noGrp="1"/>
          </p:cNvSpPr>
          <p:nvPr>
            <p:ph idx="1"/>
          </p:nvPr>
        </p:nvSpPr>
        <p:spPr/>
        <p:txBody>
          <a:bodyPr>
            <a:normAutofit/>
          </a:bodyPr>
          <a:lstStyle/>
          <a:p>
            <a:endParaRPr lang="en-US" sz="2800" dirty="0" smtClean="0">
              <a:latin typeface="Arial Black" pitchFamily="34" charset="0"/>
            </a:endParaRPr>
          </a:p>
          <a:p>
            <a:r>
              <a:rPr lang="en-US" sz="2800" dirty="0" smtClean="0">
                <a:latin typeface="Arial Black" pitchFamily="34" charset="0"/>
              </a:rPr>
              <a:t>POLITICAL DIRECTION</a:t>
            </a:r>
          </a:p>
          <a:p>
            <a:r>
              <a:rPr lang="en-US" sz="2800" dirty="0" smtClean="0">
                <a:latin typeface="Arial Black" pitchFamily="34" charset="0"/>
              </a:rPr>
              <a:t>BREADTH OF SCOPE,IMPACT AND CONSIDERATION</a:t>
            </a:r>
          </a:p>
          <a:p>
            <a:r>
              <a:rPr lang="en-US" sz="2800" dirty="0" smtClean="0">
                <a:latin typeface="Arial Black" pitchFamily="34" charset="0"/>
              </a:rPr>
              <a:t>PUBLIC ACCOUNTABILITY</a:t>
            </a:r>
          </a:p>
          <a:p>
            <a:r>
              <a:rPr lang="en-US" sz="2800" dirty="0" smtClean="0">
                <a:latin typeface="Arial Black" pitchFamily="34" charset="0"/>
              </a:rPr>
              <a:t>PRINCIPLE OF UNIFORMITY</a:t>
            </a:r>
          </a:p>
          <a:p>
            <a:r>
              <a:rPr lang="en-US" sz="2800" dirty="0" smtClean="0">
                <a:latin typeface="Arial Black" pitchFamily="34" charset="0"/>
              </a:rPr>
              <a:t>PRINCIPLE OF EXTERNAL FINANCIAL CONTROL</a:t>
            </a: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LIST OF MAJOR DIFFERENCES</a:t>
            </a:r>
            <a:endParaRPr lang="en-US" sz="3600" dirty="0"/>
          </a:p>
        </p:txBody>
      </p:sp>
      <p:sp>
        <p:nvSpPr>
          <p:cNvPr id="3" name="Content Placeholder 2"/>
          <p:cNvSpPr>
            <a:spLocks noGrp="1"/>
          </p:cNvSpPr>
          <p:nvPr>
            <p:ph idx="1"/>
          </p:nvPr>
        </p:nvSpPr>
        <p:spPr/>
        <p:txBody>
          <a:bodyPr>
            <a:normAutofit/>
          </a:bodyPr>
          <a:lstStyle/>
          <a:p>
            <a:endParaRPr lang="en-US" sz="2800" dirty="0" smtClean="0">
              <a:latin typeface="Arial Black" pitchFamily="34" charset="0"/>
            </a:endParaRPr>
          </a:p>
          <a:p>
            <a:r>
              <a:rPr lang="en-US" sz="2800" dirty="0" smtClean="0">
                <a:latin typeface="Arial Black" pitchFamily="34" charset="0"/>
              </a:rPr>
              <a:t>PRINCIPLE OF SERVICE MOTIVE</a:t>
            </a:r>
          </a:p>
          <a:p>
            <a:r>
              <a:rPr lang="en-US" sz="2800" dirty="0" smtClean="0">
                <a:latin typeface="Arial Black" pitchFamily="34" charset="0"/>
              </a:rPr>
              <a:t>LEGAL FRAMEWORK</a:t>
            </a:r>
          </a:p>
          <a:p>
            <a:r>
              <a:rPr lang="en-US" sz="2800" dirty="0" smtClean="0">
                <a:latin typeface="Arial Black" pitchFamily="34" charset="0"/>
              </a:rPr>
              <a:t>NATURE OF FUNCTIONS</a:t>
            </a:r>
          </a:p>
          <a:p>
            <a:r>
              <a:rPr lang="en-US" sz="2800" dirty="0" smtClean="0">
                <a:latin typeface="Arial Black" pitchFamily="34" charset="0"/>
              </a:rPr>
              <a:t>ANONYMITY</a:t>
            </a:r>
          </a:p>
          <a:p>
            <a:r>
              <a:rPr lang="en-US" sz="2800" dirty="0" smtClean="0">
                <a:latin typeface="Arial Black" pitchFamily="34" charset="0"/>
              </a:rPr>
              <a:t>EFFICIENCY MEASUREMENT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EFFICIENCY MEASUREMENT</a:t>
            </a:r>
            <a:endParaRPr lang="en-US" sz="4000" dirty="0">
              <a:latin typeface="Arial Black" pitchFamily="34" charset="0"/>
            </a:endParaRPr>
          </a:p>
        </p:txBody>
      </p:sp>
      <p:sp>
        <p:nvSpPr>
          <p:cNvPr id="3" name="Content Placeholder 2"/>
          <p:cNvSpPr>
            <a:spLocks noGrp="1"/>
          </p:cNvSpPr>
          <p:nvPr>
            <p:ph idx="1"/>
          </p:nvPr>
        </p:nvSpPr>
        <p:spPr/>
        <p:txBody>
          <a:bodyPr>
            <a:normAutofit/>
          </a:bodyPr>
          <a:lstStyle/>
          <a:p>
            <a:endParaRPr lang="en-US" sz="2800" dirty="0" smtClean="0">
              <a:latin typeface="Arial Black" pitchFamily="34" charset="0"/>
            </a:endParaRPr>
          </a:p>
          <a:p>
            <a:r>
              <a:rPr lang="en-US" sz="2800" dirty="0" smtClean="0">
                <a:latin typeface="Arial Black" pitchFamily="34" charset="0"/>
              </a:rPr>
              <a:t>ADMINISTRATIVE EFFICIENCY AS IN THE CASE OF PRIVATE ADMINISTRATION</a:t>
            </a:r>
          </a:p>
          <a:p>
            <a:r>
              <a:rPr lang="en-US" sz="2800" dirty="0" smtClean="0">
                <a:latin typeface="Arial Black" pitchFamily="34" charset="0"/>
              </a:rPr>
              <a:t>POLICY EFFICIENCY OR CHOOSING APPROPRIATE PROGRAMS AND TAKING RIGHT DECISIONS</a:t>
            </a:r>
          </a:p>
          <a:p>
            <a:r>
              <a:rPr lang="en-US" sz="2800" dirty="0" smtClean="0">
                <a:latin typeface="Arial Black" pitchFamily="34" charset="0"/>
              </a:rPr>
              <a:t>SERVICE EFFICIENCY OR CLIENTELE SATISFACTION</a:t>
            </a: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SIMILARITIES</a:t>
            </a:r>
            <a:endParaRPr lang="en-US" sz="4000" dirty="0">
              <a:latin typeface="Arial Black" pitchFamily="34" charset="0"/>
            </a:endParaRPr>
          </a:p>
        </p:txBody>
      </p:sp>
      <p:sp>
        <p:nvSpPr>
          <p:cNvPr id="3" name="Content Placeholder 2"/>
          <p:cNvSpPr>
            <a:spLocks noGrp="1"/>
          </p:cNvSpPr>
          <p:nvPr>
            <p:ph idx="1"/>
          </p:nvPr>
        </p:nvSpPr>
        <p:spPr/>
        <p:txBody>
          <a:bodyPr>
            <a:normAutofit lnSpcReduction="10000"/>
          </a:bodyPr>
          <a:lstStyle/>
          <a:p>
            <a:endParaRPr lang="en-US" dirty="0" smtClean="0"/>
          </a:p>
          <a:p>
            <a:r>
              <a:rPr lang="en-US" sz="2800" dirty="0" smtClean="0">
                <a:latin typeface="Arial Black" pitchFamily="34" charset="0"/>
              </a:rPr>
              <a:t>SOME THINKERS DO NOT ACCEPT THE DISTINCTION AS IMPORTANT SINCE ALL ADMINISTRATION WHETHER PRIVATE OR PUBLIC IS ONE AND POSSES THE SAME BASIC FEATURES</a:t>
            </a:r>
          </a:p>
          <a:p>
            <a:endParaRPr lang="en-US" sz="2800" dirty="0" smtClean="0">
              <a:latin typeface="Arial Black" pitchFamily="34" charset="0"/>
            </a:endParaRPr>
          </a:p>
          <a:p>
            <a:r>
              <a:rPr lang="en-US" sz="2800" dirty="0" smtClean="0">
                <a:latin typeface="Arial Black" pitchFamily="34" charset="0"/>
              </a:rPr>
              <a:t>THESE INCLUDE HENRY FAYOL,M.P.FOLLET AND LYNDALL URWICK</a:t>
            </a: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SIMILARITIES</a:t>
            </a:r>
            <a:endParaRPr lang="en-US" sz="4000" dirty="0"/>
          </a:p>
        </p:txBody>
      </p:sp>
      <p:sp>
        <p:nvSpPr>
          <p:cNvPr id="3" name="Content Placeholder 2"/>
          <p:cNvSpPr>
            <a:spLocks noGrp="1"/>
          </p:cNvSpPr>
          <p:nvPr>
            <p:ph idx="1"/>
          </p:nvPr>
        </p:nvSpPr>
        <p:spPr/>
        <p:txBody>
          <a:bodyPr/>
          <a:lstStyle/>
          <a:p>
            <a:endParaRPr lang="en-US" sz="2800" dirty="0" smtClean="0">
              <a:latin typeface="Arial Black" pitchFamily="34" charset="0"/>
            </a:endParaRPr>
          </a:p>
          <a:p>
            <a:r>
              <a:rPr lang="en-US" sz="2800" dirty="0" smtClean="0">
                <a:latin typeface="Arial Black" pitchFamily="34" charset="0"/>
              </a:rPr>
              <a:t>MANAGERIAL TECHNIQUES ARE SAME</a:t>
            </a:r>
          </a:p>
          <a:p>
            <a:r>
              <a:rPr lang="en-US" sz="2800" dirty="0" smtClean="0">
                <a:latin typeface="Arial Black" pitchFamily="34" charset="0"/>
              </a:rPr>
              <a:t>UNIFORMITY IN ACCOUNTING,FILING,STATISTICS ETC</a:t>
            </a:r>
          </a:p>
          <a:p>
            <a:r>
              <a:rPr lang="en-US" sz="2800" dirty="0" smtClean="0">
                <a:latin typeface="Arial Black" pitchFamily="34" charset="0"/>
              </a:rPr>
              <a:t>BOTH ARE ORGANISED ON PRINCIPLE OF HIERARCHY</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QUOTATION</a:t>
            </a:r>
            <a:endParaRPr lang="en-US" sz="4000" dirty="0">
              <a:latin typeface="Arial Black" pitchFamily="34" charset="0"/>
            </a:endParaRPr>
          </a:p>
        </p:txBody>
      </p:sp>
      <p:sp>
        <p:nvSpPr>
          <p:cNvPr id="3" name="Content Placeholder 2"/>
          <p:cNvSpPr>
            <a:spLocks noGrp="1"/>
          </p:cNvSpPr>
          <p:nvPr>
            <p:ph idx="1"/>
          </p:nvPr>
        </p:nvSpPr>
        <p:spPr>
          <a:xfrm>
            <a:off x="457200" y="1219200"/>
            <a:ext cx="8229600" cy="5410200"/>
          </a:xfrm>
        </p:spPr>
        <p:txBody>
          <a:bodyPr>
            <a:normAutofit fontScale="77500" lnSpcReduction="20000"/>
          </a:bodyPr>
          <a:lstStyle/>
          <a:p>
            <a:r>
              <a:rPr lang="en-US" dirty="0" smtClean="0"/>
              <a:t>“</a:t>
            </a:r>
            <a:r>
              <a:rPr lang="en-US" dirty="0" smtClean="0">
                <a:latin typeface="Arial Black" pitchFamily="34" charset="0"/>
              </a:rPr>
              <a:t>THE GENERALIZATION WHICH DISTINGUISH PUBLIC ADMINISTRATION FROM PRIVATE ADMINISTRATION LIKE SPECIAL CARE FOR EQUALITY OF TREATMENT, LEGAL AUTHORIZATION  OF, AND  RESPONSIBILITY OF  ACTION, PUBLIC JUSTIFICATION OR JUSTIFIABILITY OF DECISIONS, FINANCIAL PROBITY AND METICULOUSNESS, AND  SO FORTH ARE VERY LIMITED APPLICABILITY. IN FACT, PUBLIC AND PRIVATE ADMINISTRATIONS ARE TWO SPECIES OF THE SAME GENUS, BUT THEY HAVE SPECIAL VALUES AND TECHNIQUES OF THEIR OWN WHICH GIVE TO EACH ITS DISTINCTIVE CHARACTER</a:t>
            </a:r>
            <a:r>
              <a:rPr lang="en-US" dirty="0" smtClean="0"/>
              <a:t>.”</a:t>
            </a:r>
          </a:p>
          <a:p>
            <a:pPr>
              <a:buNone/>
            </a:pPr>
            <a:r>
              <a:rPr lang="en-US" sz="3600" dirty="0" smtClean="0">
                <a:latin typeface="Arial Black" pitchFamily="34" charset="0"/>
              </a:rPr>
              <a:t>DWIGHT WALDO</a:t>
            </a:r>
            <a:endParaRPr lang="en-US" sz="3600" dirty="0">
              <a:latin typeface="Arial Black"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SIMILARITIES</a:t>
            </a:r>
            <a:endParaRPr lang="en-US" dirty="0"/>
          </a:p>
        </p:txBody>
      </p:sp>
      <p:sp>
        <p:nvSpPr>
          <p:cNvPr id="3" name="Content Placeholder 2"/>
          <p:cNvSpPr>
            <a:spLocks noGrp="1"/>
          </p:cNvSpPr>
          <p:nvPr>
            <p:ph idx="1"/>
          </p:nvPr>
        </p:nvSpPr>
        <p:spPr/>
        <p:txBody>
          <a:bodyPr>
            <a:normAutofit fontScale="92500"/>
          </a:bodyPr>
          <a:lstStyle/>
          <a:p>
            <a:endParaRPr lang="en-US" sz="2800" dirty="0" smtClean="0">
              <a:latin typeface="Arial Black" pitchFamily="34" charset="0"/>
            </a:endParaRPr>
          </a:p>
          <a:p>
            <a:r>
              <a:rPr lang="en-US" sz="2800" dirty="0" smtClean="0">
                <a:latin typeface="Arial Black" pitchFamily="34" charset="0"/>
              </a:rPr>
              <a:t>BOTH ARE BEING INFLUENCED BY PRACTICE AND STANDARDS OF EACH OTHER</a:t>
            </a:r>
          </a:p>
          <a:p>
            <a:r>
              <a:rPr lang="en-US" sz="2800" dirty="0" smtClean="0">
                <a:latin typeface="Arial Black" pitchFamily="34" charset="0"/>
              </a:rPr>
              <a:t>BOTH HAVE SIMILARITIES PERTAINING TO ORGANISATION,FINANCE AND PERSONNEL</a:t>
            </a:r>
          </a:p>
          <a:p>
            <a:r>
              <a:rPr lang="en-US" sz="2800" dirty="0" smtClean="0">
                <a:latin typeface="Arial Black" pitchFamily="34" charset="0"/>
              </a:rPr>
              <a:t>THERE CAN BE A MUTUAL EXCHANGE OR ROTATION OF PERSONNEL  BETWEEN THE TWO</a:t>
            </a: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STATE VS MARKET DEBATE</a:t>
            </a:r>
            <a:endParaRPr lang="en-US" sz="4000" dirty="0">
              <a:latin typeface="Arial Black" pitchFamily="34" charset="0"/>
            </a:endParaRPr>
          </a:p>
        </p:txBody>
      </p:sp>
      <p:sp>
        <p:nvSpPr>
          <p:cNvPr id="3" name="Content Placeholder 2"/>
          <p:cNvSpPr>
            <a:spLocks noGrp="1"/>
          </p:cNvSpPr>
          <p:nvPr>
            <p:ph idx="1"/>
          </p:nvPr>
        </p:nvSpPr>
        <p:spPr>
          <a:xfrm>
            <a:off x="457200" y="2438400"/>
            <a:ext cx="8229600" cy="3687763"/>
          </a:xfrm>
        </p:spPr>
        <p:txBody>
          <a:bodyPr/>
          <a:lstStyle/>
          <a:p>
            <a:r>
              <a:rPr lang="en-US" sz="2800" dirty="0" smtClean="0">
                <a:latin typeface="Arial Black" pitchFamily="34" charset="0"/>
              </a:rPr>
              <a:t>PUBLIC CHOICE APPROACH</a:t>
            </a:r>
          </a:p>
          <a:p>
            <a:r>
              <a:rPr lang="en-US" sz="2800" dirty="0" smtClean="0">
                <a:latin typeface="Arial Black" pitchFamily="34" charset="0"/>
              </a:rPr>
              <a:t>INSTITUTIONAL PLURALISM TO PROMOTE CONSUMER PREFERENCES</a:t>
            </a:r>
          </a:p>
          <a:p>
            <a:r>
              <a:rPr lang="en-US" sz="2800" dirty="0" smtClean="0">
                <a:latin typeface="Arial Black" pitchFamily="34" charset="0"/>
              </a:rPr>
              <a:t>MINIMISE THE ROLE OF STATE</a:t>
            </a:r>
          </a:p>
          <a:p>
            <a:endParaRPr lang="en-US" sz="2800" dirty="0" smtClean="0">
              <a:latin typeface="Arial Black" pitchFamily="34" charset="0"/>
            </a:endParaRP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ROLE OF STATE</a:t>
            </a:r>
            <a:endParaRPr lang="en-US" sz="4000" dirty="0">
              <a:latin typeface="Arial Black" pitchFamily="34" charset="0"/>
            </a:endParaRPr>
          </a:p>
        </p:txBody>
      </p:sp>
      <p:sp>
        <p:nvSpPr>
          <p:cNvPr id="3" name="Content Placeholder 2"/>
          <p:cNvSpPr>
            <a:spLocks noGrp="1"/>
          </p:cNvSpPr>
          <p:nvPr>
            <p:ph idx="1"/>
          </p:nvPr>
        </p:nvSpPr>
        <p:spPr/>
        <p:txBody>
          <a:bodyPr>
            <a:normAutofit/>
          </a:bodyPr>
          <a:lstStyle/>
          <a:p>
            <a:endParaRPr lang="en-US" sz="2800" dirty="0" smtClean="0">
              <a:latin typeface="Arial Black" pitchFamily="34" charset="0"/>
            </a:endParaRPr>
          </a:p>
          <a:p>
            <a:r>
              <a:rPr lang="en-US" sz="2800" dirty="0" smtClean="0">
                <a:latin typeface="Arial Black" pitchFamily="34" charset="0"/>
              </a:rPr>
              <a:t>STATE TO HAVE AN ENABLING RATHER THAN DOING ROLE</a:t>
            </a:r>
          </a:p>
          <a:p>
            <a:r>
              <a:rPr lang="en-US" sz="2800" dirty="0" smtClean="0">
                <a:latin typeface="Arial Black" pitchFamily="34" charset="0"/>
              </a:rPr>
              <a:t>DISTRIBUTOR OF PUBLIC BENEFITS</a:t>
            </a:r>
          </a:p>
          <a:p>
            <a:r>
              <a:rPr lang="en-US" sz="2800" dirty="0" smtClean="0">
                <a:latin typeface="Arial Black" pitchFamily="34" charset="0"/>
              </a:rPr>
              <a:t>FACILITATE AND PROMOTE CHANGE IN SOCIETY AND ECONOMY</a:t>
            </a:r>
          </a:p>
          <a:p>
            <a:r>
              <a:rPr lang="en-US" sz="2800" dirty="0" smtClean="0">
                <a:latin typeface="Arial Black" pitchFamily="34" charset="0"/>
              </a:rPr>
              <a:t>MARKET SHOULD BE THE KEY REGULATOR OF ECONOMY AND SOCIETY</a:t>
            </a: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FAILURE OF STATE</a:t>
            </a:r>
            <a:endParaRPr lang="en-US" sz="4000" dirty="0">
              <a:latin typeface="Arial Black" pitchFamily="34" charset="0"/>
            </a:endParaRPr>
          </a:p>
        </p:txBody>
      </p:sp>
      <p:sp>
        <p:nvSpPr>
          <p:cNvPr id="3" name="Content Placeholder 2"/>
          <p:cNvSpPr>
            <a:spLocks noGrp="1"/>
          </p:cNvSpPr>
          <p:nvPr>
            <p:ph idx="1"/>
          </p:nvPr>
        </p:nvSpPr>
        <p:spPr>
          <a:xfrm>
            <a:off x="457200" y="1143000"/>
            <a:ext cx="8229600" cy="5715000"/>
          </a:xfrm>
        </p:spPr>
        <p:txBody>
          <a:bodyPr>
            <a:noAutofit/>
          </a:bodyPr>
          <a:lstStyle/>
          <a:p>
            <a:endParaRPr lang="en-US" sz="2400" dirty="0" smtClean="0">
              <a:latin typeface="Arial Black" pitchFamily="34" charset="0"/>
            </a:endParaRPr>
          </a:p>
          <a:p>
            <a:r>
              <a:rPr lang="en-US" sz="2400" dirty="0" smtClean="0">
                <a:latin typeface="Arial Black" pitchFamily="34" charset="0"/>
              </a:rPr>
              <a:t>HUGE GROWTH IN PUBLIC EXPENDITURE RESULTING IN HIGHER TAXES AND INFLATION</a:t>
            </a:r>
          </a:p>
          <a:p>
            <a:r>
              <a:rPr lang="en-US" sz="2400" dirty="0" smtClean="0">
                <a:latin typeface="Arial Black" pitchFamily="34" charset="0"/>
              </a:rPr>
              <a:t>FISCAL CRISIS OF THE WELFARE STATE</a:t>
            </a:r>
          </a:p>
          <a:p>
            <a:r>
              <a:rPr lang="en-US" sz="2400" dirty="0" smtClean="0">
                <a:latin typeface="Arial Black" pitchFamily="34" charset="0"/>
              </a:rPr>
              <a:t>INABILITY TO DELIVER BASIC SERVICES LIKE LAW AND ORDER,TRANSPORT,EDUCATION ETC</a:t>
            </a:r>
          </a:p>
          <a:p>
            <a:r>
              <a:rPr lang="en-US" sz="2400" dirty="0" smtClean="0">
                <a:latin typeface="Arial Black" pitchFamily="34" charset="0"/>
              </a:rPr>
              <a:t>COLLAPSE OF COMMAND ECONOMIES IN USSR AND EASTERN EUROPE</a:t>
            </a:r>
          </a:p>
          <a:p>
            <a:r>
              <a:rPr lang="en-US" sz="2400" dirty="0" smtClean="0">
                <a:latin typeface="Arial Black" pitchFamily="34" charset="0"/>
              </a:rPr>
              <a:t>HIGH GROWTH RATE OF COUNTRIES WHERE STATE HAS A LIMITED ROLE LIKE JAPAN SIGAPORE,SOUTH KOREA TAIWAN ETC</a:t>
            </a:r>
            <a:endParaRPr lang="en-US" sz="2400" dirty="0">
              <a:latin typeface="Arial Black"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FAILURE OF STATE</a:t>
            </a:r>
            <a:endParaRPr lang="en-US" sz="4000" dirty="0">
              <a:latin typeface="Arial Black" pitchFamily="34" charset="0"/>
            </a:endParaRPr>
          </a:p>
        </p:txBody>
      </p:sp>
      <p:sp>
        <p:nvSpPr>
          <p:cNvPr id="3" name="Content Placeholder 2"/>
          <p:cNvSpPr>
            <a:spLocks noGrp="1"/>
          </p:cNvSpPr>
          <p:nvPr>
            <p:ph idx="1"/>
          </p:nvPr>
        </p:nvSpPr>
        <p:spPr>
          <a:xfrm>
            <a:off x="457200" y="1371600"/>
            <a:ext cx="8229600" cy="4754563"/>
          </a:xfrm>
        </p:spPr>
        <p:txBody>
          <a:bodyPr>
            <a:normAutofit fontScale="77500" lnSpcReduction="20000"/>
          </a:bodyPr>
          <a:lstStyle/>
          <a:p>
            <a:endParaRPr lang="en-US" dirty="0" smtClean="0"/>
          </a:p>
          <a:p>
            <a:r>
              <a:rPr lang="en-US" dirty="0" smtClean="0">
                <a:latin typeface="Arial Black" pitchFamily="34" charset="0"/>
              </a:rPr>
              <a:t>POOR PERFORMANCE OF STATE ENTERPRISES SPECIALLY IN DEVOLOPING COUNTRIES THROWING UP HUGE DEFICITS</a:t>
            </a:r>
          </a:p>
          <a:p>
            <a:r>
              <a:rPr lang="en-US" dirty="0" smtClean="0">
                <a:latin typeface="Arial Black" pitchFamily="34" charset="0"/>
              </a:rPr>
              <a:t>COLLAPSE OF STATE DUE TO CIVIL STRIFE IN MANY PARTS OF THE WORLD LIKE SUDAN,LIBERIA,AFGHANISTAN AND MORE RECENTLY UKARAINE</a:t>
            </a:r>
          </a:p>
          <a:p>
            <a:r>
              <a:rPr lang="en-US" dirty="0" smtClean="0">
                <a:latin typeface="Arial Black" pitchFamily="34" charset="0"/>
              </a:rPr>
              <a:t>EXCESSIVE INTERVENTION OF STATE IN DEVELOPING COUNTRIES LEADING TO MARKET DISTORTIONS,RAMPANT CORRUPTION AND INFLATED BUREAUCRACIES</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MARKET FRIENDLY APPROACH</a:t>
            </a:r>
            <a:endParaRPr lang="en-US" sz="4000" dirty="0">
              <a:latin typeface="Arial Black" pitchFamily="34" charset="0"/>
            </a:endParaRPr>
          </a:p>
        </p:txBody>
      </p:sp>
      <p:sp>
        <p:nvSpPr>
          <p:cNvPr id="3" name="Content Placeholder 2"/>
          <p:cNvSpPr>
            <a:spLocks noGrp="1"/>
          </p:cNvSpPr>
          <p:nvPr>
            <p:ph idx="1"/>
          </p:nvPr>
        </p:nvSpPr>
        <p:spPr/>
        <p:txBody>
          <a:bodyPr>
            <a:normAutofit lnSpcReduction="10000"/>
          </a:bodyPr>
          <a:lstStyle/>
          <a:p>
            <a:endParaRPr lang="en-US" sz="2800" dirty="0" smtClean="0">
              <a:latin typeface="Arial Black" pitchFamily="34" charset="0"/>
            </a:endParaRPr>
          </a:p>
          <a:p>
            <a:r>
              <a:rPr lang="en-US" sz="2800" dirty="0" smtClean="0">
                <a:latin typeface="Arial Black" pitchFamily="34" charset="0"/>
              </a:rPr>
              <a:t>INTERVENE IF ABSOLUTELY NECESSARY</a:t>
            </a:r>
          </a:p>
          <a:p>
            <a:r>
              <a:rPr lang="en-US" sz="2800" dirty="0" smtClean="0">
                <a:latin typeface="Arial Black" pitchFamily="34" charset="0"/>
              </a:rPr>
              <a:t>APPLY CHECKS AND BALANCES TO DISCIPLINE MARKETS</a:t>
            </a:r>
          </a:p>
          <a:p>
            <a:r>
              <a:rPr lang="en-US" sz="2800" dirty="0" smtClean="0">
                <a:latin typeface="Arial Black" pitchFamily="34" charset="0"/>
              </a:rPr>
              <a:t>INTERVENE OPENLY MAKING INTERVENTIONS SIMPLE AND TRANSPARENT AND SUBJECT TO RULES  RATHER THAN OFFICIAL DISCRETION</a:t>
            </a: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MARKET REGULATED PROBLEMS</a:t>
            </a:r>
            <a:endParaRPr lang="en-US" sz="4000" dirty="0">
              <a:latin typeface="Arial Black" pitchFamily="34" charset="0"/>
            </a:endParaRPr>
          </a:p>
        </p:txBody>
      </p:sp>
      <p:sp>
        <p:nvSpPr>
          <p:cNvPr id="3" name="Content Placeholder 2"/>
          <p:cNvSpPr>
            <a:spLocks noGrp="1"/>
          </p:cNvSpPr>
          <p:nvPr>
            <p:ph idx="1"/>
          </p:nvPr>
        </p:nvSpPr>
        <p:spPr/>
        <p:txBody>
          <a:bodyPr>
            <a:normAutofit lnSpcReduction="10000"/>
          </a:bodyPr>
          <a:lstStyle/>
          <a:p>
            <a:r>
              <a:rPr lang="en-US" sz="2800" dirty="0" smtClean="0">
                <a:latin typeface="Arial Black" pitchFamily="34" charset="0"/>
              </a:rPr>
              <a:t>IMPERFECTIONS IN MARKETS OF DEVELOPING COUNTRIES</a:t>
            </a:r>
          </a:p>
          <a:p>
            <a:r>
              <a:rPr lang="en-US" sz="2800" dirty="0" smtClean="0">
                <a:latin typeface="Arial Black" pitchFamily="34" charset="0"/>
              </a:rPr>
              <a:t>MARKET DECISIONS MAY NOT LEAD TO OPTIMUM ALLOCATION OF RESOURCES</a:t>
            </a:r>
          </a:p>
          <a:p>
            <a:r>
              <a:rPr lang="en-US" sz="2800" dirty="0" smtClean="0">
                <a:latin typeface="Arial Black" pitchFamily="34" charset="0"/>
              </a:rPr>
              <a:t>MARKET CANNOT CAUSE EQUILIBRIUM BETWEEN AGREGATE SUPPLY AND DEMAND</a:t>
            </a:r>
          </a:p>
          <a:p>
            <a:r>
              <a:rPr lang="en-US" sz="2800" dirty="0" smtClean="0">
                <a:latin typeface="Arial Black" pitchFamily="34" charset="0"/>
              </a:rPr>
              <a:t>MARKET MECHANISM IGNORES EQUITY</a:t>
            </a: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BALANCED VIEW</a:t>
            </a:r>
            <a:endParaRPr lang="en-US" sz="4000" dirty="0">
              <a:latin typeface="Arial Black" pitchFamily="34" charset="0"/>
            </a:endParaRPr>
          </a:p>
        </p:txBody>
      </p:sp>
      <p:sp>
        <p:nvSpPr>
          <p:cNvPr id="3" name="Content Placeholder 2"/>
          <p:cNvSpPr>
            <a:spLocks noGrp="1"/>
          </p:cNvSpPr>
          <p:nvPr>
            <p:ph idx="1"/>
          </p:nvPr>
        </p:nvSpPr>
        <p:spPr/>
        <p:txBody>
          <a:bodyPr>
            <a:normAutofit lnSpcReduction="10000"/>
          </a:bodyPr>
          <a:lstStyle/>
          <a:p>
            <a:r>
              <a:rPr lang="en-US" sz="2800" dirty="0" smtClean="0">
                <a:latin typeface="Arial Black" pitchFamily="34" charset="0"/>
              </a:rPr>
              <a:t>MARKET BE ALLOWED TO FUNCTION WHERE IT CAN DO SO EFFICIENTLY</a:t>
            </a:r>
          </a:p>
          <a:p>
            <a:r>
              <a:rPr lang="en-US" sz="2800" dirty="0" smtClean="0">
                <a:latin typeface="Arial Black" pitchFamily="34" charset="0"/>
              </a:rPr>
              <a:t>STATE TO STEP IN PROMPTLY AND EFFICIENTLY</a:t>
            </a:r>
          </a:p>
          <a:p>
            <a:r>
              <a:rPr lang="en-US" sz="2800" dirty="0" smtClean="0">
                <a:latin typeface="Arial Black" pitchFamily="34" charset="0"/>
              </a:rPr>
              <a:t>WHERE MARKET CANNOT FUNCTION OR FAILS</a:t>
            </a:r>
          </a:p>
          <a:p>
            <a:r>
              <a:rPr lang="en-US" sz="2800" dirty="0" smtClean="0">
                <a:latin typeface="Arial Black" pitchFamily="34" charset="0"/>
              </a:rPr>
              <a:t>THE STATE IS ESSENTIAL FOR PUTTING IN PLACE THE APPROPRIATE INSTITUTIONAL FOUNDATIONS FOR MARKETS</a:t>
            </a: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VIEWPOINT OF WORLD BANK</a:t>
            </a:r>
            <a:endParaRPr lang="en-US" sz="4000" dirty="0">
              <a:latin typeface="Arial Black" pitchFamily="34" charset="0"/>
            </a:endParaRPr>
          </a:p>
        </p:txBody>
      </p:sp>
      <p:sp>
        <p:nvSpPr>
          <p:cNvPr id="3" name="Content Placeholder 2"/>
          <p:cNvSpPr>
            <a:spLocks noGrp="1"/>
          </p:cNvSpPr>
          <p:nvPr>
            <p:ph idx="1"/>
          </p:nvPr>
        </p:nvSpPr>
        <p:spPr>
          <a:xfrm>
            <a:off x="228600" y="1371600"/>
            <a:ext cx="8458200" cy="4754563"/>
          </a:xfrm>
        </p:spPr>
        <p:txBody>
          <a:bodyPr>
            <a:normAutofit/>
          </a:bodyPr>
          <a:lstStyle/>
          <a:p>
            <a:pPr>
              <a:buNone/>
            </a:pPr>
            <a:r>
              <a:rPr lang="en-US" sz="2800" dirty="0" smtClean="0">
                <a:latin typeface="Arial Black" pitchFamily="34" charset="0"/>
              </a:rPr>
              <a:t>FIVE FUNDAMENTAL TASKS OF A GOVERNMENT</a:t>
            </a:r>
          </a:p>
          <a:p>
            <a:r>
              <a:rPr lang="en-US" sz="2800" dirty="0" smtClean="0">
                <a:latin typeface="Arial Black" pitchFamily="34" charset="0"/>
              </a:rPr>
              <a:t>ESTABLISHING A FOUNDATION OF LAW</a:t>
            </a:r>
          </a:p>
          <a:p>
            <a:r>
              <a:rPr lang="en-US" sz="2800" dirty="0" smtClean="0">
                <a:latin typeface="Arial Black" pitchFamily="34" charset="0"/>
              </a:rPr>
              <a:t>MAINTAINING MACRO-ECONOMIC STABILITY</a:t>
            </a:r>
          </a:p>
          <a:p>
            <a:r>
              <a:rPr lang="en-US" sz="2800" dirty="0" smtClean="0">
                <a:latin typeface="Arial Black" pitchFamily="34" charset="0"/>
              </a:rPr>
              <a:t>INVESTING IN BASIC SOCIAL SERVICES AND INFRASTRUCTURE</a:t>
            </a:r>
          </a:p>
          <a:p>
            <a:r>
              <a:rPr lang="en-US" sz="2800" dirty="0" smtClean="0">
                <a:latin typeface="Arial Black" pitchFamily="34" charset="0"/>
              </a:rPr>
              <a:t>PROTECTING THE VULNERABLE</a:t>
            </a:r>
          </a:p>
          <a:p>
            <a:r>
              <a:rPr lang="en-US" sz="2800" dirty="0" smtClean="0">
                <a:latin typeface="Arial Black" pitchFamily="34" charset="0"/>
              </a:rPr>
              <a:t>PROTECTING THE ENVIRONMENT</a:t>
            </a: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1700</TotalTime>
  <Words>691</Words>
  <Application>Microsoft Office PowerPoint</Application>
  <PresentationFormat>On-screen Show (4:3)</PresentationFormat>
  <Paragraphs>115</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COMPARATIVE PUBLIC ADMINISTRATION MPA503</vt:lpstr>
      <vt:lpstr>SUMMARY/RECAP</vt:lpstr>
      <vt:lpstr>DIFFERENCES</vt:lpstr>
      <vt:lpstr>DIFFERENCES</vt:lpstr>
      <vt:lpstr>DIFFERENCES</vt:lpstr>
      <vt:lpstr>DIFFERENCES</vt:lpstr>
      <vt:lpstr>LIST OF MAJOR DIFFERENCES</vt:lpstr>
      <vt:lpstr>LIST OF MAJOR DIFFERENCES</vt:lpstr>
      <vt:lpstr>EFFICIENCY MEASUREMENT</vt:lpstr>
      <vt:lpstr>SIMILARITIES</vt:lpstr>
      <vt:lpstr>SIMILARITIES</vt:lpstr>
      <vt:lpstr>QUOTATION</vt:lpstr>
      <vt:lpstr>SIMILARITIES</vt:lpstr>
      <vt:lpstr>STATE VS MARKET DEBATE</vt:lpstr>
      <vt:lpstr>ROLE OF STATE</vt:lpstr>
      <vt:lpstr>FAILURE OF STATE</vt:lpstr>
      <vt:lpstr>FAILURE OF STATE</vt:lpstr>
      <vt:lpstr>MARKET FRIENDLY APPROACH</vt:lpstr>
      <vt:lpstr>MARKET REGULATED PROBLEMS</vt:lpstr>
      <vt:lpstr>BALANCED VIEW</vt:lpstr>
      <vt:lpstr>VIEWPOINT OF WORLD BANK</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jeff</dc:creator>
  <cp:lastModifiedBy>NTS</cp:lastModifiedBy>
  <cp:revision>7</cp:revision>
  <dcterms:created xsi:type="dcterms:W3CDTF">2014-06-20T07:46:00Z</dcterms:created>
  <dcterms:modified xsi:type="dcterms:W3CDTF">2014-06-22T13:38:30Z</dcterms:modified>
</cp:coreProperties>
</file>