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6"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1E3141-A58D-44EE-A8A9-ACAF63BDC6AE}" type="datetimeFigureOut">
              <a:rPr lang="en-US" smtClean="0"/>
              <a:pPr/>
              <a:t>19/06/2014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080536-8A8B-4081-B30F-C7D910B7E87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1E3141-A58D-44EE-A8A9-ACAF63BDC6AE}" type="datetimeFigureOut">
              <a:rPr lang="en-US" smtClean="0"/>
              <a:pPr/>
              <a:t>19/06/2014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080536-8A8B-4081-B30F-C7D910B7E87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COMPARATIVE PUBLIC ADMINISTRATION </a:t>
            </a:r>
            <a:r>
              <a:rPr lang="en-US" b="1" dirty="0" smtClean="0"/>
              <a:t/>
            </a:r>
            <a:br>
              <a:rPr lang="en-US" b="1" dirty="0" smtClean="0"/>
            </a:br>
            <a:r>
              <a:rPr lang="en-US" b="1" dirty="0" smtClean="0"/>
              <a:t>MPA503</a:t>
            </a:r>
            <a:endParaRPr lang="en-US" b="1" dirty="0"/>
          </a:p>
        </p:txBody>
      </p:sp>
      <p:sp>
        <p:nvSpPr>
          <p:cNvPr id="3" name="Subtitle 2"/>
          <p:cNvSpPr>
            <a:spLocks noGrp="1"/>
          </p:cNvSpPr>
          <p:nvPr>
            <p:ph type="subTitle" idx="1"/>
          </p:nvPr>
        </p:nvSpPr>
        <p:spPr/>
        <p:txBody>
          <a:bodyPr>
            <a:normAutofit/>
          </a:bodyPr>
          <a:lstStyle/>
          <a:p>
            <a:r>
              <a:rPr lang="en-US" sz="4400" b="1" dirty="0" smtClean="0">
                <a:solidFill>
                  <a:schemeClr val="tx1"/>
                </a:solidFill>
              </a:rPr>
              <a:t>Development </a:t>
            </a:r>
            <a:r>
              <a:rPr lang="en-US" sz="4400" b="1" dirty="0" smtClean="0">
                <a:solidFill>
                  <a:schemeClr val="tx1"/>
                </a:solidFill>
              </a:rPr>
              <a:t>Administration</a:t>
            </a:r>
            <a:endParaRPr lang="en-US" sz="44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SUMMARY/RECAP</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dirty="0" smtClean="0">
                <a:latin typeface="Arial Black" pitchFamily="34" charset="0"/>
              </a:rPr>
              <a:t>ECOLOGICAL APPRTOACH</a:t>
            </a:r>
          </a:p>
          <a:p>
            <a:pPr>
              <a:buNone/>
            </a:pPr>
            <a:r>
              <a:rPr lang="en-US" dirty="0" smtClean="0">
                <a:latin typeface="Arial Black" pitchFamily="34" charset="0"/>
              </a:rPr>
              <a:t>RIGGS MODELS</a:t>
            </a:r>
          </a:p>
          <a:p>
            <a:r>
              <a:rPr lang="en-US" dirty="0" smtClean="0">
                <a:latin typeface="Arial Black" pitchFamily="34" charset="0"/>
              </a:rPr>
              <a:t>AGRARIA – INDUSTRIA</a:t>
            </a:r>
          </a:p>
          <a:p>
            <a:r>
              <a:rPr lang="en-US" dirty="0" smtClean="0">
                <a:latin typeface="Arial Black" pitchFamily="34" charset="0"/>
              </a:rPr>
              <a:t>ITERMEDIATE – TRANSITA</a:t>
            </a:r>
          </a:p>
          <a:p>
            <a:r>
              <a:rPr lang="en-US" dirty="0" smtClean="0">
                <a:latin typeface="Arial Black" pitchFamily="34" charset="0"/>
              </a:rPr>
              <a:t>FUSED – PRISMATIC – DIFFRACTED</a:t>
            </a:r>
          </a:p>
          <a:p>
            <a:r>
              <a:rPr lang="en-US" dirty="0" smtClean="0">
                <a:latin typeface="Arial Black" pitchFamily="34" charset="0"/>
              </a:rPr>
              <a:t>BAZAAR – CANTEEN MODEL</a:t>
            </a:r>
          </a:p>
          <a:p>
            <a:r>
              <a:rPr lang="en-US" dirty="0" smtClean="0">
                <a:latin typeface="Arial Black" pitchFamily="34" charset="0"/>
              </a:rPr>
              <a:t>REVISED PRISMATIC MODEL</a:t>
            </a:r>
          </a:p>
          <a:p>
            <a:pPr>
              <a:buNone/>
            </a:pPr>
            <a:r>
              <a:rPr lang="en-US" dirty="0" smtClean="0">
                <a:latin typeface="Arial Black" pitchFamily="34" charset="0"/>
              </a:rPr>
              <a:t>DAHLs  CONTRIBUTION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EMERGENCE</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257800"/>
          </a:xfrm>
        </p:spPr>
        <p:txBody>
          <a:bodyPr>
            <a:normAutofit fontScale="85000" lnSpcReduction="10000"/>
          </a:bodyPr>
          <a:lstStyle/>
          <a:p>
            <a:pPr>
              <a:buNone/>
            </a:pPr>
            <a:r>
              <a:rPr lang="en-US" sz="3300" dirty="0" smtClean="0">
                <a:latin typeface="Arial Black" pitchFamily="34" charset="0"/>
              </a:rPr>
              <a:t>EMERGED IN 1950s AND 1960s UNDER THE FOLLOWING SCENARIO:</a:t>
            </a:r>
          </a:p>
          <a:p>
            <a:r>
              <a:rPr lang="en-US" dirty="0" smtClean="0">
                <a:latin typeface="Arial Black" pitchFamily="34" charset="0"/>
              </a:rPr>
              <a:t>LESS ATTENTION TO GOALS OFADMINISTRATION</a:t>
            </a:r>
          </a:p>
          <a:p>
            <a:r>
              <a:rPr lang="en-US" dirty="0" smtClean="0">
                <a:latin typeface="Arial Black" pitchFamily="34" charset="0"/>
              </a:rPr>
              <a:t>NEWLY INDEPENDENT COUNTRIES IN ASIA,AFRICA AND SOUTH AMERICA</a:t>
            </a:r>
          </a:p>
          <a:p>
            <a:r>
              <a:rPr lang="en-US" dirty="0" smtClean="0">
                <a:latin typeface="Arial Black" pitchFamily="34" charset="0"/>
              </a:rPr>
              <a:t>U.N SPONSORED SCHEMES </a:t>
            </a:r>
          </a:p>
          <a:p>
            <a:r>
              <a:rPr lang="en-US" dirty="0" smtClean="0">
                <a:latin typeface="Arial Black" pitchFamily="34" charset="0"/>
              </a:rPr>
              <a:t>AMERICAN TECHNICAL AND ECONOMIC PLANS</a:t>
            </a:r>
          </a:p>
          <a:p>
            <a:r>
              <a:rPr lang="en-US" dirty="0" smtClean="0">
                <a:latin typeface="Arial Black" pitchFamily="34" charset="0"/>
              </a:rPr>
              <a:t>COMPARATIVE ADMINISTRATION GROUP(1960)</a:t>
            </a:r>
          </a:p>
          <a:p>
            <a:r>
              <a:rPr lang="en-US" dirty="0" smtClean="0">
                <a:latin typeface="Arial Black" pitchFamily="34" charset="0"/>
              </a:rPr>
              <a:t>SEARCH FOR NEW MODELS</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DEFINITIONS</a:t>
            </a:r>
            <a:endParaRPr lang="en-US" sz="4000" dirty="0">
              <a:latin typeface="Arial Black" pitchFamily="34" charset="0"/>
            </a:endParaRPr>
          </a:p>
        </p:txBody>
      </p:sp>
      <p:sp>
        <p:nvSpPr>
          <p:cNvPr id="3" name="Content Placeholder 2"/>
          <p:cNvSpPr>
            <a:spLocks noGrp="1"/>
          </p:cNvSpPr>
          <p:nvPr>
            <p:ph idx="1"/>
          </p:nvPr>
        </p:nvSpPr>
        <p:spPr>
          <a:xfrm>
            <a:off x="304800" y="1371600"/>
            <a:ext cx="8839200" cy="5105400"/>
          </a:xfrm>
        </p:spPr>
        <p:txBody>
          <a:bodyPr>
            <a:normAutofit fontScale="92500" lnSpcReduction="20000"/>
          </a:bodyPr>
          <a:lstStyle/>
          <a:p>
            <a:pPr>
              <a:buNone/>
            </a:pPr>
            <a:r>
              <a:rPr lang="en-US" dirty="0" smtClean="0">
                <a:latin typeface="Arial Black" pitchFamily="34" charset="0"/>
              </a:rPr>
              <a:t>DEVELOPMENT ADMINISTRATION INVOLVES MANAGING A GOVERNMENT/ITS AGENCY SO THAT IT ACQUIRES INCREASING CAPABILITY TO ADAPT TO AND ACT UPON NEW AND CONTINUING SOCIAL CHANGES TO ATTAIN A SUSTAINED GROWTH IN POLITICAL,ECONOMIC AND SOCIAL FIELDS (HAN BEEN LEE)</a:t>
            </a:r>
          </a:p>
          <a:p>
            <a:pPr>
              <a:buNone/>
            </a:pPr>
            <a:endParaRPr lang="en-US" dirty="0" smtClean="0">
              <a:latin typeface="Arial Black" pitchFamily="34" charset="0"/>
            </a:endParaRPr>
          </a:p>
          <a:p>
            <a:pPr>
              <a:buNone/>
            </a:pPr>
            <a:r>
              <a:rPr lang="en-US" dirty="0" smtClean="0">
                <a:latin typeface="Arial Black" pitchFamily="34" charset="0"/>
              </a:rPr>
              <a:t>DEVELOPMENT ADMINISTRATION IS THE ENGINEERING OF SOCIAL CHANGE (M.LANDAU)</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DEFINITIONS</a:t>
            </a:r>
            <a:endParaRPr lang="en-US" dirty="0"/>
          </a:p>
        </p:txBody>
      </p:sp>
      <p:sp>
        <p:nvSpPr>
          <p:cNvPr id="3" name="Content Placeholder 2"/>
          <p:cNvSpPr>
            <a:spLocks noGrp="1"/>
          </p:cNvSpPr>
          <p:nvPr>
            <p:ph idx="1"/>
          </p:nvPr>
        </p:nvSpPr>
        <p:spPr>
          <a:xfrm>
            <a:off x="304800" y="1371600"/>
            <a:ext cx="8382000" cy="5181600"/>
          </a:xfrm>
        </p:spPr>
        <p:txBody>
          <a:bodyPr>
            <a:normAutofit fontScale="85000" lnSpcReduction="20000"/>
          </a:bodyPr>
          <a:lstStyle/>
          <a:p>
            <a:r>
              <a:rPr lang="en-US" dirty="0" smtClean="0">
                <a:latin typeface="Arial Black" pitchFamily="34" charset="0"/>
              </a:rPr>
              <a:t>DEVELOPMENT ADMINISTRATION IN CONTEXTUAL AND OPERATIONAL IMPLIES EFFICIENT ORGANIZATION AND MANAGEMENT OF THE DEVELOPMENT ACTIVITIES OF A NATION TO ACHIEVE THE GOALS OF DEVELOPMENT (K.R.HOPE)</a:t>
            </a:r>
          </a:p>
          <a:p>
            <a:r>
              <a:rPr lang="en-US" dirty="0" smtClean="0">
                <a:latin typeface="Arial Black" pitchFamily="34" charset="0"/>
              </a:rPr>
              <a:t>DEVELOPMENT ADMINISTRATION IS THE ADMINISTRATION OF DEVELOPMENT PROGRAMS INECONOMIC,SOCIAL AND POLITICALSPHERES INCLUDING PROGRAMS FOR IMPROVING BUREAUCRACY TO ENSURE NATIONAL DEVELOPMENT (JOSE ABUEVA)</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DEFINITIONS</a:t>
            </a:r>
            <a:endParaRPr lang="en-US" dirty="0"/>
          </a:p>
        </p:txBody>
      </p:sp>
      <p:sp>
        <p:nvSpPr>
          <p:cNvPr id="3" name="Content Placeholder 2"/>
          <p:cNvSpPr>
            <a:spLocks noGrp="1"/>
          </p:cNvSpPr>
          <p:nvPr>
            <p:ph idx="1"/>
          </p:nvPr>
        </p:nvSpPr>
        <p:spPr>
          <a:xfrm>
            <a:off x="304800" y="1295400"/>
            <a:ext cx="8610600" cy="5562600"/>
          </a:xfrm>
        </p:spPr>
        <p:txBody>
          <a:bodyPr>
            <a:normAutofit fontScale="85000" lnSpcReduction="20000"/>
          </a:bodyPr>
          <a:lstStyle/>
          <a:p>
            <a:r>
              <a:rPr lang="en-US" dirty="0" smtClean="0">
                <a:latin typeface="Arial Black" pitchFamily="34" charset="0"/>
              </a:rPr>
              <a:t>DEVELOPMENT ADMINISTRATION FOCUSES ON ORGANIZING AND ADMINISTERING PUBLIC AGENCIES IN A WAY WHICH STIMULATES AND FACILITATES DEFINED PROGRAMS OF SOCIAL AND ECONOMIC PROGRESS.IT SEEKS TO MAKE CHANGE ATTRACTIVE AND POSSIBLE</a:t>
            </a:r>
          </a:p>
          <a:p>
            <a:pPr>
              <a:buNone/>
            </a:pPr>
            <a:r>
              <a:rPr lang="en-US" dirty="0">
                <a:latin typeface="Arial Black" pitchFamily="34" charset="0"/>
              </a:rPr>
              <a:t> </a:t>
            </a:r>
            <a:r>
              <a:rPr lang="en-US" dirty="0" smtClean="0">
                <a:latin typeface="Arial Black" pitchFamily="34" charset="0"/>
              </a:rPr>
              <a:t>   PURPOSE: SOCIO – ECONOMIC PROGRESS</a:t>
            </a:r>
          </a:p>
          <a:p>
            <a:pPr>
              <a:buNone/>
            </a:pPr>
            <a:r>
              <a:rPr lang="en-US" dirty="0">
                <a:latin typeface="Arial Black" pitchFamily="34" charset="0"/>
              </a:rPr>
              <a:t> </a:t>
            </a:r>
            <a:r>
              <a:rPr lang="en-US" dirty="0" smtClean="0">
                <a:latin typeface="Arial Black" pitchFamily="34" charset="0"/>
              </a:rPr>
              <a:t>   LOYALTIES:  ACCOUNTABLE TO PEOPLE</a:t>
            </a:r>
          </a:p>
          <a:p>
            <a:pPr>
              <a:buNone/>
            </a:pPr>
            <a:r>
              <a:rPr lang="en-US" dirty="0">
                <a:latin typeface="Arial Black" pitchFamily="34" charset="0"/>
              </a:rPr>
              <a:t> </a:t>
            </a:r>
            <a:r>
              <a:rPr lang="en-US" dirty="0" smtClean="0">
                <a:latin typeface="Arial Black" pitchFamily="34" charset="0"/>
              </a:rPr>
              <a:t>    ATTITUDES: POSITIVE,INNOVATIVE,PERSUASIVE</a:t>
            </a:r>
          </a:p>
          <a:p>
            <a:pPr>
              <a:buNone/>
            </a:pPr>
            <a:r>
              <a:rPr lang="en-US" dirty="0" smtClean="0">
                <a:latin typeface="Arial Black" pitchFamily="34" charset="0"/>
              </a:rPr>
              <a:t>GEORGE GANT</a:t>
            </a:r>
          </a:p>
          <a:p>
            <a:pPr>
              <a:buNone/>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CHARACTERISTICS</a:t>
            </a:r>
            <a:endParaRPr lang="en-US" sz="4000" dirty="0">
              <a:latin typeface="Arial Black" pitchFamily="34" charset="0"/>
            </a:endParaRPr>
          </a:p>
        </p:txBody>
      </p:sp>
      <p:sp>
        <p:nvSpPr>
          <p:cNvPr id="3" name="Content Placeholder 2"/>
          <p:cNvSpPr>
            <a:spLocks noGrp="1"/>
          </p:cNvSpPr>
          <p:nvPr>
            <p:ph idx="1"/>
          </p:nvPr>
        </p:nvSpPr>
        <p:spPr>
          <a:xfrm>
            <a:off x="457200" y="1600200"/>
            <a:ext cx="8229600" cy="4525963"/>
          </a:xfrm>
        </p:spPr>
        <p:txBody>
          <a:bodyPr>
            <a:normAutofit/>
          </a:bodyPr>
          <a:lstStyle/>
          <a:p>
            <a:r>
              <a:rPr lang="en-US" dirty="0" smtClean="0">
                <a:latin typeface="Arial Black" pitchFamily="34" charset="0"/>
              </a:rPr>
              <a:t>CHANGE OREINTATION</a:t>
            </a:r>
          </a:p>
          <a:p>
            <a:r>
              <a:rPr lang="en-US" dirty="0" smtClean="0">
                <a:latin typeface="Arial Black" pitchFamily="34" charset="0"/>
              </a:rPr>
              <a:t>GOAL ORIENTATION</a:t>
            </a:r>
          </a:p>
          <a:p>
            <a:r>
              <a:rPr lang="en-US" dirty="0" smtClean="0">
                <a:latin typeface="Arial Black" pitchFamily="34" charset="0"/>
              </a:rPr>
              <a:t>COMMITMENT</a:t>
            </a:r>
          </a:p>
          <a:p>
            <a:r>
              <a:rPr lang="en-US" dirty="0" smtClean="0">
                <a:latin typeface="Arial Black" pitchFamily="34" charset="0"/>
              </a:rPr>
              <a:t>CLIENT OREINTATION</a:t>
            </a:r>
          </a:p>
          <a:p>
            <a:r>
              <a:rPr lang="en-US" dirty="0" smtClean="0">
                <a:latin typeface="Arial Black" pitchFamily="34" charset="0"/>
              </a:rPr>
              <a:t>TEMPORAL DIMENSION</a:t>
            </a:r>
          </a:p>
          <a:p>
            <a:r>
              <a:rPr lang="en-US" dirty="0" smtClean="0">
                <a:latin typeface="Arial Black" pitchFamily="34" charset="0"/>
              </a:rPr>
              <a:t>CITIZEN  PARTICIPATIVE ORIENTATION</a:t>
            </a:r>
          </a:p>
          <a:p>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CHARACTERISTICS</a:t>
            </a:r>
            <a:endParaRPr lang="en-US" sz="4000" dirty="0"/>
          </a:p>
        </p:txBody>
      </p:sp>
      <p:sp>
        <p:nvSpPr>
          <p:cNvPr id="3" name="Content Placeholder 2"/>
          <p:cNvSpPr>
            <a:spLocks noGrp="1"/>
          </p:cNvSpPr>
          <p:nvPr>
            <p:ph idx="1"/>
          </p:nvPr>
        </p:nvSpPr>
        <p:spPr>
          <a:xfrm>
            <a:off x="457200" y="1600200"/>
            <a:ext cx="8686800" cy="4525963"/>
          </a:xfrm>
        </p:spPr>
        <p:txBody>
          <a:bodyPr/>
          <a:lstStyle/>
          <a:p>
            <a:endParaRPr lang="en-US" dirty="0" smtClean="0">
              <a:latin typeface="Arial Black" pitchFamily="34" charset="0"/>
            </a:endParaRPr>
          </a:p>
          <a:p>
            <a:r>
              <a:rPr lang="en-US" dirty="0" smtClean="0">
                <a:latin typeface="Arial Black" pitchFamily="34" charset="0"/>
              </a:rPr>
              <a:t>INNOVATIVENESS: IMPROVING ADMINISTRATIVE</a:t>
            </a:r>
          </a:p>
          <a:p>
            <a:pPr>
              <a:buNone/>
            </a:pPr>
            <a:r>
              <a:rPr lang="en-US" dirty="0">
                <a:latin typeface="Arial Black" pitchFamily="34" charset="0"/>
              </a:rPr>
              <a:t> </a:t>
            </a:r>
            <a:r>
              <a:rPr lang="en-US" dirty="0" smtClean="0">
                <a:latin typeface="Arial Black" pitchFamily="34" charset="0"/>
              </a:rPr>
              <a:t>    STRUCTURES</a:t>
            </a:r>
          </a:p>
          <a:p>
            <a:r>
              <a:rPr lang="en-US" dirty="0" smtClean="0">
                <a:latin typeface="Arial Black" pitchFamily="34" charset="0"/>
              </a:rPr>
              <a:t>ECOLOGICAL PERSPECTIVE</a:t>
            </a:r>
          </a:p>
          <a:p>
            <a:r>
              <a:rPr lang="en-US" dirty="0" smtClean="0">
                <a:latin typeface="Arial Black" pitchFamily="34" charset="0"/>
              </a:rPr>
              <a:t>EFFECTIVE COORDINATION</a:t>
            </a:r>
          </a:p>
          <a:p>
            <a:r>
              <a:rPr lang="en-US" dirty="0" smtClean="0">
                <a:latin typeface="Arial Black" pitchFamily="34" charset="0"/>
              </a:rPr>
              <a:t>RESPONSIVENESS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APPROACHES</a:t>
            </a:r>
            <a:endParaRPr lang="en-US" sz="4000" dirty="0">
              <a:latin typeface="Arial Black" pitchFamily="34" charset="0"/>
            </a:endParaRPr>
          </a:p>
        </p:txBody>
      </p:sp>
      <p:sp>
        <p:nvSpPr>
          <p:cNvPr id="3" name="Content Placeholder 2"/>
          <p:cNvSpPr>
            <a:spLocks noGrp="1"/>
          </p:cNvSpPr>
          <p:nvPr>
            <p:ph idx="1"/>
          </p:nvPr>
        </p:nvSpPr>
        <p:spPr>
          <a:xfrm>
            <a:off x="0" y="1371600"/>
            <a:ext cx="8915400" cy="5181600"/>
          </a:xfrm>
        </p:spPr>
        <p:txBody>
          <a:bodyPr>
            <a:normAutofit fontScale="92500" lnSpcReduction="20000"/>
          </a:bodyPr>
          <a:lstStyle/>
          <a:p>
            <a:r>
              <a:rPr lang="en-US" dirty="0" smtClean="0">
                <a:latin typeface="Arial Black" pitchFamily="34" charset="0"/>
              </a:rPr>
              <a:t>1950s &amp; 1960s EMPHASISED WESTERN MODEL AND GNP AS A MEASURE OF PROGRESS</a:t>
            </a:r>
          </a:p>
          <a:p>
            <a:r>
              <a:rPr lang="en-US" dirty="0" smtClean="0">
                <a:latin typeface="Arial Black" pitchFamily="34" charset="0"/>
              </a:rPr>
              <a:t>ECONOMIC APPROACH  HIGHLIGHTED BY ADAM SMITH,KARL MARX,KEYNES FOCUSSED ON ECONOMIC GROWTH THROUGH INDUSTRIALISATION</a:t>
            </a:r>
          </a:p>
          <a:p>
            <a:r>
              <a:rPr lang="en-US" dirty="0" smtClean="0">
                <a:latin typeface="Arial Black" pitchFamily="34" charset="0"/>
              </a:rPr>
              <a:t>DIFFUSION APPROACH EXPLAINED DEVELOPMENT THROUGH A PROCESS WHERIN A THIRD WORLD COUNTRY ADOPTS CAPITAL,TECHNOLOGY AND SOCIAL STRUCTURE FROM WESTERN COUNTRIES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APPROACHES</a:t>
            </a: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r>
              <a:rPr lang="en-US" dirty="0" smtClean="0">
                <a:latin typeface="Arial Black" pitchFamily="34" charset="0"/>
              </a:rPr>
              <a:t>PSYCHOLOGICAL APPROACH :EXPLAINS DEVELOPMENT IN TERMS OF PRESENCE OF SOME INDIVIDUAL PERSONALITY TRAITS LIKE ACHIEVEMENT – MOTIVATION,CHANGE ORIENTATION,LESS AUTHORITARIAN ETC</a:t>
            </a:r>
          </a:p>
          <a:p>
            <a:r>
              <a:rPr lang="en-US" dirty="0" smtClean="0">
                <a:latin typeface="Arial Black" pitchFamily="34" charset="0"/>
              </a:rPr>
              <a:t>DEPENDENCY THEORY : HIGHLIGHTS THAT PERSISTENT POVERTY OF THIRD WORLD COUNTRIES IS A REFLECTION OF THEIR DEPENDENCY ON WESTERN INDUSTRIALISED COUNTRIES DUE TO COLONIALISM &amp; NEO-COLONIALISM,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CONTEMPORARY APPROACHES</a:t>
            </a:r>
            <a:endParaRPr lang="en-US" sz="3600" dirty="0"/>
          </a:p>
        </p:txBody>
      </p:sp>
      <p:sp>
        <p:nvSpPr>
          <p:cNvPr id="3" name="Content Placeholder 2"/>
          <p:cNvSpPr>
            <a:spLocks noGrp="1"/>
          </p:cNvSpPr>
          <p:nvPr>
            <p:ph idx="1"/>
          </p:nvPr>
        </p:nvSpPr>
        <p:spPr>
          <a:xfrm>
            <a:off x="457200" y="1143000"/>
            <a:ext cx="8229600" cy="5715000"/>
          </a:xfrm>
        </p:spPr>
        <p:txBody>
          <a:bodyPr>
            <a:normAutofit fontScale="85000" lnSpcReduction="10000"/>
          </a:bodyPr>
          <a:lstStyle/>
          <a:p>
            <a:pPr>
              <a:buNone/>
            </a:pPr>
            <a:r>
              <a:rPr lang="en-US" dirty="0" smtClean="0">
                <a:latin typeface="Arial Black" pitchFamily="34" charset="0"/>
              </a:rPr>
              <a:t>CONTEXT BASED(NOT UNIVERSAL SINGLE THEORY )APPROACHES TO DEVELOPMENT WHICH ARE PLURALISTIC AND MORE INDIGENOUS /LESS WESTERN HAVING THE FOLLOWING CHARACTERISTICS:</a:t>
            </a:r>
          </a:p>
          <a:p>
            <a:pPr marL="514350" indent="-514350">
              <a:buFont typeface="+mj-lt"/>
              <a:buAutoNum type="arabicPeriod"/>
            </a:pPr>
            <a:r>
              <a:rPr lang="en-US" dirty="0" smtClean="0">
                <a:latin typeface="Arial Black" pitchFamily="34" charset="0"/>
              </a:rPr>
              <a:t>GREATER EQUALITY IN DISTRIBUTION OF DEVELOPMENT BENIFITS </a:t>
            </a:r>
          </a:p>
          <a:p>
            <a:pPr marL="514350" indent="-514350">
              <a:buFont typeface="+mj-lt"/>
              <a:buAutoNum type="arabicPeriod"/>
            </a:pPr>
            <a:r>
              <a:rPr lang="en-US" dirty="0" smtClean="0">
                <a:latin typeface="Arial Black" pitchFamily="34" charset="0"/>
              </a:rPr>
              <a:t>POPULAR PARTICIPATION,KNOWLEDGE SHARING AND EMPOWERMENT TO FACILITATE SELF DEVELOPMENT BY INDIVIDUALS,GROUPS AND COMMUNITIES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CONTEMPORARY APPROACHES</a:t>
            </a:r>
            <a:endParaRPr lang="en-US" sz="3600" dirty="0"/>
          </a:p>
        </p:txBody>
      </p:sp>
      <p:sp>
        <p:nvSpPr>
          <p:cNvPr id="3" name="Content Placeholder 2"/>
          <p:cNvSpPr>
            <a:spLocks noGrp="1"/>
          </p:cNvSpPr>
          <p:nvPr>
            <p:ph idx="1"/>
          </p:nvPr>
        </p:nvSpPr>
        <p:spPr/>
        <p:txBody>
          <a:bodyPr>
            <a:normAutofit fontScale="92500" lnSpcReduction="10000"/>
          </a:bodyPr>
          <a:lstStyle/>
          <a:p>
            <a:pPr marL="514350" indent="-514350">
              <a:buNone/>
            </a:pPr>
            <a:r>
              <a:rPr lang="en-US" dirty="0" smtClean="0">
                <a:latin typeface="Arial Black" pitchFamily="34" charset="0"/>
              </a:rPr>
              <a:t>3. SELF RELIANCE AND INDEPENDENCE IN DEVELOPMENT EMPHASISING THE POTENTIAL OF LOCAL RESOURCES</a:t>
            </a:r>
          </a:p>
          <a:p>
            <a:pPr marL="514350" indent="-514350">
              <a:buNone/>
            </a:pPr>
            <a:r>
              <a:rPr lang="en-US" dirty="0" smtClean="0">
                <a:latin typeface="Arial Black" pitchFamily="34" charset="0"/>
              </a:rPr>
              <a:t>4. LIMITING GROWTH OF POPULATION</a:t>
            </a:r>
          </a:p>
          <a:p>
            <a:pPr marL="514350" indent="-514350">
              <a:buNone/>
            </a:pPr>
            <a:r>
              <a:rPr lang="en-US" dirty="0" smtClean="0">
                <a:latin typeface="Arial Black" pitchFamily="34" charset="0"/>
              </a:rPr>
              <a:t>5. INTEGRATION OF APPROPRIATE TECH NOLOGY WITH BIG MODERN TECHNOLOGIES TO FACILITATE DEVELOPMENT</a:t>
            </a:r>
          </a:p>
          <a:p>
            <a:pPr marL="514350" indent="-514350">
              <a:buFont typeface="+mj-lt"/>
              <a:buAutoNum type="arabicPeriod"/>
            </a:pPr>
            <a:endParaRPr lang="en-US" dirty="0" smtClean="0">
              <a:latin typeface="Arial Black" pitchFamily="34" charset="0"/>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TRENDS</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Arial Black" pitchFamily="34" charset="0"/>
              </a:rPr>
              <a:t>BLUEPRINT TO LEARNING PROCESS</a:t>
            </a:r>
          </a:p>
          <a:p>
            <a:pPr>
              <a:buNone/>
            </a:pPr>
            <a:r>
              <a:rPr lang="en-US" dirty="0" smtClean="0">
                <a:latin typeface="Arial Black" pitchFamily="34" charset="0"/>
              </a:rPr>
              <a:t>BLUE PRINT APPROACH IS RIGID AND CLOSE ENDED WHEREAS THE LEARNING APPROACH IS  FLEXIBLE AND OPEN ENDED</a:t>
            </a:r>
          </a:p>
          <a:p>
            <a:pPr>
              <a:buNone/>
            </a:pPr>
            <a:r>
              <a:rPr lang="en-US" dirty="0" smtClean="0">
                <a:latin typeface="Arial Black" pitchFamily="34" charset="0"/>
              </a:rPr>
              <a:t>THE BLUEPRINT APPROACH EMPHASISES ADVANCED PLANNING FOR THE PEOPLE,THE LEARNING APPROACH EMPHASISES PLANNING WITH PEOPLE AND DOING SO DURING THE PROCESS OF ADMINISTERING A DEVELOPMENT PROGRAM</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TRENDS</a:t>
            </a:r>
            <a:endParaRPr lang="en-US" sz="4000" dirty="0"/>
          </a:p>
        </p:txBody>
      </p:sp>
      <p:sp>
        <p:nvSpPr>
          <p:cNvPr id="3" name="Content Placeholder 2"/>
          <p:cNvSpPr>
            <a:spLocks noGrp="1"/>
          </p:cNvSpPr>
          <p:nvPr>
            <p:ph idx="1"/>
          </p:nvPr>
        </p:nvSpPr>
        <p:spPr>
          <a:xfrm>
            <a:off x="228600" y="1219200"/>
            <a:ext cx="8915400" cy="5181600"/>
          </a:xfrm>
        </p:spPr>
        <p:txBody>
          <a:bodyPr>
            <a:normAutofit fontScale="77500" lnSpcReduction="20000"/>
          </a:bodyPr>
          <a:lstStyle/>
          <a:p>
            <a:pPr>
              <a:buNone/>
            </a:pPr>
            <a:r>
              <a:rPr lang="en-US" sz="3600" dirty="0" smtClean="0">
                <a:latin typeface="Arial Black" pitchFamily="34" charset="0"/>
              </a:rPr>
              <a:t>FROM PRODUCTION CENTERED TO PEOPLE CENTERED</a:t>
            </a:r>
          </a:p>
          <a:p>
            <a:pPr>
              <a:buNone/>
            </a:pPr>
            <a:endParaRPr lang="en-US" sz="3600" dirty="0" smtClean="0">
              <a:latin typeface="Arial Black" pitchFamily="34" charset="0"/>
            </a:endParaRPr>
          </a:p>
          <a:p>
            <a:pPr>
              <a:buNone/>
            </a:pPr>
            <a:r>
              <a:rPr lang="en-US" dirty="0" smtClean="0">
                <a:latin typeface="Arial Black" pitchFamily="34" charset="0"/>
              </a:rPr>
              <a:t>THE PRODUCTION CENTERED APPROACH INVOLVES PRODUCTION OF GOODS AND SERVICES TO MAXIMISE RETURNS ON INVESTMENT,IT CONCENTRATES ON INDUSTRIAL GROWTH AND URBAN DEVELOPMENT</a:t>
            </a:r>
          </a:p>
          <a:p>
            <a:pPr>
              <a:buNone/>
            </a:pPr>
            <a:r>
              <a:rPr lang="en-US" dirty="0" smtClean="0">
                <a:latin typeface="Arial Black" pitchFamily="34" charset="0"/>
              </a:rPr>
              <a:t>THE PEOPLE CENTERED APPROACH EMPHASISES THE NEEDS OF THE PEOPLE </a:t>
            </a:r>
          </a:p>
          <a:p>
            <a:pPr>
              <a:buNone/>
            </a:pPr>
            <a:r>
              <a:rPr lang="en-US" dirty="0" smtClean="0">
                <a:latin typeface="Arial Black" pitchFamily="34" charset="0"/>
              </a:rPr>
              <a:t>,EMPOWERMENT OF THE PEOPLE,RESPONSIVE ADMINISTRATION,SELF RELIANCE,HUMAN GROWTH,SOCIO-ECONOMIC EQUALITY,WELL-BEING AND SUSTAINABILITY</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DEVELOPMENT VS TRADITIONAL</a:t>
            </a:r>
            <a:endParaRPr lang="en-US" sz="3200" dirty="0">
              <a:latin typeface="Arial Black" pitchFamily="34" charset="0"/>
            </a:endParaRPr>
          </a:p>
        </p:txBody>
      </p:sp>
      <p:sp>
        <p:nvSpPr>
          <p:cNvPr id="3" name="Content Placeholder 2"/>
          <p:cNvSpPr>
            <a:spLocks noGrp="1"/>
          </p:cNvSpPr>
          <p:nvPr>
            <p:ph idx="1"/>
          </p:nvPr>
        </p:nvSpPr>
        <p:spPr>
          <a:xfrm>
            <a:off x="457200" y="1295400"/>
            <a:ext cx="8229600" cy="4830763"/>
          </a:xfrm>
        </p:spPr>
        <p:txBody>
          <a:bodyPr>
            <a:normAutofit lnSpcReduction="10000"/>
          </a:bodyPr>
          <a:lstStyle/>
          <a:p>
            <a:endParaRPr lang="en-US" dirty="0" smtClean="0"/>
          </a:p>
          <a:p>
            <a:endParaRPr lang="en-US" dirty="0"/>
          </a:p>
          <a:p>
            <a:r>
              <a:rPr lang="en-US" dirty="0" smtClean="0">
                <a:latin typeface="Arial Black" pitchFamily="34" charset="0"/>
              </a:rPr>
              <a:t>CHANGE ORIENTED/STATUS QUO</a:t>
            </a:r>
          </a:p>
          <a:p>
            <a:r>
              <a:rPr lang="en-US" dirty="0" smtClean="0">
                <a:latin typeface="Arial Black" pitchFamily="34" charset="0"/>
              </a:rPr>
              <a:t>DYNAMIC &amp; RIGID/HIERARCHICAL &amp; RIGID</a:t>
            </a:r>
          </a:p>
          <a:p>
            <a:r>
              <a:rPr lang="en-US" dirty="0" smtClean="0">
                <a:latin typeface="Arial Black" pitchFamily="34" charset="0"/>
              </a:rPr>
              <a:t>EFFECTVENESS &amp; GOALS/ECONOMY &amp; EFFICIENCY</a:t>
            </a:r>
          </a:p>
          <a:p>
            <a:r>
              <a:rPr lang="en-US" dirty="0" smtClean="0">
                <a:latin typeface="Arial Black" pitchFamily="34" charset="0"/>
              </a:rPr>
              <a:t>COMPLEX OBJECTIVES/SIMPLE OBJECTIVES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DEVELOPMENT VS TRADITIONAL</a:t>
            </a:r>
            <a:endParaRPr lang="en-US" sz="3200"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latin typeface="Arial Black" pitchFamily="34" charset="0"/>
              </a:rPr>
              <a:t>NEW TASKS/ROUTINE OPERATIONS</a:t>
            </a:r>
          </a:p>
          <a:p>
            <a:r>
              <a:rPr lang="en-US" dirty="0" smtClean="0">
                <a:latin typeface="Arial Black" pitchFamily="34" charset="0"/>
              </a:rPr>
              <a:t>DECENTRALISATION/CENTRALISATION</a:t>
            </a:r>
          </a:p>
          <a:p>
            <a:r>
              <a:rPr lang="en-US" dirty="0" smtClean="0">
                <a:latin typeface="Arial Black" pitchFamily="34" charset="0"/>
              </a:rPr>
              <a:t>DETAILED PLANNING/NOT MUCH PLANNING</a:t>
            </a:r>
          </a:p>
          <a:p>
            <a:r>
              <a:rPr lang="en-US" dirty="0" smtClean="0">
                <a:latin typeface="Arial Black" pitchFamily="34" charset="0"/>
              </a:rPr>
              <a:t>CREATIVE &amp; INNOVATIVE/RESISTS CHANGE</a:t>
            </a:r>
          </a:p>
          <a:p>
            <a:r>
              <a:rPr lang="en-US" dirty="0" smtClean="0">
                <a:latin typeface="Arial Black" pitchFamily="34" charset="0"/>
              </a:rPr>
              <a:t>PARTICIPATIVE STYLE/AUTHORITATIVE STYLE</a:t>
            </a:r>
          </a:p>
          <a:p>
            <a:pPr>
              <a:buNone/>
            </a:pP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latin typeface="Arial Black" pitchFamily="34" charset="0"/>
              </a:rPr>
              <a:t>DEVELOPMENT VS TRADITIONAL</a:t>
            </a:r>
            <a:endParaRPr lang="en-US" sz="3200" dirty="0"/>
          </a:p>
        </p:txBody>
      </p:sp>
      <p:sp>
        <p:nvSpPr>
          <p:cNvPr id="3" name="Content Placeholder 2"/>
          <p:cNvSpPr>
            <a:spLocks noGrp="1"/>
          </p:cNvSpPr>
          <p:nvPr>
            <p:ph idx="1"/>
          </p:nvPr>
        </p:nvSpPr>
        <p:spPr>
          <a:xfrm>
            <a:off x="457200" y="1600201"/>
            <a:ext cx="8229600" cy="3886199"/>
          </a:xfrm>
        </p:spPr>
        <p:txBody>
          <a:bodyPr>
            <a:normAutofit fontScale="92500" lnSpcReduction="10000"/>
          </a:bodyPr>
          <a:lstStyle/>
          <a:p>
            <a:endParaRPr lang="en-US" dirty="0" smtClean="0"/>
          </a:p>
          <a:p>
            <a:endParaRPr lang="en-US" dirty="0"/>
          </a:p>
          <a:p>
            <a:r>
              <a:rPr lang="en-US" dirty="0" smtClean="0">
                <a:latin typeface="Arial Black" pitchFamily="34" charset="0"/>
              </a:rPr>
              <a:t>WIDE SCOPE/LIMITED SCOPE OF OPERATIONS</a:t>
            </a:r>
          </a:p>
          <a:p>
            <a:r>
              <a:rPr lang="en-US" dirty="0" smtClean="0">
                <a:latin typeface="Arial Black" pitchFamily="34" charset="0"/>
              </a:rPr>
              <a:t>TEMPORAL DIMENSION/NO TIME LIMIT</a:t>
            </a:r>
          </a:p>
          <a:p>
            <a:r>
              <a:rPr lang="en-US" dirty="0" smtClean="0">
                <a:latin typeface="Arial Black" pitchFamily="34" charset="0"/>
              </a:rPr>
              <a:t>OUTWARD LOOKING/INWARD LOOKING</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CRITICISM</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Arial Black" pitchFamily="34" charset="0"/>
              </a:rPr>
              <a:t>COMPLEMENTARY TO EACH OTHER</a:t>
            </a:r>
          </a:p>
          <a:p>
            <a:r>
              <a:rPr lang="en-US" dirty="0" smtClean="0">
                <a:latin typeface="Arial Black" pitchFamily="34" charset="0"/>
              </a:rPr>
              <a:t>DISTINCTION UNREALISTIC AND OVER SIMPLISTIC</a:t>
            </a:r>
          </a:p>
          <a:p>
            <a:r>
              <a:rPr lang="en-US" dirty="0" smtClean="0">
                <a:latin typeface="Arial Black" pitchFamily="34" charset="0"/>
              </a:rPr>
              <a:t>IMPRESSION THAT DEVELOPMENT ADMINISTRATION IS CONCERNED SOLELY WITH THE ADMINISTRATION OF DEVELOPING COUNTRIES REDUCES THE UTILITY OF THE CONCEPT OF DEVELOPMENT ADMINISTRATION WHEN APPLIED TO COMPARATIVE ANALYSIS OF DEVELOPED AND DEVELOPING COUNTRIES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PROBLEMS</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20000"/>
          </a:bodyPr>
          <a:lstStyle/>
          <a:p>
            <a:r>
              <a:rPr lang="en-US" dirty="0" smtClean="0">
                <a:latin typeface="Arial Black" pitchFamily="34" charset="0"/>
              </a:rPr>
              <a:t>LACK OF EXPERIENCE OF ADMINISTRATORS</a:t>
            </a:r>
          </a:p>
          <a:p>
            <a:r>
              <a:rPr lang="en-US" dirty="0" smtClean="0">
                <a:latin typeface="Arial Black" pitchFamily="34" charset="0"/>
              </a:rPr>
              <a:t>LACK OF GOOD MANAGERS AND TECHNIQUES</a:t>
            </a:r>
          </a:p>
          <a:p>
            <a:r>
              <a:rPr lang="en-US" dirty="0" smtClean="0">
                <a:latin typeface="Arial Black" pitchFamily="34" charset="0"/>
              </a:rPr>
              <a:t>LACK OF COMMITMENT</a:t>
            </a:r>
          </a:p>
          <a:p>
            <a:r>
              <a:rPr lang="en-US" dirty="0" smtClean="0">
                <a:latin typeface="Arial Black" pitchFamily="34" charset="0"/>
              </a:rPr>
              <a:t>INFLUENCE OF OLD TRADITIONS AND CUSTOMS</a:t>
            </a:r>
          </a:p>
          <a:p>
            <a:r>
              <a:rPr lang="en-US" dirty="0" smtClean="0">
                <a:latin typeface="Arial Black" pitchFamily="34" charset="0"/>
              </a:rPr>
              <a:t>POLITICAL PARTIES CONCERNED MORE WITH THEIR OWN PERPETUATION</a:t>
            </a:r>
          </a:p>
          <a:p>
            <a:r>
              <a:rPr lang="en-US" dirty="0" smtClean="0">
                <a:latin typeface="Arial Black" pitchFamily="34" charset="0"/>
              </a:rPr>
              <a:t>LACK OF COORDINATION BETWEEN GENERALISTS AND SPECIALISTS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CORRUPTION</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Arial Black" pitchFamily="34" charset="0"/>
              </a:rPr>
              <a:t>PUBLIC ADMINISTRATION IS ITSELF SUSCEPTIBLE TO CORRUPTION SINCE  OFFICIALS EXERCISE A LOT OF POWER</a:t>
            </a:r>
          </a:p>
          <a:p>
            <a:endParaRPr lang="en-US" dirty="0">
              <a:latin typeface="Arial Black" pitchFamily="34" charset="0"/>
            </a:endParaRPr>
          </a:p>
          <a:p>
            <a:r>
              <a:rPr lang="en-US" dirty="0" smtClean="0">
                <a:latin typeface="Arial Black" pitchFamily="34" charset="0"/>
              </a:rPr>
              <a:t>MUCH OF THE BENEFITS OF RAPID ECONOMIC GROWTH OR A STABLE POLITICAL ORDER MAY BE LOST IN THE GROWING TIDE OF COPRRUPTION</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1362</TotalTime>
  <Words>690</Words>
  <Application>Microsoft Office PowerPoint</Application>
  <PresentationFormat>On-screen Show (4:3)</PresentationFormat>
  <Paragraphs>106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COMPARATIVE PUBLIC ADMINISTRATION  MPA503</vt:lpstr>
      <vt:lpstr>SUMMARY/RECAP</vt:lpstr>
      <vt:lpstr>EMERGENCE</vt:lpstr>
      <vt:lpstr>DEFINITIONS</vt:lpstr>
      <vt:lpstr>DEFINITIONS</vt:lpstr>
      <vt:lpstr>DEFINITIONS</vt:lpstr>
      <vt:lpstr>CHARACTERISTICS</vt:lpstr>
      <vt:lpstr>CHARACTERISTICS</vt:lpstr>
      <vt:lpstr>APPROACHES</vt:lpstr>
      <vt:lpstr>APPROACHES</vt:lpstr>
      <vt:lpstr>CONTEMPORARY APPROACHES</vt:lpstr>
      <vt:lpstr>CONTEMPORARY APPROACHES</vt:lpstr>
      <vt:lpstr>TRENDS</vt:lpstr>
      <vt:lpstr>TRENDS</vt:lpstr>
      <vt:lpstr>DEVELOPMENT VS TRADITIONAL</vt:lpstr>
      <vt:lpstr>DEVELOPMENT VS TRADITIONAL</vt:lpstr>
      <vt:lpstr>DEVELOPMENT VS TRADITIONAL</vt:lpstr>
      <vt:lpstr>CRITICISM</vt:lpstr>
      <vt:lpstr>PROBLEMS</vt:lpstr>
      <vt:lpstr>CORRUPTION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mpa</dc:title>
  <dc:creator>jeff</dc:creator>
  <cp:lastModifiedBy>NTS</cp:lastModifiedBy>
  <cp:revision>10</cp:revision>
  <dcterms:created xsi:type="dcterms:W3CDTF">2014-06-18T15:00:29Z</dcterms:created>
  <dcterms:modified xsi:type="dcterms:W3CDTF">2014-06-19T15:40:18Z</dcterms:modified>
</cp:coreProperties>
</file>