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8" r:id="rId4"/>
    <p:sldId id="257" r:id="rId5"/>
    <p:sldId id="259" r:id="rId6"/>
    <p:sldId id="260" r:id="rId7"/>
    <p:sldId id="261" r:id="rId8"/>
    <p:sldId id="275" r:id="rId9"/>
    <p:sldId id="277" r:id="rId10"/>
    <p:sldId id="279" r:id="rId11"/>
    <p:sldId id="280" r:id="rId12"/>
    <p:sldId id="262" r:id="rId13"/>
    <p:sldId id="264" r:id="rId14"/>
    <p:sldId id="267" r:id="rId15"/>
    <p:sldId id="270" r:id="rId16"/>
    <p:sldId id="271" r:id="rId17"/>
    <p:sldId id="272" r:id="rId18"/>
    <p:sldId id="274" r:id="rId19"/>
    <p:sldId id="273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683BC-7F0E-41D8-B7A4-926E536D02A5}" type="datetimeFigureOut">
              <a:rPr lang="en-US" smtClean="0"/>
              <a:pPr/>
              <a:t>19/06/2014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C8F95-DCCD-48B2-AAE8-F51BA5A8D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1"/>
            <a:ext cx="7772400" cy="2000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COMPARATIVE PUBLIC ADMINISTRATION</a:t>
            </a:r>
            <a:br>
              <a:rPr lang="en-US" dirty="0" smtClean="0"/>
            </a:br>
            <a:r>
              <a:rPr lang="en-US" dirty="0" smtClean="0"/>
              <a:t> MPA503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 P A 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SUMMARY/RECAP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C P A ISSUES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EMERGENCE</a:t>
            </a:r>
          </a:p>
          <a:p>
            <a:r>
              <a:rPr lang="en-US" dirty="0" smtClean="0">
                <a:latin typeface="Arial Black" pitchFamily="34" charset="0"/>
              </a:rPr>
              <a:t>LINKAGE WITH US AID</a:t>
            </a:r>
          </a:p>
          <a:p>
            <a:r>
              <a:rPr lang="en-US" dirty="0" smtClean="0">
                <a:latin typeface="Arial Black" pitchFamily="34" charset="0"/>
              </a:rPr>
              <a:t>SMALL GOVERNMENT</a:t>
            </a:r>
          </a:p>
          <a:p>
            <a:r>
              <a:rPr lang="en-US" dirty="0" smtClean="0">
                <a:latin typeface="Arial Black" pitchFamily="34" charset="0"/>
              </a:rPr>
              <a:t>EFFICIENCY </a:t>
            </a:r>
          </a:p>
          <a:p>
            <a:r>
              <a:rPr lang="en-US" dirty="0" smtClean="0">
                <a:latin typeface="Arial Black" pitchFamily="34" charset="0"/>
              </a:rPr>
              <a:t>THEORIES/RESEARCH</a:t>
            </a:r>
          </a:p>
          <a:p>
            <a:r>
              <a:rPr lang="en-US" dirty="0" smtClean="0">
                <a:latin typeface="Arial Black" pitchFamily="34" charset="0"/>
              </a:rPr>
              <a:t>VESTED INTERESTS</a:t>
            </a:r>
          </a:p>
          <a:p>
            <a:r>
              <a:rPr lang="en-US" dirty="0" smtClean="0">
                <a:latin typeface="Arial Black" pitchFamily="34" charset="0"/>
              </a:rPr>
              <a:t>OSSSIFICATION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 Black" pitchFamily="34" charset="0"/>
              </a:rPr>
              <a:t>ECOLOGICAL APPROACH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STRUCTURAL-FUNCTIONAL APPROACH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IDEAL MODELS ( MODEL BUILDING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06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ECOLOGICAL APPROACH</a:t>
            </a:r>
          </a:p>
          <a:p>
            <a:r>
              <a:rPr lang="en-US" dirty="0" smtClean="0">
                <a:latin typeface="Arial Black" pitchFamily="34" charset="0"/>
              </a:rPr>
              <a:t> DYNAMICS OF INTERACTION BETWEEN ADMINISTRATIVE SYSTEM ND ITS ENVIRONMENT COMPRISING POLITICAL SOCIAL, CULTURAL &amp; ECONOMIC DIMENSIONS</a:t>
            </a:r>
          </a:p>
          <a:p>
            <a:r>
              <a:rPr lang="en-US" dirty="0" smtClean="0">
                <a:latin typeface="Arial Black" pitchFamily="34" charset="0"/>
              </a:rPr>
              <a:t>ADMINISTRATIVE SYSTEM IS ONE OF THE MANY SUBSYSTEMS IN SOCIETY WHICH INFLUENCE EACH OTHER</a:t>
            </a:r>
          </a:p>
          <a:p>
            <a:r>
              <a:rPr lang="en-US" dirty="0" smtClean="0">
                <a:latin typeface="Arial Black" pitchFamily="34" charset="0"/>
              </a:rPr>
              <a:t>(J.M.GAUS 1947,ROBERT A DAHL 1947 ROSCOE MARTIN 1952 &amp; FRED W RIGGS 1961)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STRUCTURAL FUNCTIONAL APPROACH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EVERY SOCIETY HAS STRUCTURES WHICH PERFORM SPECIFIC FUNCTIONS PRIMARILY</a:t>
            </a:r>
          </a:p>
          <a:p>
            <a:pP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 POLITICAL</a:t>
            </a:r>
          </a:p>
          <a:p>
            <a:pP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  ECONOMIC</a:t>
            </a:r>
          </a:p>
          <a:p>
            <a:pP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   SOCIAL</a:t>
            </a:r>
          </a:p>
          <a:p>
            <a:pP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   SYMBOLIC(MOSQUE)</a:t>
            </a:r>
          </a:p>
          <a:p>
            <a:pPr>
              <a:buNone/>
            </a:pPr>
            <a:r>
              <a:rPr lang="en-US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      COMMUNICATIONAL(MEDIA)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THE ABOVE SET OF FUNCTIONAL REQUISITES APPLY TO THE ADMINISTRATIVE SUB-SYSTEM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6868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AGRARIA INDUSTRIA MODEL(1956)</a:t>
            </a:r>
          </a:p>
          <a:p>
            <a:r>
              <a:rPr lang="en-US" dirty="0" smtClean="0">
                <a:latin typeface="Arial Black" pitchFamily="34" charset="0"/>
              </a:rPr>
              <a:t>SOCIETIES DOMINATED BY AGRICULTURAL INSTITUTIONS</a:t>
            </a:r>
          </a:p>
          <a:p>
            <a:r>
              <a:rPr lang="en-US" dirty="0" smtClean="0">
                <a:latin typeface="Arial Black" pitchFamily="34" charset="0"/>
              </a:rPr>
              <a:t> SOCIETIES DOMINATED BY INDUSTRIAL INSTITUTIONS</a:t>
            </a:r>
          </a:p>
          <a:p>
            <a:r>
              <a:rPr lang="en-US" dirty="0" smtClean="0">
                <a:latin typeface="Arial Black" pitchFamily="34" charset="0"/>
              </a:rPr>
              <a:t>ALL SOCIETIES MOVE FROM AGRARIA STAGE TO INDUSTRIA STAGE</a:t>
            </a:r>
          </a:p>
          <a:p>
            <a:r>
              <a:rPr lang="en-US" dirty="0" smtClean="0">
                <a:latin typeface="Arial Black" pitchFamily="34" charset="0"/>
              </a:rPr>
              <a:t>IDENTIFIED STRUCTURED FEATURES OF AGRAIAN AND INDUSTRIALISED SOCIETIES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INTERMEDIATE TRANSITA MODEL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334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CRITICISM</a:t>
            </a:r>
          </a:p>
          <a:p>
            <a:r>
              <a:rPr lang="en-US" dirty="0" smtClean="0">
                <a:latin typeface="Arial Black" pitchFamily="34" charset="0"/>
              </a:rPr>
              <a:t>NOT SUFFICIENT FOCUS ON TRANSITIONAL SOCIETIES OR MIXED TYPE SOCIETIES</a:t>
            </a:r>
          </a:p>
          <a:p>
            <a:r>
              <a:rPr lang="en-US" dirty="0" smtClean="0">
                <a:latin typeface="Arial Black" pitchFamily="34" charset="0"/>
              </a:rPr>
              <a:t>ASSUMES UNIDIRECTIONAL MOVEMENT FROM AGRARIA TO INDUSTRIA STAGE</a:t>
            </a:r>
          </a:p>
          <a:p>
            <a:r>
              <a:rPr lang="en-US" dirty="0" smtClean="0">
                <a:latin typeface="Arial Black" pitchFamily="34" charset="0"/>
              </a:rPr>
              <a:t>MORE EMPHASIS ON ENVIRONMENT OF THE ADMINISTRATIVE SYSTEM RATHER THAN THE SYSTEM ITSELF</a:t>
            </a:r>
          </a:p>
          <a:p>
            <a:r>
              <a:rPr lang="en-US" dirty="0" smtClean="0">
                <a:latin typeface="Arial Black" pitchFamily="34" charset="0"/>
              </a:rPr>
              <a:t>IT IS TOO ABSTRACT AND REMOVED FROM REALITY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F</a:t>
            </a:r>
            <a:r>
              <a:rPr lang="en-US" sz="3600" b="1" dirty="0" smtClean="0"/>
              <a:t>EATURES OF AGRARIA AND INDUSTRIA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1600200"/>
          <a:ext cx="8001000" cy="351692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4000500"/>
                <a:gridCol w="4000500"/>
              </a:tblGrid>
              <a:tr h="720969"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chemeClr val="tx1"/>
                          </a:solidFill>
                        </a:rPr>
                        <a:t>Agraria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chemeClr val="tx1"/>
                          </a:solidFill>
                        </a:rPr>
                        <a:t>Industria</a:t>
                      </a:r>
                      <a:r>
                        <a:rPr lang="en-US" sz="3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8554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Ascriptive</a:t>
                      </a:r>
                      <a:r>
                        <a:rPr lang="en-US" sz="3600" dirty="0" smtClean="0"/>
                        <a:t> values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Achievement</a:t>
                      </a:r>
                      <a:r>
                        <a:rPr lang="en-US" sz="3600" baseline="0" dirty="0" smtClean="0"/>
                        <a:t> values 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Particularistic</a:t>
                      </a:r>
                      <a:r>
                        <a:rPr lang="en-US" sz="3600" baseline="0" dirty="0" smtClean="0"/>
                        <a:t> norms 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Universalistic norms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Diffuse patterns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Specific</a:t>
                      </a:r>
                      <a:r>
                        <a:rPr lang="en-US" sz="3600" baseline="0" dirty="0" smtClean="0"/>
                        <a:t> patterns 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/>
          <p:cNvSpPr txBox="1">
            <a:spLocks/>
          </p:cNvSpPr>
          <p:nvPr/>
        </p:nvSpPr>
        <p:spPr>
          <a:xfrm>
            <a:off x="457200" y="228600"/>
            <a:ext cx="8229600" cy="49831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Features of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Agraria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Industria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371600"/>
          <a:ext cx="8382000" cy="5425440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4191000"/>
                <a:gridCol w="4191000"/>
              </a:tblGrid>
              <a:tr h="422027"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ysClr val="windowText" lastClr="000000"/>
                          </a:solidFill>
                        </a:rPr>
                        <a:t>Agraria</a:t>
                      </a:r>
                      <a:r>
                        <a:rPr lang="en-US" sz="4000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40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ysClr val="windowText" lastClr="000000"/>
                          </a:solidFill>
                        </a:rPr>
                        <a:t>Industria</a:t>
                      </a:r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608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Stable local groups and limited spatial mobility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High degree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of social and spatial mobility </a:t>
                      </a:r>
                      <a:endParaRPr lang="en-US" sz="2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219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Simple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and stable occupational differentiation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Well developed occupational system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3632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Deferential stratification system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Egalitarian class system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6082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Prevalence of associations which are functionally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specific and non-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</a:rPr>
                        <a:t>ascriptive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2057400"/>
          <a:ext cx="8382000" cy="447634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4191000"/>
                <a:gridCol w="4191000"/>
              </a:tblGrid>
              <a:tr h="705255"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ysClr val="windowText" lastClr="000000"/>
                          </a:solidFill>
                        </a:rPr>
                        <a:t>Agraria</a:t>
                      </a:r>
                      <a:r>
                        <a:rPr lang="en-US" sz="4400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4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dirty="0" err="1" smtClean="0">
                          <a:solidFill>
                            <a:sysClr val="windowText" lastClr="000000"/>
                          </a:solidFill>
                        </a:rPr>
                        <a:t>Industria</a:t>
                      </a:r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8579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Deferential stratification system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Egalitarian class system </a:t>
                      </a:r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15766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</a:rPr>
                        <a:t>Prevalence of associations which are functionally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specific and non-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</a:rPr>
                        <a:t>ascriptive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9906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4000" b="1" dirty="0" smtClean="0"/>
              <a:t>Features of </a:t>
            </a:r>
            <a:r>
              <a:rPr lang="en-US" sz="4000" b="1" dirty="0" err="1" smtClean="0"/>
              <a:t>Agraria</a:t>
            </a:r>
            <a:r>
              <a:rPr lang="en-US" sz="4000" b="1" dirty="0" smtClean="0"/>
              <a:t> and </a:t>
            </a:r>
            <a:r>
              <a:rPr lang="en-US" sz="4000" b="1" dirty="0" err="1" smtClean="0"/>
              <a:t>Industria</a:t>
            </a:r>
            <a:r>
              <a:rPr lang="en-US" sz="4000" b="1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Attributes of Fused, Prismatic and Diffracted Societies 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828800"/>
          <a:ext cx="8153400" cy="366251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2717800"/>
                <a:gridCol w="2717800"/>
                <a:gridCol w="2717800"/>
              </a:tblGrid>
              <a:tr h="865239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Fused </a:t>
                      </a:r>
                      <a:endParaRPr lang="en-US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Prismatic </a:t>
                      </a:r>
                      <a:endParaRPr lang="en-US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Diffracted </a:t>
                      </a:r>
                      <a:endParaRPr lang="en-US" sz="3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523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Ascription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Attainment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Achievement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5239"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Particularism</a:t>
                      </a:r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Selectivism</a:t>
                      </a:r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Universalim</a:t>
                      </a:r>
                      <a:r>
                        <a:rPr lang="en-US" sz="3200" dirty="0" smtClean="0"/>
                        <a:t>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188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Functional diffusion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Poly-functionalism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Functional specificity </a:t>
                      </a: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47545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300" dirty="0" smtClean="0">
                <a:latin typeface="Arial Black" pitchFamily="34" charset="0"/>
              </a:rPr>
              <a:t>FUSED-PRISMATIC-DIFFRACTED MODEL</a:t>
            </a:r>
          </a:p>
          <a:p>
            <a:r>
              <a:rPr lang="en-US" dirty="0" smtClean="0">
                <a:latin typeface="Arial Black" pitchFamily="34" charset="0"/>
              </a:rPr>
              <a:t>REPRESENTS UDERDEVELOPED, DEVELOPING AND DEVELOPED SOCIETIES</a:t>
            </a:r>
          </a:p>
          <a:p>
            <a:r>
              <a:rPr lang="en-US" dirty="0" smtClean="0">
                <a:latin typeface="Arial Black" pitchFamily="34" charset="0"/>
              </a:rPr>
              <a:t>TRADITIONAL AGRICULTURAL SOCIETIES RELATE TO FUSED MODEL (FUNCTIONALLY DIFFUSED) WHEREAS MODERN INDUSTRIAL SOCIETIES RELATE TO THE REFRACTED MODEL (FUNCTIONALLY SPECIFIC)</a:t>
            </a:r>
          </a:p>
          <a:p>
            <a:r>
              <a:rPr lang="en-US" dirty="0" smtClean="0">
                <a:latin typeface="Arial Black" pitchFamily="34" charset="0"/>
              </a:rPr>
              <a:t>BETWEEN THE TWO LIES THE PRISMATIC MODEL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IN A FUSED SOCIETY A GIVEN STRUCTURE PERFORMS MANY FUNCTIONS</a:t>
            </a:r>
          </a:p>
          <a:p>
            <a:r>
              <a:rPr lang="en-US" dirty="0" smtClean="0">
                <a:latin typeface="Arial Black" pitchFamily="34" charset="0"/>
              </a:rPr>
              <a:t>IN A DIFFRACTED SOCIETY EACH STRUCTURE PERFORMS LIMITED FUNCTIONS</a:t>
            </a:r>
          </a:p>
          <a:p>
            <a:r>
              <a:rPr lang="en-US" dirty="0" smtClean="0">
                <a:latin typeface="Arial Black" pitchFamily="34" charset="0"/>
              </a:rPr>
              <a:t>IN THE MIDDLE LIES THE TRANSITIONAL PRISMATIC SOCIETY BETWEEN THE UNDIFFERENTIATED FUSED SOCIETY AND A HIGHLY DIFFERENTIATED DIFFRACTED SOCIETY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 Black" pitchFamily="34" charset="0"/>
              </a:rPr>
              <a:t>PRISMATIC –SALA MODEL</a:t>
            </a:r>
          </a:p>
          <a:p>
            <a:r>
              <a:rPr lang="en-US" dirty="0" smtClean="0">
                <a:latin typeface="Arial Black" pitchFamily="34" charset="0"/>
              </a:rPr>
              <a:t>PRISMATIC REPRESENTSTHE TRANSITIONAL/DEVELOPING SOCIETY</a:t>
            </a:r>
          </a:p>
          <a:p>
            <a:r>
              <a:rPr lang="en-US" dirty="0" smtClean="0">
                <a:latin typeface="Arial Black" pitchFamily="34" charset="0"/>
              </a:rPr>
              <a:t>SALA REPRESENTS THEADMINISTRATIVE SUB-SYSTEM OF THE SOCIETY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334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dirty="0" smtClean="0">
                <a:latin typeface="Arial Black" pitchFamily="34" charset="0"/>
              </a:rPr>
              <a:t>FEATURES OF PRISMATIC-SALA MODEL</a:t>
            </a:r>
          </a:p>
          <a:p>
            <a:pPr>
              <a:buNone/>
            </a:pPr>
            <a:endParaRPr lang="en-US" sz="3600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HETEROGENEITY:SIMULTANEOUS PRESENCE OF  SYSTEMS,  PRACTICES AND VIEWPOINTS</a:t>
            </a:r>
          </a:p>
          <a:p>
            <a:r>
              <a:rPr lang="en-US" dirty="0" smtClean="0">
                <a:latin typeface="Arial Black" pitchFamily="34" charset="0"/>
              </a:rPr>
              <a:t>FORMALISM: HUGE GAP BETWEEN THE FORMALLY PRESCRIBED AND ACTUAL PRACTICE</a:t>
            </a:r>
          </a:p>
          <a:p>
            <a:r>
              <a:rPr lang="en-US" dirty="0" smtClean="0">
                <a:latin typeface="Arial Black" pitchFamily="34" charset="0"/>
              </a:rPr>
              <a:t>OVERLAPPINGDIFFERENTIATED AND UNDIFFERENTIATED STRUUCTURES COEXIST,ADMINISTRATIVE BEHAVIOR DOMINATED BY NON ADMINISTRATIVE CRITERIA</a:t>
            </a:r>
          </a:p>
          <a:p>
            <a:r>
              <a:rPr lang="en-US" dirty="0" smtClean="0">
                <a:latin typeface="Arial Black" pitchFamily="34" charset="0"/>
              </a:rPr>
              <a:t>NEPOTISM IN RECRUITMENT</a:t>
            </a:r>
          </a:p>
          <a:p>
            <a:r>
              <a:rPr lang="en-US" dirty="0" smtClean="0">
                <a:latin typeface="Arial Black" pitchFamily="34" charset="0"/>
              </a:rPr>
              <a:t>POLYNORMATIVISM &amp; POLYCOMMUNALISM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BAZAAR—CANTEEN MODEL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THE ECONOMIC SUBSYSTEM OF A PRISMATIC SOCIETY HAS BEEN TERMED BY RIGGS AS THE BAZAAR—CANTTEEN MODEL COMBINING THE MARKET ECONOMY OF A DIFFRACTED SOCIETY AND TRADITIONAL ECONOMY OF FUSED SOCIETY PRODUCING PRICE INDETERMINANCY OR FLUCTUATIONS</a:t>
            </a:r>
          </a:p>
          <a:p>
            <a:r>
              <a:rPr lang="en-US" dirty="0" smtClean="0">
                <a:latin typeface="Arial Black" pitchFamily="34" charset="0"/>
              </a:rPr>
              <a:t>AUTHORITY IS HIGHLY CENTRALISED AND CONCENTRATED WHEREAS CONTOL SYSTEM IS LOCALISED AND DISPERSED  RESULTING IN AN UNBALANCED POLITY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latin typeface="Arial Black" pitchFamily="34" charset="0"/>
              </a:rPr>
              <a:t>REVISED PRISMATIC MODEL</a:t>
            </a:r>
          </a:p>
          <a:p>
            <a:r>
              <a:rPr lang="en-US" dirty="0" smtClean="0">
                <a:latin typeface="Arial Black" pitchFamily="34" charset="0"/>
              </a:rPr>
              <a:t>DIFFERENTIATION;  ONE - DIMENSIONAL APPROACH</a:t>
            </a:r>
          </a:p>
          <a:p>
            <a:r>
              <a:rPr lang="en-US" dirty="0" smtClean="0">
                <a:latin typeface="Arial Black" pitchFamily="34" charset="0"/>
              </a:rPr>
              <a:t>DIFFERENTIATION  &amp; INTEGRATION : TWO – DIMENSIONAL APPROACH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CHANGE IN A PRISMATIC SOCIETY</a:t>
            </a:r>
          </a:p>
          <a:p>
            <a:r>
              <a:rPr lang="en-US" dirty="0" smtClean="0">
                <a:latin typeface="Arial Black" pitchFamily="34" charset="0"/>
              </a:rPr>
              <a:t>PACE OF DEVELOPMENT RELATED TO CHANGE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  (WESTERN SOCIETIES ADJUSTED TO CHANGE DUE TO LONG TIME SPAN OF DEVELOPMENT)</a:t>
            </a:r>
          </a:p>
          <a:p>
            <a:r>
              <a:rPr lang="en-US" dirty="0" smtClean="0">
                <a:latin typeface="Arial Black" pitchFamily="34" charset="0"/>
              </a:rPr>
              <a:t>LESS HETEROGENEITY,FORMALISM AND OVERLAPPING THAN THE DEVELOPING(TRANSITIONAL) SOCIETIES</a:t>
            </a:r>
          </a:p>
          <a:p>
            <a:r>
              <a:rPr lang="en-US" dirty="0" smtClean="0">
                <a:latin typeface="Arial Black" pitchFamily="34" charset="0"/>
              </a:rPr>
              <a:t>EXTERNAL(EXO GENOUS) &amp; INTERNAL(ENDO GENOUS) PRESSURE FOR CHANGE   AND  EQUI-GENETIC CHANGE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RIGGS MODELS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Arial Black" pitchFamily="34" charset="0"/>
              </a:rPr>
              <a:t>DIFFRACTED </a:t>
            </a:r>
            <a:r>
              <a:rPr lang="en-US" smtClean="0">
                <a:latin typeface="Arial Black" pitchFamily="34" charset="0"/>
              </a:rPr>
              <a:t>AND PRISMATIC SOCIETAL </a:t>
            </a:r>
            <a:r>
              <a:rPr lang="en-US" dirty="0" smtClean="0">
                <a:latin typeface="Arial Black" pitchFamily="34" charset="0"/>
              </a:rPr>
              <a:t>MODELS  SUBDIVIDED ON BASIS OF DEGREE OF INTEGRATION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DIFFRACTED SUB- DIVIDED INTO EO-DIFFRACTED</a:t>
            </a:r>
            <a:r>
              <a:rPr lang="en-US" smtClean="0">
                <a:latin typeface="Arial Black" pitchFamily="34" charset="0"/>
              </a:rPr>
              <a:t>, ORTHO-DIFFRACTED AND NEO- </a:t>
            </a:r>
            <a:r>
              <a:rPr lang="en-US" dirty="0" smtClean="0">
                <a:latin typeface="Arial Black" pitchFamily="34" charset="0"/>
              </a:rPr>
              <a:t>DIFFRACTED</a:t>
            </a:r>
          </a:p>
          <a:p>
            <a:r>
              <a:rPr lang="en-US" dirty="0" smtClean="0">
                <a:latin typeface="Arial Black" pitchFamily="34" charset="0"/>
              </a:rPr>
              <a:t>PRISMATIC SOCIETIES SUBDIVIDED INTO EO-PRISMATIC,ORTHO-PRISMATIC AND NEO-PRISMATIC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 Black" pitchFamily="34" charset="0"/>
              </a:rPr>
              <a:t>ROBERT DAHLS CONTRIBUTION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rial Black" pitchFamily="34" charset="0"/>
              </a:rPr>
              <a:t>ADMINISTRATIVE GENERALISATIONS NOT APPLICABLE</a:t>
            </a:r>
          </a:p>
          <a:p>
            <a:r>
              <a:rPr lang="en-US" sz="2800" dirty="0" smtClean="0">
                <a:latin typeface="Arial Black" pitchFamily="34" charset="0"/>
              </a:rPr>
              <a:t>UNIVERSALITY ONLY POSSIBLE IF EMPIRICALLY TESTED IN VARIOUS SETTINGS</a:t>
            </a:r>
          </a:p>
          <a:p>
            <a:r>
              <a:rPr lang="en-US" sz="2800" dirty="0" smtClean="0">
                <a:latin typeface="Arial Black" pitchFamily="34" charset="0"/>
              </a:rPr>
              <a:t>SHOULD BE TRULY INERDISCIPLINARY TO BE SCIENTIFIC AND RELEVANT TO ALL SOCIETIES</a:t>
            </a:r>
          </a:p>
          <a:p>
            <a:r>
              <a:rPr lang="en-US" sz="2800" dirty="0" smtClean="0">
                <a:latin typeface="Arial Black" pitchFamily="34" charset="0"/>
              </a:rPr>
              <a:t>STUDY OF PEOPLE  CAN ONLY ENSURE VITAL TO ENSURE PUBLIC COOPERATION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4337</TotalTime>
  <Words>632</Words>
  <Application>Microsoft Office PowerPoint</Application>
  <PresentationFormat>On-screen Show (4:3)</PresentationFormat>
  <Paragraphs>132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COMPARATIVE PUBLIC ADMINISTRATION  MPA503</vt:lpstr>
      <vt:lpstr>SUMMARY/RECAP</vt:lpstr>
      <vt:lpstr>RIGGS MODEL</vt:lpstr>
      <vt:lpstr>RIGGS MODEL</vt:lpstr>
      <vt:lpstr>RIGGS MODEL</vt:lpstr>
      <vt:lpstr>RIGGS MODEL</vt:lpstr>
      <vt:lpstr>RIGGS MODELS</vt:lpstr>
      <vt:lpstr>Slide 8</vt:lpstr>
      <vt:lpstr>Slide 9</vt:lpstr>
      <vt:lpstr>Slide 10</vt:lpstr>
      <vt:lpstr>Attributes of Fused, Prismatic and Diffracted Societies </vt:lpstr>
      <vt:lpstr>RIGGS MODEL</vt:lpstr>
      <vt:lpstr>RIGGS MODELS</vt:lpstr>
      <vt:lpstr>RIGGS MODELS</vt:lpstr>
      <vt:lpstr>RIGGS MODELS</vt:lpstr>
      <vt:lpstr>RIGGS MODELS</vt:lpstr>
      <vt:lpstr>RIGGS MODEL</vt:lpstr>
      <vt:lpstr>RIGGS MODELS</vt:lpstr>
      <vt:lpstr>RIGGS MODELS</vt:lpstr>
      <vt:lpstr>ROBERT DAHLS CONTRIBUTION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P A MODELS</dc:title>
  <dc:creator>jeff</dc:creator>
  <cp:lastModifiedBy>NTS</cp:lastModifiedBy>
  <cp:revision>11</cp:revision>
  <dcterms:created xsi:type="dcterms:W3CDTF">2014-06-16T09:53:02Z</dcterms:created>
  <dcterms:modified xsi:type="dcterms:W3CDTF">2014-06-19T13:44:59Z</dcterms:modified>
</cp:coreProperties>
</file>