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4" r:id="rId3"/>
    <p:sldId id="279" r:id="rId4"/>
    <p:sldId id="282" r:id="rId5"/>
    <p:sldId id="283" r:id="rId6"/>
    <p:sldId id="281" r:id="rId7"/>
    <p:sldId id="277" r:id="rId8"/>
    <p:sldId id="276" r:id="rId9"/>
    <p:sldId id="275" r:id="rId10"/>
    <p:sldId id="274" r:id="rId11"/>
    <p:sldId id="273" r:id="rId12"/>
    <p:sldId id="272" r:id="rId13"/>
    <p:sldId id="268" r:id="rId14"/>
    <p:sldId id="267" r:id="rId15"/>
    <p:sldId id="266" r:id="rId16"/>
    <p:sldId id="265" r:id="rId17"/>
    <p:sldId id="264" r:id="rId18"/>
    <p:sldId id="263" r:id="rId19"/>
    <p:sldId id="262" r:id="rId20"/>
    <p:sldId id="261" r:id="rId21"/>
    <p:sldId id="26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E4A729-A7D2-453E-AFCF-645F56211D0C}" type="datetimeFigureOut">
              <a:rPr lang="en-US" smtClean="0"/>
              <a:pPr/>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4A729-A7D2-453E-AFCF-645F56211D0C}" type="datetimeFigureOut">
              <a:rPr lang="en-US" smtClean="0"/>
              <a:pPr/>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E4A729-A7D2-453E-AFCF-645F56211D0C}" type="datetimeFigureOut">
              <a:rPr lang="en-US" smtClean="0"/>
              <a:pPr/>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2E4A729-A7D2-453E-AFCF-645F56211D0C}" type="datetimeFigureOut">
              <a:rPr lang="en-US" smtClean="0"/>
              <a:pPr/>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2E4A729-A7D2-453E-AFCF-645F56211D0C}" type="datetimeFigureOut">
              <a:rPr lang="en-US" smtClean="0"/>
              <a:pPr/>
              <a:t>6/15/2014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2E4A729-A7D2-453E-AFCF-645F56211D0C}" type="datetimeFigureOut">
              <a:rPr lang="en-US" smtClean="0"/>
              <a:pPr/>
              <a:t>6/15/2014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E4A729-A7D2-453E-AFCF-645F56211D0C}" type="datetimeFigureOut">
              <a:rPr lang="en-US" smtClean="0"/>
              <a:pPr/>
              <a:t>6/15/2014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4A729-A7D2-453E-AFCF-645F56211D0C}" type="datetimeFigureOut">
              <a:rPr lang="en-US" smtClean="0"/>
              <a:pPr/>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2E4A729-A7D2-453E-AFCF-645F56211D0C}" type="datetimeFigureOut">
              <a:rPr lang="en-US" smtClean="0"/>
              <a:pPr/>
              <a:t>6/15/2014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4A729-A7D2-453E-AFCF-645F56211D0C}" type="datetimeFigureOut">
              <a:rPr lang="en-US" smtClean="0"/>
              <a:pPr/>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E4A729-A7D2-453E-AFCF-645F56211D0C}" type="datetimeFigureOut">
              <a:rPr lang="en-US" smtClean="0"/>
              <a:pPr/>
              <a:t>6/15/2014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F4EB6-26CE-4A4A-9F6E-B62A961CB12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E4A729-A7D2-453E-AFCF-645F56211D0C}" type="datetimeFigureOut">
              <a:rPr lang="en-US" smtClean="0"/>
              <a:pPr/>
              <a:t>6/15/2014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F4EB6-26CE-4A4A-9F6E-B62A961CB12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Black" pitchFamily="34" charset="0"/>
              </a:rPr>
              <a:t>COMPARATIVE PUBLIC ADMINISTRATION</a:t>
            </a:r>
            <a:br>
              <a:rPr lang="en-US" sz="2800" dirty="0" smtClean="0">
                <a:latin typeface="Arial Black" pitchFamily="34" charset="0"/>
              </a:rPr>
            </a:br>
            <a:r>
              <a:rPr lang="en-US" sz="2800" dirty="0" smtClean="0">
                <a:latin typeface="Arial Black" pitchFamily="34" charset="0"/>
              </a:rPr>
              <a:t>MPA 503</a:t>
            </a:r>
            <a:endParaRPr lang="en-US" sz="2800" dirty="0">
              <a:latin typeface="Arial Black" pitchFamily="34" charset="0"/>
            </a:endParaRPr>
          </a:p>
        </p:txBody>
      </p:sp>
      <p:sp>
        <p:nvSpPr>
          <p:cNvPr id="3" name="Subtitle 2"/>
          <p:cNvSpPr>
            <a:spLocks noGrp="1"/>
          </p:cNvSpPr>
          <p:nvPr>
            <p:ph type="subTitle" idx="1"/>
          </p:nvPr>
        </p:nvSpPr>
        <p:spPr/>
        <p:txBody>
          <a:bodyPr/>
          <a:lstStyle/>
          <a:p>
            <a:r>
              <a:rPr lang="en-US" dirty="0" smtClean="0">
                <a:latin typeface="Arial Black" pitchFamily="34" charset="0"/>
              </a:rPr>
              <a:t> CPA ISSUES</a:t>
            </a:r>
            <a:endParaRPr lang="en-US" dirty="0" smtClean="0">
              <a:latin typeface="Arial Black" pitchFamily="34" charset="0"/>
            </a:endParaRPr>
          </a:p>
          <a:p>
            <a:r>
              <a:rPr lang="en-US" dirty="0" smtClean="0">
                <a:latin typeface="Arial Black" pitchFamily="34" charset="0"/>
              </a:rPr>
              <a:t>(Lecture </a:t>
            </a:r>
            <a:r>
              <a:rPr lang="en-US" dirty="0" smtClean="0">
                <a:latin typeface="Arial Black" pitchFamily="34" charset="0"/>
              </a:rPr>
              <a:t>04)</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SUMMARY/RECAP</a:t>
            </a:r>
            <a:endParaRPr lang="en-US" sz="4000" dirty="0">
              <a:latin typeface="Arial Black" pitchFamily="34" charset="0"/>
            </a:endParaRPr>
          </a:p>
        </p:txBody>
      </p:sp>
      <p:sp>
        <p:nvSpPr>
          <p:cNvPr id="3" name="Content Placeholder 2"/>
          <p:cNvSpPr>
            <a:spLocks noGrp="1"/>
          </p:cNvSpPr>
          <p:nvPr>
            <p:ph idx="1"/>
          </p:nvPr>
        </p:nvSpPr>
        <p:spPr>
          <a:xfrm>
            <a:off x="457200" y="1219200"/>
            <a:ext cx="8229600" cy="5638800"/>
          </a:xfrm>
        </p:spPr>
        <p:txBody>
          <a:bodyPr>
            <a:normAutofit fontScale="92500" lnSpcReduction="20000"/>
          </a:bodyPr>
          <a:lstStyle/>
          <a:p>
            <a:pPr>
              <a:buNone/>
            </a:pPr>
            <a:r>
              <a:rPr lang="en-US" dirty="0" smtClean="0">
                <a:latin typeface="Arial Black" pitchFamily="34" charset="0"/>
              </a:rPr>
              <a:t>COMPARISONS BASED ON THE FOLLOWING CAN BE MADE:</a:t>
            </a:r>
          </a:p>
          <a:p>
            <a:r>
              <a:rPr lang="en-US" dirty="0" smtClean="0">
                <a:latin typeface="Arial Black" pitchFamily="34" charset="0"/>
              </a:rPr>
              <a:t>POLITICAL/ECONOMIC SYSTEMs</a:t>
            </a:r>
          </a:p>
          <a:p>
            <a:r>
              <a:rPr lang="en-US" dirty="0" smtClean="0">
                <a:latin typeface="Arial Black" pitchFamily="34" charset="0"/>
              </a:rPr>
              <a:t>REGIONS</a:t>
            </a:r>
          </a:p>
          <a:p>
            <a:r>
              <a:rPr lang="en-US" dirty="0" smtClean="0">
                <a:latin typeface="Arial Black" pitchFamily="34" charset="0"/>
              </a:rPr>
              <a:t>WHOLE OR PART OF ADMINISTRATIVE SYSTEM</a:t>
            </a:r>
          </a:p>
          <a:p>
            <a:r>
              <a:rPr lang="en-US" dirty="0" smtClean="0">
                <a:latin typeface="Arial Black" pitchFamily="34" charset="0"/>
              </a:rPr>
              <a:t>STRUCTURE AND PROCESSES OF THE ADMINISTRATIVE SYSTEM</a:t>
            </a:r>
          </a:p>
          <a:p>
            <a:r>
              <a:rPr lang="en-US" dirty="0" smtClean="0">
                <a:latin typeface="Arial Black" pitchFamily="34" charset="0"/>
              </a:rPr>
              <a:t>OVERALL ENVIRONMENT OF THE ADMINISTRATIVE SYSTEM </a:t>
            </a:r>
          </a:p>
          <a:p>
            <a:r>
              <a:rPr lang="en-US" dirty="0" smtClean="0">
                <a:latin typeface="Arial Black" pitchFamily="34" charset="0"/>
              </a:rPr>
              <a:t>INFORMAL ASPECTS</a:t>
            </a:r>
          </a:p>
          <a:p>
            <a:r>
              <a:rPr lang="en-US" dirty="0" smtClean="0">
                <a:latin typeface="Arial Black" pitchFamily="34" charset="0"/>
              </a:rPr>
              <a:t>PERFORMANCE</a:t>
            </a:r>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EMERGENCE</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562600"/>
          </a:xfrm>
        </p:spPr>
        <p:txBody>
          <a:bodyPr>
            <a:normAutofit fontScale="92500" lnSpcReduction="20000"/>
          </a:bodyPr>
          <a:lstStyle/>
          <a:p>
            <a:pPr>
              <a:buNone/>
            </a:pPr>
            <a:endParaRPr lang="en-US" dirty="0"/>
          </a:p>
          <a:p>
            <a:r>
              <a:rPr lang="en-US" dirty="0" smtClean="0">
                <a:latin typeface="Arial Black" pitchFamily="34" charset="0"/>
              </a:rPr>
              <a:t>Comparative public administration emerged as a field of study centered on the development and distribution of foreign aid. </a:t>
            </a:r>
          </a:p>
          <a:p>
            <a:r>
              <a:rPr lang="en-US" dirty="0" smtClean="0">
                <a:latin typeface="Arial Black" pitchFamily="34" charset="0"/>
              </a:rPr>
              <a:t>Overtime, the field has evolved in many directions ranging from the study of administrative inefficiencies, policy implementation, budgeting, systems analysis and fragmentation, culture and public administration, and distributions of governmental power</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868362"/>
          </a:xfrm>
        </p:spPr>
        <p:txBody>
          <a:bodyPr>
            <a:normAutofit/>
          </a:bodyPr>
          <a:lstStyle/>
          <a:p>
            <a:r>
              <a:rPr lang="en-US" sz="4000" dirty="0" smtClean="0">
                <a:latin typeface="Arial Black" pitchFamily="34" charset="0"/>
              </a:rPr>
              <a:t>EMERGENCE</a:t>
            </a:r>
            <a:endParaRPr lang="en-US" sz="4000" dirty="0">
              <a:latin typeface="Arial Black" pitchFamily="34" charset="0"/>
            </a:endParaRPr>
          </a:p>
        </p:txBody>
      </p:sp>
      <p:sp>
        <p:nvSpPr>
          <p:cNvPr id="10243" name="Rectangle 3"/>
          <p:cNvSpPr>
            <a:spLocks noGrp="1" noChangeArrowheads="1"/>
          </p:cNvSpPr>
          <p:nvPr>
            <p:ph type="body" idx="1"/>
          </p:nvPr>
        </p:nvSpPr>
        <p:spPr>
          <a:xfrm>
            <a:off x="381000" y="1600200"/>
            <a:ext cx="8534400" cy="4876800"/>
          </a:xfrm>
        </p:spPr>
        <p:txBody>
          <a:bodyPr>
            <a:normAutofit/>
          </a:bodyPr>
          <a:lstStyle/>
          <a:p>
            <a:pPr>
              <a:lnSpc>
                <a:spcPct val="90000"/>
              </a:lnSpc>
            </a:pPr>
            <a:r>
              <a:rPr lang="en-US" dirty="0">
                <a:latin typeface="Arial Black" pitchFamily="34" charset="0"/>
              </a:rPr>
              <a:t>The emergence of CPA as a field is linked to the process of decolonization and the expansion of nation-states. </a:t>
            </a:r>
          </a:p>
          <a:p>
            <a:pPr>
              <a:lnSpc>
                <a:spcPct val="90000"/>
              </a:lnSpc>
            </a:pPr>
            <a:r>
              <a:rPr lang="en-US" dirty="0">
                <a:latin typeface="Arial Black" pitchFamily="34" charset="0"/>
              </a:rPr>
              <a:t>CPA in its origins attempt to help develop the administrative practice of developing nations. </a:t>
            </a:r>
          </a:p>
          <a:p>
            <a:pPr>
              <a:lnSpc>
                <a:spcPct val="90000"/>
              </a:lnSpc>
            </a:pPr>
            <a:r>
              <a:rPr lang="en-US" dirty="0">
                <a:latin typeface="Arial Black" pitchFamily="34" charset="0"/>
              </a:rPr>
              <a:t>CPA was a “cold war” strategy to contain communism.  </a:t>
            </a:r>
          </a:p>
          <a:p>
            <a:pPr>
              <a:lnSpc>
                <a:spcPct val="90000"/>
              </a:lnSpc>
            </a:pPr>
            <a:endParaRPr lang="en-US" sz="3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p:cTn id="7" dur="500" fill="hold"/>
                                        <p:tgtEl>
                                          <p:spTgt spid="1024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4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0243">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0243">
                                            <p:txEl>
                                              <p:pRg st="1" end="1"/>
                                            </p:txEl>
                                          </p:spTgt>
                                        </p:tgtEl>
                                        <p:attrNameLst>
                                          <p:attrName>style.visibility</p:attrName>
                                        </p:attrNameLst>
                                      </p:cBhvr>
                                      <p:to>
                                        <p:strVal val="visible"/>
                                      </p:to>
                                    </p:set>
                                    <p:anim calcmode="lin" valueType="num">
                                      <p:cBhvr>
                                        <p:cTn id="14" dur="500" fill="hold"/>
                                        <p:tgtEl>
                                          <p:spTgt spid="1024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024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024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anim calcmode="lin" valueType="num">
                                      <p:cBhvr>
                                        <p:cTn id="21" dur="500" fill="hold"/>
                                        <p:tgtEl>
                                          <p:spTgt spid="10243">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0243">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0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LINKAGE WITH US AID</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pPr>
              <a:lnSpc>
                <a:spcPct val="90000"/>
              </a:lnSpc>
            </a:pPr>
            <a:endParaRPr lang="en-US" dirty="0" smtClean="0"/>
          </a:p>
          <a:p>
            <a:pPr>
              <a:lnSpc>
                <a:spcPct val="90000"/>
              </a:lnSpc>
            </a:pPr>
            <a:r>
              <a:rPr lang="en-US" dirty="0" smtClean="0">
                <a:latin typeface="Arial Black" pitchFamily="34" charset="0"/>
              </a:rPr>
              <a:t>CPA has been closely linked with international development agencies such as USAID.</a:t>
            </a:r>
          </a:p>
          <a:p>
            <a:pPr>
              <a:lnSpc>
                <a:spcPct val="90000"/>
              </a:lnSpc>
              <a:buNone/>
            </a:pPr>
            <a:endParaRPr lang="en-US" dirty="0" smtClean="0">
              <a:latin typeface="Arial Black" pitchFamily="34" charset="0"/>
            </a:endParaRPr>
          </a:p>
          <a:p>
            <a:pPr>
              <a:lnSpc>
                <a:spcPct val="90000"/>
              </a:lnSpc>
            </a:pPr>
            <a:r>
              <a:rPr lang="en-US" dirty="0" smtClean="0">
                <a:latin typeface="Arial Black" pitchFamily="34" charset="0"/>
              </a:rPr>
              <a:t>The objective was to “help” developing countries to “catch-up” with the developed world by improving the practice of the public sector. </a:t>
            </a: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BAD REPUTATION</a:t>
            </a:r>
            <a:endParaRPr lang="en-US" sz="4000" dirty="0">
              <a:latin typeface="Arial Black" pitchFamily="34" charset="0"/>
            </a:endParaRPr>
          </a:p>
        </p:txBody>
      </p:sp>
      <p:sp>
        <p:nvSpPr>
          <p:cNvPr id="3" name="Content Placeholder 2"/>
          <p:cNvSpPr>
            <a:spLocks noGrp="1"/>
          </p:cNvSpPr>
          <p:nvPr>
            <p:ph idx="1"/>
          </p:nvPr>
        </p:nvSpPr>
        <p:spPr>
          <a:xfrm>
            <a:off x="457200" y="1600200"/>
            <a:ext cx="8229600" cy="5257800"/>
          </a:xfrm>
        </p:spPr>
        <p:txBody>
          <a:bodyPr>
            <a:normAutofit fontScale="85000" lnSpcReduction="20000"/>
          </a:bodyPr>
          <a:lstStyle/>
          <a:p>
            <a:pPr>
              <a:lnSpc>
                <a:spcPct val="90000"/>
              </a:lnSpc>
            </a:pPr>
            <a:endParaRPr lang="en-US" dirty="0" smtClean="0"/>
          </a:p>
          <a:p>
            <a:pPr>
              <a:lnSpc>
                <a:spcPct val="90000"/>
              </a:lnSpc>
            </a:pPr>
            <a:r>
              <a:rPr lang="en-US" sz="3800" dirty="0" smtClean="0">
                <a:latin typeface="Arial Black" pitchFamily="34" charset="0"/>
              </a:rPr>
              <a:t>The profession’s faith went hand in hand with the commitment of developed nations to international development. </a:t>
            </a:r>
          </a:p>
          <a:p>
            <a:pPr>
              <a:lnSpc>
                <a:spcPct val="90000"/>
              </a:lnSpc>
              <a:buNone/>
            </a:pPr>
            <a:endParaRPr lang="en-US" sz="3800" dirty="0" smtClean="0">
              <a:latin typeface="Arial Black" pitchFamily="34" charset="0"/>
            </a:endParaRPr>
          </a:p>
          <a:p>
            <a:pPr>
              <a:lnSpc>
                <a:spcPct val="90000"/>
              </a:lnSpc>
            </a:pPr>
            <a:r>
              <a:rPr lang="en-US" sz="3800" dirty="0" smtClean="0">
                <a:latin typeface="Arial Black" pitchFamily="34" charset="0"/>
              </a:rPr>
              <a:t>The fact that most developing nations have failed to make the leap into the league of developed nations and, many were being considered as failed states, put into question the professional  practice of public administrators.  </a:t>
            </a:r>
          </a:p>
          <a:p>
            <a:pPr>
              <a:lnSpc>
                <a:spcPct val="90000"/>
              </a:lnSpc>
              <a:buFontTx/>
              <a:buNone/>
            </a:pPr>
            <a:r>
              <a:rPr lang="en-US" dirty="0" smtClean="0"/>
              <a:t> </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SOME ASPECTS</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endParaRPr lang="en-US" dirty="0" smtClean="0">
              <a:latin typeface="Arial Black" pitchFamily="34" charset="0"/>
            </a:endParaRPr>
          </a:p>
          <a:p>
            <a:pPr>
              <a:lnSpc>
                <a:spcPct val="90000"/>
              </a:lnSpc>
            </a:pPr>
            <a:r>
              <a:rPr lang="en-US" b="1" dirty="0" smtClean="0">
                <a:latin typeface="Arial Black" pitchFamily="34" charset="0"/>
              </a:rPr>
              <a:t>Patterns of organization</a:t>
            </a:r>
          </a:p>
          <a:p>
            <a:pPr>
              <a:lnSpc>
                <a:spcPct val="90000"/>
              </a:lnSpc>
            </a:pPr>
            <a:r>
              <a:rPr lang="en-US" b="1" dirty="0" smtClean="0">
                <a:latin typeface="Arial Black" pitchFamily="34" charset="0"/>
              </a:rPr>
              <a:t>Recruitment of bureaucrats</a:t>
            </a:r>
          </a:p>
          <a:p>
            <a:pPr>
              <a:lnSpc>
                <a:spcPct val="90000"/>
              </a:lnSpc>
            </a:pPr>
            <a:r>
              <a:rPr lang="en-US" b="1" dirty="0" smtClean="0">
                <a:latin typeface="Arial Black" pitchFamily="34" charset="0"/>
              </a:rPr>
              <a:t>Certain common programs of governments</a:t>
            </a:r>
          </a:p>
          <a:p>
            <a:pPr>
              <a:lnSpc>
                <a:spcPct val="90000"/>
              </a:lnSpc>
            </a:pPr>
            <a:r>
              <a:rPr lang="en-US" b="1" dirty="0" smtClean="0">
                <a:latin typeface="Arial Black" pitchFamily="34" charset="0"/>
              </a:rPr>
              <a:t>Capacities and performance </a:t>
            </a:r>
          </a:p>
          <a:p>
            <a:pPr>
              <a:lnSpc>
                <a:spcPct val="90000"/>
              </a:lnSpc>
            </a:pPr>
            <a:r>
              <a:rPr lang="en-US" b="1" dirty="0" smtClean="0">
                <a:latin typeface="Arial Black" pitchFamily="34" charset="0"/>
              </a:rPr>
              <a:t>The perennial tensions between officials</a:t>
            </a:r>
          </a:p>
          <a:p>
            <a:pPr>
              <a:lnSpc>
                <a:spcPct val="90000"/>
              </a:lnSpc>
            </a:pPr>
            <a:r>
              <a:rPr lang="en-US" b="1" dirty="0" smtClean="0">
                <a:latin typeface="Arial Black" pitchFamily="34" charset="0"/>
              </a:rPr>
              <a:t>Personal norms and the control of bureaucratic power</a:t>
            </a:r>
            <a:r>
              <a:rPr lang="en-US" dirty="0" smtClean="0">
                <a:latin typeface="Arial Black" pitchFamily="34" charset="0"/>
              </a:rPr>
              <a:t> </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 P A Issues</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a:bodyPr>
          <a:lstStyle/>
          <a:p>
            <a:endParaRPr lang="en-US" b="1" dirty="0" smtClean="0">
              <a:latin typeface="Arial Black" pitchFamily="34" charset="0"/>
            </a:endParaRPr>
          </a:p>
          <a:p>
            <a:r>
              <a:rPr lang="en-US" b="1" dirty="0" smtClean="0">
                <a:latin typeface="Arial Black" pitchFamily="34" charset="0"/>
              </a:rPr>
              <a:t>These include ways in which administrators interact with their political environment and influence the policy making process. </a:t>
            </a:r>
          </a:p>
          <a:p>
            <a:endParaRPr lang="en-US" b="1" dirty="0" smtClean="0">
              <a:latin typeface="Arial Black" pitchFamily="34" charset="0"/>
            </a:endParaRPr>
          </a:p>
          <a:p>
            <a:r>
              <a:rPr lang="en-US" b="1" dirty="0" smtClean="0">
                <a:latin typeface="Arial Black" pitchFamily="34" charset="0"/>
              </a:rPr>
              <a:t>Some administrative decisions that may themselves become contentious policy issues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SMALL GOVERNMENT</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r>
              <a:rPr lang="en-US" b="1" dirty="0" smtClean="0">
                <a:latin typeface="Arial Black" pitchFamily="34" charset="0"/>
              </a:rPr>
              <a:t>In the last decade, critics of the public service have argued that efficient government is small government.  Privatization has been the order of the day. </a:t>
            </a:r>
          </a:p>
          <a:p>
            <a:r>
              <a:rPr lang="en-US" b="1" dirty="0" smtClean="0">
                <a:latin typeface="Arial Black" pitchFamily="34" charset="0"/>
              </a:rPr>
              <a:t> This model of development has been exported overseas, especially to the less developed and transitional states in Africa, Asia, Eastern and Central Europe and Latin America.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C P A ISSUES</a:t>
            </a:r>
            <a:endParaRPr lang="en-US" sz="4000" dirty="0">
              <a:latin typeface="Arial Black" pitchFamily="34" charset="0"/>
            </a:endParaRPr>
          </a:p>
        </p:txBody>
      </p:sp>
      <p:sp>
        <p:nvSpPr>
          <p:cNvPr id="3" name="Content Placeholder 2"/>
          <p:cNvSpPr>
            <a:spLocks noGrp="1"/>
          </p:cNvSpPr>
          <p:nvPr>
            <p:ph idx="1"/>
          </p:nvPr>
        </p:nvSpPr>
        <p:spPr>
          <a:xfrm>
            <a:off x="457200" y="1447800"/>
            <a:ext cx="8229600" cy="5029200"/>
          </a:xfrm>
        </p:spPr>
        <p:txBody>
          <a:bodyPr/>
          <a:lstStyle/>
          <a:p>
            <a:r>
              <a:rPr lang="en-US" b="1" dirty="0" smtClean="0">
                <a:latin typeface="Arial Black" pitchFamily="34" charset="0"/>
              </a:rPr>
              <a:t>Affirmative action and representative bureaucracy</a:t>
            </a:r>
          </a:p>
          <a:p>
            <a:r>
              <a:rPr lang="en-US" b="1" dirty="0" smtClean="0">
                <a:latin typeface="Arial Black" pitchFamily="34" charset="0"/>
              </a:rPr>
              <a:t>Budgetary decision making</a:t>
            </a:r>
          </a:p>
          <a:p>
            <a:r>
              <a:rPr lang="en-US" b="1" dirty="0" smtClean="0">
                <a:latin typeface="Arial Black" pitchFamily="34" charset="0"/>
              </a:rPr>
              <a:t>Government reorganization</a:t>
            </a:r>
          </a:p>
          <a:p>
            <a:r>
              <a:rPr lang="en-US" b="1" dirty="0" smtClean="0">
                <a:latin typeface="Arial Black" pitchFamily="34" charset="0"/>
              </a:rPr>
              <a:t>Decentralization</a:t>
            </a:r>
          </a:p>
          <a:p>
            <a:r>
              <a:rPr lang="en-US" b="1" dirty="0" smtClean="0">
                <a:latin typeface="Arial Black" pitchFamily="34" charset="0"/>
              </a:rPr>
              <a:t>Privatization and Contracting Out</a:t>
            </a:r>
          </a:p>
          <a:p>
            <a:r>
              <a:rPr lang="en-US" b="1" dirty="0" smtClean="0">
                <a:latin typeface="Arial Black" pitchFamily="34" charset="0"/>
              </a:rPr>
              <a:t>Public sector reform.</a:t>
            </a:r>
          </a:p>
          <a:p>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Use of history</a:t>
            </a:r>
            <a:endParaRPr lang="en-US" sz="4000" dirty="0">
              <a:latin typeface="Arial Black" pitchFamily="34" charset="0"/>
            </a:endParaRPr>
          </a:p>
        </p:txBody>
      </p:sp>
      <p:sp>
        <p:nvSpPr>
          <p:cNvPr id="3" name="Content Placeholder 2"/>
          <p:cNvSpPr>
            <a:spLocks noGrp="1"/>
          </p:cNvSpPr>
          <p:nvPr>
            <p:ph idx="1"/>
          </p:nvPr>
        </p:nvSpPr>
        <p:spPr/>
        <p:txBody>
          <a:bodyPr>
            <a:normAutofit lnSpcReduction="10000"/>
          </a:bodyPr>
          <a:lstStyle/>
          <a:p>
            <a:endParaRPr lang="en-US" b="1" dirty="0" smtClean="0">
              <a:latin typeface="Arial Black" pitchFamily="34" charset="0"/>
            </a:endParaRPr>
          </a:p>
          <a:p>
            <a:r>
              <a:rPr lang="en-US" b="1" dirty="0" smtClean="0">
                <a:latin typeface="Arial Black" pitchFamily="34" charset="0"/>
              </a:rPr>
              <a:t>The control of bureaucratic power, upon which comparisons of diverse bureaucracies can be valid.</a:t>
            </a:r>
          </a:p>
          <a:p>
            <a:r>
              <a:rPr lang="en-US" b="1" dirty="0" smtClean="0">
                <a:latin typeface="Arial Black" pitchFamily="34" charset="0"/>
              </a:rPr>
              <a:t>The Use of History:  Historical Kingdoms in </a:t>
            </a:r>
            <a:r>
              <a:rPr lang="en-US" b="1" dirty="0" err="1" smtClean="0">
                <a:latin typeface="Arial Black" pitchFamily="34" charset="0"/>
              </a:rPr>
              <a:t>China,Asia</a:t>
            </a:r>
            <a:r>
              <a:rPr lang="en-US" b="1" dirty="0" smtClean="0">
                <a:latin typeface="Arial Black" pitchFamily="34" charset="0"/>
              </a:rPr>
              <a:t>, Africa and Europe were precursors to  the modern state system</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4000" dirty="0" smtClean="0">
                <a:latin typeface="Arial Black" pitchFamily="34" charset="0"/>
              </a:rPr>
              <a:t>CPA ISSUES</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181600"/>
          </a:xfrm>
        </p:spPr>
        <p:txBody>
          <a:bodyPr>
            <a:normAutofit fontScale="92500" lnSpcReduction="10000"/>
          </a:bodyPr>
          <a:lstStyle/>
          <a:p>
            <a:pPr>
              <a:lnSpc>
                <a:spcPct val="90000"/>
              </a:lnSpc>
              <a:buFont typeface="Wingdings" pitchFamily="2" charset="2"/>
              <a:buNone/>
            </a:pPr>
            <a:r>
              <a:rPr lang="en-US" b="1" dirty="0" smtClean="0">
                <a:latin typeface="Arial Black" pitchFamily="34" charset="0"/>
              </a:rPr>
              <a:t>The politics-administration dichotomy</a:t>
            </a:r>
          </a:p>
          <a:p>
            <a:pPr>
              <a:lnSpc>
                <a:spcPct val="90000"/>
              </a:lnSpc>
              <a:buFont typeface="Wingdings" pitchFamily="2" charset="2"/>
              <a:buNone/>
            </a:pPr>
            <a:endParaRPr lang="en-US" b="1" dirty="0" smtClean="0">
              <a:latin typeface="Arial Black" pitchFamily="34" charset="0"/>
            </a:endParaRPr>
          </a:p>
          <a:p>
            <a:pPr>
              <a:lnSpc>
                <a:spcPct val="90000"/>
              </a:lnSpc>
              <a:buFont typeface="Wingdings" pitchFamily="2" charset="2"/>
              <a:buNone/>
            </a:pPr>
            <a:r>
              <a:rPr lang="en-US" b="1" dirty="0" smtClean="0">
                <a:latin typeface="Arial Black" pitchFamily="34" charset="0"/>
              </a:rPr>
              <a:t> Environmental and cultural factors are important.  Ecology as an issue</a:t>
            </a:r>
          </a:p>
          <a:p>
            <a:pPr>
              <a:lnSpc>
                <a:spcPct val="90000"/>
              </a:lnSpc>
              <a:buFont typeface="Wingdings" pitchFamily="2" charset="2"/>
              <a:buNone/>
            </a:pPr>
            <a:endParaRPr lang="en-US" b="1" dirty="0" smtClean="0">
              <a:latin typeface="Arial Black" pitchFamily="34" charset="0"/>
            </a:endParaRPr>
          </a:p>
          <a:p>
            <a:pPr>
              <a:lnSpc>
                <a:spcPct val="90000"/>
              </a:lnSpc>
              <a:buFont typeface="Wingdings" pitchFamily="2" charset="2"/>
              <a:buNone/>
            </a:pPr>
            <a:r>
              <a:rPr lang="en-US" b="1" dirty="0" smtClean="0">
                <a:latin typeface="Arial Black" pitchFamily="34" charset="0"/>
              </a:rPr>
              <a:t> Bureaucracy as a Negative?  Keep government out of people's lives</a:t>
            </a:r>
          </a:p>
          <a:p>
            <a:pPr>
              <a:lnSpc>
                <a:spcPct val="90000"/>
              </a:lnSpc>
              <a:buFont typeface="Wingdings" pitchFamily="2" charset="2"/>
              <a:buNone/>
            </a:pPr>
            <a:r>
              <a:rPr lang="en-US" b="1" dirty="0" smtClean="0">
                <a:latin typeface="Arial Black" pitchFamily="34" charset="0"/>
              </a:rPr>
              <a:t>	</a:t>
            </a:r>
          </a:p>
          <a:p>
            <a:pPr>
              <a:lnSpc>
                <a:spcPct val="90000"/>
              </a:lnSpc>
              <a:buFont typeface="Wingdings" pitchFamily="2" charset="2"/>
              <a:buNone/>
            </a:pPr>
            <a:r>
              <a:rPr lang="en-US" b="1" dirty="0" smtClean="0">
                <a:latin typeface="Arial Black" pitchFamily="34" charset="0"/>
              </a:rPr>
              <a:t> Systemic influence on the individual- role definition, socialization and development of organizations vs. institutions</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Politics and CPA</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562600"/>
          </a:xfrm>
        </p:spPr>
        <p:txBody>
          <a:bodyPr>
            <a:normAutofit lnSpcReduction="10000"/>
          </a:bodyPr>
          <a:lstStyle/>
          <a:p>
            <a:r>
              <a:rPr lang="en-US" b="1" dirty="0"/>
              <a:t>  </a:t>
            </a:r>
            <a:r>
              <a:rPr lang="en-US" b="1" dirty="0">
                <a:latin typeface="Arial Black" pitchFamily="34" charset="0"/>
              </a:rPr>
              <a:t>  The relationship between politics and administration is one of the oldest and most controversial issues in public administration.  Woodrow Wilson in 1887 was the </a:t>
            </a:r>
            <a:r>
              <a:rPr lang="en-US" b="1" dirty="0" smtClean="0">
                <a:latin typeface="Arial Black" pitchFamily="34" charset="0"/>
              </a:rPr>
              <a:t>first in </a:t>
            </a:r>
            <a:r>
              <a:rPr lang="en-US" b="1" dirty="0">
                <a:latin typeface="Arial Black" pitchFamily="34" charset="0"/>
              </a:rPr>
              <a:t>America to call for the separation of administration from politics.  In Wilson's view, politics ought to be about policy formulation and administration ought to be about policy implementation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EFFICIENCY</a:t>
            </a:r>
            <a:endParaRPr lang="en-US" sz="4000" dirty="0">
              <a:latin typeface="Arial Black" pitchFamily="34" charset="0"/>
            </a:endParaRPr>
          </a:p>
        </p:txBody>
      </p:sp>
      <p:sp>
        <p:nvSpPr>
          <p:cNvPr id="3" name="Content Placeholder 2"/>
          <p:cNvSpPr>
            <a:spLocks noGrp="1"/>
          </p:cNvSpPr>
          <p:nvPr>
            <p:ph idx="1"/>
          </p:nvPr>
        </p:nvSpPr>
        <p:spPr/>
        <p:txBody>
          <a:bodyPr>
            <a:normAutofit fontScale="92500" lnSpcReduction="10000"/>
          </a:bodyPr>
          <a:lstStyle/>
          <a:p>
            <a:pPr>
              <a:buNone/>
            </a:pPr>
            <a:r>
              <a:rPr lang="en-US" b="1" dirty="0" smtClean="0">
                <a:latin typeface="Arial Black" pitchFamily="34" charset="0"/>
              </a:rPr>
              <a:t>    Focus </a:t>
            </a:r>
            <a:r>
              <a:rPr lang="en-US" b="1" dirty="0">
                <a:latin typeface="Arial Black" pitchFamily="34" charset="0"/>
              </a:rPr>
              <a:t>on the scientific efficiency of nation-states; i.e., the economic efficiency of government (this economically-driven perspective also being termed the "new public management" -- a minority viewpoint which continually recurs from time to time and essentially holds that the public sector ought to be managed like the private sector)  </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POLITICAL CONTEXT</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5486400"/>
          </a:xfrm>
        </p:spPr>
        <p:txBody>
          <a:bodyPr>
            <a:normAutofit fontScale="85000" lnSpcReduction="10000"/>
          </a:bodyPr>
          <a:lstStyle/>
          <a:p>
            <a:pPr>
              <a:buNone/>
            </a:pPr>
            <a:r>
              <a:rPr lang="en-US" b="1" dirty="0"/>
              <a:t>   </a:t>
            </a:r>
            <a:r>
              <a:rPr lang="en-US" b="1" dirty="0">
                <a:latin typeface="Arial Black" pitchFamily="34" charset="0"/>
              </a:rPr>
              <a:t> Almost every aspect of public administration is contingent upon a political context. </a:t>
            </a:r>
            <a:endParaRPr lang="en-US" b="1" dirty="0" smtClean="0">
              <a:latin typeface="Arial Black" pitchFamily="34" charset="0"/>
            </a:endParaRPr>
          </a:p>
          <a:p>
            <a:pPr>
              <a:buNone/>
            </a:pPr>
            <a:r>
              <a:rPr lang="en-US" b="1" dirty="0">
                <a:latin typeface="Arial Black" pitchFamily="34" charset="0"/>
              </a:rPr>
              <a:t>  Administrative systems do not stand alone.  They require some embracing organization, some kind of imposed hierarchic order, something other than anarchy or chaos. </a:t>
            </a:r>
            <a:endParaRPr lang="en-US" b="1" dirty="0" smtClean="0">
              <a:latin typeface="Arial Black" pitchFamily="34" charset="0"/>
            </a:endParaRPr>
          </a:p>
          <a:p>
            <a:pPr>
              <a:buNone/>
            </a:pPr>
            <a:r>
              <a:rPr lang="en-US" b="1" dirty="0" smtClean="0">
                <a:latin typeface="Arial Black" pitchFamily="34" charset="0"/>
              </a:rPr>
              <a:t> </a:t>
            </a:r>
            <a:r>
              <a:rPr lang="en-US" b="1" dirty="0">
                <a:latin typeface="Arial Black" pitchFamily="34" charset="0"/>
              </a:rPr>
              <a:t>Being dependent upon politics presents many challenges, not the least of which is how to study perfection (which can be said to be the quest of public administration) under imperfect conditions </a:t>
            </a:r>
            <a:r>
              <a:rPr lang="en-US" b="1"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latin typeface="Arial Black" pitchFamily="34" charset="0"/>
              </a:rPr>
              <a:t>POLICY MAKING AND EXECUTION</a:t>
            </a:r>
            <a:endParaRPr lang="en-US" sz="4000" dirty="0">
              <a:latin typeface="Arial Black" pitchFamily="34" charset="0"/>
            </a:endParaRPr>
          </a:p>
        </p:txBody>
      </p:sp>
      <p:sp>
        <p:nvSpPr>
          <p:cNvPr id="3" name="Content Placeholder 2"/>
          <p:cNvSpPr>
            <a:spLocks noGrp="1"/>
          </p:cNvSpPr>
          <p:nvPr>
            <p:ph idx="1"/>
          </p:nvPr>
        </p:nvSpPr>
        <p:spPr>
          <a:xfrm>
            <a:off x="457200" y="1371600"/>
            <a:ext cx="8229600" cy="4754563"/>
          </a:xfrm>
        </p:spPr>
        <p:txBody>
          <a:bodyPr>
            <a:normAutofit lnSpcReduction="10000"/>
          </a:bodyPr>
          <a:lstStyle/>
          <a:p>
            <a:pPr>
              <a:buNone/>
            </a:pPr>
            <a:r>
              <a:rPr lang="en-US" b="1" dirty="0"/>
              <a:t>  </a:t>
            </a:r>
            <a:r>
              <a:rPr lang="en-US" b="1" dirty="0">
                <a:latin typeface="Arial Black" pitchFamily="34" charset="0"/>
              </a:rPr>
              <a:t>This distinction between policy-making and policy-executing </a:t>
            </a:r>
            <a:r>
              <a:rPr lang="en-US" b="1" dirty="0" smtClean="0">
                <a:latin typeface="Arial Black" pitchFamily="34" charset="0"/>
              </a:rPr>
              <a:t> has  been an ambiguous one. </a:t>
            </a:r>
            <a:r>
              <a:rPr lang="en-US" b="1" dirty="0">
                <a:latin typeface="Arial Black" pitchFamily="34" charset="0"/>
              </a:rPr>
              <a:t>  The problem is that bureaucrats and agency-level executives often make discretionary choices and exercise initiatives which are just as much the development of policy as anything politicians could do</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RESEARCH</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562600"/>
          </a:xfrm>
        </p:spPr>
        <p:txBody>
          <a:bodyPr>
            <a:normAutofit lnSpcReduction="10000"/>
          </a:bodyPr>
          <a:lstStyle/>
          <a:p>
            <a:pPr lvl="0"/>
            <a:r>
              <a:rPr lang="en-US" b="1" i="1" dirty="0">
                <a:latin typeface="Arial Black" pitchFamily="34" charset="0"/>
              </a:rPr>
              <a:t>independent variables</a:t>
            </a:r>
            <a:r>
              <a:rPr lang="en-US" b="1" dirty="0">
                <a:latin typeface="Arial Black" pitchFamily="34" charset="0"/>
              </a:rPr>
              <a:t> -- the environment or context (societal characteristics, culture, political type of government, economic indicators, management slants or core operating system)</a:t>
            </a:r>
            <a:endParaRPr lang="en-US" dirty="0">
              <a:latin typeface="Arial Black" pitchFamily="34" charset="0"/>
            </a:endParaRPr>
          </a:p>
          <a:p>
            <a:pPr lvl="0"/>
            <a:r>
              <a:rPr lang="en-US" b="1" i="1" dirty="0">
                <a:latin typeface="Arial Black" pitchFamily="34" charset="0"/>
              </a:rPr>
              <a:t>dependent variables</a:t>
            </a:r>
            <a:r>
              <a:rPr lang="en-US" b="1" dirty="0">
                <a:latin typeface="Arial Black" pitchFamily="34" charset="0"/>
              </a:rPr>
              <a:t> -- organizational structure, leadership, power and influence, internal decision-making processes, goals and goal accomplishment</a:t>
            </a:r>
            <a:endParaRPr lang="en-US" dirty="0">
              <a:latin typeface="Arial Black" pitchFamily="34" charset="0"/>
            </a:endParaRP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THEORIES</a:t>
            </a:r>
            <a:endParaRPr lang="en-US" sz="4000" dirty="0">
              <a:latin typeface="Arial Black" pitchFamily="34" charset="0"/>
            </a:endParaRPr>
          </a:p>
        </p:txBody>
      </p:sp>
      <p:sp>
        <p:nvSpPr>
          <p:cNvPr id="3" name="Content Placeholder 2"/>
          <p:cNvSpPr>
            <a:spLocks noGrp="1"/>
          </p:cNvSpPr>
          <p:nvPr>
            <p:ph idx="1"/>
          </p:nvPr>
        </p:nvSpPr>
        <p:spPr/>
        <p:txBody>
          <a:bodyPr/>
          <a:lstStyle/>
          <a:p>
            <a:pPr>
              <a:buNone/>
            </a:pPr>
            <a:r>
              <a:rPr lang="en-US" b="1" dirty="0"/>
              <a:t>  </a:t>
            </a:r>
            <a:r>
              <a:rPr lang="en-US" b="1" dirty="0">
                <a:latin typeface="Arial Black" pitchFamily="34" charset="0"/>
              </a:rPr>
              <a:t> There is a tendency in CPA to strive toward what are called "middle-range" theories which only consider a few examples of administrative behavior at a time and only promise to link concepts together better or formulate hypotheses (rather than formally test empirical </a:t>
            </a:r>
            <a:r>
              <a:rPr lang="en-US" b="1" dirty="0" smtClean="0">
                <a:latin typeface="Arial Black" pitchFamily="34" charset="0"/>
              </a:rPr>
              <a:t>hypotheses)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Arial Black" pitchFamily="34" charset="0"/>
              </a:rPr>
              <a:t>REFORM AND  CAPACITY BUILDING</a:t>
            </a:r>
            <a:endParaRPr lang="en-US" sz="3200" dirty="0">
              <a:latin typeface="Arial Black" pitchFamily="34" charset="0"/>
            </a:endParaRPr>
          </a:p>
        </p:txBody>
      </p:sp>
      <p:sp>
        <p:nvSpPr>
          <p:cNvPr id="3" name="Content Placeholder 2"/>
          <p:cNvSpPr>
            <a:spLocks noGrp="1"/>
          </p:cNvSpPr>
          <p:nvPr>
            <p:ph idx="1"/>
          </p:nvPr>
        </p:nvSpPr>
        <p:spPr>
          <a:xfrm>
            <a:off x="457200" y="1295400"/>
            <a:ext cx="8229600" cy="5257800"/>
          </a:xfrm>
        </p:spPr>
        <p:txBody>
          <a:bodyPr>
            <a:normAutofit fontScale="85000" lnSpcReduction="10000"/>
          </a:bodyPr>
          <a:lstStyle/>
          <a:p>
            <a:r>
              <a:rPr lang="en-US" b="1" dirty="0"/>
              <a:t> </a:t>
            </a:r>
            <a:r>
              <a:rPr lang="en-US" b="1" dirty="0">
                <a:latin typeface="Arial Black" pitchFamily="34" charset="0"/>
              </a:rPr>
              <a:t>  Comparative Public Administration (CPA) is an applied, intercultural, interdisciplinary, explanatory field of study which carries out cross-cultural investigations in order to provide solutions for management problems </a:t>
            </a:r>
            <a:r>
              <a:rPr lang="en-US" b="1" dirty="0" smtClean="0">
                <a:latin typeface="Arial Black" pitchFamily="34" charset="0"/>
              </a:rPr>
              <a:t> </a:t>
            </a:r>
            <a:r>
              <a:rPr lang="en-US" b="1" dirty="0">
                <a:latin typeface="Arial Black" pitchFamily="34" charset="0"/>
              </a:rPr>
              <a:t>and develop management technologies </a:t>
            </a:r>
            <a:r>
              <a:rPr lang="en-US" b="1" dirty="0" smtClean="0">
                <a:latin typeface="Arial Black" pitchFamily="34" charset="0"/>
              </a:rPr>
              <a:t>.</a:t>
            </a:r>
          </a:p>
          <a:p>
            <a:r>
              <a:rPr lang="en-US" b="1" dirty="0">
                <a:latin typeface="Arial Black" pitchFamily="34" charset="0"/>
              </a:rPr>
              <a:t>  It is no accident that the field focuses upon growth, reform and capacity building since CPA is in many ways about identifying those "best practices" which promote the most desirable organizational structures and processes</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4000" dirty="0" smtClean="0">
                <a:latin typeface="Arial Black" pitchFamily="34" charset="0"/>
              </a:rPr>
              <a:t>VESTED INTERESTS</a:t>
            </a:r>
            <a:endParaRPr lang="en-US" sz="4000" dirty="0">
              <a:latin typeface="Arial Black" pitchFamily="34" charset="0"/>
            </a:endParaRPr>
          </a:p>
        </p:txBody>
      </p:sp>
      <p:sp>
        <p:nvSpPr>
          <p:cNvPr id="3" name="Content Placeholder 2"/>
          <p:cNvSpPr>
            <a:spLocks noGrp="1"/>
          </p:cNvSpPr>
          <p:nvPr>
            <p:ph idx="1"/>
          </p:nvPr>
        </p:nvSpPr>
        <p:spPr>
          <a:xfrm>
            <a:off x="457200" y="1143000"/>
            <a:ext cx="8229600" cy="5410200"/>
          </a:xfrm>
        </p:spPr>
        <p:txBody>
          <a:bodyPr>
            <a:normAutofit fontScale="92500" lnSpcReduction="10000"/>
          </a:bodyPr>
          <a:lstStyle/>
          <a:p>
            <a:r>
              <a:rPr lang="en-US" b="1" dirty="0"/>
              <a:t>.</a:t>
            </a:r>
            <a:r>
              <a:rPr lang="en-US" b="1" dirty="0">
                <a:latin typeface="Arial Black" pitchFamily="34" charset="0"/>
              </a:rPr>
              <a:t>  According to interest group theory </a:t>
            </a:r>
            <a:r>
              <a:rPr lang="en-US" b="1" dirty="0" smtClean="0">
                <a:latin typeface="Arial Black" pitchFamily="34" charset="0"/>
              </a:rPr>
              <a:t>the </a:t>
            </a:r>
            <a:r>
              <a:rPr lang="en-US" b="1" dirty="0">
                <a:latin typeface="Arial Black" pitchFamily="34" charset="0"/>
              </a:rPr>
              <a:t>usual pattern is for a "special relationship" to develop between certain agencies and certain private interests. </a:t>
            </a:r>
            <a:endParaRPr lang="en-US" b="1" dirty="0" smtClean="0">
              <a:latin typeface="Arial Black" pitchFamily="34" charset="0"/>
            </a:endParaRPr>
          </a:p>
          <a:p>
            <a:r>
              <a:rPr lang="en-US" b="1" dirty="0" smtClean="0">
                <a:latin typeface="Arial Black" pitchFamily="34" charset="0"/>
              </a:rPr>
              <a:t> </a:t>
            </a:r>
            <a:r>
              <a:rPr lang="en-US" b="1" dirty="0">
                <a:latin typeface="Arial Black" pitchFamily="34" charset="0"/>
              </a:rPr>
              <a:t>Similar patterns involve government agencies becoming quite insulated from the public</a:t>
            </a:r>
            <a:r>
              <a:rPr lang="en-US" b="1" dirty="0" smtClean="0">
                <a:latin typeface="Arial Black" pitchFamily="34" charset="0"/>
              </a:rPr>
              <a:t>.</a:t>
            </a:r>
          </a:p>
          <a:p>
            <a:r>
              <a:rPr lang="en-US" b="1" dirty="0">
                <a:latin typeface="Arial Black" pitchFamily="34" charset="0"/>
              </a:rPr>
              <a:t>  When an agency becomes "encapsulated" by a private interest group, </a:t>
            </a:r>
            <a:r>
              <a:rPr lang="en-US" b="1" i="1" dirty="0">
                <a:latin typeface="Arial Black" pitchFamily="34" charset="0"/>
              </a:rPr>
              <a:t>bureaucratic capture</a:t>
            </a:r>
            <a:r>
              <a:rPr lang="en-US" b="1" dirty="0">
                <a:latin typeface="Arial Black" pitchFamily="34" charset="0"/>
              </a:rPr>
              <a:t> is said to occur</a:t>
            </a:r>
            <a:endParaRPr lang="en-US" dirty="0">
              <a:latin typeface="Arial Black"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Arial Black" pitchFamily="34" charset="0"/>
              </a:rPr>
              <a:t>OSSIFICATION</a:t>
            </a:r>
            <a:endParaRPr lang="en-US" sz="4000" dirty="0">
              <a:latin typeface="Arial Black" pitchFamily="34" charset="0"/>
            </a:endParaRPr>
          </a:p>
        </p:txBody>
      </p:sp>
      <p:sp>
        <p:nvSpPr>
          <p:cNvPr id="3" name="Content Placeholder 2"/>
          <p:cNvSpPr>
            <a:spLocks noGrp="1"/>
          </p:cNvSpPr>
          <p:nvPr>
            <p:ph idx="1"/>
          </p:nvPr>
        </p:nvSpPr>
        <p:spPr>
          <a:xfrm>
            <a:off x="457200" y="1295400"/>
            <a:ext cx="8229600" cy="5334000"/>
          </a:xfrm>
        </p:spPr>
        <p:txBody>
          <a:bodyPr>
            <a:normAutofit fontScale="92500" lnSpcReduction="20000"/>
          </a:bodyPr>
          <a:lstStyle/>
          <a:p>
            <a:r>
              <a:rPr lang="en-US" b="1" dirty="0"/>
              <a:t> </a:t>
            </a:r>
            <a:r>
              <a:rPr lang="en-US" b="1" dirty="0">
                <a:latin typeface="Arial Black" pitchFamily="34" charset="0"/>
              </a:rPr>
              <a:t>   The study of bureaucracy or bureaucratic politics often involves the study of the class characteristics of public servants.  One of the most frequently used terms in those areas of study is </a:t>
            </a:r>
            <a:r>
              <a:rPr lang="en-US" b="1" i="1" dirty="0">
                <a:latin typeface="Arial Black" pitchFamily="34" charset="0"/>
              </a:rPr>
              <a:t>ossification</a:t>
            </a:r>
            <a:r>
              <a:rPr lang="en-US" b="1" dirty="0">
                <a:latin typeface="Arial Black" pitchFamily="34" charset="0"/>
              </a:rPr>
              <a:t>. </a:t>
            </a:r>
            <a:endParaRPr lang="en-US" b="1" dirty="0" smtClean="0">
              <a:latin typeface="Arial Black" pitchFamily="34" charset="0"/>
            </a:endParaRPr>
          </a:p>
          <a:p>
            <a:r>
              <a:rPr lang="en-US" b="1" dirty="0" smtClean="0">
                <a:latin typeface="Arial Black" pitchFamily="34" charset="0"/>
              </a:rPr>
              <a:t> </a:t>
            </a:r>
            <a:r>
              <a:rPr lang="en-US" b="1" dirty="0">
                <a:latin typeface="Arial Black" pitchFamily="34" charset="0"/>
              </a:rPr>
              <a:t>A bureaucracy becomes ossified, or set in stone, by the way it goes about its work.  This may occur regardless of political change or whether boundaries exist between politics and administration</a:t>
            </a:r>
            <a:endParaRPr lang="en-US" dirty="0">
              <a:latin typeface="Arial Black"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976</TotalTime>
  <Words>542</Words>
  <Application>Microsoft Office PowerPoint</Application>
  <PresentationFormat>On-screen Show (4:3)</PresentationFormat>
  <Paragraphs>91</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COMPARATIVE PUBLIC ADMINISTRATION MPA 503</vt:lpstr>
      <vt:lpstr>SUMMARY/RECAP</vt:lpstr>
      <vt:lpstr>EMERGENCE</vt:lpstr>
      <vt:lpstr>EMERGENCE</vt:lpstr>
      <vt:lpstr>LINKAGE WITH US AID</vt:lpstr>
      <vt:lpstr>BAD REPUTATION</vt:lpstr>
      <vt:lpstr>SOME ASPECTS</vt:lpstr>
      <vt:lpstr>C P A Issues</vt:lpstr>
      <vt:lpstr>SMALL GOVERNMENT</vt:lpstr>
      <vt:lpstr>C P A ISSUES</vt:lpstr>
      <vt:lpstr>Use of history</vt:lpstr>
      <vt:lpstr>CPA ISSUES</vt:lpstr>
      <vt:lpstr>Politics and CPA</vt:lpstr>
      <vt:lpstr>EFFICIENCY</vt:lpstr>
      <vt:lpstr>POLITICAL CONTEXT</vt:lpstr>
      <vt:lpstr>POLICY MAKING AND EXECUTION</vt:lpstr>
      <vt:lpstr>RESEARCH</vt:lpstr>
      <vt:lpstr>THEORIES</vt:lpstr>
      <vt:lpstr>REFORM AND  CAPACITY BUILDING</vt:lpstr>
      <vt:lpstr>VESTED INTERESTS</vt:lpstr>
      <vt:lpstr>OSSIFICATION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 P A ISSUES</dc:title>
  <dc:creator>jeff</dc:creator>
  <cp:lastModifiedBy>Administrator</cp:lastModifiedBy>
  <cp:revision>4</cp:revision>
  <dcterms:created xsi:type="dcterms:W3CDTF">2014-06-14T12:06:13Z</dcterms:created>
  <dcterms:modified xsi:type="dcterms:W3CDTF">2014-06-15T11:22:04Z</dcterms:modified>
</cp:coreProperties>
</file>