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E6E6E8-3D83-4666-BCD3-56421C60E6BC}" type="datetimeFigureOut">
              <a:rPr lang="en-US" smtClean="0"/>
              <a:pPr/>
              <a:t>7/14/2014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031D3-7475-47D6-9EAA-2752943848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8492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031D3-7475-47D6-9EAA-27529438482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4394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7B391-1664-445B-8130-886501507D79}" type="datetime1">
              <a:rPr lang="en-US" smtClean="0"/>
              <a:pPr/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E229-0E48-4847-9F8D-E475FA268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5652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30CB0-1F60-4BF8-8FC7-A2263947BAC8}" type="datetime1">
              <a:rPr lang="en-US" smtClean="0"/>
              <a:pPr/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E229-0E48-4847-9F8D-E475FA268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489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F3C4-808D-4B1B-9CCB-A8AD542CC87B}" type="datetime1">
              <a:rPr lang="en-US" smtClean="0"/>
              <a:pPr/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E229-0E48-4847-9F8D-E475FA268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352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655BA-1AB9-4339-8D35-C512EF4F09C2}" type="datetime1">
              <a:rPr lang="en-US" smtClean="0"/>
              <a:pPr/>
              <a:t>7/14/2014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E229-0E48-4847-9F8D-E475FA268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1846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8F37B-3E9D-416F-A5F8-D8485981F368}" type="datetime1">
              <a:rPr lang="en-US" smtClean="0"/>
              <a:pPr/>
              <a:t>7/14/2014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E229-0E48-4847-9F8D-E475FA268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304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B7207-8757-4317-8DBB-F97325AD3CA7}" type="datetime1">
              <a:rPr lang="en-US" smtClean="0"/>
              <a:pPr/>
              <a:t>7/14/2014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E229-0E48-4847-9F8D-E475FA268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392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A6631-73AA-4591-B39F-9F53C0BB3C23}" type="datetime1">
              <a:rPr lang="en-US" smtClean="0"/>
              <a:pPr/>
              <a:t>7/14/2014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E229-0E48-4847-9F8D-E475FA268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6186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0383E-0393-4F1E-B420-96A4FE8E5EDF}" type="datetime1">
              <a:rPr lang="en-US" smtClean="0"/>
              <a:pPr/>
              <a:t>7/14/2014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E229-0E48-4847-9F8D-E475FA268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6634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F62AA-020E-431A-BBAB-D7F1425377A6}" type="datetime1">
              <a:rPr lang="en-US" smtClean="0"/>
              <a:pPr/>
              <a:t>7/14/2014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E229-0E48-4847-9F8D-E475FA268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6491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C0C9B-1157-4E12-9DD8-41EA99636B0E}" type="datetime1">
              <a:rPr lang="en-US" smtClean="0"/>
              <a:pPr/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E229-0E48-4847-9F8D-E475FA268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46315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67A3E-85ED-4B28-849B-B1E482036D21}" type="datetime1">
              <a:rPr lang="en-US" smtClean="0"/>
              <a:pPr/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E229-0E48-4847-9F8D-E475FA268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3825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391C84-9C1E-4BE1-A95A-8423315FF19A}" type="datetime1">
              <a:rPr lang="en-US" smtClean="0"/>
              <a:pPr/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FE229-0E48-4847-9F8D-E475FA2686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0335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Arial Black" pitchFamily="34" charset="0"/>
              </a:rPr>
              <a:t>COMPARATIVE PUBLIC ADMINISTRATION MPA 503</a:t>
            </a:r>
            <a:br>
              <a:rPr lang="en-US" b="1" dirty="0" smtClean="0">
                <a:latin typeface="Arial Black" pitchFamily="34" charset="0"/>
              </a:rPr>
            </a:br>
            <a:r>
              <a:rPr lang="en-US" b="1" dirty="0" smtClean="0">
                <a:latin typeface="Arial Black" pitchFamily="34" charset="0"/>
              </a:rPr>
              <a:t>LECTURE 32</a:t>
            </a:r>
            <a:endParaRPr lang="en-US" b="1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 Black" pitchFamily="34" charset="0"/>
              </a:rPr>
              <a:t>REVISION SESSION II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7724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1511396206"/>
              </p:ext>
            </p:extLst>
          </p:nvPr>
        </p:nvGraphicFramePr>
        <p:xfrm>
          <a:off x="1" y="152400"/>
          <a:ext cx="9067797" cy="65675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2999"/>
                <a:gridCol w="1290099"/>
                <a:gridCol w="1216549"/>
                <a:gridCol w="1284136"/>
                <a:gridCol w="1430571"/>
                <a:gridCol w="1430571"/>
                <a:gridCol w="1272872"/>
              </a:tblGrid>
              <a:tr h="1505103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latin typeface="Arial Black" pitchFamily="34" charset="0"/>
                        </a:rPr>
                        <a:t>Elements of Comparison</a:t>
                      </a:r>
                      <a:endParaRPr lang="en-US" sz="12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Great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Britain (</a:t>
                      </a:r>
                      <a:r>
                        <a:rPr lang="en-US" sz="1200" baseline="0" dirty="0" smtClean="0">
                          <a:latin typeface="Arial Black" pitchFamily="34" charset="0"/>
                        </a:rPr>
                        <a:t>Deferential civic Culture)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USA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</a:t>
                      </a:r>
                      <a:r>
                        <a:rPr lang="en-US" sz="1200" baseline="0" dirty="0" smtClean="0">
                          <a:latin typeface="Arial Black" pitchFamily="34" charset="0"/>
                        </a:rPr>
                        <a:t>Participant Civic Culture)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FRANCE (classic administrative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system)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JAPAN (adaptive Modernizing administration)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INDIA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(Mature Democracy)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PAKISTAN (Developing Democracy)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62085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1) Type of Constitution 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Unwritten and flexible, oldest constitutional system,</a:t>
                      </a:r>
                      <a:r>
                        <a:rPr lang="en-US" sz="1200" baseline="0" dirty="0" smtClean="0">
                          <a:latin typeface="Arial Black" pitchFamily="34" charset="0"/>
                        </a:rPr>
                        <a:t> blend of monarchy aristocracy and democracy </a:t>
                      </a:r>
                      <a:r>
                        <a:rPr lang="en-US" sz="1200" dirty="0" smtClean="0">
                          <a:latin typeface="Arial Black" pitchFamily="34" charset="0"/>
                        </a:rPr>
                        <a:t>convention</a:t>
                      </a:r>
                      <a:r>
                        <a:rPr lang="en-US" sz="1200" baseline="0" dirty="0" smtClean="0">
                          <a:latin typeface="Arial Black" pitchFamily="34" charset="0"/>
                        </a:rPr>
                        <a:t> and statues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Written and rigid, oldest</a:t>
                      </a:r>
                      <a:r>
                        <a:rPr lang="en-US" sz="1200" baseline="0" dirty="0" smtClean="0">
                          <a:latin typeface="Arial Black" pitchFamily="34" charset="0"/>
                        </a:rPr>
                        <a:t> </a:t>
                      </a:r>
                      <a:r>
                        <a:rPr lang="en-US" sz="1200" dirty="0" smtClean="0">
                          <a:latin typeface="Arial Black" pitchFamily="34" charset="0"/>
                        </a:rPr>
                        <a:t>written,</a:t>
                      </a:r>
                      <a:r>
                        <a:rPr lang="en-US" sz="1200" baseline="0" dirty="0" smtClean="0">
                          <a:latin typeface="Arial Black" pitchFamily="34" charset="0"/>
                        </a:rPr>
                        <a:t> </a:t>
                      </a:r>
                      <a:r>
                        <a:rPr lang="en-US" sz="1200" dirty="0" smtClean="0">
                          <a:latin typeface="Arial Black" pitchFamily="34" charset="0"/>
                        </a:rPr>
                        <a:t>constitution, 2/3 votes of both houses required to amend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Arial Black" pitchFamily="34" charset="0"/>
                        </a:rPr>
                        <a:t>Written and rigid, impact of French revolution</a:t>
                      </a:r>
                      <a:r>
                        <a:rPr lang="en-US" sz="1200" baseline="0" dirty="0" smtClean="0">
                          <a:latin typeface="Arial Black" pitchFamily="34" charset="0"/>
                        </a:rPr>
                        <a:t> a new constitution after every 12 years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Arial Black" pitchFamily="34" charset="0"/>
                        </a:rPr>
                        <a:t>Written and rigid,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Arial Black" pitchFamily="34" charset="0"/>
                        </a:rPr>
                        <a:t>Meiji constitution was authoritarian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Arial Black" pitchFamily="34" charset="0"/>
                        </a:rPr>
                        <a:t>Renunciation of war</a:t>
                      </a:r>
                    </a:p>
                    <a:p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Written and rigid, sovereign socialist, secular democratic republic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Written and rigid, Islamic republic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44161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2)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Nature of state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Unitary and monarchy, local governments vested with  sufficient powers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Federal and republic , Federation</a:t>
                      </a:r>
                      <a:r>
                        <a:rPr lang="en-US" sz="1200" baseline="0" dirty="0" smtClean="0">
                          <a:latin typeface="Arial Black" pitchFamily="34" charset="0"/>
                        </a:rPr>
                        <a:t> of 50 states with residuary power vested in the states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Unitary and republic, all</a:t>
                      </a:r>
                      <a:r>
                        <a:rPr lang="en-US" sz="1200" baseline="0" dirty="0" smtClean="0">
                          <a:latin typeface="Arial Black" pitchFamily="34" charset="0"/>
                        </a:rPr>
                        <a:t> powers vested in a single supreme government, more unitary then Britain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Unitary</a:t>
                      </a:r>
                      <a:r>
                        <a:rPr lang="en-US" sz="1200" baseline="0" dirty="0" smtClean="0">
                          <a:latin typeface="Arial Black" pitchFamily="34" charset="0"/>
                        </a:rPr>
                        <a:t> and monarchy, the Diet can expand or diminish authority of provincial governments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Federal and republic, majority rule is tempered by minority rights</a:t>
                      </a:r>
                      <a:r>
                        <a:rPr lang="en-US" sz="1200" baseline="0" dirty="0" smtClean="0">
                          <a:latin typeface="Arial Black" pitchFamily="34" charset="0"/>
                        </a:rPr>
                        <a:t> protected by law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Federal and republic, recent devolution</a:t>
                      </a:r>
                      <a:r>
                        <a:rPr lang="en-US" sz="1200" baseline="0" dirty="0" smtClean="0">
                          <a:latin typeface="Arial Black" pitchFamily="34" charset="0"/>
                        </a:rPr>
                        <a:t> of powers from higher to lower governments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E229-0E48-4847-9F8D-E475FA2686D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934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44599934"/>
              </p:ext>
            </p:extLst>
          </p:nvPr>
        </p:nvGraphicFramePr>
        <p:xfrm>
          <a:off x="0" y="304800"/>
          <a:ext cx="9144000" cy="59436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23810"/>
                <a:gridCol w="1359203"/>
                <a:gridCol w="1200710"/>
                <a:gridCol w="1179510"/>
                <a:gridCol w="1461187"/>
                <a:gridCol w="1424180"/>
                <a:gridCol w="1295400"/>
              </a:tblGrid>
              <a:tr h="1400325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Elements of </a:t>
                      </a:r>
                      <a:r>
                        <a:rPr lang="en-US" sz="1200" b="1" dirty="0" smtClean="0">
                          <a:latin typeface="Arial Black" pitchFamily="34" charset="0"/>
                        </a:rPr>
                        <a:t>Comparison</a:t>
                      </a:r>
                      <a:endParaRPr lang="en-US" sz="12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Great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Britain (Deferential civic Culture)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USA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(Participant Civic Culture)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FRANCE (classic administrative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system)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JAPAN (adaptive Modernizing administration)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INIDA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(Mature Democracy)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PAKISTAN (</a:t>
                      </a:r>
                      <a:r>
                        <a:rPr lang="en-US" sz="1200" dirty="0" smtClean="0">
                          <a:latin typeface="Arial Black" pitchFamily="34" charset="0"/>
                        </a:rPr>
                        <a:t>Developing Democracy)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27163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3)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Type of </a:t>
                      </a:r>
                      <a:r>
                        <a:rPr lang="en-US" sz="1200" baseline="0" dirty="0" smtClean="0">
                          <a:latin typeface="Arial Black" pitchFamily="34" charset="0"/>
                        </a:rPr>
                        <a:t>Government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Parliamentary</a:t>
                      </a:r>
                    </a:p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House of commons is the powerful house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Presidential</a:t>
                      </a:r>
                    </a:p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Senate is the powerful</a:t>
                      </a:r>
                      <a:r>
                        <a:rPr lang="en-US" sz="1200" baseline="0" dirty="0" smtClean="0">
                          <a:latin typeface="Arial Black" pitchFamily="34" charset="0"/>
                        </a:rPr>
                        <a:t> house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Quasi-Presidential</a:t>
                      </a:r>
                    </a:p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The constitution does not specifically provide for any form of government</a:t>
                      </a:r>
                    </a:p>
                    <a:p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Parliamentary</a:t>
                      </a:r>
                    </a:p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Emperor nominal executive by cabinet is the real executive</a:t>
                      </a:r>
                    </a:p>
                    <a:p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Parliamentary</a:t>
                      </a:r>
                    </a:p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Prime</a:t>
                      </a:r>
                      <a:r>
                        <a:rPr lang="en-US" sz="1200" baseline="0" dirty="0" smtClean="0">
                          <a:latin typeface="Arial Black" pitchFamily="34" charset="0"/>
                        </a:rPr>
                        <a:t> Minister is the real executive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Parliamentary</a:t>
                      </a:r>
                    </a:p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Prime Minister is the real</a:t>
                      </a:r>
                      <a:r>
                        <a:rPr lang="en-US" sz="1200" baseline="0" dirty="0" smtClean="0">
                          <a:latin typeface="Arial Black" pitchFamily="34" charset="0"/>
                        </a:rPr>
                        <a:t> executive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27163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4) </a:t>
                      </a:r>
                      <a:r>
                        <a:rPr lang="en-US" sz="1200" dirty="0" smtClean="0">
                          <a:latin typeface="Arial Black" pitchFamily="34" charset="0"/>
                        </a:rPr>
                        <a:t>Type</a:t>
                      </a:r>
                      <a:r>
                        <a:rPr lang="en-US" sz="1200" baseline="0" dirty="0" smtClean="0">
                          <a:latin typeface="Arial Black" pitchFamily="34" charset="0"/>
                        </a:rPr>
                        <a:t> of Legislature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Bicameral       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 Parliament- House of  Lords &amp; house of Commons)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Bicameral  </a:t>
                      </a:r>
                      <a:r>
                        <a:rPr lang="en-US" sz="1400" dirty="0" smtClean="0">
                          <a:latin typeface="Arial Black" pitchFamily="34" charset="0"/>
                        </a:rPr>
                        <a:t>    ( Congress-senate &amp; house of representatives 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Bicameral </a:t>
                      </a:r>
                      <a:r>
                        <a:rPr lang="en-US" sz="1400" dirty="0" smtClean="0">
                          <a:latin typeface="Arial Black" pitchFamily="34" charset="0"/>
                        </a:rPr>
                        <a:t>(Parliament – senate &amp; National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Assembly)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Bicameral (Diet-house of councilors 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Bicameral</a:t>
                      </a:r>
                    </a:p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Raj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Saba and </a:t>
                      </a:r>
                      <a:r>
                        <a:rPr lang="en-US" sz="1400" baseline="0" dirty="0" err="1" smtClean="0">
                          <a:latin typeface="Arial Black" pitchFamily="34" charset="0"/>
                        </a:rPr>
                        <a:t>Lok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Saba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Bicameral</a:t>
                      </a:r>
                    </a:p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Senate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and National Assembly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E229-0E48-4847-9F8D-E475FA2686D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047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58904599"/>
              </p:ext>
            </p:extLst>
          </p:nvPr>
        </p:nvGraphicFramePr>
        <p:xfrm>
          <a:off x="76200" y="381000"/>
          <a:ext cx="8991600" cy="59436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400"/>
                <a:gridCol w="1096806"/>
                <a:gridCol w="1196103"/>
                <a:gridCol w="1262554"/>
                <a:gridCol w="1406528"/>
                <a:gridCol w="1406528"/>
                <a:gridCol w="1327681"/>
              </a:tblGrid>
              <a:tr h="1400325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Elements of Comparison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Great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Britain (Deferential civic Culture)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USA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(Participant Civic Culture)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FRANCE (classic administrative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system)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JAPAN (adaptive Modernizing administration)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INIDA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(Mature Democracy)</a:t>
                      </a:r>
                      <a:endParaRPr lang="en-US" sz="1400" dirty="0" smtClean="0">
                        <a:latin typeface="Arial Black" pitchFamily="34" charset="0"/>
                      </a:endParaRPr>
                    </a:p>
                    <a:p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PAKISTAN (Developing Democracy)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271638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5) Model of Bureaucracy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Arial Black" pitchFamily="34" charset="0"/>
                        </a:rPr>
                        <a:t>Weberian</a:t>
                      </a:r>
                      <a:r>
                        <a:rPr lang="en-US" sz="1200" dirty="0" smtClean="0">
                          <a:latin typeface="Arial Black" pitchFamily="34" charset="0"/>
                        </a:rPr>
                        <a:t> (patronage)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Arial Black" pitchFamily="34" charset="0"/>
                        </a:rPr>
                        <a:t>Weberian</a:t>
                      </a:r>
                      <a:r>
                        <a:rPr lang="en-US" sz="1200" dirty="0" smtClean="0">
                          <a:latin typeface="Arial Black" pitchFamily="34" charset="0"/>
                        </a:rPr>
                        <a:t> (spoil system) 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Arial Black" pitchFamily="34" charset="0"/>
                        </a:rPr>
                        <a:t>Weberian</a:t>
                      </a:r>
                      <a:r>
                        <a:rPr lang="en-US" sz="1200" dirty="0" smtClean="0">
                          <a:latin typeface="Arial Black" pitchFamily="34" charset="0"/>
                        </a:rPr>
                        <a:t> (merit</a:t>
                      </a:r>
                      <a:r>
                        <a:rPr lang="en-US" sz="1200" baseline="0" dirty="0" smtClean="0">
                          <a:latin typeface="Arial Black" pitchFamily="34" charset="0"/>
                        </a:rPr>
                        <a:t> base powerful, centralized)</a:t>
                      </a:r>
                    </a:p>
                    <a:p>
                      <a:r>
                        <a:rPr lang="en-US" sz="1200" baseline="0" dirty="0" smtClean="0">
                          <a:latin typeface="Arial Black" pitchFamily="34" charset="0"/>
                        </a:rPr>
                        <a:t>Previously Offices are sold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latin typeface="Arial Black" pitchFamily="34" charset="0"/>
                        </a:rPr>
                        <a:t>Weberian</a:t>
                      </a:r>
                      <a:r>
                        <a:rPr lang="en-US" sz="1200" dirty="0" smtClean="0">
                          <a:latin typeface="Arial Black" pitchFamily="34" charset="0"/>
                        </a:rPr>
                        <a:t> (merit based elitist)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 smtClean="0">
                          <a:latin typeface="Arial Black" pitchFamily="34" charset="0"/>
                        </a:rPr>
                        <a:t>Weberian</a:t>
                      </a:r>
                      <a:r>
                        <a:rPr lang="en-US" sz="1200" dirty="0" smtClean="0">
                          <a:latin typeface="Arial Black" pitchFamily="34" charset="0"/>
                        </a:rPr>
                        <a:t>        (</a:t>
                      </a:r>
                      <a:r>
                        <a:rPr lang="en-US" sz="1200" baseline="0" dirty="0" smtClean="0">
                          <a:latin typeface="Arial Black" pitchFamily="34" charset="0"/>
                        </a:rPr>
                        <a:t> merit based powerful)</a:t>
                      </a:r>
                      <a:endParaRPr lang="en-US" sz="1200" dirty="0" smtClean="0">
                        <a:latin typeface="Arial Black" pitchFamily="34" charset="0"/>
                      </a:endParaRPr>
                    </a:p>
                    <a:p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>
                          <a:latin typeface="Arial Black" pitchFamily="34" charset="0"/>
                        </a:rPr>
                        <a:t>Weberian</a:t>
                      </a:r>
                      <a:r>
                        <a:rPr lang="en-US" sz="1400" dirty="0" smtClean="0">
                          <a:latin typeface="Arial Black" pitchFamily="34" charset="0"/>
                        </a:rPr>
                        <a:t> (merit based powerful)</a:t>
                      </a:r>
                    </a:p>
                    <a:p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271638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6) Machinery for Redress</a:t>
                      </a:r>
                      <a:r>
                        <a:rPr lang="en-US" sz="1200" baseline="0" dirty="0" smtClean="0">
                          <a:latin typeface="Arial Black" pitchFamily="34" charset="0"/>
                        </a:rPr>
                        <a:t> of citizen’s grievances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Parliamentary</a:t>
                      </a:r>
                      <a:r>
                        <a:rPr lang="en-US" sz="1200" baseline="0" dirty="0" smtClean="0">
                          <a:latin typeface="Arial Black" pitchFamily="34" charset="0"/>
                        </a:rPr>
                        <a:t> commissioner for administration</a:t>
                      </a:r>
                    </a:p>
                    <a:p>
                      <a:r>
                        <a:rPr lang="en-US" sz="1200" baseline="0" dirty="0" smtClean="0">
                          <a:latin typeface="Arial Black" pitchFamily="34" charset="0"/>
                        </a:rPr>
                        <a:t>Whitley councils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No special Machinery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Administrative courts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No special machinery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Directorate</a:t>
                      </a:r>
                      <a:r>
                        <a:rPr lang="en-US" sz="1200" baseline="0" dirty="0" smtClean="0">
                          <a:latin typeface="Arial Black" pitchFamily="34" charset="0"/>
                        </a:rPr>
                        <a:t> of Public Grievances in the cabinet division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Ombudsman</a:t>
                      </a:r>
                    </a:p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Service tribunal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E229-0E48-4847-9F8D-E475FA2686D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421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08224441"/>
              </p:ext>
            </p:extLst>
          </p:nvPr>
        </p:nvGraphicFramePr>
        <p:xfrm>
          <a:off x="76200" y="457200"/>
          <a:ext cx="8915398" cy="59436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6103"/>
                <a:gridCol w="1196103"/>
                <a:gridCol w="1196103"/>
                <a:gridCol w="1262554"/>
                <a:gridCol w="1406528"/>
                <a:gridCol w="1406528"/>
                <a:gridCol w="1251479"/>
              </a:tblGrid>
              <a:tr h="1400325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Elements of Comparison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Great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Britain (Deferential civic Culture)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USA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(Participant Civic Culture)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FRANCE (classic administrative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system)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JAPAN (adaptive Modernizing administration)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INIDA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(Mature Democracy)</a:t>
                      </a:r>
                      <a:endParaRPr lang="en-US" sz="1400" dirty="0" smtClean="0">
                        <a:latin typeface="Arial Black" pitchFamily="34" charset="0"/>
                      </a:endParaRPr>
                    </a:p>
                    <a:p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PAKISTAN (Developing Democracy)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27163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7) </a:t>
                      </a:r>
                      <a:r>
                        <a:rPr lang="en-US" sz="1200" dirty="0" smtClean="0">
                          <a:latin typeface="Arial Black" pitchFamily="34" charset="0"/>
                        </a:rPr>
                        <a:t>Autonomy of local Governments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Less autonomy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More autonomy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No autonomy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More autonomy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More autonomy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Developing </a:t>
                      </a:r>
                      <a:r>
                        <a:rPr lang="en-US" sz="1400" dirty="0" smtClean="0">
                          <a:latin typeface="Arial Black" pitchFamily="34" charset="0"/>
                        </a:rPr>
                        <a:t>autonomy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27163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8) Political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Rights of Civil servants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Restricted</a:t>
                      </a:r>
                      <a:r>
                        <a:rPr lang="en-US" sz="1400" dirty="0" smtClean="0">
                          <a:latin typeface="Arial Black" pitchFamily="34" charset="0"/>
                        </a:rPr>
                        <a:t> at higher level and permitted at lower level 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Restricted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Enjoyed( bureaucrats are allowed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to politicize)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Restricted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limited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limited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E229-0E48-4847-9F8D-E475FA2686D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091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85130069"/>
              </p:ext>
            </p:extLst>
          </p:nvPr>
        </p:nvGraphicFramePr>
        <p:xfrm>
          <a:off x="20782" y="381000"/>
          <a:ext cx="8915398" cy="59436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6103"/>
                <a:gridCol w="1196103"/>
                <a:gridCol w="1196103"/>
                <a:gridCol w="1262554"/>
                <a:gridCol w="1406528"/>
                <a:gridCol w="1406528"/>
                <a:gridCol w="1251479"/>
              </a:tblGrid>
              <a:tr h="1400325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Elements of Comparison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Great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Britain (Deferential civic Culture)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USA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(Participant Civic Culture)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FRANCE (classic administrative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system)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JAPAN (adaptive Modernizing administration)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INIDA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(Mature Democracy)</a:t>
                      </a:r>
                      <a:endParaRPr lang="en-US" sz="1400" dirty="0" smtClean="0">
                        <a:latin typeface="Arial Black" pitchFamily="34" charset="0"/>
                      </a:endParaRPr>
                    </a:p>
                    <a:p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PAKISTAN (Developing Democracy)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27163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9) Rights to strike of civil servants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No denied legally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Legally denied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Legally permitted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Legally denied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Not allowed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Not allowed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27163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10)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Recruitment of civil savants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Merit system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Merit system 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Merit system</a:t>
                      </a:r>
                    </a:p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High degree of centralization</a:t>
                      </a:r>
                    </a:p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Considered and administrative state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Merit system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Merit system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Merit system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E229-0E48-4847-9F8D-E475FA2686D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325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30234125"/>
              </p:ext>
            </p:extLst>
          </p:nvPr>
        </p:nvGraphicFramePr>
        <p:xfrm>
          <a:off x="76200" y="304800"/>
          <a:ext cx="8915398" cy="59436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6103"/>
                <a:gridCol w="1196103"/>
                <a:gridCol w="1196103"/>
                <a:gridCol w="1262554"/>
                <a:gridCol w="1406528"/>
                <a:gridCol w="1406528"/>
                <a:gridCol w="1251479"/>
              </a:tblGrid>
              <a:tr h="1400325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Elements of Comparison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Great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Britain (Deferential civic Culture)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USA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(Participant Civic Culture)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FRANCE (classic administrative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system)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JAPAN (adaptive Modernizing administration)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INIDA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(Mature Democracy)</a:t>
                      </a:r>
                      <a:endParaRPr lang="en-US" sz="1400" dirty="0" smtClean="0">
                        <a:latin typeface="Arial Black" pitchFamily="34" charset="0"/>
                      </a:endParaRPr>
                    </a:p>
                    <a:p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PAKISTAN (Developing Democracy)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27163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11) Right to </a:t>
                      </a:r>
                      <a:r>
                        <a:rPr lang="en-US" sz="1200" dirty="0" smtClean="0">
                          <a:latin typeface="Arial Black" pitchFamily="34" charset="0"/>
                        </a:rPr>
                        <a:t>Association </a:t>
                      </a:r>
                      <a:r>
                        <a:rPr lang="en-US" sz="1400" dirty="0" smtClean="0">
                          <a:latin typeface="Arial Black" pitchFamily="34" charset="0"/>
                        </a:rPr>
                        <a:t>of civil servants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Given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Given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Given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Given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Given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given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27163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12) </a:t>
                      </a:r>
                      <a:r>
                        <a:rPr lang="en-US" sz="1200" dirty="0" smtClean="0">
                          <a:latin typeface="Arial Black" pitchFamily="34" charset="0"/>
                        </a:rPr>
                        <a:t>Retirement</a:t>
                      </a:r>
                      <a:r>
                        <a:rPr lang="en-US" sz="1400" dirty="0" smtClean="0">
                          <a:latin typeface="Arial Black" pitchFamily="34" charset="0"/>
                        </a:rPr>
                        <a:t> age for civil servant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60-65 years</a:t>
                      </a:r>
                    </a:p>
                    <a:p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65-70 years</a:t>
                      </a:r>
                    </a:p>
                    <a:p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60 years</a:t>
                      </a:r>
                    </a:p>
                    <a:p>
                      <a:endParaRPr lang="en-US" sz="1400" dirty="0" smtClean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60 years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After retirement civil servants are adjusted in private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sectors</a:t>
                      </a:r>
                      <a:endParaRPr lang="en-US" sz="1400" dirty="0" smtClean="0">
                        <a:latin typeface="Arial Black" pitchFamily="34" charset="0"/>
                      </a:endParaRPr>
                    </a:p>
                    <a:p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60 years</a:t>
                      </a:r>
                    </a:p>
                    <a:p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60 years</a:t>
                      </a:r>
                    </a:p>
                    <a:p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E229-0E48-4847-9F8D-E475FA2686D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1588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96038365"/>
              </p:ext>
            </p:extLst>
          </p:nvPr>
        </p:nvGraphicFramePr>
        <p:xfrm>
          <a:off x="76200" y="457200"/>
          <a:ext cx="8915398" cy="59436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6103"/>
                <a:gridCol w="1196103"/>
                <a:gridCol w="1196103"/>
                <a:gridCol w="1262554"/>
                <a:gridCol w="1406528"/>
                <a:gridCol w="1406528"/>
                <a:gridCol w="1251479"/>
              </a:tblGrid>
              <a:tr h="1400325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Elements of Comparison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Great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Britain (Deferential civic Culture)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USA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(Participant Civic Culture)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FRANCE (classic administrative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system)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JAPAN (adaptive Modernizing administration)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INIDA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(Mature Democracy)</a:t>
                      </a:r>
                      <a:endParaRPr lang="en-US" sz="1400" dirty="0" smtClean="0">
                        <a:latin typeface="Arial Black" pitchFamily="34" charset="0"/>
                      </a:endParaRPr>
                    </a:p>
                    <a:p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PAKISTAN (Developing Democracy)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27163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13) Financial year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April to March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July to June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Jan. to December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April to March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smtClean="0">
                          <a:latin typeface="Arial Black" pitchFamily="34" charset="0"/>
                        </a:rPr>
                        <a:t>April</a:t>
                      </a:r>
                      <a:r>
                        <a:rPr lang="en-US" sz="1400" baseline="0" smtClean="0">
                          <a:latin typeface="Arial Black" pitchFamily="34" charset="0"/>
                        </a:rPr>
                        <a:t> to March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July to June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27163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14) Type of Budget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Single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Budget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Single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budget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Plural Budget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Single Budget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Plural Budget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Plural budget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E229-0E48-4847-9F8D-E475FA2686D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521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97238195"/>
              </p:ext>
            </p:extLst>
          </p:nvPr>
        </p:nvGraphicFramePr>
        <p:xfrm>
          <a:off x="76200" y="381000"/>
          <a:ext cx="8915398" cy="59436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6103"/>
                <a:gridCol w="1196103"/>
                <a:gridCol w="1196103"/>
                <a:gridCol w="1262554"/>
                <a:gridCol w="1406528"/>
                <a:gridCol w="1406528"/>
                <a:gridCol w="1251479"/>
              </a:tblGrid>
              <a:tr h="1400325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Elements of Comparison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Great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Britain (Deferential civic Culture)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USA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(Participant Civic Culture)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FRANCE (classic administrative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system)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JAPAN (adaptive Modernizing administration)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INIDA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(Mature Democracy)</a:t>
                      </a:r>
                      <a:endParaRPr lang="en-US" sz="1400" dirty="0" smtClean="0">
                        <a:latin typeface="Arial Black" pitchFamily="34" charset="0"/>
                      </a:endParaRPr>
                    </a:p>
                    <a:p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PAKISTAN (Developing Democracy)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27163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15) Type of planning 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latin typeface="Arial Black" pitchFamily="34" charset="0"/>
                        </a:rPr>
                        <a:t>Capitalistic</a:t>
                      </a:r>
                      <a:endParaRPr lang="en-US" sz="12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latin typeface="Arial Black" pitchFamily="34" charset="0"/>
                        </a:rPr>
                        <a:t>Capitalistic</a:t>
                      </a:r>
                      <a:endParaRPr lang="en-US" sz="12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latin typeface="Arial Black" pitchFamily="34" charset="0"/>
                        </a:rPr>
                        <a:t>Capitalistic</a:t>
                      </a:r>
                      <a:endParaRPr lang="en-US" sz="12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latin typeface="Arial Black" pitchFamily="34" charset="0"/>
                        </a:rPr>
                        <a:t>Capitalistic</a:t>
                      </a:r>
                      <a:endParaRPr lang="en-US" sz="12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latin typeface="Arial Black" pitchFamily="34" charset="0"/>
                        </a:rPr>
                        <a:t>Capitalistic</a:t>
                      </a:r>
                      <a:endParaRPr lang="en-US" sz="12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latin typeface="Arial Black" pitchFamily="34" charset="0"/>
                        </a:rPr>
                        <a:t>Capitalistic</a:t>
                      </a:r>
                      <a:endParaRPr lang="en-US" sz="1200" b="1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27163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16)  Party system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Two-party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Two-party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Multi-party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Multi-party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Multi-party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Multi-party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E229-0E48-4847-9F8D-E475FA2686D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381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55573551"/>
              </p:ext>
            </p:extLst>
          </p:nvPr>
        </p:nvGraphicFramePr>
        <p:xfrm>
          <a:off x="76200" y="304800"/>
          <a:ext cx="8915397" cy="59436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08420"/>
                <a:gridCol w="1208420"/>
                <a:gridCol w="1208420"/>
                <a:gridCol w="1367363"/>
                <a:gridCol w="1329204"/>
                <a:gridCol w="1221973"/>
                <a:gridCol w="1371597"/>
              </a:tblGrid>
              <a:tr h="1400325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Elements of Comparison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Great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Britain (Deferential civic Culture)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USA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(Participant Civic Culture)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FRANCE (classic administrative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system)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JAPAN (adaptive Modernizing administration)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INIDA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(Mature Democracy)</a:t>
                      </a:r>
                      <a:endParaRPr lang="en-US" sz="1400" dirty="0" smtClean="0">
                        <a:latin typeface="Arial Black" pitchFamily="34" charset="0"/>
                      </a:endParaRPr>
                    </a:p>
                    <a:p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PAKISTAN (Developing Democracy)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27163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17) Political order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Liberal-</a:t>
                      </a:r>
                      <a:r>
                        <a:rPr lang="en-US" sz="1200" b="1" dirty="0" smtClean="0">
                          <a:latin typeface="Arial Black" pitchFamily="34" charset="0"/>
                        </a:rPr>
                        <a:t>democracy</a:t>
                      </a:r>
                      <a:endParaRPr lang="en-US" sz="12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Liberal-</a:t>
                      </a:r>
                      <a:r>
                        <a:rPr lang="en-US" sz="1200" b="1" dirty="0" smtClean="0">
                          <a:latin typeface="Arial Black" pitchFamily="34" charset="0"/>
                        </a:rPr>
                        <a:t>democracy</a:t>
                      </a:r>
                      <a:endParaRPr lang="en-US" sz="12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Liberal-democracy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Liberal-democracy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Mature </a:t>
                      </a:r>
                      <a:r>
                        <a:rPr lang="en-US" sz="1200" b="1" dirty="0" smtClean="0">
                          <a:latin typeface="Arial Black" pitchFamily="34" charset="0"/>
                        </a:rPr>
                        <a:t>democracy</a:t>
                      </a:r>
                      <a:endParaRPr lang="en-US" sz="12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Developing democracy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271638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18) Central planning machinery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No </a:t>
                      </a:r>
                      <a:r>
                        <a:rPr lang="en-US" sz="1200" b="1" dirty="0" smtClean="0">
                          <a:latin typeface="Arial Black" pitchFamily="34" charset="0"/>
                        </a:rPr>
                        <a:t>centralized</a:t>
                      </a:r>
                      <a:r>
                        <a:rPr lang="en-US" sz="1400" b="1" dirty="0" smtClean="0">
                          <a:latin typeface="Arial Black" pitchFamily="34" charset="0"/>
                        </a:rPr>
                        <a:t> planning body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Economic advisory council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Planning </a:t>
                      </a:r>
                      <a:r>
                        <a:rPr lang="en-US" sz="1200" b="1" dirty="0" smtClean="0">
                          <a:latin typeface="Arial Black" pitchFamily="34" charset="0"/>
                        </a:rPr>
                        <a:t>commissariat</a:t>
                      </a:r>
                      <a:endParaRPr lang="en-US" sz="12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Economic</a:t>
                      </a:r>
                      <a:r>
                        <a:rPr lang="en-US" sz="1400" b="1" baseline="0" dirty="0" smtClean="0">
                          <a:latin typeface="Arial Black" pitchFamily="34" charset="0"/>
                        </a:rPr>
                        <a:t> planning agency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Planning commission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Planning</a:t>
                      </a:r>
                      <a:r>
                        <a:rPr lang="en-US" sz="1400" b="1" baseline="0" dirty="0" smtClean="0">
                          <a:latin typeface="Arial Black" pitchFamily="34" charset="0"/>
                        </a:rPr>
                        <a:t> commission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E229-0E48-4847-9F8D-E475FA2686D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482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49917736"/>
              </p:ext>
            </p:extLst>
          </p:nvPr>
        </p:nvGraphicFramePr>
        <p:xfrm>
          <a:off x="152400" y="457200"/>
          <a:ext cx="8991599" cy="60198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21761"/>
                <a:gridCol w="1221761"/>
                <a:gridCol w="1261451"/>
                <a:gridCol w="1364990"/>
                <a:gridCol w="1321656"/>
                <a:gridCol w="1321656"/>
                <a:gridCol w="1278324"/>
              </a:tblGrid>
              <a:tr h="1476525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Elements of Comparison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Great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Britain (Deferential civic Culture)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USA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(Participant Civic Culture)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FRANCE (classic administrative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system)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JAPAN (adaptive Modernizing administration)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INIDA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(Mature Democracy)</a:t>
                      </a:r>
                      <a:endParaRPr lang="en-US" sz="1400" dirty="0" smtClean="0">
                        <a:latin typeface="Arial Black" pitchFamily="34" charset="0"/>
                      </a:endParaRPr>
                    </a:p>
                    <a:p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PAKISTAN (Developing Democracy)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27163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19)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Central financial agency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Treasury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Office </a:t>
                      </a:r>
                      <a:r>
                        <a:rPr lang="en-US" sz="1200" dirty="0" smtClean="0">
                          <a:latin typeface="Arial Black" pitchFamily="34" charset="0"/>
                        </a:rPr>
                        <a:t>management </a:t>
                      </a:r>
                      <a:r>
                        <a:rPr lang="en-US" sz="1400" dirty="0" smtClean="0">
                          <a:latin typeface="Arial Black" pitchFamily="34" charset="0"/>
                        </a:rPr>
                        <a:t>and budget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Ministry of finance and economy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Ministry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of finance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Ministry of finance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Ministry of finance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27163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20) Central </a:t>
                      </a:r>
                      <a:r>
                        <a:rPr lang="en-US" sz="1200" dirty="0" smtClean="0">
                          <a:latin typeface="Arial Black" pitchFamily="34" charset="0"/>
                        </a:rPr>
                        <a:t>recruitment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Civil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service </a:t>
                      </a:r>
                      <a:r>
                        <a:rPr lang="en-US" sz="1200" baseline="0" dirty="0" smtClean="0">
                          <a:latin typeface="Arial Black" pitchFamily="34" charset="0"/>
                        </a:rPr>
                        <a:t>commission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Office of personnel management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latin typeface="Arial Black" pitchFamily="34" charset="0"/>
                        </a:rPr>
                        <a:t>Ecole</a:t>
                      </a:r>
                      <a:r>
                        <a:rPr lang="en-US" sz="1400" dirty="0" smtClean="0">
                          <a:latin typeface="Arial Black" pitchFamily="34" charset="0"/>
                        </a:rPr>
                        <a:t> </a:t>
                      </a:r>
                      <a:r>
                        <a:rPr lang="en-US" sz="1400" dirty="0" err="1" smtClean="0">
                          <a:latin typeface="Arial Black" pitchFamily="34" charset="0"/>
                        </a:rPr>
                        <a:t>Nationaled</a:t>
                      </a:r>
                      <a:r>
                        <a:rPr lang="en-US" sz="1400" dirty="0" smtClean="0">
                          <a:latin typeface="Arial Black" pitchFamily="34" charset="0"/>
                        </a:rPr>
                        <a:t>’ administration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National personnel authority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Union public service commission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Federal public service commission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E229-0E48-4847-9F8D-E475FA2686D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573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50573800"/>
              </p:ext>
            </p:extLst>
          </p:nvPr>
        </p:nvGraphicFramePr>
        <p:xfrm>
          <a:off x="152400" y="457200"/>
          <a:ext cx="8915398" cy="59436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6103"/>
                <a:gridCol w="1196103"/>
                <a:gridCol w="1196103"/>
                <a:gridCol w="1262554"/>
                <a:gridCol w="1406528"/>
                <a:gridCol w="1406528"/>
                <a:gridCol w="1251479"/>
              </a:tblGrid>
              <a:tr h="1400325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Elements of Comparison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Great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Britain (Deferential civic Culture)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USA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(Participant Civic Culture)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FRANCE (classic administrative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system)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JAPAN (adaptive Modernizing administration)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INIDA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(Mature Democracy)</a:t>
                      </a:r>
                      <a:endParaRPr lang="en-US" sz="1400" dirty="0" smtClean="0">
                        <a:latin typeface="Arial Black" pitchFamily="34" charset="0"/>
                      </a:endParaRPr>
                    </a:p>
                    <a:p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PAKISTAN (Developing Democracy)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271638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21) Central auditing agency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latin typeface="Arial Black" pitchFamily="34" charset="0"/>
                        </a:rPr>
                        <a:t>Comptroller</a:t>
                      </a:r>
                      <a:r>
                        <a:rPr lang="en-US" sz="1400" b="1" dirty="0" smtClean="0">
                          <a:latin typeface="Arial Black" pitchFamily="34" charset="0"/>
                        </a:rPr>
                        <a:t> and Auditor-General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latin typeface="Arial Black" pitchFamily="34" charset="0"/>
                        </a:rPr>
                        <a:t>Comptroller</a:t>
                      </a:r>
                      <a:r>
                        <a:rPr lang="en-US" sz="1400" b="1" dirty="0" smtClean="0">
                          <a:latin typeface="Arial Black" pitchFamily="34" charset="0"/>
                        </a:rPr>
                        <a:t> General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Court of accounts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Board of audit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Auditor-general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Auditor-general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271638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22) Judicial Review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Absent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Present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Absent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Present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available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available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E229-0E48-4847-9F8D-E475FA2686D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760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54930364"/>
              </p:ext>
            </p:extLst>
          </p:nvPr>
        </p:nvGraphicFramePr>
        <p:xfrm>
          <a:off x="76199" y="533400"/>
          <a:ext cx="9033166" cy="59436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1903"/>
                <a:gridCol w="1291055"/>
                <a:gridCol w="1132750"/>
                <a:gridCol w="1279232"/>
                <a:gridCol w="1425108"/>
                <a:gridCol w="1425108"/>
                <a:gridCol w="1268010"/>
              </a:tblGrid>
              <a:tr h="1400325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Elements of Comparison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Great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Britain (Deferential civic Culture)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USA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(Participant Civic Culture)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FRANCE (classic administrative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system)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JAPAN (adaptive Modernizing administration)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INIDA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(Mature Democracy)</a:t>
                      </a:r>
                      <a:endParaRPr lang="en-US" sz="1400" dirty="0" smtClean="0">
                        <a:latin typeface="Arial Black" pitchFamily="34" charset="0"/>
                      </a:endParaRPr>
                    </a:p>
                    <a:p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PAKISTAN (Developing Democracy)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27163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23) Major Political Parties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Conservative </a:t>
                      </a:r>
                      <a:r>
                        <a:rPr lang="en-US" sz="1400" dirty="0" smtClean="0">
                          <a:latin typeface="Arial Black" pitchFamily="34" charset="0"/>
                        </a:rPr>
                        <a:t>and Labour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Democratic</a:t>
                      </a:r>
                      <a:r>
                        <a:rPr lang="en-US" sz="1400" dirty="0" smtClean="0">
                          <a:latin typeface="Arial Black" pitchFamily="34" charset="0"/>
                        </a:rPr>
                        <a:t> and Republican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Communist</a:t>
                      </a:r>
                      <a:r>
                        <a:rPr lang="en-US" sz="1400" dirty="0" smtClean="0">
                          <a:latin typeface="Arial Black" pitchFamily="34" charset="0"/>
                        </a:rPr>
                        <a:t>, socialist, and Union for new Republic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Democratic, Japan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Socialist, democratic socialist, and communist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Congress,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Communist party of India, and BJP 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PML-N, Peoples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party, PTI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27163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24) Type of franchise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Universal Adult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franchise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Universal adult franchise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Universal adult franchise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Universal adult franchise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Universal adult franchise</a:t>
                      </a:r>
                    </a:p>
                    <a:p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Universal adult franchise</a:t>
                      </a:r>
                    </a:p>
                    <a:p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E229-0E48-4847-9F8D-E475FA2686D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247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43137514"/>
              </p:ext>
            </p:extLst>
          </p:nvPr>
        </p:nvGraphicFramePr>
        <p:xfrm>
          <a:off x="76200" y="228600"/>
          <a:ext cx="8915399" cy="59436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96103"/>
                <a:gridCol w="1196103"/>
                <a:gridCol w="1265962"/>
                <a:gridCol w="1192696"/>
                <a:gridCol w="1406528"/>
                <a:gridCol w="1406528"/>
                <a:gridCol w="1251479"/>
              </a:tblGrid>
              <a:tr h="1400325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Elements of Comparison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Great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Britain (Deferential civic Culture)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USA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(Participant Civic Culture)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FRANCE (classic administrative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system)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JAPAN (adaptive Modernizing administration)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INIDA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(Mature Democracy)</a:t>
                      </a:r>
                      <a:endParaRPr lang="en-US" sz="1400" dirty="0" smtClean="0">
                        <a:latin typeface="Arial Black" pitchFamily="34" charset="0"/>
                      </a:endParaRPr>
                    </a:p>
                    <a:p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PAKISTAN (Developing Democracy)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27163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25) Central personnel agency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Treasury (1612) and office of the Minister for Civil Service (1987)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Office of Personnel Management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(1978)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Central Civil Service Directorate (1946)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National Personnel Authority (1949)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Ministry of personnel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Establishment division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271638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26) </a:t>
                      </a:r>
                      <a:r>
                        <a:rPr lang="en-US" sz="1100" b="1" dirty="0" smtClean="0">
                          <a:latin typeface="Arial Black" pitchFamily="34" charset="0"/>
                        </a:rPr>
                        <a:t>Governmental organization </a:t>
                      </a:r>
                      <a:r>
                        <a:rPr lang="en-US" sz="1400" b="1" dirty="0" smtClean="0">
                          <a:latin typeface="Arial Black" pitchFamily="34" charset="0"/>
                        </a:rPr>
                        <a:t>regulated by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Executive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Legislature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Executive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Legislature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Executive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Executive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E229-0E48-4847-9F8D-E475FA2686D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236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27087597"/>
              </p:ext>
            </p:extLst>
          </p:nvPr>
        </p:nvGraphicFramePr>
        <p:xfrm>
          <a:off x="76199" y="381000"/>
          <a:ext cx="8991599" cy="36719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9727"/>
                <a:gridCol w="1161594"/>
                <a:gridCol w="1161594"/>
                <a:gridCol w="1226127"/>
                <a:gridCol w="1376704"/>
                <a:gridCol w="1376704"/>
                <a:gridCol w="1269149"/>
              </a:tblGrid>
              <a:tr h="1400325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Elements of Comparison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Great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Britain (Deferential civic Culture)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USA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(Participant Civic Culture)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FRANCE (classic administrative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system)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JAPAN (adaptive Modernizing administration)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INIDA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(Mature Democracy)</a:t>
                      </a:r>
                      <a:endParaRPr lang="en-US" sz="1400" dirty="0" smtClean="0">
                        <a:latin typeface="Arial Black" pitchFamily="34" charset="0"/>
                      </a:endParaRPr>
                    </a:p>
                    <a:p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PAKISTAN (Developing Democracy)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271638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28) Basic A</a:t>
                      </a:r>
                      <a:r>
                        <a:rPr lang="en-US" sz="1200" b="1" dirty="0" smtClean="0">
                          <a:latin typeface="Arial Black" pitchFamily="34" charset="0"/>
                        </a:rPr>
                        <a:t>dministrative</a:t>
                      </a:r>
                      <a:r>
                        <a:rPr lang="en-US" sz="1400" b="1" dirty="0" smtClean="0">
                          <a:latin typeface="Arial Black" pitchFamily="34" charset="0"/>
                        </a:rPr>
                        <a:t> Unit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Single Ministry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Double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Executive </a:t>
                      </a:r>
                      <a:r>
                        <a:rPr lang="en-US" sz="1200" baseline="0" dirty="0" smtClean="0">
                          <a:latin typeface="Arial Black" pitchFamily="34" charset="0"/>
                        </a:rPr>
                        <a:t>Department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Single Ministry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Single Ministry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Single ministry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Single ministry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E229-0E48-4847-9F8D-E475FA2686D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943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71937480"/>
              </p:ext>
            </p:extLst>
          </p:nvPr>
        </p:nvGraphicFramePr>
        <p:xfrm>
          <a:off x="76199" y="381000"/>
          <a:ext cx="8991600" cy="59436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9991"/>
                <a:gridCol w="1143530"/>
                <a:gridCol w="1221761"/>
                <a:gridCol w="1404682"/>
                <a:gridCol w="1321656"/>
                <a:gridCol w="1321656"/>
                <a:gridCol w="1278324"/>
              </a:tblGrid>
              <a:tr h="1400325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Elements of Comparison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Great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Britain (Deferential civic Culture)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USA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(Participant Civic Culture)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FRANCE (classic administrative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system)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JAPAN (adaptive Modernizing administration)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INIDA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(Mature Democracy)</a:t>
                      </a:r>
                      <a:endParaRPr lang="en-US" sz="1400" dirty="0" smtClean="0">
                        <a:latin typeface="Arial Black" pitchFamily="34" charset="0"/>
                      </a:endParaRPr>
                    </a:p>
                    <a:p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PAKISTAN (Developing Democracy)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27163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29) Central Training Agency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Civil Service College (1969)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No Central</a:t>
                      </a:r>
                      <a:r>
                        <a:rPr lang="en-US" sz="1400" b="1" baseline="0" dirty="0" smtClean="0">
                          <a:latin typeface="Arial Black" pitchFamily="34" charset="0"/>
                        </a:rPr>
                        <a:t> Training Agency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latin typeface="Arial Black" pitchFamily="34" charset="0"/>
                        </a:rPr>
                        <a:t>Ecole</a:t>
                      </a:r>
                      <a:r>
                        <a:rPr lang="en-US" sz="1400" b="1" dirty="0" smtClean="0">
                          <a:latin typeface="Arial Black" pitchFamily="34" charset="0"/>
                        </a:rPr>
                        <a:t> </a:t>
                      </a:r>
                      <a:r>
                        <a:rPr lang="en-US" sz="1400" b="1" dirty="0" err="1" smtClean="0">
                          <a:latin typeface="Arial Black" pitchFamily="34" charset="0"/>
                        </a:rPr>
                        <a:t>nationaled</a:t>
                      </a:r>
                      <a:r>
                        <a:rPr lang="en-US" sz="1400" b="1" dirty="0" smtClean="0">
                          <a:latin typeface="Arial Black" pitchFamily="34" charset="0"/>
                        </a:rPr>
                        <a:t>’ Administration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Institute of public </a:t>
                      </a:r>
                      <a:r>
                        <a:rPr lang="en-US" sz="1200" b="1" dirty="0" smtClean="0">
                          <a:latin typeface="Arial Black" pitchFamily="34" charset="0"/>
                        </a:rPr>
                        <a:t>administration</a:t>
                      </a:r>
                      <a:endParaRPr lang="en-US" sz="12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National</a:t>
                      </a:r>
                      <a:r>
                        <a:rPr lang="en-US" sz="1400" b="1" baseline="0" dirty="0" smtClean="0">
                          <a:latin typeface="Arial Black" pitchFamily="34" charset="0"/>
                        </a:rPr>
                        <a:t> Academy of </a:t>
                      </a:r>
                      <a:r>
                        <a:rPr lang="en-US" sz="1200" b="1" baseline="0" dirty="0" smtClean="0">
                          <a:latin typeface="Arial Black" pitchFamily="34" charset="0"/>
                        </a:rPr>
                        <a:t>administration</a:t>
                      </a:r>
                      <a:endParaRPr lang="en-US" sz="12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Civil service Academy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27163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30) Type of classification in civil service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Rank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Position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Rank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Position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Rank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Rank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E229-0E48-4847-9F8D-E475FA2686D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1563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39514845"/>
              </p:ext>
            </p:extLst>
          </p:nvPr>
        </p:nvGraphicFramePr>
        <p:xfrm>
          <a:off x="76201" y="381000"/>
          <a:ext cx="9067799" cy="65066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6549"/>
                <a:gridCol w="1298050"/>
                <a:gridCol w="1135048"/>
                <a:gridCol w="1455752"/>
                <a:gridCol w="1258956"/>
                <a:gridCol w="1560444"/>
                <a:gridCol w="1143000"/>
              </a:tblGrid>
              <a:tr h="1400325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Elements of Comparison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Great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Britain (Deferential civic Culture)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USA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(Participant Civic Culture)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FRANCE (classic administrative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system)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JAPAN (adaptive Modernizing administration)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INIDA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(Mature Democracy)</a:t>
                      </a:r>
                      <a:endParaRPr lang="en-US" sz="1400" dirty="0" smtClean="0">
                        <a:latin typeface="Arial Black" pitchFamily="34" charset="0"/>
                      </a:endParaRPr>
                    </a:p>
                    <a:p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PAKISTAN (Developing Democracy)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27163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31)  </a:t>
                      </a:r>
                      <a:r>
                        <a:rPr lang="en-US" sz="1200" dirty="0" smtClean="0">
                          <a:latin typeface="Arial Black" pitchFamily="34" charset="0"/>
                        </a:rPr>
                        <a:t>Local government Tier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County ,</a:t>
                      </a:r>
                    </a:p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(</a:t>
                      </a:r>
                      <a:r>
                        <a:rPr lang="en-US" sz="1200" baseline="0" dirty="0" smtClean="0">
                          <a:latin typeface="Arial Black" pitchFamily="34" charset="0"/>
                        </a:rPr>
                        <a:t> Metropolitan / non metropolitan)</a:t>
                      </a:r>
                    </a:p>
                    <a:p>
                      <a:r>
                        <a:rPr lang="en-US" sz="1200" baseline="0" dirty="0" smtClean="0">
                          <a:latin typeface="Arial Black" pitchFamily="34" charset="0"/>
                        </a:rPr>
                        <a:t>District(</a:t>
                      </a:r>
                    </a:p>
                    <a:p>
                      <a:r>
                        <a:rPr lang="en-US" sz="1200" baseline="0" dirty="0" smtClean="0">
                          <a:latin typeface="Arial Black" pitchFamily="34" charset="0"/>
                        </a:rPr>
                        <a:t>metropolitan/non metropolitan)</a:t>
                      </a:r>
                    </a:p>
                    <a:p>
                      <a:r>
                        <a:rPr lang="en-US" sz="1200" baseline="0" dirty="0" smtClean="0">
                          <a:latin typeface="Arial Black" pitchFamily="34" charset="0"/>
                        </a:rPr>
                        <a:t>Perishes / towns</a:t>
                      </a:r>
                    </a:p>
                    <a:p>
                      <a:r>
                        <a:rPr lang="en-US" sz="1200" baseline="0" dirty="0" smtClean="0">
                          <a:latin typeface="Arial Black" pitchFamily="34" charset="0"/>
                        </a:rPr>
                        <a:t>Borrows (London)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County ,</a:t>
                      </a:r>
                    </a:p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Counties/ municipality,</a:t>
                      </a:r>
                    </a:p>
                    <a:p>
                      <a:endParaRPr lang="en-US" sz="1200" dirty="0" smtClean="0">
                        <a:latin typeface="Arial Black" pitchFamily="34" charset="0"/>
                      </a:endParaRPr>
                    </a:p>
                    <a:p>
                      <a:r>
                        <a:rPr lang="en-US" sz="1200" dirty="0" smtClean="0">
                          <a:latin typeface="Arial Black" pitchFamily="34" charset="0"/>
                        </a:rPr>
                        <a:t>City</a:t>
                      </a:r>
                      <a:r>
                        <a:rPr lang="en-US" sz="1200" baseline="0" dirty="0" smtClean="0">
                          <a:latin typeface="Arial Black" pitchFamily="34" charset="0"/>
                        </a:rPr>
                        <a:t> town/ township,</a:t>
                      </a:r>
                    </a:p>
                    <a:p>
                      <a:endParaRPr lang="en-US" sz="1200" baseline="0" dirty="0" smtClean="0">
                        <a:latin typeface="Arial Black" pitchFamily="34" charset="0"/>
                      </a:endParaRPr>
                    </a:p>
                    <a:p>
                      <a:r>
                        <a:rPr lang="en-US" sz="1200" baseline="0" dirty="0" smtClean="0">
                          <a:latin typeface="Arial Black" pitchFamily="34" charset="0"/>
                        </a:rPr>
                        <a:t>Village,</a:t>
                      </a:r>
                    </a:p>
                    <a:p>
                      <a:endParaRPr lang="en-US" sz="1200" baseline="0" dirty="0" smtClean="0">
                        <a:latin typeface="Arial Black" pitchFamily="34" charset="0"/>
                      </a:endParaRPr>
                    </a:p>
                    <a:p>
                      <a:r>
                        <a:rPr lang="en-US" sz="1200" baseline="0" dirty="0" smtClean="0">
                          <a:latin typeface="Arial Black" pitchFamily="34" charset="0"/>
                        </a:rPr>
                        <a:t>Special districts</a:t>
                      </a:r>
                      <a:endParaRPr lang="en-US" sz="1200" dirty="0" smtClean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latin typeface="Arial Black" pitchFamily="34" charset="0"/>
                        </a:rPr>
                        <a:t>Department,</a:t>
                      </a:r>
                    </a:p>
                    <a:p>
                      <a:r>
                        <a:rPr lang="en-US" sz="1200" b="1" dirty="0" err="1" smtClean="0">
                          <a:latin typeface="Arial Black" pitchFamily="34" charset="0"/>
                        </a:rPr>
                        <a:t>Arrondisement</a:t>
                      </a:r>
                      <a:r>
                        <a:rPr lang="en-US" sz="1200" b="1" dirty="0" smtClean="0">
                          <a:latin typeface="Arial Black" pitchFamily="34" charset="0"/>
                        </a:rPr>
                        <a:t>,</a:t>
                      </a:r>
                    </a:p>
                    <a:p>
                      <a:r>
                        <a:rPr lang="en-US" sz="1200" b="1" dirty="0" smtClean="0">
                          <a:latin typeface="Arial Black" pitchFamily="34" charset="0"/>
                        </a:rPr>
                        <a:t>Canton,</a:t>
                      </a:r>
                    </a:p>
                    <a:p>
                      <a:r>
                        <a:rPr lang="en-US" sz="1200" b="1" dirty="0" smtClean="0">
                          <a:latin typeface="Arial Black" pitchFamily="34" charset="0"/>
                        </a:rPr>
                        <a:t>commune</a:t>
                      </a:r>
                      <a:endParaRPr lang="en-US" sz="12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Prefecture ,</a:t>
                      </a:r>
                    </a:p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City town village,</a:t>
                      </a:r>
                    </a:p>
                    <a:p>
                      <a:endParaRPr lang="en-US" sz="1400" dirty="0" smtClean="0">
                        <a:latin typeface="Arial Black" pitchFamily="34" charset="0"/>
                      </a:endParaRPr>
                    </a:p>
                    <a:p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District,</a:t>
                      </a:r>
                    </a:p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Zila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</a:t>
                      </a:r>
                      <a:r>
                        <a:rPr lang="en-US" sz="1400" baseline="0" dirty="0" err="1" smtClean="0">
                          <a:latin typeface="Arial Black" pitchFamily="34" charset="0"/>
                        </a:rPr>
                        <a:t>Parishat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,</a:t>
                      </a:r>
                    </a:p>
                    <a:p>
                      <a:r>
                        <a:rPr lang="en-US" sz="1400" baseline="0" dirty="0" err="1" smtClean="0">
                          <a:latin typeface="Arial Black" pitchFamily="34" charset="0"/>
                        </a:rPr>
                        <a:t>Mandal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</a:t>
                      </a:r>
                      <a:r>
                        <a:rPr lang="en-US" sz="1400" baseline="0" dirty="0" err="1" smtClean="0">
                          <a:latin typeface="Arial Black" pitchFamily="34" charset="0"/>
                        </a:rPr>
                        <a:t>panchayat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,</a:t>
                      </a:r>
                    </a:p>
                    <a:p>
                      <a:r>
                        <a:rPr lang="en-US" sz="1400" baseline="0" dirty="0" smtClean="0">
                          <a:latin typeface="Arial Black" pitchFamily="34" charset="0"/>
                        </a:rPr>
                        <a:t>Gram </a:t>
                      </a:r>
                      <a:r>
                        <a:rPr lang="en-US" sz="1400" baseline="0" dirty="0" err="1" smtClean="0">
                          <a:latin typeface="Arial Black" pitchFamily="34" charset="0"/>
                        </a:rPr>
                        <a:t>panchayat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  </a:t>
                      </a:r>
                    </a:p>
                    <a:p>
                      <a:r>
                        <a:rPr lang="en-US" sz="1400" baseline="0" dirty="0" smtClean="0">
                          <a:latin typeface="Arial Black" pitchFamily="34" charset="0"/>
                        </a:rPr>
                        <a:t>( 3million elected </a:t>
                      </a:r>
                      <a:r>
                        <a:rPr lang="en-US" sz="1400" baseline="0" dirty="0" err="1" smtClean="0">
                          <a:latin typeface="Arial Black" pitchFamily="34" charset="0"/>
                        </a:rPr>
                        <a:t>panchayat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members)</a:t>
                      </a:r>
                      <a:endParaRPr lang="en-US" sz="1400" dirty="0" smtClean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District,</a:t>
                      </a:r>
                    </a:p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Tehsil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,</a:t>
                      </a:r>
                    </a:p>
                    <a:p>
                      <a:r>
                        <a:rPr lang="en-US" sz="1400" baseline="0" dirty="0" smtClean="0">
                          <a:latin typeface="Arial Black" pitchFamily="34" charset="0"/>
                        </a:rPr>
                        <a:t>Union</a:t>
                      </a:r>
                    </a:p>
                    <a:p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27163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32) Top local Chief Executive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County Chairman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County Chairman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Prefect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Governor 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Administrative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Officer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Nazim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E229-0E48-4847-9F8D-E475FA2686D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0290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77559906"/>
              </p:ext>
            </p:extLst>
          </p:nvPr>
        </p:nvGraphicFramePr>
        <p:xfrm>
          <a:off x="27709" y="457200"/>
          <a:ext cx="9040090" cy="59436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2832"/>
                <a:gridCol w="1212832"/>
                <a:gridCol w="1212832"/>
                <a:gridCol w="1280212"/>
                <a:gridCol w="1426200"/>
                <a:gridCol w="1426200"/>
                <a:gridCol w="1268982"/>
              </a:tblGrid>
              <a:tr h="1400325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Elements of Comparison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Great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Britain (Deferential civic Culture)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USA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(Participant Civic Culture)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FRANCE (classic administrative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system)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JAPAN (adaptive Modernizing administration)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INIDA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(Mature Democracy)</a:t>
                      </a:r>
                      <a:endParaRPr lang="en-US" sz="1400" dirty="0" smtClean="0">
                        <a:latin typeface="Arial Black" pitchFamily="34" charset="0"/>
                      </a:endParaRPr>
                    </a:p>
                    <a:p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PAKISTAN (Developing Democracy)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27163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33) Historical basis of recruitment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Patronage system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Spoils system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System of Sale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of Offices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Patronage System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Merit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system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Merit system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27163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34) Head of the State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King/</a:t>
                      </a:r>
                      <a:r>
                        <a:rPr lang="en-US" sz="1200" dirty="0" smtClean="0">
                          <a:latin typeface="Arial Black" pitchFamily="34" charset="0"/>
                        </a:rPr>
                        <a:t>Queen</a:t>
                      </a:r>
                      <a:endParaRPr lang="en-US" sz="12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President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President 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Emperor 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President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President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E229-0E48-4847-9F8D-E475FA2686D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974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46322955"/>
              </p:ext>
            </p:extLst>
          </p:nvPr>
        </p:nvGraphicFramePr>
        <p:xfrm>
          <a:off x="34636" y="609600"/>
          <a:ext cx="9109365" cy="59436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22126"/>
                <a:gridCol w="1222126"/>
                <a:gridCol w="1222126"/>
                <a:gridCol w="1290023"/>
                <a:gridCol w="1437129"/>
                <a:gridCol w="1437129"/>
                <a:gridCol w="1278706"/>
              </a:tblGrid>
              <a:tr h="1400325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Arial Black" pitchFamily="34" charset="0"/>
                        </a:rPr>
                        <a:t>Elements of Comparison</a:t>
                      </a:r>
                      <a:endParaRPr lang="en-US" sz="1400" b="1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Great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Britain (Deferential civic Culture)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USA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(Participant Civic Culture)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FRANCE (classic administrative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system)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JAPAN (adaptive Modernizing administration)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Arial Black" pitchFamily="34" charset="0"/>
                        </a:rPr>
                        <a:t>INIDA</a:t>
                      </a:r>
                      <a:r>
                        <a:rPr lang="en-US" sz="1400" baseline="0" dirty="0" smtClean="0">
                          <a:latin typeface="Arial Black" pitchFamily="34" charset="0"/>
                        </a:rPr>
                        <a:t> (Mature Democracy)</a:t>
                      </a:r>
                      <a:endParaRPr lang="en-US" sz="1400" dirty="0" smtClean="0">
                        <a:latin typeface="Arial Black" pitchFamily="34" charset="0"/>
                      </a:endParaRPr>
                    </a:p>
                    <a:p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PAKISTAN (Developing Democracy)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271638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35) More Powerful House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Lower House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Upper House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Lower House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Lower House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Lower House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Black" pitchFamily="34" charset="0"/>
                        </a:rPr>
                        <a:t>Lower House</a:t>
                      </a:r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  <a:tr h="2271638">
                <a:tc>
                  <a:txBody>
                    <a:bodyPr/>
                    <a:lstStyle/>
                    <a:p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Arial Black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FE229-0E48-4847-9F8D-E475FA2686D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8864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1695</Words>
  <Application>Microsoft Office PowerPoint</Application>
  <PresentationFormat>On-screen Show (4:3)</PresentationFormat>
  <Paragraphs>423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COMPARATIVE PUBLIC ADMINISTRATION MPA 503 LECTURE 32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786</dc:creator>
  <cp:lastModifiedBy>NTS</cp:lastModifiedBy>
  <cp:revision>103</cp:revision>
  <dcterms:created xsi:type="dcterms:W3CDTF">2014-07-10T04:40:38Z</dcterms:created>
  <dcterms:modified xsi:type="dcterms:W3CDTF">2014-07-14T10:24:53Z</dcterms:modified>
</cp:coreProperties>
</file>