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6" r:id="rId5"/>
    <p:sldId id="262" r:id="rId6"/>
    <p:sldId id="264" r:id="rId7"/>
    <p:sldId id="263" r:id="rId8"/>
    <p:sldId id="261" r:id="rId9"/>
    <p:sldId id="260" r:id="rId10"/>
    <p:sldId id="259" r:id="rId11"/>
    <p:sldId id="265" r:id="rId12"/>
    <p:sldId id="267" r:id="rId13"/>
    <p:sldId id="268" r:id="rId14"/>
    <p:sldId id="269" r:id="rId15"/>
    <p:sldId id="270" r:id="rId16"/>
    <p:sldId id="273" r:id="rId17"/>
    <p:sldId id="271" r:id="rId18"/>
    <p:sldId id="274" r:id="rId19"/>
    <p:sldId id="275" r:id="rId20"/>
    <p:sldId id="277" r:id="rId21"/>
    <p:sldId id="276" r:id="rId22"/>
    <p:sldId id="278" r:id="rId23"/>
    <p:sldId id="280" r:id="rId24"/>
    <p:sldId id="281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72" y="-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8F8D4-87AE-4162-9489-0D8BAB9C9AD2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808B5-059E-4E79-9211-813E543E7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93943A-100A-4A9F-A63A-AEE633B021BB}" type="slidenum">
              <a:rPr lang="en-US"/>
              <a:pPr/>
              <a:t>11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EC59-C443-4A18-AD9E-FBA0F7B41835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45D62-4584-4442-A5FC-4EB5BD572F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EC59-C443-4A18-AD9E-FBA0F7B41835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45D62-4584-4442-A5FC-4EB5BD572F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EC59-C443-4A18-AD9E-FBA0F7B41835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45D62-4584-4442-A5FC-4EB5BD572F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EC59-C443-4A18-AD9E-FBA0F7B41835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45D62-4584-4442-A5FC-4EB5BD572F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EC59-C443-4A18-AD9E-FBA0F7B41835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45D62-4584-4442-A5FC-4EB5BD572F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EC59-C443-4A18-AD9E-FBA0F7B41835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45D62-4584-4442-A5FC-4EB5BD572F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EC59-C443-4A18-AD9E-FBA0F7B41835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45D62-4584-4442-A5FC-4EB5BD572F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EC59-C443-4A18-AD9E-FBA0F7B41835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45D62-4584-4442-A5FC-4EB5BD572F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EC59-C443-4A18-AD9E-FBA0F7B41835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45D62-4584-4442-A5FC-4EB5BD572F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EC59-C443-4A18-AD9E-FBA0F7B41835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45D62-4584-4442-A5FC-4EB5BD572F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5EC59-C443-4A18-AD9E-FBA0F7B41835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45D62-4584-4442-A5FC-4EB5BD572F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5EC59-C443-4A18-AD9E-FBA0F7B41835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45D62-4584-4442-A5FC-4EB5BD572F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1"/>
            <a:ext cx="7772400" cy="207645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COMPARATIVE PUBLIC ADMINISTRATION</a:t>
            </a:r>
            <a:br>
              <a:rPr lang="en-US" dirty="0" smtClean="0">
                <a:latin typeface="Arial Black" pitchFamily="34" charset="0"/>
              </a:rPr>
            </a:br>
            <a:r>
              <a:rPr lang="en-US" dirty="0" smtClean="0">
                <a:latin typeface="Arial Black" pitchFamily="34" charset="0"/>
              </a:rPr>
              <a:t>MPA 503</a:t>
            </a:r>
            <a:br>
              <a:rPr lang="en-US" dirty="0" smtClean="0">
                <a:latin typeface="Arial Black" pitchFamily="34" charset="0"/>
              </a:rPr>
            </a:br>
            <a:r>
              <a:rPr lang="en-US" sz="4000" dirty="0" smtClean="0">
                <a:latin typeface="Arial Black" pitchFamily="34" charset="0"/>
              </a:rPr>
              <a:t>LECTURE 31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/>
                </a:solidFill>
                <a:latin typeface="Arial Black" pitchFamily="34" charset="0"/>
              </a:rPr>
              <a:t>REVISION SESSION I</a:t>
            </a:r>
            <a:endParaRPr lang="en-US" sz="400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latin typeface="Arial Black" pitchFamily="34" charset="0"/>
              </a:rPr>
              <a:t>INTRODUCTION TO PUBLIC ADMINISTRATION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AN INEVITABLE OUTCOME OF THE EXISTENCE OF SOCIAL LIFE WITH ROOTS IN THE STARTING POINT OF HUMANITY</a:t>
            </a:r>
          </a:p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PUBLIC ADMINISTRATION IS PRIMARILY MEANT TO SERVE THE PUBLIC</a:t>
            </a:r>
          </a:p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KNOWLEDGE OF PUBLIC ADMINISTRATION  BENEFITS CITIZENS IN DAILY LIFE</a:t>
            </a:r>
          </a:p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IT IS A STABILIZING FORCE AND  AN INSTRUMENT OF SOCIAL CHANGE</a:t>
            </a:r>
          </a:p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PUBLIC ADMINISTRATION IS DETAILED AND SYSTEMATIC APPLICATION OF LAW.EVERY PARTICULAR APPLICATION OF LAW IS AN ACT OF ADMINISTRATION </a:t>
            </a:r>
            <a:r>
              <a:rPr lang="en-US" sz="2400" b="1" dirty="0" smtClean="0">
                <a:latin typeface="Arial Black" pitchFamily="34" charset="0"/>
              </a:rPr>
              <a:t>  (WOODROW WILSON)</a:t>
            </a:r>
          </a:p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endParaRPr lang="en-US" sz="2400" dirty="0">
              <a:latin typeface="Arial Black" pitchFamily="34" charset="0"/>
              <a:cs typeface="Arial" pitchFamily="34" charset="0"/>
            </a:endParaRPr>
          </a:p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INTRODUCTION TO PUBLIC 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953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Arial Black" pitchFamily="34" charset="0"/>
              </a:rPr>
              <a:t>PUBLIC ADMINISTRATION CONSISTS OF GETTING THE WORK OF GOVERNMENT DONE BY CO ORDINATING THE EFFORTS OF PEOPLE  SO THAT THEY CAN WORK TOGETHER TO ACCOMPLISH THEIR SET TASKS  (JOHN PFIFFNER) </a:t>
            </a:r>
          </a:p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MULTIDISCIPLINARY CHARACTER:ORGANISATIONAL THEORY, POLICY ANALYSIS,HUMAN RESOURCE MANAGEMENT AND ETHICS</a:t>
            </a:r>
          </a:p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A DIVERSE FIELD OF INQUIRY WITH THE GOAL OF IMPROVING FUNCTIONING OF THE GOVERNMENT</a:t>
            </a:r>
          </a:p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 Black" pitchFamily="34" charset="0"/>
              </a:rPr>
              <a:t>POLICY FORMULATION &amp;POLICY EXECUTION</a:t>
            </a:r>
          </a:p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endParaRPr lang="en-US" sz="2400" dirty="0">
              <a:latin typeface="Arial Black" pitchFamily="34" charset="0"/>
              <a:cs typeface="Arial" pitchFamily="34" charset="0"/>
            </a:endParaRPr>
          </a:p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endParaRPr lang="en-US" sz="2400" b="1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endParaRPr lang="en-US" sz="2400" dirty="0">
              <a:latin typeface="Arial Black" pitchFamily="34" charset="0"/>
              <a:cs typeface="Arial" pitchFamily="34" charset="0"/>
            </a:endParaRPr>
          </a:p>
          <a:p>
            <a:endParaRPr lang="en-US" sz="2400" dirty="0" smtClean="0">
              <a:latin typeface="Arial Black" pitchFamily="34" charset="0"/>
              <a:cs typeface="Arial" pitchFamily="34" charset="0"/>
            </a:endParaRPr>
          </a:p>
          <a:p>
            <a:endParaRPr lang="en-US" sz="2400" b="1" dirty="0" smtClean="0">
              <a:latin typeface="Arial Black" pitchFamily="34" charset="0"/>
            </a:endParaRPr>
          </a:p>
          <a:p>
            <a:endParaRPr lang="en-US" sz="2400" b="1" dirty="0" smtClean="0">
              <a:latin typeface="Arial Black" pitchFamily="34" charset="0"/>
            </a:endParaRPr>
          </a:p>
          <a:p>
            <a:endParaRPr lang="en-US" sz="2400" b="1" dirty="0" smtClean="0">
              <a:latin typeface="Arial Black" pitchFamily="34" charset="0"/>
            </a:endParaRPr>
          </a:p>
          <a:p>
            <a:endParaRPr lang="en-US" sz="2400" b="1" dirty="0">
              <a:latin typeface="Arial Black" pitchFamily="34" charset="0"/>
            </a:endParaRPr>
          </a:p>
          <a:p>
            <a:endParaRPr lang="en-US" sz="2400" b="1" dirty="0" smtClean="0">
              <a:latin typeface="Arial Black" pitchFamily="34" charset="0"/>
            </a:endParaRPr>
          </a:p>
          <a:p>
            <a:endParaRPr lang="en-US" sz="2400" b="1" dirty="0" smtClean="0">
              <a:latin typeface="Arial Black" pitchFamily="34" charset="0"/>
            </a:endParaRP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229600" cy="8382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Arial Black" pitchFamily="34" charset="0"/>
              </a:rPr>
              <a:t>APPROACHES TO THE STUDY OF PUBLIC ADMINISTRATION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POSDCORB</a:t>
            </a:r>
            <a:endParaRPr lang="en-US" sz="2400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P– PIANNING               O– ORGANIZATION</a:t>
            </a:r>
          </a:p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S– STAFFING                D– DIRECTING</a:t>
            </a:r>
          </a:p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CO-COORDINATING      R-- REPORTING</a:t>
            </a:r>
          </a:p>
          <a:p>
            <a:r>
              <a:rPr lang="en-US" sz="2400" dirty="0" smtClean="0">
                <a:latin typeface="Arial Black" pitchFamily="34" charset="0"/>
              </a:rPr>
              <a:t>B– BUDGETING</a:t>
            </a:r>
          </a:p>
          <a:p>
            <a:endParaRPr lang="en-US" sz="2400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2600" dirty="0" smtClean="0">
                <a:latin typeface="Arial Black" pitchFamily="34" charset="0"/>
              </a:rPr>
              <a:t>APPROACHES</a:t>
            </a:r>
          </a:p>
          <a:p>
            <a:r>
              <a:rPr lang="en-US" sz="2400" dirty="0" smtClean="0">
                <a:latin typeface="Arial Black" pitchFamily="34" charset="0"/>
              </a:rPr>
              <a:t>BUREAUCRATIC APPROACH</a:t>
            </a:r>
          </a:p>
          <a:p>
            <a:r>
              <a:rPr lang="en-US" sz="2400" dirty="0" smtClean="0">
                <a:latin typeface="Arial Black" pitchFamily="34" charset="0"/>
              </a:rPr>
              <a:t>LEGAL APPROACH</a:t>
            </a:r>
          </a:p>
          <a:p>
            <a:r>
              <a:rPr lang="en-US" sz="2400" dirty="0" smtClean="0">
                <a:latin typeface="Arial Black" pitchFamily="34" charset="0"/>
              </a:rPr>
              <a:t>HISTORICAL APPROACH</a:t>
            </a:r>
          </a:p>
          <a:p>
            <a:r>
              <a:rPr lang="en-US" sz="2400" dirty="0" smtClean="0">
                <a:latin typeface="Arial Black" pitchFamily="34" charset="0"/>
              </a:rPr>
              <a:t>SYSTEMS APPROACH</a:t>
            </a:r>
          </a:p>
          <a:p>
            <a:r>
              <a:rPr lang="en-US" sz="2400" dirty="0" smtClean="0">
                <a:latin typeface="Arial Black" pitchFamily="34" charset="0"/>
              </a:rPr>
              <a:t>STRUCTURAL APPROACH</a:t>
            </a:r>
          </a:p>
          <a:p>
            <a:r>
              <a:rPr lang="en-US" sz="2400" dirty="0" smtClean="0">
                <a:latin typeface="Arial Black" pitchFamily="34" charset="0"/>
              </a:rPr>
              <a:t>HUMAN RELATIONS APPROACH</a:t>
            </a:r>
          </a:p>
          <a:p>
            <a:pPr>
              <a:buNone/>
            </a:pPr>
            <a:endParaRPr lang="en-US" sz="2400" dirty="0" smtClean="0">
              <a:latin typeface="Arial Black" pitchFamily="34" charset="0"/>
            </a:endParaRPr>
          </a:p>
          <a:p>
            <a:pPr>
              <a:buNone/>
            </a:pPr>
            <a:endParaRPr lang="en-US" sz="2400" dirty="0" smtClean="0">
              <a:latin typeface="Arial Black" pitchFamily="34" charset="0"/>
            </a:endParaRP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WHAT IS CPA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609600" indent="-609600">
              <a:lnSpc>
                <a:spcPct val="80000"/>
              </a:lnSpc>
            </a:pPr>
            <a:r>
              <a:rPr lang="en-US" sz="2800" b="1" dirty="0" smtClean="0">
                <a:latin typeface="Arial Black" pitchFamily="34" charset="0"/>
              </a:rPr>
              <a:t>Compare different areas or system</a:t>
            </a:r>
          </a:p>
          <a:p>
            <a:pPr marL="609600" indent="-609600">
              <a:lnSpc>
                <a:spcPct val="80000"/>
              </a:lnSpc>
            </a:pPr>
            <a:r>
              <a:rPr lang="en-US" sz="2800" b="1" dirty="0" smtClean="0">
                <a:latin typeface="Arial Black" pitchFamily="34" charset="0"/>
              </a:rPr>
              <a:t>Compare systems at different times</a:t>
            </a:r>
          </a:p>
          <a:p>
            <a:pPr marL="609600" indent="-609600">
              <a:lnSpc>
                <a:spcPct val="80000"/>
              </a:lnSpc>
            </a:pPr>
            <a:r>
              <a:rPr lang="en-US" sz="2800" b="1" dirty="0" smtClean="0">
                <a:latin typeface="Arial Black" pitchFamily="34" charset="0"/>
              </a:rPr>
              <a:t>Compare different systems at the same time</a:t>
            </a:r>
          </a:p>
          <a:p>
            <a:pPr marL="609600" indent="-609600">
              <a:lnSpc>
                <a:spcPct val="80000"/>
              </a:lnSpc>
            </a:pPr>
            <a:r>
              <a:rPr lang="en-US" sz="2800" b="1" dirty="0" smtClean="0">
                <a:latin typeface="Arial Black" pitchFamily="34" charset="0"/>
              </a:rPr>
              <a:t>Compare different systems at same status (</a:t>
            </a:r>
            <a:r>
              <a:rPr lang="en-US" sz="2800" b="1" dirty="0" err="1" smtClean="0">
                <a:latin typeface="Arial Black" pitchFamily="34" charset="0"/>
              </a:rPr>
              <a:t>eg</a:t>
            </a:r>
            <a:r>
              <a:rPr lang="en-US" sz="2800" b="1" dirty="0" smtClean="0">
                <a:latin typeface="Arial Black" pitchFamily="34" charset="0"/>
              </a:rPr>
              <a:t>. Governments over war )</a:t>
            </a:r>
          </a:p>
          <a:p>
            <a:pPr marL="609600" indent="-609600">
              <a:lnSpc>
                <a:spcPct val="80000"/>
              </a:lnSpc>
            </a:pPr>
            <a:endParaRPr lang="en-US" sz="2800" b="1" dirty="0" smtClean="0">
              <a:latin typeface="Arial Black" pitchFamily="34" charset="0"/>
            </a:endParaRPr>
          </a:p>
          <a:p>
            <a:r>
              <a:rPr lang="en-US" dirty="0" smtClean="0">
                <a:latin typeface="Arial Black" pitchFamily="34" charset="0"/>
              </a:rPr>
              <a:t>When two or more administrative systems (or their parts) are compared in the settings of different nations, this would </a:t>
            </a:r>
            <a:r>
              <a:rPr lang="en-US" b="1" dirty="0" smtClean="0">
                <a:latin typeface="Arial Black" pitchFamily="34" charset="0"/>
              </a:rPr>
              <a:t>be cross-national analysis. For example, comparing the </a:t>
            </a:r>
            <a:r>
              <a:rPr lang="en-US" dirty="0" smtClean="0">
                <a:latin typeface="Arial Black" pitchFamily="34" charset="0"/>
              </a:rPr>
              <a:t>recruitment systems of higher civil service of China, Thailand and Pakistan would incorporate a cross-national analysis. '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CPA ISSUES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Arial Black" pitchFamily="34" charset="0"/>
              </a:rPr>
              <a:t>Affirmative action and representative bureaucracy</a:t>
            </a:r>
          </a:p>
          <a:p>
            <a:r>
              <a:rPr lang="en-US" b="1" dirty="0" smtClean="0">
                <a:latin typeface="Arial Black" pitchFamily="34" charset="0"/>
              </a:rPr>
              <a:t>Budgetary decision making</a:t>
            </a:r>
          </a:p>
          <a:p>
            <a:r>
              <a:rPr lang="en-US" b="1" dirty="0" smtClean="0">
                <a:latin typeface="Arial Black" pitchFamily="34" charset="0"/>
              </a:rPr>
              <a:t>Government reorganization</a:t>
            </a:r>
          </a:p>
          <a:p>
            <a:r>
              <a:rPr lang="en-US" b="1" dirty="0" smtClean="0">
                <a:latin typeface="Arial Black" pitchFamily="34" charset="0"/>
              </a:rPr>
              <a:t>Decentralization</a:t>
            </a:r>
          </a:p>
          <a:p>
            <a:r>
              <a:rPr lang="en-US" b="1" dirty="0" smtClean="0">
                <a:latin typeface="Arial Black" pitchFamily="34" charset="0"/>
              </a:rPr>
              <a:t>Privatization and Contracting Out</a:t>
            </a:r>
          </a:p>
          <a:p>
            <a:r>
              <a:rPr lang="en-US" b="1" dirty="0" smtClean="0">
                <a:latin typeface="Arial Black" pitchFamily="34" charset="0"/>
              </a:rPr>
              <a:t>Public sector reform.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C P A ISSUES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 Black" pitchFamily="34" charset="0"/>
              </a:rPr>
              <a:t> Search for General Enduring Features of Governance</a:t>
            </a:r>
          </a:p>
          <a:p>
            <a:endParaRPr lang="en-US" dirty="0" smtClean="0">
              <a:latin typeface="Arial Black" pitchFamily="34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dirty="0" smtClean="0">
                <a:latin typeface="Arial Black" pitchFamily="34" charset="0"/>
              </a:rPr>
              <a:t>PROCESSES</a:t>
            </a:r>
            <a:endParaRPr lang="en-US" dirty="0" smtClean="0"/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dirty="0" smtClean="0">
                <a:latin typeface="Arial Black" pitchFamily="34" charset="0"/>
              </a:rPr>
              <a:t>Policy making</a:t>
            </a:r>
          </a:p>
          <a:p>
            <a:pPr>
              <a:lnSpc>
                <a:spcPct val="80000"/>
              </a:lnSpc>
              <a:buNone/>
            </a:pPr>
            <a:endParaRPr lang="en-US" dirty="0" smtClean="0">
              <a:latin typeface="Arial Black" pitchFamily="34" charset="0"/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latin typeface="Arial Black" pitchFamily="34" charset="0"/>
              </a:rPr>
              <a:t>Agenda setting</a:t>
            </a:r>
          </a:p>
          <a:p>
            <a:pPr>
              <a:lnSpc>
                <a:spcPct val="80000"/>
              </a:lnSpc>
              <a:buNone/>
            </a:pPr>
            <a:endParaRPr lang="en-US" dirty="0" smtClean="0">
              <a:latin typeface="Arial Black" pitchFamily="34" charset="0"/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latin typeface="Arial Black" pitchFamily="34" charset="0"/>
              </a:rPr>
              <a:t>Decision Making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latin typeface="Arial Black" pitchFamily="34" charset="0"/>
              </a:rPr>
              <a:t>The emergence of CPA as a field is linked to the process of decolonization and the expansion of nation-states. 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Arial Black" pitchFamily="34" charset="0"/>
              </a:rPr>
              <a:t>CPA in its origins attempt to help develop the administrative practice of developing nations. 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Arial Black" pitchFamily="34" charset="0"/>
              </a:rPr>
              <a:t>CPA was a “cold war” strategy to contain communism.  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C P A ISSUES</a:t>
            </a:r>
            <a:br>
              <a:rPr lang="en-US" dirty="0" smtClean="0">
                <a:latin typeface="Arial Black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C P A ISSUES</a:t>
            </a:r>
            <a:br>
              <a:rPr lang="en-US" dirty="0" smtClean="0">
                <a:latin typeface="Arial Black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>
              <a:latin typeface="Arial Black" pitchFamily="34" charset="0"/>
            </a:endParaRPr>
          </a:p>
          <a:p>
            <a:r>
              <a:rPr lang="en-US" dirty="0" smtClean="0">
                <a:latin typeface="Arial Black" pitchFamily="34" charset="0"/>
              </a:rPr>
              <a:t>SMALL GOVERNMENT</a:t>
            </a:r>
          </a:p>
          <a:p>
            <a:r>
              <a:rPr lang="en-US" dirty="0" smtClean="0">
                <a:latin typeface="Arial Black" pitchFamily="34" charset="0"/>
              </a:rPr>
              <a:t>EFFICIENCY </a:t>
            </a:r>
          </a:p>
          <a:p>
            <a:r>
              <a:rPr lang="en-US" dirty="0" smtClean="0">
                <a:latin typeface="Arial Black" pitchFamily="34" charset="0"/>
              </a:rPr>
              <a:t>THEORIES/RESEARCH</a:t>
            </a:r>
          </a:p>
          <a:p>
            <a:r>
              <a:rPr lang="en-US" dirty="0" smtClean="0">
                <a:latin typeface="Arial Black" pitchFamily="34" charset="0"/>
              </a:rPr>
              <a:t>POLCY MAKING AND EXECUTION</a:t>
            </a:r>
          </a:p>
          <a:p>
            <a:r>
              <a:rPr lang="en-US" dirty="0" smtClean="0">
                <a:latin typeface="Arial Black" pitchFamily="34" charset="0"/>
              </a:rPr>
              <a:t>VESTED INTERESTS</a:t>
            </a:r>
          </a:p>
          <a:p>
            <a:r>
              <a:rPr lang="en-US" dirty="0" smtClean="0">
                <a:latin typeface="Arial Black" pitchFamily="34" charset="0"/>
              </a:rPr>
              <a:t>OSSSIFICATION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CPA MODELS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ECOLOGICAL APPROACH</a:t>
            </a:r>
          </a:p>
          <a:p>
            <a:r>
              <a:rPr lang="en-US" dirty="0" smtClean="0">
                <a:latin typeface="Arial Black" pitchFamily="34" charset="0"/>
              </a:rPr>
              <a:t> DYNAMICS OF INTERACTION BETWEEN ADMINISTRATIVE SYSTEM ND ITS ENVIRONMENT COMPRISING POLITICAL SOCIAL, CULTURAL &amp; ECONOMIC DIMENSIONS</a:t>
            </a:r>
          </a:p>
          <a:p>
            <a:endParaRPr lang="en-US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ADMINISTRATIVE SYSTEM IS ONE OF THE MANY SUBSYSTEMS IN SOCIETY WHICH INFLUENCE EACH OTHERAGRARIA INDUSTRIA MODEL(1956)</a:t>
            </a:r>
          </a:p>
          <a:p>
            <a:r>
              <a:rPr lang="en-US" dirty="0" smtClean="0">
                <a:latin typeface="Arial Black" pitchFamily="34" charset="0"/>
              </a:rPr>
              <a:t>SOCIETIES DOMINATED BY AGRICULTURAL INSTITUTIONS</a:t>
            </a:r>
          </a:p>
          <a:p>
            <a:r>
              <a:rPr lang="en-US" dirty="0" smtClean="0">
                <a:latin typeface="Arial Black" pitchFamily="34" charset="0"/>
              </a:rPr>
              <a:t> SOCIETIES DOMINATED BY INDUSTRIAL INSTITUTIONS</a:t>
            </a:r>
          </a:p>
          <a:p>
            <a:r>
              <a:rPr lang="en-US" dirty="0" smtClean="0">
                <a:latin typeface="Arial Black" pitchFamily="34" charset="0"/>
              </a:rPr>
              <a:t>ALL SOCIETIES MOVE FROM AGRARIA STAGE TO INDUSTRIA STAGE</a:t>
            </a:r>
          </a:p>
          <a:p>
            <a:r>
              <a:rPr lang="en-US" dirty="0" smtClean="0">
                <a:latin typeface="Arial Black" pitchFamily="34" charset="0"/>
              </a:rPr>
              <a:t>IDENTIFIED STRUCTURED FEATURES OF AGRAIAN AND INDUSTRIALISED SOCIETIES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INTERMEDIATE TRANSITA MODEL</a:t>
            </a:r>
          </a:p>
          <a:p>
            <a:endParaRPr lang="en-US" dirty="0" smtClean="0">
              <a:latin typeface="Arial Black" pitchFamily="34" charset="0"/>
            </a:endParaRPr>
          </a:p>
          <a:p>
            <a:endParaRPr lang="en-US" dirty="0" smtClean="0">
              <a:latin typeface="Arial Black" pitchFamily="34" charset="0"/>
            </a:endParaRPr>
          </a:p>
          <a:p>
            <a:endParaRPr lang="en-US" dirty="0" smtClean="0">
              <a:latin typeface="Arial Black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Oval 5"/>
          <p:cNvSpPr>
            <a:spLocks noChangeArrowheads="1"/>
          </p:cNvSpPr>
          <p:nvPr/>
        </p:nvSpPr>
        <p:spPr bwMode="auto">
          <a:xfrm>
            <a:off x="2438400" y="1752600"/>
            <a:ext cx="4343400" cy="3352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3810000" y="4495800"/>
            <a:ext cx="1301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3300"/>
                </a:solidFill>
              </a:rPr>
              <a:t>POLITICS</a:t>
            </a:r>
            <a:r>
              <a:rPr lang="en-US" b="1"/>
              <a:t> </a:t>
            </a:r>
          </a:p>
        </p:txBody>
      </p:sp>
      <p:sp>
        <p:nvSpPr>
          <p:cNvPr id="12299" name="Oval 11"/>
          <p:cNvSpPr>
            <a:spLocks noChangeArrowheads="1"/>
          </p:cNvSpPr>
          <p:nvPr/>
        </p:nvSpPr>
        <p:spPr bwMode="auto">
          <a:xfrm>
            <a:off x="1447800" y="1143000"/>
            <a:ext cx="6553200" cy="4876800"/>
          </a:xfrm>
          <a:prstGeom prst="ellips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4556125" y="59801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6172200" y="4648200"/>
            <a:ext cx="127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CULTURE</a:t>
            </a:r>
          </a:p>
        </p:txBody>
      </p:sp>
      <p:sp>
        <p:nvSpPr>
          <p:cNvPr id="12303" name="Oval 15"/>
          <p:cNvSpPr>
            <a:spLocks noChangeArrowheads="1"/>
          </p:cNvSpPr>
          <p:nvPr/>
        </p:nvSpPr>
        <p:spPr bwMode="auto">
          <a:xfrm>
            <a:off x="533400" y="762000"/>
            <a:ext cx="8305800" cy="5867400"/>
          </a:xfrm>
          <a:prstGeom prst="ellipse">
            <a:avLst/>
          </a:prstGeom>
          <a:noFill/>
          <a:ln w="38100">
            <a:solidFill>
              <a:srgbClr val="3399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 rot="1915844">
            <a:off x="2590800" y="5867400"/>
            <a:ext cx="1365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solidFill>
                  <a:srgbClr val="009900"/>
                </a:solidFill>
              </a:rPr>
              <a:t>ECONOMY</a:t>
            </a:r>
          </a:p>
        </p:txBody>
      </p:sp>
      <p:sp>
        <p:nvSpPr>
          <p:cNvPr id="12305" name="Oval 17"/>
          <p:cNvSpPr>
            <a:spLocks noChangeArrowheads="1"/>
          </p:cNvSpPr>
          <p:nvPr/>
        </p:nvSpPr>
        <p:spPr bwMode="auto">
          <a:xfrm>
            <a:off x="3352800" y="2438400"/>
            <a:ext cx="2514600" cy="1828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INSTITUTIONS</a:t>
            </a:r>
          </a:p>
          <a:p>
            <a:pPr algn="ctr"/>
            <a:r>
              <a:rPr lang="en-US" b="1"/>
              <a:t>PROCESSES</a:t>
            </a:r>
          </a:p>
          <a:p>
            <a:pPr algn="ctr"/>
            <a:r>
              <a:rPr lang="en-US" b="1"/>
              <a:t>BEHAVIORS</a:t>
            </a:r>
          </a:p>
        </p:txBody>
      </p:sp>
      <p:sp>
        <p:nvSpPr>
          <p:cNvPr id="12312" name="AutoShape 24"/>
          <p:cNvSpPr>
            <a:spLocks noChangeArrowheads="1"/>
          </p:cNvSpPr>
          <p:nvPr/>
        </p:nvSpPr>
        <p:spPr bwMode="auto">
          <a:xfrm>
            <a:off x="1905000" y="2895600"/>
            <a:ext cx="1219200" cy="25146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13" name="AutoShape 25"/>
          <p:cNvSpPr>
            <a:spLocks noChangeArrowheads="1"/>
          </p:cNvSpPr>
          <p:nvPr/>
        </p:nvSpPr>
        <p:spPr bwMode="auto">
          <a:xfrm rot="20331480" flipH="1">
            <a:off x="5791200" y="1219200"/>
            <a:ext cx="1066800" cy="3124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15" name="AutoShape 27"/>
          <p:cNvSpPr>
            <a:spLocks noChangeArrowheads="1"/>
          </p:cNvSpPr>
          <p:nvPr/>
        </p:nvSpPr>
        <p:spPr bwMode="auto">
          <a:xfrm rot="3849767" flipH="1">
            <a:off x="5458619" y="3259932"/>
            <a:ext cx="685800" cy="1566862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16" name="Text Box 28"/>
          <p:cNvSpPr txBox="1">
            <a:spLocks noChangeArrowheads="1"/>
          </p:cNvSpPr>
          <p:nvPr/>
        </p:nvSpPr>
        <p:spPr bwMode="auto">
          <a:xfrm rot="-1857826">
            <a:off x="6705600" y="5486400"/>
            <a:ext cx="946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Market </a:t>
            </a:r>
          </a:p>
        </p:txBody>
      </p:sp>
      <p:sp>
        <p:nvSpPr>
          <p:cNvPr id="12317" name="Text Box 29"/>
          <p:cNvSpPr txBox="1">
            <a:spLocks noChangeArrowheads="1"/>
          </p:cNvSpPr>
          <p:nvPr/>
        </p:nvSpPr>
        <p:spPr bwMode="auto">
          <a:xfrm rot="4856965">
            <a:off x="8732" y="3572668"/>
            <a:ext cx="217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Command /planned</a:t>
            </a:r>
          </a:p>
        </p:txBody>
      </p:sp>
      <p:sp>
        <p:nvSpPr>
          <p:cNvPr id="12318" name="Text Box 30"/>
          <p:cNvSpPr txBox="1">
            <a:spLocks noChangeArrowheads="1"/>
          </p:cNvSpPr>
          <p:nvPr/>
        </p:nvSpPr>
        <p:spPr bwMode="auto">
          <a:xfrm rot="591949">
            <a:off x="4114800" y="2057400"/>
            <a:ext cx="1403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Democratic </a:t>
            </a:r>
          </a:p>
        </p:txBody>
      </p:sp>
      <p:sp>
        <p:nvSpPr>
          <p:cNvPr id="12319" name="Text Box 31"/>
          <p:cNvSpPr txBox="1">
            <a:spLocks noChangeArrowheads="1"/>
          </p:cNvSpPr>
          <p:nvPr/>
        </p:nvSpPr>
        <p:spPr bwMode="auto">
          <a:xfrm rot="-2282823">
            <a:off x="2590800" y="2438400"/>
            <a:ext cx="1479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Authoritarian</a:t>
            </a:r>
          </a:p>
        </p:txBody>
      </p:sp>
      <p:sp>
        <p:nvSpPr>
          <p:cNvPr id="12322" name="Text Box 34"/>
          <p:cNvSpPr txBox="1">
            <a:spLocks noChangeArrowheads="1"/>
          </p:cNvSpPr>
          <p:nvPr/>
        </p:nvSpPr>
        <p:spPr bwMode="auto">
          <a:xfrm rot="-3441179">
            <a:off x="1607344" y="2602707"/>
            <a:ext cx="125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Traditional</a:t>
            </a:r>
          </a:p>
        </p:txBody>
      </p:sp>
      <p:sp>
        <p:nvSpPr>
          <p:cNvPr id="12323" name="Text Box 35"/>
          <p:cNvSpPr txBox="1">
            <a:spLocks noChangeArrowheads="1"/>
          </p:cNvSpPr>
          <p:nvPr/>
        </p:nvSpPr>
        <p:spPr bwMode="auto">
          <a:xfrm rot="-1686081">
            <a:off x="4495800" y="5410200"/>
            <a:ext cx="111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Modern</a:t>
            </a:r>
          </a:p>
        </p:txBody>
      </p:sp>
      <p:sp>
        <p:nvSpPr>
          <p:cNvPr id="12324" name="Text Box 36"/>
          <p:cNvSpPr txBox="1">
            <a:spLocks noChangeArrowheads="1"/>
          </p:cNvSpPr>
          <p:nvPr/>
        </p:nvSpPr>
        <p:spPr bwMode="auto">
          <a:xfrm>
            <a:off x="3276600" y="203200"/>
            <a:ext cx="3444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/>
              <a:t>THE ECOLOGICAL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Arial Black" pitchFamily="34" charset="0"/>
              </a:rPr>
              <a:t>DEVELOPMENT ADMINISTRATION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>
                <a:latin typeface="Arial Black" pitchFamily="34" charset="0"/>
              </a:rPr>
              <a:t>DEVELOPMENT ADMINISTRATION FOCUSES ON ORGANIZING AND ADMINISTERING PUBLIC AGENCIES IN A WAY WHICH STIMULATES AND FACILITATES DEFINED PROGRAMS OF SOCIAL AND ECONOMIC PROGRESS.IT SEEKS TO MAKE CHANGE ATTRACTIVE AND POSSIBLE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Arial Black" pitchFamily="34" charset="0"/>
              </a:rPr>
              <a:t>    PURPOSE: SOCIO – ECONOMIC PROGRESS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Arial Black" pitchFamily="34" charset="0"/>
              </a:rPr>
              <a:t>    LOYALTIES:  ACCOUNTABLE TO PEOPLE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Arial Black" pitchFamily="34" charset="0"/>
              </a:rPr>
              <a:t>     ATTITUDES: POSITIVE,INNOVATIVE,PERSUASIVE </a:t>
            </a:r>
          </a:p>
          <a:p>
            <a:pPr>
              <a:buNone/>
            </a:pPr>
            <a:r>
              <a:rPr lang="en-US" sz="2600" dirty="0" smtClean="0">
                <a:latin typeface="Arial Black" pitchFamily="34" charset="0"/>
              </a:rPr>
              <a:t>CHARACTERISTICS</a:t>
            </a:r>
          </a:p>
          <a:p>
            <a:r>
              <a:rPr lang="en-US" sz="2000" dirty="0" smtClean="0">
                <a:latin typeface="Arial Black" pitchFamily="34" charset="0"/>
              </a:rPr>
              <a:t>CHANGE OREINTATION</a:t>
            </a:r>
          </a:p>
          <a:p>
            <a:r>
              <a:rPr lang="en-US" sz="2000" dirty="0" smtClean="0">
                <a:latin typeface="Arial Black" pitchFamily="34" charset="0"/>
              </a:rPr>
              <a:t>GOAL ORIENTATION</a:t>
            </a:r>
          </a:p>
          <a:p>
            <a:r>
              <a:rPr lang="en-US" sz="2000" dirty="0" smtClean="0">
                <a:latin typeface="Arial Black" pitchFamily="34" charset="0"/>
              </a:rPr>
              <a:t>COMMITMENT</a:t>
            </a:r>
          </a:p>
          <a:p>
            <a:r>
              <a:rPr lang="en-US" sz="2000" dirty="0" smtClean="0">
                <a:latin typeface="Arial Black" pitchFamily="34" charset="0"/>
              </a:rPr>
              <a:t>CLIENT OREINTATION</a:t>
            </a:r>
          </a:p>
          <a:p>
            <a:r>
              <a:rPr lang="en-US" sz="2000" dirty="0" smtClean="0">
                <a:latin typeface="Arial Black" pitchFamily="34" charset="0"/>
              </a:rPr>
              <a:t>TEMPORAL DIMENSION</a:t>
            </a:r>
          </a:p>
          <a:p>
            <a:r>
              <a:rPr lang="en-US" sz="2000" dirty="0" smtClean="0">
                <a:latin typeface="Arial Black" pitchFamily="34" charset="0"/>
              </a:rPr>
              <a:t>CITIZEN  PARTICIPATIVE ORIENTATION</a:t>
            </a:r>
          </a:p>
          <a:p>
            <a:pPr>
              <a:buNone/>
            </a:pPr>
            <a:endParaRPr lang="en-US" sz="2000" dirty="0" smtClean="0">
              <a:latin typeface="Arial Black" pitchFamily="34" charset="0"/>
            </a:endParaRPr>
          </a:p>
          <a:p>
            <a:pPr>
              <a:buNone/>
            </a:pPr>
            <a:endParaRPr lang="en-US" sz="2000" dirty="0" smtClean="0">
              <a:latin typeface="Arial Black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8392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Arial Black" pitchFamily="34" charset="0"/>
              </a:rPr>
              <a:t>DEVELOPMENT ADMINISTRATION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4000" dirty="0" smtClean="0">
                <a:latin typeface="Arial Black" pitchFamily="34" charset="0"/>
              </a:rPr>
              <a:t>PROBLEMS</a:t>
            </a:r>
          </a:p>
          <a:p>
            <a:r>
              <a:rPr lang="en-US" dirty="0" smtClean="0">
                <a:latin typeface="Arial Black" pitchFamily="34" charset="0"/>
              </a:rPr>
              <a:t>LACK OF EXPERIENCE OF ADMINISTRATORS</a:t>
            </a:r>
          </a:p>
          <a:p>
            <a:r>
              <a:rPr lang="en-US" dirty="0" smtClean="0">
                <a:latin typeface="Arial Black" pitchFamily="34" charset="0"/>
              </a:rPr>
              <a:t>LACK OF GOOD MANAGERS AND TECHNIQUES</a:t>
            </a:r>
          </a:p>
          <a:p>
            <a:r>
              <a:rPr lang="en-US" dirty="0" smtClean="0">
                <a:latin typeface="Arial Black" pitchFamily="34" charset="0"/>
              </a:rPr>
              <a:t>LACK OF COMMITMENT</a:t>
            </a:r>
          </a:p>
          <a:p>
            <a:r>
              <a:rPr lang="en-US" dirty="0" smtClean="0">
                <a:latin typeface="Arial Black" pitchFamily="34" charset="0"/>
              </a:rPr>
              <a:t>INFLUENCE OF OLD TRADITIONS AND CUSTOMS</a:t>
            </a:r>
          </a:p>
          <a:p>
            <a:r>
              <a:rPr lang="en-US" dirty="0" smtClean="0">
                <a:latin typeface="Arial Black" pitchFamily="34" charset="0"/>
              </a:rPr>
              <a:t>POLITICAL PARTIES CONCERNED MORE WITH THEIR OWN PERPETUATION</a:t>
            </a:r>
          </a:p>
          <a:p>
            <a:r>
              <a:rPr lang="en-US" dirty="0" smtClean="0">
                <a:latin typeface="Arial Black" pitchFamily="34" charset="0"/>
              </a:rPr>
              <a:t>LACK OF COORDINATION BETWEEN GENERALISTS AND SPECIALISTS</a:t>
            </a:r>
          </a:p>
          <a:p>
            <a:r>
              <a:rPr lang="en-US" dirty="0" smtClean="0">
                <a:latin typeface="Arial Black" pitchFamily="34" charset="0"/>
              </a:rPr>
              <a:t>CORRUPTION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Arial Black" pitchFamily="34" charset="0"/>
              </a:rPr>
              <a:t>PUBLIC AND PRIVATE ADMINISTRATION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 Black" pitchFamily="34" charset="0"/>
              </a:rPr>
              <a:t>BOTH ARE BEING INFLUENCED BY PRACTICE AND STANDARDS OF EACH OTHER</a:t>
            </a:r>
          </a:p>
          <a:p>
            <a:r>
              <a:rPr lang="en-US" sz="2400" dirty="0" smtClean="0">
                <a:latin typeface="Arial Black" pitchFamily="34" charset="0"/>
              </a:rPr>
              <a:t>BOTH HAVE SIMILARITIES PERTAINING TO ORGANISATION,FINANCE AND PERSONNEL</a:t>
            </a:r>
          </a:p>
          <a:p>
            <a:r>
              <a:rPr lang="en-US" sz="2400" dirty="0" smtClean="0">
                <a:latin typeface="Arial Black" pitchFamily="34" charset="0"/>
              </a:rPr>
              <a:t>THERE CAN BE A MUTUAL EXCHANGE OR ROTATION OF PERSONNEL  BETWEEN THE TWO</a:t>
            </a:r>
          </a:p>
          <a:p>
            <a:r>
              <a:rPr lang="en-US" sz="2400" dirty="0" smtClean="0">
                <a:latin typeface="Arial Black" pitchFamily="34" charset="0"/>
              </a:rPr>
              <a:t>PUBLIC CHOICE APPROACH</a:t>
            </a:r>
          </a:p>
          <a:p>
            <a:r>
              <a:rPr lang="en-US" sz="2400" dirty="0" smtClean="0">
                <a:latin typeface="Arial Black" pitchFamily="34" charset="0"/>
              </a:rPr>
              <a:t>INSTITUTIONAL PLURALISM TO PROMOTE CONSUMER PREFERENCES</a:t>
            </a:r>
          </a:p>
          <a:p>
            <a:r>
              <a:rPr lang="en-US" sz="2400" dirty="0" smtClean="0">
                <a:latin typeface="Arial Black" pitchFamily="34" charset="0"/>
              </a:rPr>
              <a:t>MINIMISE THE ROLE OF STATE</a:t>
            </a: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Arial Black" pitchFamily="34" charset="0"/>
              </a:rPr>
              <a:t>NEW PUBLIC ADMINISTRATION/MANAGEMENT</a:t>
            </a:r>
            <a:r>
              <a:rPr lang="en-US" dirty="0" smtClean="0">
                <a:latin typeface="Arial Black" pitchFamily="34" charset="0"/>
              </a:rPr>
              <a:t/>
            </a:r>
            <a:br>
              <a:rPr lang="en-US" dirty="0" smtClean="0">
                <a:latin typeface="Arial Black" pitchFamily="34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983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NEW PUBLIC ADMINISTRATION</a:t>
            </a:r>
          </a:p>
          <a:p>
            <a:pPr>
              <a:buNone/>
            </a:pPr>
            <a:r>
              <a:rPr lang="en-US" sz="2000" dirty="0" smtClean="0">
                <a:latin typeface="Arial Black" pitchFamily="34" charset="0"/>
              </a:rPr>
              <a:t> MINNOWBROOK CONFERENCES</a:t>
            </a:r>
          </a:p>
          <a:p>
            <a:pPr>
              <a:buNone/>
            </a:pPr>
            <a:r>
              <a:rPr lang="en-US" sz="2000" dirty="0" smtClean="0">
                <a:latin typeface="Arial Black" pitchFamily="34" charset="0"/>
              </a:rPr>
              <a:t>THEMES</a:t>
            </a:r>
          </a:p>
          <a:p>
            <a:r>
              <a:rPr lang="en-US" sz="2000" dirty="0" smtClean="0">
                <a:latin typeface="Arial Black" pitchFamily="34" charset="0"/>
              </a:rPr>
              <a:t>SOCIAL EQUITY</a:t>
            </a:r>
          </a:p>
          <a:p>
            <a:r>
              <a:rPr lang="en-US" sz="2000" dirty="0" smtClean="0">
                <a:latin typeface="Arial Black" pitchFamily="34" charset="0"/>
              </a:rPr>
              <a:t>ETHICS</a:t>
            </a:r>
          </a:p>
          <a:p>
            <a:r>
              <a:rPr lang="en-US" sz="2000" dirty="0" smtClean="0">
                <a:latin typeface="Arial Black" pitchFamily="34" charset="0"/>
              </a:rPr>
              <a:t>HUMAN RELATIONS,ACCOUNTABILITY</a:t>
            </a:r>
          </a:p>
          <a:p>
            <a:r>
              <a:rPr lang="en-US" sz="2000" dirty="0" smtClean="0">
                <a:latin typeface="Arial Black" pitchFamily="34" charset="0"/>
              </a:rPr>
              <a:t>ADMINISTRATIVE LEADERSHIP</a:t>
            </a:r>
          </a:p>
          <a:p>
            <a:r>
              <a:rPr lang="en-US" sz="2000" dirty="0" smtClean="0">
                <a:latin typeface="Arial Black" pitchFamily="34" charset="0"/>
              </a:rPr>
              <a:t>RECONCILING PUBLIC ADMINISTRATION WITH DEMOCRACY </a:t>
            </a:r>
          </a:p>
          <a:p>
            <a:endParaRPr lang="en-US" sz="2000" dirty="0" smtClean="0">
              <a:latin typeface="Arial Black" pitchFamily="34" charset="0"/>
            </a:endParaRPr>
          </a:p>
          <a:p>
            <a:endParaRPr lang="en-US" sz="2000" dirty="0" smtClean="0">
              <a:latin typeface="Arial Black" pitchFamily="34" charset="0"/>
            </a:endParaRPr>
          </a:p>
          <a:p>
            <a:endParaRPr lang="en-US" sz="2000" dirty="0" smtClean="0">
              <a:latin typeface="Arial Black" pitchFamily="34" charset="0"/>
            </a:endParaRPr>
          </a:p>
          <a:p>
            <a:endParaRPr lang="en-US" sz="2000" dirty="0" smtClean="0">
              <a:latin typeface="Arial Black" pitchFamily="34" charset="0"/>
            </a:endParaRPr>
          </a:p>
          <a:p>
            <a:endParaRPr lang="en-US" sz="2000" dirty="0" smtClean="0">
              <a:latin typeface="Arial Black" pitchFamily="34" charset="0"/>
            </a:endParaRPr>
          </a:p>
          <a:p>
            <a:endParaRPr lang="en-US" sz="2000" dirty="0" smtClean="0">
              <a:latin typeface="Arial Black" pitchFamily="34" charset="0"/>
            </a:endParaRPr>
          </a:p>
          <a:p>
            <a:endParaRPr lang="en-US" sz="2000" dirty="0" smtClean="0">
              <a:latin typeface="Arial Black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Arial Black" pitchFamily="34" charset="0"/>
              </a:rPr>
              <a:t>NEW PUBLIC ADMINISTRATION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FIRST MINNOWBROOK CONFERENCE(1968)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EQUITY,ETHICS,HUMAN RELATIONS ACCOUNTABILITY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SECOND MINNOWBROOK CONFERENCE(1988)</a:t>
            </a:r>
          </a:p>
          <a:p>
            <a:r>
              <a:rPr lang="en-US" sz="2800" dirty="0" smtClean="0">
                <a:latin typeface="Arial Black" pitchFamily="34" charset="0"/>
              </a:rPr>
              <a:t>LEADERSHIP,LEGAL PERSPECTIVE, TECHNOLOGY  </a:t>
            </a:r>
          </a:p>
          <a:p>
            <a:r>
              <a:rPr lang="en-US" sz="2800" dirty="0" smtClean="0">
                <a:latin typeface="Arial Black" pitchFamily="34" charset="0"/>
              </a:rPr>
              <a:t>NEW PUBLIC MANAGEMENT</a:t>
            </a:r>
          </a:p>
          <a:p>
            <a:r>
              <a:rPr lang="en-US" sz="2800" dirty="0" smtClean="0">
                <a:latin typeface="Arial Black" pitchFamily="34" charset="0"/>
              </a:rPr>
              <a:t>MARKET TO REGULATE THREE E s</a:t>
            </a:r>
          </a:p>
          <a:p>
            <a:r>
              <a:rPr lang="en-US" sz="2800" dirty="0" smtClean="0">
                <a:latin typeface="Arial Black" pitchFamily="34" charset="0"/>
              </a:rPr>
              <a:t>IMPACT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NEW PUBLIC MANAGEMENT 1990s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600" dirty="0" smtClean="0">
                <a:latin typeface="Arial Black" pitchFamily="34" charset="0"/>
              </a:rPr>
              <a:t>CONCEPT</a:t>
            </a:r>
          </a:p>
          <a:p>
            <a:r>
              <a:rPr lang="en-US" sz="1900" dirty="0" smtClean="0">
                <a:latin typeface="Arial Black" pitchFamily="34" charset="0"/>
              </a:rPr>
              <a:t>MARKET NOT STATE TO BE THE KEY REGULATOR OF ECONOMY</a:t>
            </a:r>
          </a:p>
          <a:p>
            <a:r>
              <a:rPr lang="en-US" sz="1900" dirty="0" smtClean="0">
                <a:latin typeface="Arial Black" pitchFamily="34" charset="0"/>
              </a:rPr>
              <a:t>SHIFT FROM DIRECT PROVISION OF SERVICES TO INDIRECT METHODS LIKE POLICY MAKING ,FACILITATING,CONTRACTING,PROVIDING INFORMATION AND COORDINATING OTHER ACTORS</a:t>
            </a:r>
          </a:p>
          <a:p>
            <a:endParaRPr lang="en-US" sz="1900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2200" dirty="0" smtClean="0">
                <a:latin typeface="Arial Black" pitchFamily="34" charset="0"/>
              </a:rPr>
              <a:t>EMPHASIS ON:</a:t>
            </a:r>
            <a:endParaRPr lang="en-US" sz="3500" dirty="0" smtClean="0"/>
          </a:p>
          <a:p>
            <a:r>
              <a:rPr lang="en-US" sz="1900" dirty="0" smtClean="0">
                <a:latin typeface="Arial Black" pitchFamily="34" charset="0"/>
              </a:rPr>
              <a:t>PERFORMANCE-APPRAISAL</a:t>
            </a:r>
          </a:p>
          <a:p>
            <a:r>
              <a:rPr lang="en-US" sz="1900" dirty="0" smtClean="0">
                <a:latin typeface="Arial Black" pitchFamily="34" charset="0"/>
              </a:rPr>
              <a:t>MANAGERIAL AUTONOMY</a:t>
            </a:r>
          </a:p>
          <a:p>
            <a:r>
              <a:rPr lang="en-US" sz="1900" dirty="0" smtClean="0">
                <a:latin typeface="Arial Black" pitchFamily="34" charset="0"/>
              </a:rPr>
              <a:t>COST CUTTING</a:t>
            </a:r>
          </a:p>
          <a:p>
            <a:r>
              <a:rPr lang="en-US" sz="1900" dirty="0" smtClean="0">
                <a:latin typeface="Arial Black" pitchFamily="34" charset="0"/>
              </a:rPr>
              <a:t>FINANCIAL INCENTIVES</a:t>
            </a:r>
          </a:p>
          <a:p>
            <a:r>
              <a:rPr lang="en-US" sz="1900" dirty="0" smtClean="0">
                <a:latin typeface="Arial Black" pitchFamily="34" charset="0"/>
              </a:rPr>
              <a:t>OUTPUT TARGETS</a:t>
            </a:r>
          </a:p>
          <a:p>
            <a:r>
              <a:rPr lang="en-US" sz="1900" dirty="0" smtClean="0">
                <a:latin typeface="Arial Black" pitchFamily="34" charset="0"/>
              </a:rPr>
              <a:t>INNOVATION</a:t>
            </a:r>
          </a:p>
          <a:p>
            <a:r>
              <a:rPr lang="en-US" sz="1900" dirty="0" smtClean="0">
                <a:latin typeface="Arial Black" pitchFamily="34" charset="0"/>
              </a:rPr>
              <a:t>RESPONSIVENESS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BUREAUCRACY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CHARACTERISTICS</a:t>
            </a:r>
          </a:p>
          <a:p>
            <a:r>
              <a:rPr lang="en-US" sz="2000" dirty="0" smtClean="0">
                <a:latin typeface="Arial Black" pitchFamily="34" charset="0"/>
              </a:rPr>
              <a:t>A WELL DEFINED DIVISION OF ADMINISTRATIVE LABOR AMONG PERSONS AND OFFICES</a:t>
            </a:r>
          </a:p>
          <a:p>
            <a:r>
              <a:rPr lang="en-US" sz="2000" dirty="0" smtClean="0">
                <a:latin typeface="Arial Black" pitchFamily="34" charset="0"/>
              </a:rPr>
              <a:t>A PERSONNEL SYSTEM WITH CONSISTENT  PATTERNS OF RECRUITMENT AND STABLE LINEAR CAREERS</a:t>
            </a:r>
          </a:p>
          <a:p>
            <a:pPr>
              <a:buNone/>
            </a:pPr>
            <a:r>
              <a:rPr lang="en-US" sz="2000" dirty="0" smtClean="0">
                <a:latin typeface="Arial Black" pitchFamily="34" charset="0"/>
              </a:rPr>
              <a:t>A HIERARCHY AMONG OFFICES SUCH THAT THE AUTHORITY AND STATUS ARE DIFFERENTIALLY DISTRIBUTED AMONG ACTORS</a:t>
            </a:r>
          </a:p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WEBERS ANALYSIS OF BUREAUCRACY</a:t>
            </a:r>
          </a:p>
          <a:p>
            <a:r>
              <a:rPr lang="en-US" sz="2000" dirty="0" smtClean="0">
                <a:latin typeface="Arial Black" pitchFamily="34" charset="0"/>
              </a:rPr>
              <a:t>THE HISTORICAL AND ADMINISTRATIVE REASONS FOR THE PROCESS OF BUREAUCRATIZATION</a:t>
            </a:r>
          </a:p>
          <a:p>
            <a:r>
              <a:rPr lang="en-US" sz="2000" dirty="0" smtClean="0">
                <a:latin typeface="Arial Black" pitchFamily="34" charset="0"/>
              </a:rPr>
              <a:t>THE IMPACT OF RULE OF LAW UPON FUNCTIONING OF BUREAUCRATIC ORGANISATIONS </a:t>
            </a:r>
          </a:p>
          <a:p>
            <a:r>
              <a:rPr lang="en-US" sz="2000" dirty="0" smtClean="0">
                <a:latin typeface="Arial Black" pitchFamily="34" charset="0"/>
              </a:rPr>
              <a:t>TYPICAL PERSONAL ORIENTATION AND OCCUPATIONAL OF BUREAUCRATIC OFFICIALS</a:t>
            </a:r>
          </a:p>
          <a:p>
            <a:r>
              <a:rPr lang="en-US" sz="2000" dirty="0" smtClean="0">
                <a:latin typeface="Arial Black" pitchFamily="34" charset="0"/>
              </a:rPr>
              <a:t>MOST IMPORTANT ATTRIBUTES AND CONSEQUENCES OF BUREAUCRACY </a:t>
            </a:r>
          </a:p>
          <a:p>
            <a:endParaRPr lang="en-US" sz="2000" dirty="0" smtClean="0">
              <a:latin typeface="Arial Black" pitchFamily="34" charset="0"/>
            </a:endParaRPr>
          </a:p>
          <a:p>
            <a:endParaRPr lang="en-US" sz="2000" dirty="0" smtClean="0">
              <a:latin typeface="Arial Black" pitchFamily="34" charset="0"/>
            </a:endParaRPr>
          </a:p>
          <a:p>
            <a:endParaRPr lang="en-US" sz="2000" dirty="0" smtClean="0">
              <a:latin typeface="Arial Black" pitchFamily="34" charset="0"/>
            </a:endParaRPr>
          </a:p>
          <a:p>
            <a:endParaRPr lang="en-US" sz="2000" dirty="0" smtClean="0">
              <a:latin typeface="Arial Black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BUREAUCRACY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latin typeface="Arial Black" pitchFamily="34" charset="0"/>
              </a:rPr>
              <a:t>WEBER DESCRIBED THE IDEAL TYPE BUREAUCRACY TO BE A MORE EFFICIENT AND RATIONAL FORM OF ORGANISATION THAN THE PREVIOUS ALTERNATIVES TERMED AS CHARISMATIC AND TRADITIONAL DOMINATION. BUREAUCRACY IS LEGAL DOMINATION</a:t>
            </a:r>
          </a:p>
          <a:p>
            <a:r>
              <a:rPr lang="en-US" dirty="0" smtClean="0">
                <a:latin typeface="Arial Black" pitchFamily="34" charset="0"/>
              </a:rPr>
              <a:t>RATIONAL LEGAL SYSTEM MOST STABLE SYSTEM BOTH FOR SUBORDINATES AND SUPERIORS.SUBORDINATES CAN CHALLENGE SUPERIORS BASED ON RULES</a:t>
            </a:r>
          </a:p>
          <a:p>
            <a:r>
              <a:rPr lang="en-US" dirty="0" smtClean="0">
                <a:latin typeface="Arial Black" pitchFamily="34" charset="0"/>
              </a:rPr>
              <a:t>WEBERS CONCERN WAS HOW TO CURTAIL POWER OF  PERSONS  IN SPECIALISED POSITIONS AND CONTROL EVER EXPANDING STATE  BUREAUCRACIES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 Black" pitchFamily="34" charset="0"/>
              </a:rPr>
              <a:t>DYSFUNCTIONAL BUREAUCRACY</a:t>
            </a:r>
            <a:endParaRPr lang="en-US" sz="32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410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Arial Black" pitchFamily="34" charset="0"/>
              </a:rPr>
              <a:t>CROZIER EXAMINED A NUMBER OF BUREAUCRATIC ORGANISATIONS IN FRANCE AND EUROPE AND CONCLUDEDTHAT WEBERS SO CALLED IDEAL BUREAUCRACY HAD ACTUALLY BECOME DYSFUNCTIONAL</a:t>
            </a:r>
          </a:p>
          <a:p>
            <a:r>
              <a:rPr lang="en-US" dirty="0" smtClean="0">
                <a:latin typeface="Arial Black" pitchFamily="34" charset="0"/>
              </a:rPr>
              <a:t>SLOWNESS,UNRESPONSIVE,POWER STRUGGLES,LOSS OF HIERARCHAL CONTROL, INTERNAL POLITICS,ISOLATION,PEER GROUP PRESSURE,PARALLEL POWER STRUCTURES,DECISIONS NOT IN KEEPING WITH GOALS OF THE ORGANISATION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DECAY OF PAKISTANI BUREAUCRACY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POLITICISATION</a:t>
            </a:r>
          </a:p>
          <a:p>
            <a:r>
              <a:rPr lang="en-US" sz="2400" dirty="0" smtClean="0">
                <a:latin typeface="Arial Black" pitchFamily="34" charset="0"/>
              </a:rPr>
              <a:t>BI-POLARISATION</a:t>
            </a:r>
          </a:p>
          <a:p>
            <a:r>
              <a:rPr lang="en-US" sz="2400" dirty="0" smtClean="0">
                <a:latin typeface="Arial Black" pitchFamily="34" charset="0"/>
              </a:rPr>
              <a:t>DISCOURAGEMENT OF PROFESSIONALISM</a:t>
            </a:r>
          </a:p>
          <a:p>
            <a:r>
              <a:rPr lang="en-US" sz="2400" dirty="0" smtClean="0">
                <a:latin typeface="Arial Black" pitchFamily="34" charset="0"/>
              </a:rPr>
              <a:t>MISUSE OF POLITICAL INFLUENCE</a:t>
            </a:r>
          </a:p>
          <a:p>
            <a:r>
              <a:rPr lang="en-US" sz="2400" dirty="0" smtClean="0">
                <a:latin typeface="Arial Black" pitchFamily="34" charset="0"/>
              </a:rPr>
              <a:t>CORRUPTION</a:t>
            </a:r>
          </a:p>
          <a:p>
            <a:r>
              <a:rPr lang="en-US" sz="2400" dirty="0" smtClean="0">
                <a:latin typeface="Arial Black" pitchFamily="34" charset="0"/>
              </a:rPr>
              <a:t>INEFFICIENCY</a:t>
            </a:r>
          </a:p>
          <a:p>
            <a:r>
              <a:rPr lang="en-US" sz="2400" dirty="0" smtClean="0">
                <a:latin typeface="Arial Black" pitchFamily="34" charset="0"/>
              </a:rPr>
              <a:t>RESISTANCE TO CHANGE</a:t>
            </a:r>
          </a:p>
          <a:p>
            <a:r>
              <a:rPr lang="en-US" sz="2400" dirty="0" smtClean="0">
                <a:latin typeface="Arial Black" pitchFamily="34" charset="0"/>
              </a:rPr>
              <a:t>LAID BACK ATTITUDE</a:t>
            </a:r>
          </a:p>
          <a:p>
            <a:r>
              <a:rPr lang="en-US" sz="2400" dirty="0" smtClean="0">
                <a:latin typeface="Arial Black" pitchFamily="34" charset="0"/>
              </a:rPr>
              <a:t>DECLINE IN INTELLECTUAL CALIBRE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PERSONNEL PRACTICES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 Black" pitchFamily="34" charset="0"/>
              </a:rPr>
              <a:t>PRACTISED WORLD-WIDE NOW</a:t>
            </a:r>
          </a:p>
          <a:p>
            <a:r>
              <a:rPr lang="en-US" dirty="0" smtClean="0">
                <a:latin typeface="Arial Black" pitchFamily="34" charset="0"/>
              </a:rPr>
              <a:t>RECRUITMENT THROUGH COMPETETIVE EXAMS</a:t>
            </a:r>
          </a:p>
          <a:p>
            <a:r>
              <a:rPr lang="en-US" dirty="0" smtClean="0">
                <a:latin typeface="Arial Black" pitchFamily="34" charset="0"/>
              </a:rPr>
              <a:t>LIFE TIME TENURE</a:t>
            </a:r>
          </a:p>
          <a:p>
            <a:r>
              <a:rPr lang="en-US" dirty="0" smtClean="0">
                <a:latin typeface="Arial Black" pitchFamily="34" charset="0"/>
              </a:rPr>
              <a:t>IN SERVICE TRAINING PROGRAMS</a:t>
            </a:r>
          </a:p>
          <a:p>
            <a:r>
              <a:rPr lang="en-US" dirty="0" smtClean="0">
                <a:latin typeface="Arial Black" pitchFamily="34" charset="0"/>
              </a:rPr>
              <a:t>POSITION CLASSIFICATION</a:t>
            </a:r>
          </a:p>
          <a:p>
            <a:r>
              <a:rPr lang="en-US" dirty="0" smtClean="0">
                <a:latin typeface="Arial Black" pitchFamily="34" charset="0"/>
              </a:rPr>
              <a:t>RATIONAL APPROACH TO PAY &amp; ALLOWANCES</a:t>
            </a:r>
          </a:p>
          <a:p>
            <a:r>
              <a:rPr lang="en-US" dirty="0" smtClean="0">
                <a:latin typeface="Arial Black" pitchFamily="34" charset="0"/>
              </a:rPr>
              <a:t>PROMOTION BASED ON MERIT PRINCIPLE</a:t>
            </a:r>
          </a:p>
          <a:p>
            <a:r>
              <a:rPr lang="en-US" dirty="0" smtClean="0">
                <a:latin typeface="Arial Black" pitchFamily="34" charset="0"/>
              </a:rPr>
              <a:t>RETIREMENT PROGRAMS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PERSONNEL PRACTICES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50292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PRACTISED WORLD-WIDE NOW</a:t>
            </a:r>
          </a:p>
          <a:p>
            <a:r>
              <a:rPr lang="en-US" sz="2400" dirty="0" smtClean="0">
                <a:latin typeface="Arial Black" pitchFamily="34" charset="0"/>
              </a:rPr>
              <a:t>RECRUITMENT THROUGH COMPETETIVE EXAMS</a:t>
            </a:r>
          </a:p>
          <a:p>
            <a:r>
              <a:rPr lang="en-US" sz="2400" dirty="0" smtClean="0">
                <a:latin typeface="Arial Black" pitchFamily="34" charset="0"/>
              </a:rPr>
              <a:t>LIFE TIME TENURE</a:t>
            </a:r>
          </a:p>
          <a:p>
            <a:r>
              <a:rPr lang="en-US" sz="2400" dirty="0" smtClean="0">
                <a:latin typeface="Arial Black" pitchFamily="34" charset="0"/>
              </a:rPr>
              <a:t>IN SERVICE TRAINING PROGRAMS</a:t>
            </a:r>
          </a:p>
          <a:p>
            <a:r>
              <a:rPr lang="en-US" sz="2400" dirty="0" smtClean="0">
                <a:latin typeface="Arial Black" pitchFamily="34" charset="0"/>
              </a:rPr>
              <a:t>POSITION CLASSIFICATION</a:t>
            </a:r>
          </a:p>
          <a:p>
            <a:r>
              <a:rPr lang="en-US" sz="2400" dirty="0" smtClean="0">
                <a:latin typeface="Arial Black" pitchFamily="34" charset="0"/>
              </a:rPr>
              <a:t>RATIONAL APPROACH TO PAY &amp; ALLOWANCES</a:t>
            </a:r>
          </a:p>
          <a:p>
            <a:r>
              <a:rPr lang="en-US" sz="2400" dirty="0" smtClean="0">
                <a:latin typeface="Arial Black" pitchFamily="34" charset="0"/>
              </a:rPr>
              <a:t>PROMOTION BASED ON MERIT PRINCIPLE</a:t>
            </a:r>
          </a:p>
          <a:p>
            <a:r>
              <a:rPr lang="en-US" sz="2400" dirty="0" smtClean="0">
                <a:latin typeface="Arial Black" pitchFamily="34" charset="0"/>
              </a:rPr>
              <a:t>RETIREMENT PROGRAMS</a:t>
            </a: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PERSONNEL PRACTICES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r>
              <a:rPr lang="en-US" sz="2800" dirty="0" smtClean="0">
                <a:latin typeface="Arial Black" pitchFamily="34" charset="0"/>
              </a:rPr>
              <a:t>POSITON CLASSIFICATON</a:t>
            </a:r>
          </a:p>
          <a:p>
            <a:r>
              <a:rPr lang="en-US" sz="2800" dirty="0" smtClean="0">
                <a:latin typeface="Arial Black" pitchFamily="34" charset="0"/>
              </a:rPr>
              <a:t>RANK CLASSIFICATION</a:t>
            </a:r>
          </a:p>
          <a:p>
            <a:r>
              <a:rPr lang="en-US" sz="2800" dirty="0" smtClean="0">
                <a:latin typeface="Arial Black" pitchFamily="34" charset="0"/>
              </a:rPr>
              <a:t>ADVANTAGES AND DISADVANTAGES</a:t>
            </a:r>
          </a:p>
          <a:p>
            <a:r>
              <a:rPr lang="en-US" sz="2800" dirty="0" smtClean="0">
                <a:latin typeface="Arial Black" pitchFamily="34" charset="0"/>
              </a:rPr>
              <a:t>RISE OF THE MERIT SYSTEM</a:t>
            </a:r>
          </a:p>
          <a:p>
            <a:r>
              <a:rPr lang="en-US" sz="2800" dirty="0" smtClean="0">
                <a:latin typeface="Arial Black" pitchFamily="34" charset="0"/>
              </a:rPr>
              <a:t>RECRUITMENT CHARACTERISTICS</a:t>
            </a:r>
            <a:endParaRPr lang="en-US" sz="2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PERSONNEL PRACTICES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TRAINING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TYPES OF TRAINING</a:t>
            </a:r>
          </a:p>
          <a:p>
            <a:r>
              <a:rPr lang="en-US" sz="2800" dirty="0" smtClean="0">
                <a:latin typeface="Arial Black" pitchFamily="34" charset="0"/>
              </a:rPr>
              <a:t>PRE AND INSERVICE</a:t>
            </a:r>
          </a:p>
          <a:p>
            <a:r>
              <a:rPr lang="en-US" sz="2800" dirty="0" smtClean="0">
                <a:latin typeface="Arial Black" pitchFamily="34" charset="0"/>
              </a:rPr>
              <a:t>TRAING TECHNIQUES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PROMOTION MEHODS </a:t>
            </a:r>
          </a:p>
          <a:p>
            <a:r>
              <a:rPr lang="en-US" sz="2800" dirty="0" smtClean="0">
                <a:latin typeface="Arial Black" pitchFamily="34" charset="0"/>
              </a:rPr>
              <a:t>PRINCIPLES AND PRACTICES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1023</Words>
  <Application>Microsoft Office PowerPoint</Application>
  <PresentationFormat>On-screen Show (4:3)</PresentationFormat>
  <Paragraphs>244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COMPARATIVE PUBLIC ADMINISTRATION MPA 503 LECTURE 31</vt:lpstr>
      <vt:lpstr>INTRODUCTION TO PUBLIC ADMINISTRATION</vt:lpstr>
      <vt:lpstr>INTRODUCTION TO PUBLIC ADMINISTRATION</vt:lpstr>
      <vt:lpstr>APPROACHES TO THE STUDY OF PUBLIC ADMINISTRATION</vt:lpstr>
      <vt:lpstr>WHAT IS CPA</vt:lpstr>
      <vt:lpstr>CPA ISSUES</vt:lpstr>
      <vt:lpstr>C P A ISSUES</vt:lpstr>
      <vt:lpstr>C P A ISSUES </vt:lpstr>
      <vt:lpstr>C P A ISSUES </vt:lpstr>
      <vt:lpstr>CPA MODELS</vt:lpstr>
      <vt:lpstr>Slide 11</vt:lpstr>
      <vt:lpstr>DEVELOPMENT ADMINISTRATION</vt:lpstr>
      <vt:lpstr>DEVELOPMENT ADMINISTRATION</vt:lpstr>
      <vt:lpstr>PUBLIC AND PRIVATE ADMINISTRATION</vt:lpstr>
      <vt:lpstr>NEW PUBLIC ADMINISTRATION/MANAGEMENT </vt:lpstr>
      <vt:lpstr>NEW PUBLIC ADMINISTRATION</vt:lpstr>
      <vt:lpstr>NEW PUBLIC MANAGEMENT 1990s</vt:lpstr>
      <vt:lpstr>BUREAUCRACY</vt:lpstr>
      <vt:lpstr>BUREAUCRACY</vt:lpstr>
      <vt:lpstr>DYSFUNCTIONAL BUREAUCRACY</vt:lpstr>
      <vt:lpstr>DECAY OF PAKISTANI BUREAUCRACY</vt:lpstr>
      <vt:lpstr>PERSONNEL PRACTICES</vt:lpstr>
      <vt:lpstr>PERSONNEL PRACTICES</vt:lpstr>
      <vt:lpstr>PERSONNEL PRACTICES</vt:lpstr>
      <vt:lpstr>PERSONNEL PRACTICES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jeff</dc:creator>
  <cp:lastModifiedBy>Administrator</cp:lastModifiedBy>
  <cp:revision>9</cp:revision>
  <dcterms:created xsi:type="dcterms:W3CDTF">2014-07-12T13:59:38Z</dcterms:created>
  <dcterms:modified xsi:type="dcterms:W3CDTF">2014-07-13T12:41:25Z</dcterms:modified>
</cp:coreProperties>
</file>