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1" r:id="rId2"/>
    <p:sldId id="28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3" r:id="rId17"/>
    <p:sldId id="272" r:id="rId18"/>
    <p:sldId id="274" r:id="rId19"/>
    <p:sldId id="276" r:id="rId20"/>
    <p:sldId id="277" r:id="rId21"/>
    <p:sldId id="279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A230D-EBB4-4B03-82B7-C7EAF7ED796A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D4C32E-DB4C-457F-938E-5D6615B50E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4C32E-DB4C-457F-938E-5D6615B50E9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93943A-100A-4A9F-A63A-AEE633B021BB}" type="slidenum">
              <a:rPr lang="en-US"/>
              <a:pPr/>
              <a:t>17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4C08-D2A0-45A5-A5A4-14E0ABEBE8F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293C-A47C-4FC8-B649-733B412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4C08-D2A0-45A5-A5A4-14E0ABEBE8F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293C-A47C-4FC8-B649-733B412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4C08-D2A0-45A5-A5A4-14E0ABEBE8F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293C-A47C-4FC8-B649-733B412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4C08-D2A0-45A5-A5A4-14E0ABEBE8F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293C-A47C-4FC8-B649-733B412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4C08-D2A0-45A5-A5A4-14E0ABEBE8F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293C-A47C-4FC8-B649-733B412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4C08-D2A0-45A5-A5A4-14E0ABEBE8F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293C-A47C-4FC8-B649-733B412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4C08-D2A0-45A5-A5A4-14E0ABEBE8F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293C-A47C-4FC8-B649-733B412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4C08-D2A0-45A5-A5A4-14E0ABEBE8F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293C-A47C-4FC8-B649-733B412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4C08-D2A0-45A5-A5A4-14E0ABEBE8F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293C-A47C-4FC8-B649-733B412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4C08-D2A0-45A5-A5A4-14E0ABEBE8F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293C-A47C-4FC8-B649-733B412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B4C08-D2A0-45A5-A5A4-14E0ABEBE8F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F293C-A47C-4FC8-B649-733B412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B4C08-D2A0-45A5-A5A4-14E0ABEBE8F0}" type="datetimeFigureOut">
              <a:rPr lang="en-US" smtClean="0"/>
              <a:pPr/>
              <a:t>6/15/2014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F293C-A47C-4FC8-B649-733B4124432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COMPARATIVE PUBLIC ADMINISTRATION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MPA 503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WHAT IS CPA </a:t>
            </a:r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(Lecture 03)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SUMMARY/RECAP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 Black" pitchFamily="34" charset="0"/>
              </a:rPr>
              <a:t>THE POSDCORB MODEL</a:t>
            </a:r>
          </a:p>
          <a:p>
            <a:r>
              <a:rPr lang="en-US" dirty="0" smtClean="0">
                <a:latin typeface="Arial Black" pitchFamily="34" charset="0"/>
              </a:rPr>
              <a:t>APPROCHES TO THE STUDY OF CPUBLIC ADMINISTRATION INCLUDING THE LEGAL,BUREAUCRATIC,SYSTEMS,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   HISTORICAL STRUCTURAL  AND HUMAN BEHAVIOR APPROACHES</a:t>
            </a:r>
          </a:p>
          <a:p>
            <a:r>
              <a:rPr lang="en-US" dirty="0" smtClean="0">
                <a:latin typeface="Arial Black" pitchFamily="34" charset="0"/>
              </a:rPr>
              <a:t>     DISCUSSION OF </a:t>
            </a:r>
            <a:r>
              <a:rPr lang="en-US" smtClean="0">
                <a:latin typeface="Arial Black" pitchFamily="34" charset="0"/>
              </a:rPr>
              <a:t>ECOLOGICAL , </a:t>
            </a:r>
            <a:r>
              <a:rPr lang="en-US" dirty="0" smtClean="0">
                <a:latin typeface="Arial Black" pitchFamily="34" charset="0"/>
              </a:rPr>
              <a:t>AND COMPARATIVE APPROACHES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QUOTATION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 "</a:t>
            </a:r>
            <a:r>
              <a:rPr lang="en-US" sz="3600" dirty="0">
                <a:latin typeface="Arial Black" pitchFamily="34" charset="0"/>
              </a:rPr>
              <a:t>The comparative aspects of public administration have largely been ignored; and as long as the study of public administration is not comparative, claims for a science of public administration sound rather hollow</a:t>
            </a:r>
            <a:r>
              <a:rPr lang="en-US" sz="3600" dirty="0" smtClean="0">
                <a:latin typeface="Arial Black" pitchFamily="34" charset="0"/>
              </a:rPr>
              <a:t>.”</a:t>
            </a:r>
            <a:endParaRPr lang="en-US" dirty="0" smtClean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latin typeface="Arial Black" pitchFamily="34" charset="0"/>
              </a:rPr>
              <a:t>SCIENCE OF PUBLIC ADMINISTRATION</a:t>
            </a:r>
            <a:endParaRPr lang="en-US" sz="36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  “ Conceivably there might be a science of American public administration and a science of British public administration and a science of Pakistani public administration, but can there be a 'science of public administration' in the sense of a body of generalized principles independent of their peculiar national setting?"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WHAT TO COMPARE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09600" indent="-609600">
              <a:lnSpc>
                <a:spcPct val="80000"/>
              </a:lnSpc>
            </a:pPr>
            <a:endParaRPr lang="en-US" b="1" dirty="0" smtClean="0"/>
          </a:p>
          <a:p>
            <a:pPr marL="609600" indent="-609600">
              <a:lnSpc>
                <a:spcPct val="80000"/>
              </a:lnSpc>
            </a:pPr>
            <a:r>
              <a:rPr lang="en-US" b="1" dirty="0" smtClean="0">
                <a:latin typeface="Arial Black" pitchFamily="34" charset="0"/>
              </a:rPr>
              <a:t>Compare different areas or systems</a:t>
            </a:r>
          </a:p>
          <a:p>
            <a:pPr marL="609600" indent="-609600">
              <a:lnSpc>
                <a:spcPct val="80000"/>
              </a:lnSpc>
            </a:pPr>
            <a:endParaRPr lang="en-US" b="1" dirty="0" smtClean="0">
              <a:latin typeface="Arial Black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en-US" b="1" dirty="0" smtClean="0">
                <a:latin typeface="Arial Black" pitchFamily="34" charset="0"/>
              </a:rPr>
              <a:t>Compare systems at different times</a:t>
            </a:r>
          </a:p>
          <a:p>
            <a:pPr marL="609600" indent="-609600">
              <a:lnSpc>
                <a:spcPct val="80000"/>
              </a:lnSpc>
            </a:pPr>
            <a:endParaRPr lang="en-US" b="1" dirty="0" smtClean="0">
              <a:latin typeface="Arial Black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en-US" b="1" dirty="0" smtClean="0">
                <a:latin typeface="Arial Black" pitchFamily="34" charset="0"/>
              </a:rPr>
              <a:t>Compare different systems at the same time</a:t>
            </a:r>
          </a:p>
          <a:p>
            <a:pPr marL="609600" indent="-609600">
              <a:lnSpc>
                <a:spcPct val="80000"/>
              </a:lnSpc>
            </a:pPr>
            <a:endParaRPr lang="en-US" b="1" dirty="0" smtClean="0">
              <a:latin typeface="Arial Black" pitchFamily="34" charset="0"/>
            </a:endParaRPr>
          </a:p>
          <a:p>
            <a:pPr marL="609600" indent="-609600">
              <a:lnSpc>
                <a:spcPct val="80000"/>
              </a:lnSpc>
            </a:pPr>
            <a:r>
              <a:rPr lang="en-US" b="1" dirty="0" smtClean="0">
                <a:latin typeface="Arial Black" pitchFamily="34" charset="0"/>
              </a:rPr>
              <a:t>Compare different systems at same status (</a:t>
            </a:r>
            <a:r>
              <a:rPr lang="en-US" b="1" dirty="0" err="1" smtClean="0">
                <a:latin typeface="Arial Black" pitchFamily="34" charset="0"/>
              </a:rPr>
              <a:t>eg</a:t>
            </a:r>
            <a:r>
              <a:rPr lang="en-US" b="1" dirty="0" smtClean="0">
                <a:latin typeface="Arial Black" pitchFamily="34" charset="0"/>
              </a:rPr>
              <a:t>. Governments over war 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WHAT TO COMPARE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 Black" pitchFamily="34" charset="0"/>
              </a:rPr>
              <a:t>Environment of the administrative system.</a:t>
            </a:r>
          </a:p>
          <a:p>
            <a:r>
              <a:rPr lang="en-US" dirty="0" smtClean="0">
                <a:latin typeface="Arial Black" pitchFamily="34" charset="0"/>
              </a:rPr>
              <a:t> The whole administrative system.</a:t>
            </a:r>
          </a:p>
          <a:p>
            <a:r>
              <a:rPr lang="en-US" dirty="0" smtClean="0">
                <a:latin typeface="Arial Black" pitchFamily="34" charset="0"/>
              </a:rPr>
              <a:t> The formal structure of the administrative system with a focus on the pattern of hierarchy, division of work,  </a:t>
            </a:r>
            <a:r>
              <a:rPr lang="en-US" dirty="0" err="1" smtClean="0">
                <a:latin typeface="Arial Black" pitchFamily="34" charset="0"/>
              </a:rPr>
              <a:t>specialisation</a:t>
            </a:r>
            <a:r>
              <a:rPr lang="en-US" dirty="0" smtClean="0">
                <a:latin typeface="Arial Black" pitchFamily="34" charset="0"/>
              </a:rPr>
              <a:t>, authority-responsibility network </a:t>
            </a:r>
            <a:r>
              <a:rPr lang="en-US" dirty="0" err="1" smtClean="0">
                <a:latin typeface="Arial Black" pitchFamily="34" charset="0"/>
              </a:rPr>
              <a:t>decentralisation</a:t>
            </a:r>
            <a:r>
              <a:rPr lang="en-US" dirty="0" smtClean="0">
                <a:latin typeface="Arial Black" pitchFamily="34" charset="0"/>
              </a:rPr>
              <a:t>,  delegation, control mechanisms, procedures, </a:t>
            </a:r>
            <a:r>
              <a:rPr lang="en-US" b="1" i="1" dirty="0" smtClean="0">
                <a:latin typeface="Arial Black" pitchFamily="34" charset="0"/>
              </a:rPr>
              <a:t>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WHAT TO COMPARE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0292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INFORMALORGANISATIONALPATTERNS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 </a:t>
            </a:r>
          </a:p>
          <a:p>
            <a:r>
              <a:rPr lang="en-US" dirty="0" smtClean="0">
                <a:latin typeface="Arial Black" pitchFamily="34" charset="0"/>
              </a:rPr>
              <a:t>The nature of human groups,</a:t>
            </a:r>
          </a:p>
          <a:p>
            <a:r>
              <a:rPr lang="en-US" dirty="0" smtClean="0">
                <a:latin typeface="Arial Black" pitchFamily="34" charset="0"/>
              </a:rPr>
              <a:t> The relationships among individuals motivation system and the status of morale</a:t>
            </a:r>
          </a:p>
          <a:p>
            <a:r>
              <a:rPr lang="en-US" dirty="0" smtClean="0">
                <a:latin typeface="Arial Black" pitchFamily="34" charset="0"/>
              </a:rPr>
              <a:t> Patterns of informal communication </a:t>
            </a:r>
          </a:p>
          <a:p>
            <a:r>
              <a:rPr lang="en-US" dirty="0" smtClean="0">
                <a:latin typeface="Arial Black" pitchFamily="34" charset="0"/>
              </a:rPr>
              <a:t> the nature of leadership..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WHAT TO COMPARE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Arial Black" pitchFamily="34" charset="0"/>
              </a:rPr>
              <a:t> The interaction between the personality of individuals and the organizational system.</a:t>
            </a:r>
          </a:p>
          <a:p>
            <a:r>
              <a:rPr lang="en-US" dirty="0" smtClean="0">
                <a:latin typeface="Arial Black" pitchFamily="34" charset="0"/>
              </a:rPr>
              <a:t> The policy and decision making systems of the organization that link its various parts.</a:t>
            </a:r>
          </a:p>
          <a:p>
            <a:r>
              <a:rPr lang="en-US" dirty="0" smtClean="0">
                <a:latin typeface="Arial Black" pitchFamily="34" charset="0"/>
              </a:rPr>
              <a:t>  The communications system, which also involves the feedback mechanism.</a:t>
            </a:r>
          </a:p>
          <a:p>
            <a:r>
              <a:rPr lang="en-US" dirty="0" smtClean="0">
                <a:latin typeface="Arial Black" pitchFamily="34" charset="0"/>
              </a:rPr>
              <a:t>The overall performance of an administrative system.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LEVELS OF COMPARISON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458200" cy="47545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>
                <a:latin typeface="Arial Black" pitchFamily="34" charset="0"/>
              </a:rPr>
              <a:t> Intra-national Analysis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   When an analysis in a comparative perspective is taken up among various administrative systems functioning </a:t>
            </a:r>
            <a:r>
              <a:rPr lang="en-US" b="1" dirty="0" smtClean="0">
                <a:latin typeface="Arial Black" pitchFamily="34" charset="0"/>
              </a:rPr>
              <a:t>within a country, it would be an intra-national analysis.' Comparison </a:t>
            </a:r>
            <a:r>
              <a:rPr lang="en-US" dirty="0" smtClean="0">
                <a:latin typeface="Arial Black" pitchFamily="34" charset="0"/>
              </a:rPr>
              <a:t>of district administration in </a:t>
            </a:r>
            <a:r>
              <a:rPr lang="en-US" b="1" dirty="0" err="1" smtClean="0">
                <a:latin typeface="Arial Black" pitchFamily="34" charset="0"/>
              </a:rPr>
              <a:t>Sindh</a:t>
            </a:r>
            <a:r>
              <a:rPr lang="en-US" b="1" dirty="0" smtClean="0">
                <a:latin typeface="Arial Black" pitchFamily="34" charset="0"/>
              </a:rPr>
              <a:t> and Punjab would be an example of such an analysis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LEVELS OF ANALYSIS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 </a:t>
            </a:r>
            <a:r>
              <a:rPr lang="en-US" b="1" dirty="0" smtClean="0">
                <a:latin typeface="Arial Black" pitchFamily="34" charset="0"/>
              </a:rPr>
              <a:t>Cross-national Analysis</a:t>
            </a:r>
          </a:p>
          <a:p>
            <a:pPr>
              <a:buNone/>
            </a:pPr>
            <a:endParaRPr lang="en-US" b="1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When two or more administrative systems (or their parts) are compared in the settings of different nations, this would </a:t>
            </a:r>
            <a:r>
              <a:rPr lang="en-US" b="1" dirty="0" smtClean="0">
                <a:latin typeface="Arial Black" pitchFamily="34" charset="0"/>
              </a:rPr>
              <a:t>be cross-national analysis. For example, comparing the </a:t>
            </a:r>
            <a:r>
              <a:rPr lang="en-US" dirty="0" smtClean="0">
                <a:latin typeface="Arial Black" pitchFamily="34" charset="0"/>
              </a:rPr>
              <a:t>recruitment systems of higher civil service of China, Thailand and Pakistan would incorporate a cross-national analysis. '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CROSS- CULTURAL ANALYSIS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 </a:t>
            </a:r>
            <a:r>
              <a:rPr lang="en-US" sz="3500" dirty="0" smtClean="0">
                <a:latin typeface="Arial Black" pitchFamily="34" charset="0"/>
              </a:rPr>
              <a:t>The word "cultural" in the category "cross-cultural“ has a broad connotation and involves an aggregation of distinctive political, economic and socio-cultural traits of a particular system and its environment</a:t>
            </a:r>
            <a:endParaRPr lang="en-US" sz="3500" b="1" dirty="0" smtClean="0">
              <a:latin typeface="Arial Black" pitchFamily="34" charset="0"/>
            </a:endParaRPr>
          </a:p>
          <a:p>
            <a:endParaRPr lang="en-US" sz="3500" b="1" dirty="0" smtClean="0">
              <a:latin typeface="Arial Black" pitchFamily="34" charset="0"/>
            </a:endParaRPr>
          </a:p>
          <a:p>
            <a:r>
              <a:rPr lang="en-US" sz="3500" b="1" dirty="0" smtClean="0">
                <a:latin typeface="Arial Black" pitchFamily="34" charset="0"/>
              </a:rPr>
              <a:t>Comparing </a:t>
            </a:r>
            <a:r>
              <a:rPr lang="en-US" sz="3500" dirty="0" smtClean="0">
                <a:latin typeface="Arial Black" pitchFamily="34" charset="0"/>
              </a:rPr>
              <a:t>the administrative system of the </a:t>
            </a:r>
            <a:r>
              <a:rPr lang="en-US" sz="3500" b="1" dirty="0" smtClean="0">
                <a:latin typeface="Arial Black" pitchFamily="34" charset="0"/>
              </a:rPr>
              <a:t>China (a hybrid system) with the U.S. (a capitalist system) or that between a developing country and a developed country </a:t>
            </a:r>
            <a:r>
              <a:rPr lang="en-US" sz="3500" dirty="0" smtClean="0">
                <a:latin typeface="Arial Black" pitchFamily="34" charset="0"/>
              </a:rPr>
              <a:t>could also </a:t>
            </a:r>
            <a:r>
              <a:rPr lang="en-US" sz="3500" b="1" dirty="0" smtClean="0">
                <a:latin typeface="Arial Black" pitchFamily="34" charset="0"/>
              </a:rPr>
              <a:t>be termed as cross-cultural analysis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WHAT TO COMPARE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> </a:t>
            </a:r>
            <a:r>
              <a:rPr lang="en-US" dirty="0" smtClean="0">
                <a:latin typeface="Arial Black" pitchFamily="34" charset="0"/>
              </a:rPr>
              <a:t>INSTITUTIONS</a:t>
            </a:r>
          </a:p>
          <a:p>
            <a:pPr>
              <a:lnSpc>
                <a:spcPct val="80000"/>
              </a:lnSpc>
            </a:pPr>
            <a:endParaRPr lang="en-US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Black" pitchFamily="34" charset="0"/>
              </a:rPr>
              <a:t>Branches of government (executive, legislative, judicial) 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Black" pitchFamily="34" charset="0"/>
              </a:rPr>
              <a:t>Bureaucracies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Black" pitchFamily="34" charset="0"/>
              </a:rPr>
              <a:t>Political Parties 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Black" pitchFamily="34" charset="0"/>
              </a:rPr>
              <a:t>Military </a:t>
            </a: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Black" pitchFamily="34" charset="0"/>
              </a:rPr>
              <a:t>Civil Society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WHAT TO COMPARE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dirty="0" smtClean="0">
                <a:latin typeface="Arial Black" pitchFamily="34" charset="0"/>
              </a:rPr>
              <a:t>PROCESSES</a:t>
            </a:r>
            <a:endParaRPr lang="en-US" dirty="0" smtClean="0"/>
          </a:p>
          <a:p>
            <a:pPr>
              <a:lnSpc>
                <a:spcPct val="80000"/>
              </a:lnSpc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Black" pitchFamily="34" charset="0"/>
              </a:rPr>
              <a:t>Policy making</a:t>
            </a:r>
          </a:p>
          <a:p>
            <a:pPr>
              <a:lnSpc>
                <a:spcPct val="80000"/>
              </a:lnSpc>
              <a:buNone/>
            </a:pPr>
            <a:endParaRPr lang="en-US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Black" pitchFamily="34" charset="0"/>
              </a:rPr>
              <a:t>Agenda setting</a:t>
            </a:r>
          </a:p>
          <a:p>
            <a:pPr>
              <a:lnSpc>
                <a:spcPct val="80000"/>
              </a:lnSpc>
              <a:buNone/>
            </a:pPr>
            <a:endParaRPr lang="en-US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Black" pitchFamily="34" charset="0"/>
              </a:rPr>
              <a:t>Decision Making</a:t>
            </a:r>
          </a:p>
          <a:p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WHAT TO COMPARE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dirty="0" smtClean="0">
                <a:latin typeface="Arial Black" pitchFamily="34" charset="0"/>
              </a:rPr>
              <a:t>BEHAVIORS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Black" pitchFamily="34" charset="0"/>
              </a:rPr>
              <a:t>Self-interested behavior (rent-seeking, utility maximization)   </a:t>
            </a:r>
          </a:p>
          <a:p>
            <a:pPr>
              <a:lnSpc>
                <a:spcPct val="80000"/>
              </a:lnSpc>
            </a:pPr>
            <a:endParaRPr lang="en-US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</a:pPr>
            <a:r>
              <a:rPr lang="en-US" dirty="0" smtClean="0">
                <a:latin typeface="Arial Black" pitchFamily="34" charset="0"/>
              </a:rPr>
              <a:t>Socially motivated behavior     </a:t>
            </a:r>
          </a:p>
          <a:p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WHAT TO COMPARE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4000" dirty="0" smtClean="0">
                <a:latin typeface="Arial Black" pitchFamily="34" charset="0"/>
              </a:rPr>
              <a:t>CULTURE</a:t>
            </a:r>
          </a:p>
          <a:p>
            <a:pPr>
              <a:buNone/>
            </a:pPr>
            <a:endParaRPr lang="en-US" sz="4000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3600" dirty="0" smtClean="0">
                <a:latin typeface="Arial Black" pitchFamily="34" charset="0"/>
              </a:rPr>
              <a:t>Is it Traditional </a:t>
            </a:r>
          </a:p>
          <a:p>
            <a:pPr>
              <a:buNone/>
            </a:pPr>
            <a:r>
              <a:rPr lang="en-US" sz="3600" dirty="0" smtClean="0">
                <a:latin typeface="Arial Black" pitchFamily="34" charset="0"/>
              </a:rPr>
              <a:t>OR</a:t>
            </a:r>
            <a:br>
              <a:rPr lang="en-US" sz="3600" dirty="0" smtClean="0">
                <a:latin typeface="Arial Black" pitchFamily="34" charset="0"/>
              </a:rPr>
            </a:br>
            <a:r>
              <a:rPr lang="en-US" sz="3600" dirty="0" smtClean="0">
                <a:latin typeface="Arial Black" pitchFamily="34" charset="0"/>
              </a:rPr>
              <a:t>Modern</a:t>
            </a:r>
            <a:endParaRPr lang="en-US" sz="36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WHAT TO COMPARE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3600" dirty="0" smtClean="0">
                <a:latin typeface="Arial Black" pitchFamily="34" charset="0"/>
              </a:rPr>
              <a:t>ECONOMY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3600" dirty="0" smtClean="0">
              <a:solidFill>
                <a:srgbClr val="009900"/>
              </a:solidFill>
              <a:latin typeface="Arial Black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3600" dirty="0" smtClean="0">
                <a:latin typeface="Arial Black" pitchFamily="34" charset="0"/>
              </a:rPr>
              <a:t>Market driven</a:t>
            </a:r>
          </a:p>
          <a:p>
            <a:pPr>
              <a:lnSpc>
                <a:spcPct val="80000"/>
              </a:lnSpc>
              <a:buNone/>
            </a:pPr>
            <a:endParaRPr lang="en-US" sz="3600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3600" dirty="0" smtClean="0">
                <a:latin typeface="Arial Black" pitchFamily="34" charset="0"/>
              </a:rPr>
              <a:t>Command/planned </a:t>
            </a:r>
          </a:p>
          <a:p>
            <a:pPr>
              <a:lnSpc>
                <a:spcPct val="80000"/>
              </a:lnSpc>
              <a:buNone/>
            </a:pPr>
            <a:endParaRPr lang="en-US" sz="3600" dirty="0" smtClean="0">
              <a:latin typeface="Arial Black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3600" dirty="0" smtClean="0">
                <a:latin typeface="Arial Black" pitchFamily="34" charset="0"/>
              </a:rPr>
              <a:t>Mixed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3600" dirty="0" smtClean="0">
                <a:latin typeface="Arial Black" pitchFamily="34" charset="0"/>
              </a:rPr>
              <a:t> </a:t>
            </a:r>
          </a:p>
          <a:p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Oval 5"/>
          <p:cNvSpPr>
            <a:spLocks noChangeArrowheads="1"/>
          </p:cNvSpPr>
          <p:nvPr/>
        </p:nvSpPr>
        <p:spPr bwMode="auto">
          <a:xfrm>
            <a:off x="2438400" y="1752600"/>
            <a:ext cx="4343400" cy="3352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sp>
        <p:nvSpPr>
          <p:cNvPr id="12298" name="Text Box 10"/>
          <p:cNvSpPr txBox="1">
            <a:spLocks noChangeArrowheads="1"/>
          </p:cNvSpPr>
          <p:nvPr/>
        </p:nvSpPr>
        <p:spPr bwMode="auto">
          <a:xfrm>
            <a:off x="3810000" y="4495800"/>
            <a:ext cx="1301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3300"/>
                </a:solidFill>
              </a:rPr>
              <a:t>POLITICS</a:t>
            </a:r>
            <a:r>
              <a:rPr lang="en-US" b="1"/>
              <a:t> </a:t>
            </a:r>
          </a:p>
        </p:txBody>
      </p:sp>
      <p:sp>
        <p:nvSpPr>
          <p:cNvPr id="12299" name="Oval 11"/>
          <p:cNvSpPr>
            <a:spLocks noChangeArrowheads="1"/>
          </p:cNvSpPr>
          <p:nvPr/>
        </p:nvSpPr>
        <p:spPr bwMode="auto">
          <a:xfrm>
            <a:off x="1447800" y="1143000"/>
            <a:ext cx="6553200" cy="4876800"/>
          </a:xfrm>
          <a:prstGeom prst="ellips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4556125" y="59801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6172200" y="4648200"/>
            <a:ext cx="127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FF"/>
                </a:solidFill>
              </a:rPr>
              <a:t>CULTURE</a:t>
            </a:r>
          </a:p>
        </p:txBody>
      </p:sp>
      <p:sp>
        <p:nvSpPr>
          <p:cNvPr id="12303" name="Oval 15"/>
          <p:cNvSpPr>
            <a:spLocks noChangeArrowheads="1"/>
          </p:cNvSpPr>
          <p:nvPr/>
        </p:nvSpPr>
        <p:spPr bwMode="auto">
          <a:xfrm>
            <a:off x="533400" y="762000"/>
            <a:ext cx="8305800" cy="5867400"/>
          </a:xfrm>
          <a:prstGeom prst="ellipse">
            <a:avLst/>
          </a:prstGeom>
          <a:noFill/>
          <a:ln w="38100">
            <a:solidFill>
              <a:srgbClr val="3399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 rot="1915844">
            <a:off x="2590800" y="5867400"/>
            <a:ext cx="1365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b="1">
                <a:solidFill>
                  <a:srgbClr val="009900"/>
                </a:solidFill>
              </a:rPr>
              <a:t>ECONOMY</a:t>
            </a:r>
          </a:p>
        </p:txBody>
      </p:sp>
      <p:sp>
        <p:nvSpPr>
          <p:cNvPr id="12305" name="Oval 17"/>
          <p:cNvSpPr>
            <a:spLocks noChangeArrowheads="1"/>
          </p:cNvSpPr>
          <p:nvPr/>
        </p:nvSpPr>
        <p:spPr bwMode="auto">
          <a:xfrm>
            <a:off x="3352800" y="2438400"/>
            <a:ext cx="2514600" cy="1828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1"/>
              <a:t>INSTITUTIONS</a:t>
            </a:r>
          </a:p>
          <a:p>
            <a:pPr algn="ctr"/>
            <a:r>
              <a:rPr lang="en-US" b="1"/>
              <a:t>PROCESSES</a:t>
            </a:r>
          </a:p>
          <a:p>
            <a:pPr algn="ctr"/>
            <a:r>
              <a:rPr lang="en-US" b="1"/>
              <a:t>BEHAVIORS</a:t>
            </a:r>
          </a:p>
        </p:txBody>
      </p:sp>
      <p:sp>
        <p:nvSpPr>
          <p:cNvPr id="12312" name="AutoShape 24"/>
          <p:cNvSpPr>
            <a:spLocks noChangeArrowheads="1"/>
          </p:cNvSpPr>
          <p:nvPr/>
        </p:nvSpPr>
        <p:spPr bwMode="auto">
          <a:xfrm>
            <a:off x="1905000" y="2895600"/>
            <a:ext cx="1219200" cy="25146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3399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3" name="AutoShape 25"/>
          <p:cNvSpPr>
            <a:spLocks noChangeArrowheads="1"/>
          </p:cNvSpPr>
          <p:nvPr/>
        </p:nvSpPr>
        <p:spPr bwMode="auto">
          <a:xfrm rot="20331480" flipH="1">
            <a:off x="5791200" y="1219200"/>
            <a:ext cx="1066800" cy="3124200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5" name="AutoShape 27"/>
          <p:cNvSpPr>
            <a:spLocks noChangeArrowheads="1"/>
          </p:cNvSpPr>
          <p:nvPr/>
        </p:nvSpPr>
        <p:spPr bwMode="auto">
          <a:xfrm rot="3849767" flipH="1">
            <a:off x="5458619" y="3259932"/>
            <a:ext cx="685800" cy="1566862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16" name="Text Box 28"/>
          <p:cNvSpPr txBox="1">
            <a:spLocks noChangeArrowheads="1"/>
          </p:cNvSpPr>
          <p:nvPr/>
        </p:nvSpPr>
        <p:spPr bwMode="auto">
          <a:xfrm rot="-1857826">
            <a:off x="6705600" y="5486400"/>
            <a:ext cx="946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Market </a:t>
            </a:r>
          </a:p>
        </p:txBody>
      </p:sp>
      <p:sp>
        <p:nvSpPr>
          <p:cNvPr id="12317" name="Text Box 29"/>
          <p:cNvSpPr txBox="1">
            <a:spLocks noChangeArrowheads="1"/>
          </p:cNvSpPr>
          <p:nvPr/>
        </p:nvSpPr>
        <p:spPr bwMode="auto">
          <a:xfrm rot="4856965">
            <a:off x="8732" y="3572668"/>
            <a:ext cx="2178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Command /planned</a:t>
            </a:r>
          </a:p>
        </p:txBody>
      </p:sp>
      <p:sp>
        <p:nvSpPr>
          <p:cNvPr id="12318" name="Text Box 30"/>
          <p:cNvSpPr txBox="1">
            <a:spLocks noChangeArrowheads="1"/>
          </p:cNvSpPr>
          <p:nvPr/>
        </p:nvSpPr>
        <p:spPr bwMode="auto">
          <a:xfrm rot="591949">
            <a:off x="4114800" y="2057400"/>
            <a:ext cx="1403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Democratic </a:t>
            </a:r>
          </a:p>
        </p:txBody>
      </p:sp>
      <p:sp>
        <p:nvSpPr>
          <p:cNvPr id="12319" name="Text Box 31"/>
          <p:cNvSpPr txBox="1">
            <a:spLocks noChangeArrowheads="1"/>
          </p:cNvSpPr>
          <p:nvPr/>
        </p:nvSpPr>
        <p:spPr bwMode="auto">
          <a:xfrm rot="-2282823">
            <a:off x="2590800" y="2438400"/>
            <a:ext cx="1479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Authoritarian</a:t>
            </a:r>
          </a:p>
        </p:txBody>
      </p:sp>
      <p:sp>
        <p:nvSpPr>
          <p:cNvPr id="12322" name="Text Box 34"/>
          <p:cNvSpPr txBox="1">
            <a:spLocks noChangeArrowheads="1"/>
          </p:cNvSpPr>
          <p:nvPr/>
        </p:nvSpPr>
        <p:spPr bwMode="auto">
          <a:xfrm rot="-3441179">
            <a:off x="1607344" y="2602707"/>
            <a:ext cx="125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Traditional</a:t>
            </a:r>
          </a:p>
        </p:txBody>
      </p:sp>
      <p:sp>
        <p:nvSpPr>
          <p:cNvPr id="12323" name="Text Box 35"/>
          <p:cNvSpPr txBox="1">
            <a:spLocks noChangeArrowheads="1"/>
          </p:cNvSpPr>
          <p:nvPr/>
        </p:nvSpPr>
        <p:spPr bwMode="auto">
          <a:xfrm rot="-1686081">
            <a:off x="4495800" y="5410200"/>
            <a:ext cx="111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Modern</a:t>
            </a:r>
          </a:p>
        </p:txBody>
      </p:sp>
      <p:sp>
        <p:nvSpPr>
          <p:cNvPr id="12324" name="Text Box 36"/>
          <p:cNvSpPr txBox="1">
            <a:spLocks noChangeArrowheads="1"/>
          </p:cNvSpPr>
          <p:nvPr/>
        </p:nvSpPr>
        <p:spPr bwMode="auto">
          <a:xfrm>
            <a:off x="3276600" y="203200"/>
            <a:ext cx="3444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b="1"/>
              <a:t>THE ECOLOGICAL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Enduring features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3340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>
                <a:latin typeface="Arial Black" pitchFamily="34" charset="0"/>
              </a:rPr>
              <a:t> Patterns of organization, certain common programs of governments, capacities and performance: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b="1" dirty="0" smtClean="0">
                <a:latin typeface="Arial Black" pitchFamily="34" charset="0"/>
              </a:rPr>
              <a:t>	</a:t>
            </a:r>
          </a:p>
          <a:p>
            <a:pPr>
              <a:lnSpc>
                <a:spcPct val="90000"/>
              </a:lnSpc>
              <a:buNone/>
            </a:pPr>
            <a:r>
              <a:rPr lang="en-US" b="1" dirty="0" smtClean="0">
                <a:latin typeface="Arial Black" pitchFamily="34" charset="0"/>
              </a:rPr>
              <a:t>	1) Public Administration- Rule   Application</a:t>
            </a:r>
          </a:p>
          <a:p>
            <a:pPr>
              <a:lnSpc>
                <a:spcPct val="90000"/>
              </a:lnSpc>
              <a:buNone/>
            </a:pPr>
            <a:r>
              <a:rPr lang="en-US" b="1" dirty="0" smtClean="0">
                <a:latin typeface="Arial Black" pitchFamily="34" charset="0"/>
              </a:rPr>
              <a:t>	2) Bureaucracy- Hierarchical organizations designed to utilize the enforcement of universal and impersonal rules to maintain authority</a:t>
            </a:r>
          </a:p>
          <a:p>
            <a:pPr>
              <a:lnSpc>
                <a:spcPct val="90000"/>
              </a:lnSpc>
              <a:buNone/>
            </a:pPr>
            <a:r>
              <a:rPr lang="en-US" b="1" dirty="0" smtClean="0">
                <a:latin typeface="Arial Black" pitchFamily="34" charset="0"/>
              </a:rPr>
              <a:t>	3) Public Policy / Rule making as well 	as rule application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COMPARISONS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b="1" dirty="0" smtClean="0">
                <a:latin typeface="Arial Black" pitchFamily="34" charset="0"/>
              </a:rPr>
              <a:t> Modern comparisons are possible across the deepest divisions of system types: between authoritarian and pluralist systems, industrialized and developing systems and secular and religious regimes</a:t>
            </a:r>
            <a:r>
              <a:rPr lang="en-US" b="1" dirty="0" smtClean="0"/>
              <a:t>.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GOAL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/>
              <a:t>  </a:t>
            </a:r>
            <a:r>
              <a:rPr lang="en-US" b="1" dirty="0">
                <a:latin typeface="Arial Black" pitchFamily="34" charset="0"/>
              </a:rPr>
              <a:t>  CPA attempts to find universal patterns and regularities through comparison, irrespective of level of development and irrespective of place and </a:t>
            </a:r>
            <a:r>
              <a:rPr lang="en-US" b="1" dirty="0" smtClean="0">
                <a:latin typeface="Arial Black" pitchFamily="34" charset="0"/>
              </a:rPr>
              <a:t>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GOAL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 Search for General Enduring Features of Governance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SOME TOPICS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dirty="0" smtClean="0"/>
          </a:p>
          <a:p>
            <a:r>
              <a:rPr lang="en-US" dirty="0" smtClean="0">
                <a:latin typeface="Arial Black" pitchFamily="34" charset="0"/>
              </a:rPr>
              <a:t> Political Culture and Administration</a:t>
            </a:r>
          </a:p>
          <a:p>
            <a:r>
              <a:rPr lang="en-US" dirty="0" smtClean="0">
                <a:latin typeface="Arial Black" pitchFamily="34" charset="0"/>
              </a:rPr>
              <a:t> Recruitment</a:t>
            </a:r>
          </a:p>
          <a:p>
            <a:r>
              <a:rPr lang="en-US" dirty="0" smtClean="0">
                <a:latin typeface="Arial Black" pitchFamily="34" charset="0"/>
              </a:rPr>
              <a:t> Bureaucratic Structures</a:t>
            </a:r>
          </a:p>
          <a:p>
            <a:r>
              <a:rPr lang="en-US" dirty="0" smtClean="0">
                <a:latin typeface="Arial Black" pitchFamily="34" charset="0"/>
              </a:rPr>
              <a:t> The Interface of Political Institutions and the Public Bureaucracy</a:t>
            </a:r>
          </a:p>
          <a:p>
            <a:r>
              <a:rPr lang="en-US" dirty="0" smtClean="0">
                <a:latin typeface="Arial Black" pitchFamily="34" charset="0"/>
              </a:rPr>
              <a:t> Public Management.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653</Words>
  <Application>Microsoft Office PowerPoint</Application>
  <PresentationFormat>On-screen Show (4:3)</PresentationFormat>
  <Paragraphs>127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COMPARATIVE PUBLIC ADMINISTRATION MPA 503</vt:lpstr>
      <vt:lpstr>SUMMARY/RECAP</vt:lpstr>
      <vt:lpstr>QUOTATION</vt:lpstr>
      <vt:lpstr>SCIENCE OF PUBLIC ADMINISTRATION</vt:lpstr>
      <vt:lpstr>WHAT TO COMPARE</vt:lpstr>
      <vt:lpstr>WHAT TO COMPARE</vt:lpstr>
      <vt:lpstr>WHAT TO COMPARE</vt:lpstr>
      <vt:lpstr>WHAT TO COMPARE</vt:lpstr>
      <vt:lpstr>LEVELS OF COMPARISON</vt:lpstr>
      <vt:lpstr>LEVELS OF ANALYSIS</vt:lpstr>
      <vt:lpstr>CROSS- CULTURAL ANALYSIS</vt:lpstr>
      <vt:lpstr>WHAT TO COMPARE</vt:lpstr>
      <vt:lpstr>WHAT TO COMPARE</vt:lpstr>
      <vt:lpstr>WHAT TO COMPARE</vt:lpstr>
      <vt:lpstr>WHAT TO COMPARE</vt:lpstr>
      <vt:lpstr>WHAT TO COMPARE</vt:lpstr>
      <vt:lpstr>Slide 17</vt:lpstr>
      <vt:lpstr>Enduring features</vt:lpstr>
      <vt:lpstr>COMPARISONS</vt:lpstr>
      <vt:lpstr>GOAL</vt:lpstr>
      <vt:lpstr>GOAL</vt:lpstr>
      <vt:lpstr>SOME TOPICS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CPA</dc:title>
  <dc:creator>jeff</dc:creator>
  <cp:lastModifiedBy>Administrator</cp:lastModifiedBy>
  <cp:revision>8</cp:revision>
  <dcterms:created xsi:type="dcterms:W3CDTF">2014-06-14T11:31:06Z</dcterms:created>
  <dcterms:modified xsi:type="dcterms:W3CDTF">2014-06-15T10:13:41Z</dcterms:modified>
</cp:coreProperties>
</file>