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76976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2972191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2851618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2756131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2790726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344983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1528433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200125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3493145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3205330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15A0F4-B72E-4615-96CB-B1A6EAC26018}" type="datetimeFigureOut">
              <a:rPr lang="en-US" smtClean="0"/>
              <a:pPr/>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1954495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5A0F4-B72E-4615-96CB-B1A6EAC26018}" type="datetimeFigureOut">
              <a:rPr lang="en-US" smtClean="0"/>
              <a:pPr/>
              <a:t>08/07/2014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199388-07F9-419A-9328-86AC831B2B0B}" type="slidenum">
              <a:rPr lang="en-US" smtClean="0"/>
              <a:pPr/>
              <a:t>‹#›</a:t>
            </a:fld>
            <a:endParaRPr lang="en-US"/>
          </a:p>
        </p:txBody>
      </p:sp>
    </p:spTree>
    <p:extLst>
      <p:ext uri="{BB962C8B-B14F-4D97-AF65-F5344CB8AC3E}">
        <p14:creationId xmlns="" xmlns:p14="http://schemas.microsoft.com/office/powerpoint/2010/main" val="477005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419600"/>
            <a:ext cx="7772400" cy="1470025"/>
          </a:xfrm>
        </p:spPr>
        <p:txBody>
          <a:bodyPr>
            <a:normAutofit/>
          </a:bodyPr>
          <a:lstStyle/>
          <a:p>
            <a:r>
              <a:rPr lang="en-US" sz="3200" dirty="0" smtClean="0">
                <a:latin typeface="Arial Black" pitchFamily="34" charset="0"/>
              </a:rPr>
              <a:t>PAKISTAN ADMINISTRATIVE SYSTEM</a:t>
            </a:r>
            <a:endParaRPr lang="en-US" sz="3200" dirty="0">
              <a:latin typeface="Arial Black" pitchFamily="34" charset="0"/>
            </a:endParaRPr>
          </a:p>
        </p:txBody>
      </p:sp>
      <p:sp>
        <p:nvSpPr>
          <p:cNvPr id="3" name="Subtitle 2"/>
          <p:cNvSpPr>
            <a:spLocks noGrp="1"/>
          </p:cNvSpPr>
          <p:nvPr>
            <p:ph type="subTitle" idx="1"/>
          </p:nvPr>
        </p:nvSpPr>
        <p:spPr>
          <a:xfrm>
            <a:off x="1219200" y="838200"/>
            <a:ext cx="6400800" cy="3124200"/>
          </a:xfrm>
        </p:spPr>
        <p:txBody>
          <a:bodyPr>
            <a:normAutofit/>
          </a:bodyPr>
          <a:lstStyle/>
          <a:p>
            <a:r>
              <a:rPr lang="en-US" sz="3600" dirty="0" smtClean="0">
                <a:solidFill>
                  <a:schemeClr val="tx1"/>
                </a:solidFill>
                <a:latin typeface="Arial Black" pitchFamily="34" charset="0"/>
              </a:rPr>
              <a:t>COMPARATIVE PUBLIC ADMINISTRATION</a:t>
            </a:r>
            <a:br>
              <a:rPr lang="en-US" sz="3600" dirty="0" smtClean="0">
                <a:solidFill>
                  <a:schemeClr val="tx1"/>
                </a:solidFill>
                <a:latin typeface="Arial Black" pitchFamily="34" charset="0"/>
              </a:rPr>
            </a:br>
            <a:r>
              <a:rPr lang="en-US" sz="3600" dirty="0" smtClean="0">
                <a:solidFill>
                  <a:schemeClr val="tx1"/>
                </a:solidFill>
                <a:latin typeface="Arial Black" pitchFamily="34" charset="0"/>
              </a:rPr>
              <a:t> MPA </a:t>
            </a:r>
            <a:r>
              <a:rPr lang="en-US" sz="3600" dirty="0" smtClean="0">
                <a:solidFill>
                  <a:schemeClr val="tx1"/>
                </a:solidFill>
                <a:latin typeface="Arial Black" pitchFamily="34" charset="0"/>
              </a:rPr>
              <a:t>503</a:t>
            </a:r>
          </a:p>
          <a:p>
            <a:endParaRPr lang="en-US" sz="3600" dirty="0" smtClean="0">
              <a:solidFill>
                <a:schemeClr val="tx1"/>
              </a:solidFill>
              <a:latin typeface="Arial Black" pitchFamily="34" charset="0"/>
            </a:endParaRPr>
          </a:p>
          <a:p>
            <a:r>
              <a:rPr lang="en-US" sz="3600" dirty="0" smtClean="0">
                <a:solidFill>
                  <a:schemeClr val="tx1"/>
                </a:solidFill>
                <a:latin typeface="Arial Black" pitchFamily="34" charset="0"/>
              </a:rPr>
              <a:t>LECTURE 29</a:t>
            </a:r>
            <a:endParaRPr lang="en-US" sz="3600" dirty="0">
              <a:solidFill>
                <a:schemeClr val="tx1"/>
              </a:solidFill>
            </a:endParaRPr>
          </a:p>
        </p:txBody>
      </p:sp>
    </p:spTree>
    <p:extLst>
      <p:ext uri="{BB962C8B-B14F-4D97-AF65-F5344CB8AC3E}">
        <p14:creationId xmlns="" xmlns:p14="http://schemas.microsoft.com/office/powerpoint/2010/main" val="10761916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MANAGEMENT IN PAKISTAN</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sz="1800" dirty="0" smtClean="0">
                <a:latin typeface="Arial Black" pitchFamily="34" charset="0"/>
              </a:rPr>
              <a:t>PAKISTAN IS A FEDERAL STATE.</a:t>
            </a:r>
          </a:p>
          <a:p>
            <a:r>
              <a:rPr lang="en-US" sz="1800" dirty="0" smtClean="0">
                <a:latin typeface="Arial Black" pitchFamily="34" charset="0"/>
              </a:rPr>
              <a:t>ACCORDING TO THE CONSTITUTUION OF 1973 WHEN FULLY OPERATIVE, THE EXECUTIVE AUTHORITY OF THE FEDERATION IS EXERCISED BY THE FEDERAL GOVERNMENT IN THE NAME OF THE PRESIDENT.</a:t>
            </a:r>
          </a:p>
          <a:p>
            <a:r>
              <a:rPr lang="en-US" sz="1800" dirty="0" smtClean="0">
                <a:latin typeface="Arial Black" pitchFamily="34" charset="0"/>
              </a:rPr>
              <a:t>THE PRIME MINISTER IS THE CHIEF EXECUTIVE OF THE FEDERATION AND THE FEDERAL CABINET EXERCISE ITS AUTHORITY THROUGH HIM.</a:t>
            </a:r>
          </a:p>
          <a:p>
            <a:r>
              <a:rPr lang="en-US" sz="1800" dirty="0" smtClean="0">
                <a:latin typeface="Arial Black" pitchFamily="34" charset="0"/>
              </a:rPr>
              <a:t>ACCORDING TO THE FOURTH SCHEDULE (ARTICLE 70 OF CONSTITUTION) THERE IS A LIST OF SUBJECTS TO BE DEALT WITH BY THE FEDERAL GOVERNMENT AND ANOTHER BY THE FEDERAL AND THE PROVINCIAL GOVERNMENTS CONCURRENTLY .</a:t>
            </a:r>
          </a:p>
          <a:p>
            <a:r>
              <a:rPr lang="en-US" sz="1800" dirty="0" smtClean="0">
                <a:latin typeface="Arial Black" pitchFamily="34" charset="0"/>
              </a:rPr>
              <a:t>ALL THE REMAINING SUBJECTS AND RESIDUAL MATTERS OF ADMINISTRATION ARE IN THE PURVIEW OF THE PROVINCIAL GOVERNMENTS.</a:t>
            </a:r>
          </a:p>
        </p:txBody>
      </p:sp>
    </p:spTree>
    <p:extLst>
      <p:ext uri="{BB962C8B-B14F-4D97-AF65-F5344CB8AC3E}">
        <p14:creationId xmlns="" xmlns:p14="http://schemas.microsoft.com/office/powerpoint/2010/main" val="3636337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TECHNICAL AND NON-TECHNICAL POSTS</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20000"/>
          </a:bodyPr>
          <a:lstStyle/>
          <a:p>
            <a:r>
              <a:rPr lang="en-US" sz="1800" dirty="0" smtClean="0">
                <a:latin typeface="Arial Black" pitchFamily="34" charset="0"/>
              </a:rPr>
              <a:t>THE SERVICES AND POSTS UNDER THE GOVERNMENT IF PAKISTAN,WHETHER SUBJECT TO THE CONTROL OF THE FEDERAL OR PROVINCIAL GOVERNMENTS CAN BE CLASSIFIED INTO THE FOLLOWING THREE CATEGORIES ACCORDING TO THE MODE OF SELECTION AND REQUIREMENTS OF THE JOB:</a:t>
            </a:r>
          </a:p>
          <a:p>
            <a:pPr marL="400050" indent="-400050">
              <a:buFont typeface="+mj-lt"/>
              <a:buAutoNum type="romanLcPeriod"/>
            </a:pPr>
            <a:endParaRPr lang="en-US" sz="1800" dirty="0" smtClean="0">
              <a:latin typeface="Arial Black" pitchFamily="34" charset="0"/>
            </a:endParaRPr>
          </a:p>
          <a:p>
            <a:pPr marL="400050" indent="-400050">
              <a:buFont typeface="+mj-lt"/>
              <a:buAutoNum type="romanLcPeriod"/>
            </a:pPr>
            <a:r>
              <a:rPr lang="en-US" sz="1800" dirty="0" smtClean="0">
                <a:latin typeface="Arial Black" pitchFamily="34" charset="0"/>
              </a:rPr>
              <a:t>GENERALIST SERVICES</a:t>
            </a:r>
          </a:p>
          <a:p>
            <a:pPr marL="400050" indent="-400050">
              <a:buFont typeface="+mj-lt"/>
              <a:buAutoNum type="romanLcPeriod"/>
            </a:pPr>
            <a:r>
              <a:rPr lang="en-US" sz="1800" dirty="0" smtClean="0">
                <a:latin typeface="Arial Black" pitchFamily="34" charset="0"/>
              </a:rPr>
              <a:t>SEMI-TECHNICAL SPECIALIZED SERVICES</a:t>
            </a:r>
          </a:p>
          <a:p>
            <a:pPr marL="400050" indent="-400050">
              <a:buFont typeface="+mj-lt"/>
              <a:buAutoNum type="romanLcPeriod"/>
            </a:pPr>
            <a:r>
              <a:rPr lang="en-US" sz="1800" dirty="0" smtClean="0">
                <a:latin typeface="Arial Black" pitchFamily="34" charset="0"/>
              </a:rPr>
              <a:t>PURELY TECHNICAL SERVICES.</a:t>
            </a:r>
          </a:p>
          <a:p>
            <a:endParaRPr lang="en-US" sz="1800" dirty="0">
              <a:latin typeface="Arial Black" pitchFamily="34" charset="0"/>
            </a:endParaRPr>
          </a:p>
          <a:p>
            <a:r>
              <a:rPr lang="en-US" sz="1800" dirty="0" smtClean="0">
                <a:latin typeface="Arial Black" pitchFamily="34" charset="0"/>
              </a:rPr>
              <a:t>THERE ARE SOME POSTS TO WHICH RECRUITMENT IS MADE ON THE BASIS OF ADVANCED ACADEMIC ATTAINMENT IN A UNIVERSITY WITHOUT FORMAL EDUCATION OR TRAINING IN A PROFESSIONAL INSTITUTION.</a:t>
            </a:r>
          </a:p>
          <a:p>
            <a:r>
              <a:rPr lang="en-US" sz="1800" dirty="0" smtClean="0">
                <a:latin typeface="Arial Black" pitchFamily="34" charset="0"/>
              </a:rPr>
              <a:t>FOR EXAMPLE, CANDIDATE WITH HIGHER QUALIFICATIONS IN ECONOMICS , STATISTICS ETC, ARE SELECTED ON THE BASIS OF THEIR QUALIFICATIONS FOR SUCH SEMI-TECHNICAL POST AS RESEARCH OFFICER, ECONOMIC ADVISOR, SCIENTIFIC ADVISORS, ETC.</a:t>
            </a:r>
            <a:endParaRPr lang="en-US" sz="1800" dirty="0">
              <a:latin typeface="Arial Black" pitchFamily="34" charset="0"/>
            </a:endParaRPr>
          </a:p>
          <a:p>
            <a:pPr marL="0" indent="0">
              <a:buNone/>
            </a:pPr>
            <a:endParaRPr lang="en-US" sz="1800" dirty="0">
              <a:latin typeface="Arial Black" pitchFamily="34" charset="0"/>
            </a:endParaRPr>
          </a:p>
        </p:txBody>
      </p:sp>
    </p:spTree>
    <p:extLst>
      <p:ext uri="{BB962C8B-B14F-4D97-AF65-F5344CB8AC3E}">
        <p14:creationId xmlns="" xmlns:p14="http://schemas.microsoft.com/office/powerpoint/2010/main" val="676049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Black" pitchFamily="34" charset="0"/>
              </a:rPr>
              <a:t>TECHNICAL AND NON-TECHNICAL POSTS</a:t>
            </a:r>
            <a:endParaRPr lang="en-US" sz="28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THE PURELY TECHNICAL SERVICES AND POSTS ARE THOSE TO WHICH RECRUITMENT IS MADE ON THE BASIS OF TECHNICAL QUALIFICATIONS ACQUIRED MAINLY IN PROFESSIONAL INSTITUTIONS.</a:t>
            </a:r>
          </a:p>
          <a:p>
            <a:endParaRPr lang="en-US" sz="1800" dirty="0" smtClean="0">
              <a:latin typeface="Arial Black" pitchFamily="34" charset="0"/>
            </a:endParaRPr>
          </a:p>
          <a:p>
            <a:r>
              <a:rPr lang="en-US" sz="1800" dirty="0" smtClean="0">
                <a:latin typeface="Arial Black" pitchFamily="34" charset="0"/>
              </a:rPr>
              <a:t>THE JOB REQUIREMENTS FOR EACH POST IS DETERMINED AND PERSONS MEETING THE REQUIREMENTS ARE SELECTED, ON MERIT, FOR DIRECT APPOINTMENT WITHOUT FORMAL TRAINING.</a:t>
            </a:r>
          </a:p>
          <a:p>
            <a:endParaRPr lang="en-US" sz="1800" dirty="0" smtClean="0">
              <a:latin typeface="Arial Black" pitchFamily="34" charset="0"/>
            </a:endParaRPr>
          </a:p>
          <a:p>
            <a:r>
              <a:rPr lang="en-US" sz="1800" dirty="0" smtClean="0">
                <a:latin typeface="Arial Black" pitchFamily="34" charset="0"/>
              </a:rPr>
              <a:t>THE APPOINTMENTS TO THESE POSTS MAY ALSO BE CONSIDERED TO BELONG TO THE JOB ORIENTED SYSTEM.</a:t>
            </a:r>
          </a:p>
          <a:p>
            <a:endParaRPr lang="en-US" sz="1800" dirty="0">
              <a:latin typeface="Arial Black" pitchFamily="34" charset="0"/>
            </a:endParaRPr>
          </a:p>
        </p:txBody>
      </p:sp>
    </p:spTree>
    <p:extLst>
      <p:ext uri="{BB962C8B-B14F-4D97-AF65-F5344CB8AC3E}">
        <p14:creationId xmlns="" xmlns:p14="http://schemas.microsoft.com/office/powerpoint/2010/main" val="40679177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normAutofit/>
          </a:bodyPr>
          <a:lstStyle/>
          <a:p>
            <a:r>
              <a:rPr lang="en-US" sz="2400" dirty="0" smtClean="0">
                <a:latin typeface="Arial Black" pitchFamily="34" charset="0"/>
              </a:rPr>
              <a:t>ORGANIZATIONAL FRAMEWORK FOR PERSONNEL ADMINISTRATION IN PAKISTAN</a:t>
            </a:r>
            <a:endParaRPr lang="en-US" sz="24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THE ORGANIZATIONAL FRAMEWORK FOR A CENTRAL PERSONNEL AGENCY OR FOCAL POINT OF PERSONNEL MANAGEMENT WITHIN THE FEDERAL GOVERNMENT IS THE ESTABLISHMENT DIVISION OF THE CABINET SECRETARIAT.</a:t>
            </a:r>
          </a:p>
          <a:p>
            <a:endParaRPr lang="en-US" sz="1800" dirty="0" smtClean="0">
              <a:latin typeface="Arial Black" pitchFamily="34" charset="0"/>
            </a:endParaRPr>
          </a:p>
          <a:p>
            <a:r>
              <a:rPr lang="en-US" sz="1800" dirty="0" smtClean="0">
                <a:latin typeface="Arial Black" pitchFamily="34" charset="0"/>
              </a:rPr>
              <a:t>THE ESTABLISHMENT DIVISION IS A REPOSITORY OF ALL REGULATORY POWERS IN RESPECT OF ESTABLISHMENT MATTERS AND ISSUES NECESSARY DIRECTIONS TO ALL PERSONNEL AGENCIES WITHIN THE MINISTRIES AND THEIR DEPARTMENT OFFICE.</a:t>
            </a:r>
          </a:p>
          <a:p>
            <a:endParaRPr lang="en-US" sz="1800" dirty="0" smtClean="0">
              <a:latin typeface="Arial Black" pitchFamily="34" charset="0"/>
            </a:endParaRPr>
          </a:p>
          <a:p>
            <a:r>
              <a:rPr lang="en-US" sz="1800" dirty="0" smtClean="0">
                <a:latin typeface="Arial Black" pitchFamily="34" charset="0"/>
              </a:rPr>
              <a:t>THE ESTABLISHMENT DIVISION AS PART OF THE CABINET SECRETARIAT IS USUALLY UNDER THE DIRECT CHARGE OF THE PRIME MINISTER ALTHOUGH AT TIMES A MINISTER HAS ALSO CHARGE OF THE DIVISION.</a:t>
            </a:r>
          </a:p>
          <a:p>
            <a:endParaRPr lang="en-US" sz="1800" dirty="0">
              <a:latin typeface="Arial Black" pitchFamily="34" charset="0"/>
            </a:endParaRPr>
          </a:p>
        </p:txBody>
      </p:sp>
    </p:spTree>
    <p:extLst>
      <p:ext uri="{BB962C8B-B14F-4D97-AF65-F5344CB8AC3E}">
        <p14:creationId xmlns="" xmlns:p14="http://schemas.microsoft.com/office/powerpoint/2010/main" val="1322135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Black" pitchFamily="34" charset="0"/>
              </a:rPr>
              <a:t>ORGANIZATIONAL FRAMEWORK FOR PERSONNEL ADMINISTRATION IN PAKISTAN</a:t>
            </a:r>
            <a:endParaRPr lang="en-US" sz="2400" dirty="0"/>
          </a:p>
        </p:txBody>
      </p:sp>
      <p:sp>
        <p:nvSpPr>
          <p:cNvPr id="3" name="Content Placeholder 2"/>
          <p:cNvSpPr>
            <a:spLocks noGrp="1"/>
          </p:cNvSpPr>
          <p:nvPr>
            <p:ph idx="1"/>
          </p:nvPr>
        </p:nvSpPr>
        <p:spPr/>
        <p:txBody>
          <a:bodyPr>
            <a:normAutofit fontScale="85000" lnSpcReduction="10000"/>
          </a:bodyPr>
          <a:lstStyle/>
          <a:p>
            <a:r>
              <a:rPr lang="en-US" sz="1800" dirty="0" smtClean="0">
                <a:latin typeface="Arial Black" pitchFamily="34" charset="0"/>
              </a:rPr>
              <a:t>THE ESTABLISHMENT DIVISION IS REQUIRED TO BE CONSULTED BY OTHER DIVISIONS ON THE FOLLOWING MATTERS:</a:t>
            </a:r>
          </a:p>
          <a:p>
            <a:pPr>
              <a:buFont typeface="+mj-lt"/>
              <a:buAutoNum type="alphaLcParenR"/>
            </a:pPr>
            <a:r>
              <a:rPr lang="en-US" sz="1800" dirty="0" smtClean="0">
                <a:latin typeface="Arial Black" pitchFamily="34" charset="0"/>
              </a:rPr>
              <a:t>INITIAL APPOINTMENTS, OTHER THAN THOSE MADE THROUGH THE FEDERAL PUBLIC SERVICE COMMISSION, IN THE FEDERAL SECRETARIAT AND ATTACHED DEPARTMENTS.</a:t>
            </a:r>
          </a:p>
          <a:p>
            <a:pPr>
              <a:buFont typeface="+mj-lt"/>
              <a:buAutoNum type="alphaLcParenR"/>
            </a:pPr>
            <a:r>
              <a:rPr lang="en-US" sz="1800" dirty="0" smtClean="0">
                <a:latin typeface="Arial Black" pitchFamily="34" charset="0"/>
              </a:rPr>
              <a:t>CHANGE IN THE TERMS AND CONDITIONS OF SERVICE OF FEDERAL CIVIL SERVANTS.</a:t>
            </a:r>
          </a:p>
          <a:p>
            <a:pPr>
              <a:buFont typeface="+mj-lt"/>
              <a:buAutoNum type="alphaLcParenR"/>
            </a:pPr>
            <a:r>
              <a:rPr lang="en-US" sz="1800" dirty="0" smtClean="0">
                <a:latin typeface="Arial Black" pitchFamily="34" charset="0"/>
              </a:rPr>
              <a:t>CHANGE IN THE STATUTORY RIGHTS AND PRIVILEGES OF ANY FEDERAL GOVERNMENT SERVANTS.</a:t>
            </a:r>
          </a:p>
          <a:p>
            <a:pPr>
              <a:buFont typeface="+mj-lt"/>
              <a:buAutoNum type="alphaLcParenR"/>
            </a:pPr>
            <a:r>
              <a:rPr lang="en-US" sz="1800" dirty="0" smtClean="0">
                <a:latin typeface="Arial Black" pitchFamily="34" charset="0"/>
              </a:rPr>
              <a:t>SELECTION OF AN OFFICER SERVING IN CONNECTION WITH THE AFFAIRS OF A PROVINCE FOR APPOINTMENT IN THE FEDERAL SECRETARIAT.</a:t>
            </a:r>
          </a:p>
          <a:p>
            <a:pPr>
              <a:buFont typeface="+mj-lt"/>
              <a:buAutoNum type="alphaLcParenR"/>
            </a:pPr>
            <a:r>
              <a:rPr lang="en-US" sz="1800" dirty="0" smtClean="0">
                <a:latin typeface="Arial Black" pitchFamily="34" charset="0"/>
              </a:rPr>
              <a:t>EXPENDITURE PROPOSALS RELATING TO THE FINANCE DIVISION</a:t>
            </a:r>
          </a:p>
          <a:p>
            <a:pPr>
              <a:buFont typeface="+mj-lt"/>
              <a:buAutoNum type="alphaLcParenR"/>
            </a:pPr>
            <a:r>
              <a:rPr lang="en-US" sz="1800" dirty="0" smtClean="0">
                <a:latin typeface="Arial Black" pitchFamily="34" charset="0"/>
              </a:rPr>
              <a:t>INTERPRETATION OF RULES AND ORDERS MADE BY THE ESTABLISHMENT DIVISION</a:t>
            </a:r>
          </a:p>
          <a:p>
            <a:pPr>
              <a:buFont typeface="+mj-lt"/>
              <a:buAutoNum type="alphaLcParenR"/>
            </a:pPr>
            <a:r>
              <a:rPr lang="en-US" sz="1800" dirty="0" smtClean="0">
                <a:latin typeface="Arial Black" pitchFamily="34" charset="0"/>
              </a:rPr>
              <a:t>RULES FOR RECRUITMENT TO ANY POST OR SERVICE, INCLUDING THE QUESTION OF REMOVING A POST FROM THE PURVIEW OFF THE FEDERAL PUBLIC SERVICE COMMISSION FOR THE PURPOSE OF RECRUITMENT.</a:t>
            </a:r>
          </a:p>
          <a:p>
            <a:pPr>
              <a:buFont typeface="+mj-lt"/>
              <a:buAutoNum type="alphaLcParenR"/>
            </a:pPr>
            <a:endParaRPr lang="en-US" sz="1800" dirty="0">
              <a:latin typeface="Arial Black" pitchFamily="34" charset="0"/>
            </a:endParaRPr>
          </a:p>
        </p:txBody>
      </p:sp>
    </p:spTree>
    <p:extLst>
      <p:ext uri="{BB962C8B-B14F-4D97-AF65-F5344CB8AC3E}">
        <p14:creationId xmlns="" xmlns:p14="http://schemas.microsoft.com/office/powerpoint/2010/main" val="27991345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LEGAL FRAMEWORK</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sz="1800" dirty="0" smtClean="0">
                <a:latin typeface="Arial Black" pitchFamily="34" charset="0"/>
              </a:rPr>
              <a:t>IN SECTION 240 OF THE CONSTITUTION OF PAKISTAN, 1973, PROVISION HAS BEEN MADE FOR REGULATING THE APPOINTMENT AND CONDITIONS OF SERVICE OF THE GOVERNMENT EMPLOYEES.</a:t>
            </a:r>
          </a:p>
          <a:p>
            <a:endParaRPr lang="en-US" sz="1800" dirty="0" smtClean="0">
              <a:latin typeface="Arial Black" pitchFamily="34" charset="0"/>
            </a:endParaRPr>
          </a:p>
          <a:p>
            <a:r>
              <a:rPr lang="en-US" sz="1800" dirty="0" smtClean="0">
                <a:latin typeface="Arial Black" pitchFamily="34" charset="0"/>
              </a:rPr>
              <a:t>THE CIVIL SERVANTS ACT 1973 APPLIES TO ALL GOVERNMENT SERVANTS WHO ARE HOLDERS OF CIVIL POSTS IN CONNECTION WITH THE AFFAIRS OF THE FEDERATION EXCLUDING THOSE WHO ARE:</a:t>
            </a:r>
          </a:p>
          <a:p>
            <a:pPr marL="400050" indent="-400050">
              <a:buFont typeface="+mj-lt"/>
              <a:buAutoNum type="romanLcPeriod"/>
            </a:pPr>
            <a:endParaRPr lang="en-US" sz="1800" dirty="0" smtClean="0">
              <a:latin typeface="Arial Black" pitchFamily="34" charset="0"/>
            </a:endParaRPr>
          </a:p>
          <a:p>
            <a:pPr marL="400050" indent="-400050">
              <a:buFont typeface="+mj-lt"/>
              <a:buAutoNum type="romanLcPeriod"/>
            </a:pPr>
            <a:r>
              <a:rPr lang="en-US" sz="1800" dirty="0" smtClean="0">
                <a:latin typeface="Arial Black" pitchFamily="34" charset="0"/>
              </a:rPr>
              <a:t>ON DEPUTATION FROM THE PROVINCES</a:t>
            </a:r>
          </a:p>
          <a:p>
            <a:pPr marL="400050" indent="-400050">
              <a:buFont typeface="+mj-lt"/>
              <a:buAutoNum type="romanLcPeriod"/>
            </a:pPr>
            <a:r>
              <a:rPr lang="en-US" sz="1800" dirty="0" smtClean="0">
                <a:latin typeface="Arial Black" pitchFamily="34" charset="0"/>
              </a:rPr>
              <a:t>PERSONS EMPLOYED ON CONTRACT OR ON A WORK-CHARGED BASIS.</a:t>
            </a:r>
          </a:p>
          <a:p>
            <a:pPr marL="400050" indent="-400050">
              <a:buFont typeface="+mj-lt"/>
              <a:buAutoNum type="romanLcPeriod"/>
            </a:pPr>
            <a:r>
              <a:rPr lang="en-US" sz="1800" dirty="0" smtClean="0">
                <a:latin typeface="Arial Black" pitchFamily="34" charset="0"/>
              </a:rPr>
              <a:t>‘WORKERS’ OR ;WORKMEN’ AS DEFINED UNDER THE FACTORIES ACT, 1934 OR THE WORKMAN COMPETITION ACT 1923.</a:t>
            </a:r>
            <a:endParaRPr lang="en-US" sz="1800" dirty="0">
              <a:latin typeface="Arial Black" pitchFamily="34" charset="0"/>
            </a:endParaRPr>
          </a:p>
        </p:txBody>
      </p:sp>
    </p:spTree>
    <p:extLst>
      <p:ext uri="{BB962C8B-B14F-4D97-AF65-F5344CB8AC3E}">
        <p14:creationId xmlns="" xmlns:p14="http://schemas.microsoft.com/office/powerpoint/2010/main" val="20915017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LEGAL FRAMEWORK</a:t>
            </a:r>
            <a:endParaRPr lang="en-US" sz="4000" dirty="0"/>
          </a:p>
        </p:txBody>
      </p:sp>
      <p:sp>
        <p:nvSpPr>
          <p:cNvPr id="3" name="Content Placeholder 2"/>
          <p:cNvSpPr>
            <a:spLocks noGrp="1"/>
          </p:cNvSpPr>
          <p:nvPr>
            <p:ph idx="1"/>
          </p:nvPr>
        </p:nvSpPr>
        <p:spPr/>
        <p:txBody>
          <a:bodyPr>
            <a:normAutofit fontScale="92500" lnSpcReduction="20000"/>
          </a:bodyPr>
          <a:lstStyle/>
          <a:p>
            <a:r>
              <a:rPr lang="en-US" sz="1800" dirty="0" smtClean="0">
                <a:latin typeface="Arial Black" pitchFamily="34" charset="0"/>
              </a:rPr>
              <a:t>THE ACT DEALS WITH AND PROVIDES THE FRAMEWORK FOR REGULATING  THE FOLLOWING MATTERS:</a:t>
            </a:r>
          </a:p>
          <a:p>
            <a:endParaRPr lang="en-US" sz="1800" dirty="0" smtClean="0">
              <a:latin typeface="Arial Black" pitchFamily="34" charset="0"/>
            </a:endParaRPr>
          </a:p>
          <a:p>
            <a:pPr>
              <a:buFont typeface="+mj-lt"/>
              <a:buAutoNum type="alphaLcParenR"/>
            </a:pPr>
            <a:r>
              <a:rPr lang="en-US" sz="1800" dirty="0" smtClean="0">
                <a:latin typeface="Arial Black" pitchFamily="34" charset="0"/>
              </a:rPr>
              <a:t>THE TENURE OF OFFICE OF CIVIL SERVANTS</a:t>
            </a:r>
          </a:p>
          <a:p>
            <a:pPr>
              <a:buFont typeface="+mj-lt"/>
              <a:buAutoNum type="alphaLcParenR"/>
            </a:pPr>
            <a:r>
              <a:rPr lang="en-US" sz="1800" dirty="0" smtClean="0">
                <a:latin typeface="Arial Black" pitchFamily="34" charset="0"/>
              </a:rPr>
              <a:t>APPOINTMENTS</a:t>
            </a:r>
          </a:p>
          <a:p>
            <a:pPr>
              <a:buFont typeface="+mj-lt"/>
              <a:buAutoNum type="alphaLcParenR"/>
            </a:pPr>
            <a:r>
              <a:rPr lang="en-US" sz="1800" dirty="0" smtClean="0">
                <a:latin typeface="Arial Black" pitchFamily="34" charset="0"/>
              </a:rPr>
              <a:t>PROBATION AND CONFIRMATION</a:t>
            </a:r>
          </a:p>
          <a:p>
            <a:pPr>
              <a:buFont typeface="+mj-lt"/>
              <a:buAutoNum type="alphaLcParenR"/>
            </a:pPr>
            <a:r>
              <a:rPr lang="en-US" sz="1800" dirty="0" smtClean="0">
                <a:latin typeface="Arial Black" pitchFamily="34" charset="0"/>
              </a:rPr>
              <a:t>SENIORITY AND PROMOTION</a:t>
            </a:r>
          </a:p>
          <a:p>
            <a:pPr>
              <a:buFont typeface="+mj-lt"/>
              <a:buAutoNum type="alphaLcParenR"/>
            </a:pPr>
            <a:r>
              <a:rPr lang="en-US" sz="1800" dirty="0" smtClean="0">
                <a:latin typeface="Arial Black" pitchFamily="34" charset="0"/>
              </a:rPr>
              <a:t>POSTING AND TRANSFERS</a:t>
            </a:r>
          </a:p>
          <a:p>
            <a:pPr>
              <a:buFont typeface="+mj-lt"/>
              <a:buAutoNum type="alphaLcParenR"/>
            </a:pPr>
            <a:r>
              <a:rPr lang="en-US" sz="1800" dirty="0" smtClean="0">
                <a:latin typeface="Arial Black" pitchFamily="34" charset="0"/>
              </a:rPr>
              <a:t>TERMINATION OF SERVICE</a:t>
            </a:r>
          </a:p>
          <a:p>
            <a:pPr>
              <a:buFont typeface="+mj-lt"/>
              <a:buAutoNum type="alphaLcParenR"/>
            </a:pPr>
            <a:r>
              <a:rPr lang="en-US" sz="1800" dirty="0" smtClean="0">
                <a:latin typeface="Arial Black" pitchFamily="34" charset="0"/>
              </a:rPr>
              <a:t>REVERSION TO A LOWER GRADE OR SERVICE</a:t>
            </a:r>
          </a:p>
          <a:p>
            <a:pPr>
              <a:buFont typeface="+mj-lt"/>
              <a:buAutoNum type="alphaLcParenR"/>
            </a:pPr>
            <a:r>
              <a:rPr lang="en-US" sz="1800" dirty="0" smtClean="0">
                <a:latin typeface="Arial Black" pitchFamily="34" charset="0"/>
              </a:rPr>
              <a:t>RETIREMENT FROM SERVICE</a:t>
            </a:r>
          </a:p>
          <a:p>
            <a:pPr>
              <a:buFont typeface="+mj-lt"/>
              <a:buAutoNum type="alphaLcParenR"/>
            </a:pPr>
            <a:r>
              <a:rPr lang="en-US" sz="1800" dirty="0" smtClean="0">
                <a:latin typeface="Arial Black" pitchFamily="34" charset="0"/>
              </a:rPr>
              <a:t>EMPLOYMENT AFTER RETIREMENT</a:t>
            </a:r>
          </a:p>
          <a:p>
            <a:pPr>
              <a:buFont typeface="+mj-lt"/>
              <a:buAutoNum type="alphaLcParenR"/>
            </a:pPr>
            <a:r>
              <a:rPr lang="en-US" sz="1800" dirty="0" smtClean="0">
                <a:latin typeface="Arial Black" pitchFamily="34" charset="0"/>
              </a:rPr>
              <a:t>CONDUCT AND DISCIPLINE </a:t>
            </a:r>
          </a:p>
          <a:p>
            <a:pPr marL="0" indent="0">
              <a:buNone/>
            </a:pPr>
            <a:r>
              <a:rPr lang="en-US" sz="1800" dirty="0" smtClean="0">
                <a:latin typeface="Arial Black" pitchFamily="34" charset="0"/>
              </a:rPr>
              <a:t>k) PAY AND LEAVE</a:t>
            </a:r>
          </a:p>
          <a:p>
            <a:pPr marL="0" indent="0">
              <a:buNone/>
            </a:pPr>
            <a:r>
              <a:rPr lang="en-US" sz="1800" dirty="0" smtClean="0">
                <a:latin typeface="Arial Black" pitchFamily="34" charset="0"/>
              </a:rPr>
              <a:t>l) PENSION, GRATUITY AND PROVIDENT FUND</a:t>
            </a:r>
          </a:p>
          <a:p>
            <a:pPr marL="0" indent="0">
              <a:buNone/>
            </a:pPr>
            <a:r>
              <a:rPr lang="en-US" sz="1800" dirty="0" smtClean="0">
                <a:latin typeface="Arial Black" pitchFamily="34" charset="0"/>
              </a:rPr>
              <a:t>m) BENEVOLENT FUND AND GROUP INSURANCE</a:t>
            </a:r>
          </a:p>
          <a:p>
            <a:pPr marL="0" indent="0">
              <a:buNone/>
            </a:pPr>
            <a:r>
              <a:rPr lang="en-US" sz="1800" dirty="0" smtClean="0">
                <a:latin typeface="Arial Black" pitchFamily="34" charset="0"/>
              </a:rPr>
              <a:t>n) APPEALS AND REPRESENTATIONS. </a:t>
            </a:r>
          </a:p>
          <a:p>
            <a:pPr>
              <a:buFont typeface="+mj-lt"/>
              <a:buAutoNum type="alphaLcParenR"/>
            </a:pPr>
            <a:endParaRPr lang="en-US" sz="1800" dirty="0" smtClean="0">
              <a:latin typeface="Arial Black" pitchFamily="34" charset="0"/>
            </a:endParaRPr>
          </a:p>
        </p:txBody>
      </p:sp>
    </p:spTree>
    <p:extLst>
      <p:ext uri="{BB962C8B-B14F-4D97-AF65-F5344CB8AC3E}">
        <p14:creationId xmlns="" xmlns:p14="http://schemas.microsoft.com/office/powerpoint/2010/main" val="5958673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PRESENT STRUCTURE OF THE SERVICES</a:t>
            </a:r>
            <a:endParaRPr lang="en-US" sz="32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ALL THE “GENERALIST” SERVICES AND POSTS HAVE BEEN CATEGORIZED IN THE FOLLOWING OCCUPATIONAL GROUPS:</a:t>
            </a:r>
          </a:p>
          <a:p>
            <a:endParaRPr lang="en-US" sz="1800" dirty="0" smtClean="0">
              <a:latin typeface="Arial Black" pitchFamily="34" charset="0"/>
            </a:endParaRPr>
          </a:p>
          <a:p>
            <a:pPr>
              <a:buFont typeface="+mj-lt"/>
              <a:buAutoNum type="arabicParenR"/>
            </a:pPr>
            <a:r>
              <a:rPr lang="en-US" sz="1800" dirty="0" smtClean="0">
                <a:latin typeface="Arial Black" pitchFamily="34" charset="0"/>
              </a:rPr>
              <a:t>ACCOUNTS GROUP</a:t>
            </a:r>
          </a:p>
          <a:p>
            <a:pPr>
              <a:buFont typeface="+mj-lt"/>
              <a:buAutoNum type="arabicParenR"/>
            </a:pPr>
            <a:r>
              <a:rPr lang="en-US" sz="1800" dirty="0" smtClean="0">
                <a:latin typeface="Arial Black" pitchFamily="34" charset="0"/>
              </a:rPr>
              <a:t>COMMERCE AND TRADE GROUP </a:t>
            </a:r>
          </a:p>
          <a:p>
            <a:pPr>
              <a:buFont typeface="+mj-lt"/>
              <a:buAutoNum type="arabicParenR"/>
            </a:pPr>
            <a:r>
              <a:rPr lang="en-US" sz="1800" dirty="0" smtClean="0">
                <a:latin typeface="Arial Black" pitchFamily="34" charset="0"/>
              </a:rPr>
              <a:t>DISTRICT MANAGEMENT GROUP</a:t>
            </a:r>
          </a:p>
          <a:p>
            <a:pPr>
              <a:buFont typeface="+mj-lt"/>
              <a:buAutoNum type="arabicParenR"/>
            </a:pPr>
            <a:r>
              <a:rPr lang="en-US" sz="1800" dirty="0" smtClean="0">
                <a:latin typeface="Arial Black" pitchFamily="34" charset="0"/>
              </a:rPr>
              <a:t>ECONOMISTS AND PLANNERS GROUP</a:t>
            </a:r>
          </a:p>
          <a:p>
            <a:pPr>
              <a:buFont typeface="+mj-lt"/>
              <a:buAutoNum type="arabicParenR"/>
            </a:pPr>
            <a:r>
              <a:rPr lang="en-US" sz="1800" dirty="0" smtClean="0">
                <a:latin typeface="Arial Black" pitchFamily="34" charset="0"/>
              </a:rPr>
              <a:t>FOREIGN AFFAIRS GROUP</a:t>
            </a:r>
          </a:p>
          <a:p>
            <a:pPr>
              <a:buFont typeface="+mj-lt"/>
              <a:buAutoNum type="arabicParenR"/>
            </a:pPr>
            <a:r>
              <a:rPr lang="en-US" sz="1800" dirty="0" smtClean="0">
                <a:latin typeface="Arial Black" pitchFamily="34" charset="0"/>
              </a:rPr>
              <a:t>CUSTOMS AND EXCISE GROUP</a:t>
            </a:r>
          </a:p>
          <a:p>
            <a:pPr>
              <a:buFont typeface="+mj-lt"/>
              <a:buAutoNum type="arabicParenR"/>
            </a:pPr>
            <a:r>
              <a:rPr lang="en-US" sz="1800" dirty="0" smtClean="0">
                <a:latin typeface="Arial Black" pitchFamily="34" charset="0"/>
              </a:rPr>
              <a:t>INCOME TAX GROUP</a:t>
            </a:r>
          </a:p>
          <a:p>
            <a:pPr>
              <a:buFont typeface="+mj-lt"/>
              <a:buAutoNum type="arabicParenR"/>
            </a:pPr>
            <a:r>
              <a:rPr lang="en-US" sz="1800" dirty="0" smtClean="0">
                <a:latin typeface="Arial Black" pitchFamily="34" charset="0"/>
              </a:rPr>
              <a:t>INFORMATION GROUP</a:t>
            </a:r>
          </a:p>
          <a:p>
            <a:pPr>
              <a:buFont typeface="+mj-lt"/>
              <a:buAutoNum type="arabicParenR"/>
            </a:pPr>
            <a:r>
              <a:rPr lang="en-US" sz="1800" dirty="0" smtClean="0">
                <a:latin typeface="Arial Black" pitchFamily="34" charset="0"/>
              </a:rPr>
              <a:t>MILITARY LANDS AND CANTONMENT GROUP</a:t>
            </a:r>
          </a:p>
          <a:p>
            <a:pPr>
              <a:buFont typeface="+mj-lt"/>
              <a:buAutoNum type="arabicParenR"/>
            </a:pPr>
            <a:endParaRPr lang="en-US" sz="1800" dirty="0" smtClean="0">
              <a:latin typeface="Arial Black" pitchFamily="34" charset="0"/>
            </a:endParaRPr>
          </a:p>
        </p:txBody>
      </p:sp>
    </p:spTree>
    <p:extLst>
      <p:ext uri="{BB962C8B-B14F-4D97-AF65-F5344CB8AC3E}">
        <p14:creationId xmlns="" xmlns:p14="http://schemas.microsoft.com/office/powerpoint/2010/main" val="24825308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Arial Black" pitchFamily="34" charset="0"/>
              </a:rPr>
              <a:t>PRESENT STRUCTURE OF THE SERVICES</a:t>
            </a:r>
            <a:endParaRPr lang="en-US" sz="3200" dirty="0"/>
          </a:p>
        </p:txBody>
      </p:sp>
      <p:sp>
        <p:nvSpPr>
          <p:cNvPr id="3" name="Content Placeholder 2"/>
          <p:cNvSpPr>
            <a:spLocks noGrp="1"/>
          </p:cNvSpPr>
          <p:nvPr>
            <p:ph idx="1"/>
          </p:nvPr>
        </p:nvSpPr>
        <p:spPr/>
        <p:txBody>
          <a:bodyPr>
            <a:normAutofit lnSpcReduction="10000"/>
          </a:bodyPr>
          <a:lstStyle/>
          <a:p>
            <a:pPr marL="0" indent="0">
              <a:buNone/>
            </a:pPr>
            <a:endParaRPr lang="en-US" sz="1800" dirty="0" smtClean="0">
              <a:latin typeface="Arial Black" pitchFamily="34" charset="0"/>
            </a:endParaRPr>
          </a:p>
          <a:p>
            <a:pPr marL="0" indent="0">
              <a:buNone/>
            </a:pPr>
            <a:r>
              <a:rPr lang="en-US" sz="1800" dirty="0" smtClean="0">
                <a:latin typeface="Arial Black" pitchFamily="34" charset="0"/>
              </a:rPr>
              <a:t>10) OFFICE MANAGEMENT GROUP</a:t>
            </a:r>
          </a:p>
          <a:p>
            <a:pPr marL="0" indent="0">
              <a:buNone/>
            </a:pPr>
            <a:r>
              <a:rPr lang="en-US" sz="1800" dirty="0" smtClean="0">
                <a:latin typeface="Arial Black" pitchFamily="34" charset="0"/>
              </a:rPr>
              <a:t>11) POLICE GROUP</a:t>
            </a:r>
          </a:p>
          <a:p>
            <a:pPr marL="0" indent="0">
              <a:buNone/>
            </a:pPr>
            <a:r>
              <a:rPr lang="en-US" sz="1800" dirty="0" smtClean="0">
                <a:latin typeface="Arial Black" pitchFamily="34" charset="0"/>
              </a:rPr>
              <a:t>12) POSTAL GROUP</a:t>
            </a:r>
          </a:p>
          <a:p>
            <a:pPr marL="0" indent="0">
              <a:buNone/>
            </a:pPr>
            <a:r>
              <a:rPr lang="en-US" sz="1800" dirty="0" smtClean="0">
                <a:latin typeface="Arial Black" pitchFamily="34" charset="0"/>
              </a:rPr>
              <a:t>13)SECRETARIAT GROUP</a:t>
            </a:r>
          </a:p>
          <a:p>
            <a:pPr marL="0" indent="0">
              <a:buNone/>
            </a:pPr>
            <a:endParaRPr lang="en-US" sz="1800" dirty="0" smtClean="0">
              <a:latin typeface="Arial Black" pitchFamily="34" charset="0"/>
            </a:endParaRPr>
          </a:p>
          <a:p>
            <a:pPr marL="0" indent="0">
              <a:buNone/>
            </a:pPr>
            <a:r>
              <a:rPr lang="en-US" sz="1800" dirty="0" smtClean="0">
                <a:latin typeface="Arial Black" pitchFamily="34" charset="0"/>
              </a:rPr>
              <a:t>AFTER INTRODUCTION OF THE ADMINISTRATIVE REFORMS, 1973, ONE OF THE MOST IMPORTANT STEPS TAKEN BY THE GOVERNMENT WAS TO UNIFY THE VARIOUS SERVICES UNDER THE FEDERATION INTO THE FOLLOWING THREE UNIFIED GRADES:</a:t>
            </a:r>
          </a:p>
          <a:p>
            <a:pPr marL="0" indent="0">
              <a:buNone/>
            </a:pPr>
            <a:endParaRPr lang="en-US" sz="1800" dirty="0" smtClean="0">
              <a:latin typeface="Arial Black" pitchFamily="34" charset="0"/>
            </a:endParaRPr>
          </a:p>
          <a:p>
            <a:pPr>
              <a:buFont typeface="+mj-lt"/>
              <a:buAutoNum type="arabicParenR"/>
            </a:pPr>
            <a:r>
              <a:rPr lang="en-US" sz="1800" dirty="0" smtClean="0">
                <a:latin typeface="Arial Black" pitchFamily="34" charset="0"/>
              </a:rPr>
              <a:t>ALL PAKISTAN UNIFIED GRADES</a:t>
            </a:r>
          </a:p>
          <a:p>
            <a:pPr>
              <a:buFont typeface="+mj-lt"/>
              <a:buAutoNum type="arabicParenR"/>
            </a:pPr>
            <a:r>
              <a:rPr lang="en-US" sz="1800" dirty="0" smtClean="0">
                <a:latin typeface="Arial Black" pitchFamily="34" charset="0"/>
              </a:rPr>
              <a:t>FEDERAL UNIFIED GRADES</a:t>
            </a:r>
          </a:p>
          <a:p>
            <a:pPr>
              <a:buFont typeface="+mj-lt"/>
              <a:buAutoNum type="arabicParenR"/>
            </a:pPr>
            <a:r>
              <a:rPr lang="en-US" sz="1800" dirty="0" smtClean="0">
                <a:latin typeface="Arial Black" pitchFamily="34" charset="0"/>
              </a:rPr>
              <a:t>PROVINCIAL UNIFIED GRADES</a:t>
            </a:r>
            <a:endParaRPr lang="en-US" sz="1800" dirty="0">
              <a:latin typeface="Arial Black" pitchFamily="34" charset="0"/>
            </a:endParaRPr>
          </a:p>
        </p:txBody>
      </p:sp>
    </p:spTree>
    <p:extLst>
      <p:ext uri="{BB962C8B-B14F-4D97-AF65-F5344CB8AC3E}">
        <p14:creationId xmlns="" xmlns:p14="http://schemas.microsoft.com/office/powerpoint/2010/main" val="4178588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PRESENT STRUCTURE OF THE SERVICES</a:t>
            </a:r>
            <a:endParaRPr lang="en-US" sz="3200" dirty="0">
              <a:latin typeface="Arial Black"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Black" pitchFamily="34" charset="0"/>
              </a:rPr>
              <a:t>ALL PAKISTAN SERVICES , EXISTING BEFORE THE ADMINISTRATIVE REFORMS, HAVE BEEN UNIFIED, NAMELY THE ALL-PAKISTAN UNIFIED GRADES WHICH INCLUDE THE FOLLOWING:</a:t>
            </a:r>
          </a:p>
          <a:p>
            <a:endParaRPr lang="en-US" sz="2000" dirty="0" smtClean="0">
              <a:latin typeface="Arial Black" pitchFamily="34" charset="0"/>
            </a:endParaRPr>
          </a:p>
          <a:p>
            <a:pPr marL="457200" indent="-457200">
              <a:buFont typeface="+mj-lt"/>
              <a:buAutoNum type="arabicParenR"/>
            </a:pPr>
            <a:r>
              <a:rPr lang="en-US" sz="2000" dirty="0" smtClean="0">
                <a:latin typeface="Arial Black" pitchFamily="34" charset="0"/>
              </a:rPr>
              <a:t>THE DISTRICT MANAGEMENT GROUP</a:t>
            </a:r>
          </a:p>
          <a:p>
            <a:pPr marL="457200" indent="-457200">
              <a:buFont typeface="+mj-lt"/>
              <a:buAutoNum type="arabicParenR"/>
            </a:pPr>
            <a:r>
              <a:rPr lang="en-US" sz="2000" dirty="0" smtClean="0">
                <a:latin typeface="Arial Black" pitchFamily="34" charset="0"/>
              </a:rPr>
              <a:t>THE POLICE GROUP</a:t>
            </a:r>
          </a:p>
          <a:p>
            <a:pPr marL="457200" indent="-457200">
              <a:buFont typeface="+mj-lt"/>
              <a:buAutoNum type="arabicParenR"/>
            </a:pPr>
            <a:r>
              <a:rPr lang="en-US" sz="2000" dirty="0" smtClean="0">
                <a:latin typeface="Arial Black" pitchFamily="34" charset="0"/>
              </a:rPr>
              <a:t>THE SECRETARIAT GROUP</a:t>
            </a:r>
          </a:p>
          <a:p>
            <a:pPr marL="0" indent="0">
              <a:buNone/>
            </a:pPr>
            <a:endParaRPr lang="en-US" sz="2000" dirty="0">
              <a:latin typeface="Arial Black" pitchFamily="34" charset="0"/>
            </a:endParaRPr>
          </a:p>
        </p:txBody>
      </p:sp>
    </p:spTree>
    <p:extLst>
      <p:ext uri="{BB962C8B-B14F-4D97-AF65-F5344CB8AC3E}">
        <p14:creationId xmlns="" xmlns:p14="http://schemas.microsoft.com/office/powerpoint/2010/main" val="19645319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CIVIL SERVICE RECRUITMENT IN PAKISTAN</a:t>
            </a:r>
            <a:endParaRPr lang="en-US" sz="32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THE CIVIL SERVICE IN PAKISTAN HAS A LONG TRADITION OF RECRUITMENT ON THE BASIS OF MERIT COMING DOWN FROM THE BRITISH COLONIAL PERIOD.</a:t>
            </a:r>
          </a:p>
          <a:p>
            <a:endParaRPr lang="en-US" sz="1800" dirty="0" smtClean="0">
              <a:latin typeface="Arial Black" pitchFamily="34" charset="0"/>
            </a:endParaRPr>
          </a:p>
          <a:p>
            <a:r>
              <a:rPr lang="en-US" sz="1800" dirty="0" smtClean="0">
                <a:latin typeface="Arial Black" pitchFamily="34" charset="0"/>
              </a:rPr>
              <a:t>IT IS INTERESTING STATE THAT WHILE THE BRITISH INTRODUCED THE SYSTEM OF OPEN COMPETITION FOR APPOINTMENT TO THE CIVIL SERVICE OF INDIA IN 1853, IT WAS NOT UNTIL 1870 THAT THE SYSTEM OF OPEN COMPETITION WAS EXTENDED TO OTHER SEGMENTS OF THE ADMINISTRATION.</a:t>
            </a:r>
            <a:endParaRPr lang="en-US" sz="1800" dirty="0">
              <a:latin typeface="Arial Black" pitchFamily="34" charset="0"/>
            </a:endParaRPr>
          </a:p>
        </p:txBody>
      </p:sp>
    </p:spTree>
    <p:extLst>
      <p:ext uri="{BB962C8B-B14F-4D97-AF65-F5344CB8AC3E}">
        <p14:creationId xmlns="" xmlns:p14="http://schemas.microsoft.com/office/powerpoint/2010/main" val="19391910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CRITERIA FOR RECRUITMENT</a:t>
            </a:r>
            <a:endParaRPr lang="en-US" sz="36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THE GOVERNMENT HAS SPECIFIED PROVINCIAL AND REGIONAL QUOTAS FOR DIRECT RECRUITMENT TO ALL POSTS UNDER THE FEDERAL GOVERNMENT. THESE QUOTAS FOR RECRUITMENT ARE:</a:t>
            </a:r>
          </a:p>
          <a:p>
            <a:endParaRPr lang="en-US" sz="1800" dirty="0" smtClean="0">
              <a:latin typeface="Arial Black" pitchFamily="34" charset="0"/>
            </a:endParaRPr>
          </a:p>
          <a:p>
            <a:r>
              <a:rPr lang="en-US" sz="1800" dirty="0" smtClean="0">
                <a:latin typeface="Arial Black" pitchFamily="34" charset="0"/>
              </a:rPr>
              <a:t>MERIT QUOTA……………………………………………………….10%</a:t>
            </a:r>
          </a:p>
          <a:p>
            <a:r>
              <a:rPr lang="en-US" sz="1800" dirty="0" smtClean="0">
                <a:latin typeface="Arial Black" pitchFamily="34" charset="0"/>
              </a:rPr>
              <a:t>PUNJAB(INCLUDING ISLAMABAD)……………………....50%</a:t>
            </a:r>
          </a:p>
          <a:p>
            <a:r>
              <a:rPr lang="en-US" sz="1800" dirty="0" smtClean="0">
                <a:latin typeface="Arial Black" pitchFamily="34" charset="0"/>
              </a:rPr>
              <a:t>SINDH (INCLUDING KARACHI)……………………………..19%</a:t>
            </a:r>
          </a:p>
          <a:p>
            <a:r>
              <a:rPr lang="en-US" sz="1800" dirty="0" smtClean="0">
                <a:latin typeface="Arial Black" pitchFamily="34" charset="0"/>
              </a:rPr>
              <a:t>N.W.F.P …………………………………………………………......11.4%</a:t>
            </a:r>
          </a:p>
          <a:p>
            <a:r>
              <a:rPr lang="en-US" sz="1800" dirty="0" smtClean="0">
                <a:latin typeface="Arial Black" pitchFamily="34" charset="0"/>
              </a:rPr>
              <a:t>BALOUCHISTAN…………………………………………………..3.5%</a:t>
            </a:r>
          </a:p>
          <a:p>
            <a:endParaRPr lang="en-US" sz="1800" dirty="0" smtClean="0">
              <a:latin typeface="Arial Black" pitchFamily="34" charset="0"/>
            </a:endParaRPr>
          </a:p>
          <a:p>
            <a:pPr marL="0" indent="0">
              <a:buNone/>
            </a:pPr>
            <a:r>
              <a:rPr lang="en-US" sz="1800" dirty="0" smtClean="0">
                <a:latin typeface="Arial Black" pitchFamily="34" charset="0"/>
              </a:rPr>
              <a:t>A CANDIDATE FOR APOINTMENT MUST BE IN GOOD MENTAL AND BODILY HEALTH AND FREE FROM ANY PHYSICAL DEFECT LIKELY TO INTERFERE WITH THE HIS DUTIES.</a:t>
            </a:r>
            <a:endParaRPr lang="en-US" sz="1800" dirty="0">
              <a:latin typeface="Arial Black" pitchFamily="34" charset="0"/>
            </a:endParaRPr>
          </a:p>
        </p:txBody>
      </p:sp>
    </p:spTree>
    <p:extLst>
      <p:ext uri="{BB962C8B-B14F-4D97-AF65-F5344CB8AC3E}">
        <p14:creationId xmlns="" xmlns:p14="http://schemas.microsoft.com/office/powerpoint/2010/main" val="5851045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APPOINTING AUTHORITY</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THE APPOINTING AUTHORITY FOR THE POSTS IN THE VARIOUS GRADES IS AS FOLLOWS:</a:t>
            </a:r>
          </a:p>
          <a:p>
            <a:endParaRPr lang="en-US" sz="1800" dirty="0">
              <a:latin typeface="Arial Black" pitchFamily="34" charset="0"/>
            </a:endParaRPr>
          </a:p>
          <a:p>
            <a:endParaRPr lang="en-US" sz="1800" dirty="0">
              <a:latin typeface="Arial Black" pitchFamily="34" charset="0"/>
            </a:endParaRPr>
          </a:p>
        </p:txBody>
      </p:sp>
      <p:graphicFrame>
        <p:nvGraphicFramePr>
          <p:cNvPr id="4" name="Table 3"/>
          <p:cNvGraphicFramePr>
            <a:graphicFrameLocks noGrp="1"/>
          </p:cNvGraphicFramePr>
          <p:nvPr>
            <p:extLst>
              <p:ext uri="{D42A27DB-BD31-4B8C-83A1-F6EECF244321}">
                <p14:modId xmlns="" xmlns:p14="http://schemas.microsoft.com/office/powerpoint/2010/main" val="1128518997"/>
              </p:ext>
            </p:extLst>
          </p:nvPr>
        </p:nvGraphicFramePr>
        <p:xfrm>
          <a:off x="685800" y="2438400"/>
          <a:ext cx="8001000" cy="4000500"/>
        </p:xfrm>
        <a:graphic>
          <a:graphicData uri="http://schemas.openxmlformats.org/drawingml/2006/table">
            <a:tbl>
              <a:tblPr firstRow="1" bandRow="1">
                <a:tableStyleId>{5940675A-B579-460E-94D1-54222C63F5DA}</a:tableStyleId>
              </a:tblPr>
              <a:tblGrid>
                <a:gridCol w="2667000"/>
                <a:gridCol w="5334000"/>
              </a:tblGrid>
              <a:tr h="800100">
                <a:tc>
                  <a:txBody>
                    <a:bodyPr/>
                    <a:lstStyle/>
                    <a:p>
                      <a:r>
                        <a:rPr lang="en-US" sz="1400" dirty="0" smtClean="0">
                          <a:latin typeface="Arial Black" pitchFamily="34" charset="0"/>
                        </a:rPr>
                        <a:t>GRADES</a:t>
                      </a:r>
                      <a:endParaRPr lang="en-US" sz="1400" dirty="0">
                        <a:latin typeface="Arial Black" pitchFamily="34" charset="0"/>
                      </a:endParaRPr>
                    </a:p>
                  </a:txBody>
                  <a:tcPr/>
                </a:tc>
                <a:tc>
                  <a:txBody>
                    <a:bodyPr/>
                    <a:lstStyle/>
                    <a:p>
                      <a:r>
                        <a:rPr lang="en-US" sz="1400" dirty="0" smtClean="0">
                          <a:latin typeface="Arial Black" pitchFamily="34" charset="0"/>
                        </a:rPr>
                        <a:t>APPOINTING AUTHORITY</a:t>
                      </a:r>
                      <a:endParaRPr lang="en-US" sz="1400" dirty="0">
                        <a:latin typeface="Arial Black" pitchFamily="34" charset="0"/>
                      </a:endParaRPr>
                    </a:p>
                  </a:txBody>
                  <a:tcPr/>
                </a:tc>
              </a:tr>
              <a:tr h="800100">
                <a:tc>
                  <a:txBody>
                    <a:bodyPr/>
                    <a:lstStyle/>
                    <a:p>
                      <a:r>
                        <a:rPr lang="en-US" sz="1400" dirty="0" smtClean="0">
                          <a:latin typeface="Arial Black" pitchFamily="34" charset="0"/>
                        </a:rPr>
                        <a:t>1.</a:t>
                      </a:r>
                      <a:r>
                        <a:rPr lang="en-US" sz="1400" baseline="0" dirty="0" smtClean="0">
                          <a:latin typeface="Arial Black" pitchFamily="34" charset="0"/>
                        </a:rPr>
                        <a:t> GRADE 20 AND ABOVE</a:t>
                      </a:r>
                      <a:endParaRPr lang="en-US" sz="1400" dirty="0">
                        <a:latin typeface="Arial Black" pitchFamily="34" charset="0"/>
                      </a:endParaRPr>
                    </a:p>
                  </a:txBody>
                  <a:tcPr/>
                </a:tc>
                <a:tc>
                  <a:txBody>
                    <a:bodyPr/>
                    <a:lstStyle/>
                    <a:p>
                      <a:r>
                        <a:rPr lang="en-US" sz="1400" dirty="0" smtClean="0">
                          <a:latin typeface="Arial Black" pitchFamily="34" charset="0"/>
                        </a:rPr>
                        <a:t>PRESIDENT</a:t>
                      </a:r>
                      <a:r>
                        <a:rPr lang="en-US" sz="1400" baseline="0" dirty="0" smtClean="0">
                          <a:latin typeface="Arial Black" pitchFamily="34" charset="0"/>
                        </a:rPr>
                        <a:t> / PRIME MINISTER</a:t>
                      </a:r>
                      <a:endParaRPr lang="en-US" sz="1400" dirty="0">
                        <a:latin typeface="Arial Black" pitchFamily="34" charset="0"/>
                      </a:endParaRPr>
                    </a:p>
                  </a:txBody>
                  <a:tcPr/>
                </a:tc>
              </a:tr>
              <a:tr h="800100">
                <a:tc>
                  <a:txBody>
                    <a:bodyPr/>
                    <a:lstStyle/>
                    <a:p>
                      <a:r>
                        <a:rPr lang="en-US" sz="1400" dirty="0" smtClean="0">
                          <a:latin typeface="Arial Black" pitchFamily="34" charset="0"/>
                        </a:rPr>
                        <a:t>2.GRADES</a:t>
                      </a:r>
                      <a:r>
                        <a:rPr lang="en-US" sz="1400" baseline="0" dirty="0" smtClean="0">
                          <a:latin typeface="Arial Black" pitchFamily="34" charset="0"/>
                        </a:rPr>
                        <a:t> 17 TO 19</a:t>
                      </a:r>
                      <a:endParaRPr lang="en-US" sz="1400" dirty="0">
                        <a:latin typeface="Arial Black" pitchFamily="34" charset="0"/>
                      </a:endParaRPr>
                    </a:p>
                  </a:txBody>
                  <a:tcPr/>
                </a:tc>
                <a:tc>
                  <a:txBody>
                    <a:bodyPr/>
                    <a:lstStyle/>
                    <a:p>
                      <a:r>
                        <a:rPr lang="en-US" sz="1400" dirty="0" smtClean="0">
                          <a:latin typeface="Arial Black" pitchFamily="34" charset="0"/>
                        </a:rPr>
                        <a:t>ESTABLISHMENT SECRETARY</a:t>
                      </a:r>
                      <a:endParaRPr lang="en-US" sz="1400" dirty="0">
                        <a:latin typeface="Arial Black" pitchFamily="34" charset="0"/>
                      </a:endParaRPr>
                    </a:p>
                  </a:txBody>
                  <a:tcPr/>
                </a:tc>
              </a:tr>
              <a:tr h="800100">
                <a:tc>
                  <a:txBody>
                    <a:bodyPr/>
                    <a:lstStyle/>
                    <a:p>
                      <a:r>
                        <a:rPr lang="en-US" sz="1400" dirty="0" smtClean="0">
                          <a:latin typeface="Arial Black" pitchFamily="34" charset="0"/>
                        </a:rPr>
                        <a:t>3. GRADE 3 TO 16</a:t>
                      </a:r>
                      <a:endParaRPr lang="en-US" sz="1400" dirty="0">
                        <a:latin typeface="Arial Black" pitchFamily="34" charset="0"/>
                      </a:endParaRPr>
                    </a:p>
                  </a:txBody>
                  <a:tcPr/>
                </a:tc>
                <a:tc>
                  <a:txBody>
                    <a:bodyPr/>
                    <a:lstStyle/>
                    <a:p>
                      <a:r>
                        <a:rPr lang="en-US" sz="1400" dirty="0" smtClean="0">
                          <a:latin typeface="Arial Black" pitchFamily="34" charset="0"/>
                        </a:rPr>
                        <a:t>SECRETARY OF THE MINISTRY</a:t>
                      </a:r>
                      <a:r>
                        <a:rPr lang="en-US" sz="1400" baseline="0" dirty="0" smtClean="0">
                          <a:latin typeface="Arial Black" pitchFamily="34" charset="0"/>
                        </a:rPr>
                        <a:t> OR DIVISION CENCERNED OR HEAD OF DEPARTMENT</a:t>
                      </a:r>
                      <a:endParaRPr lang="en-US" sz="1400" dirty="0">
                        <a:latin typeface="Arial Black" pitchFamily="34" charset="0"/>
                      </a:endParaRPr>
                    </a:p>
                  </a:txBody>
                  <a:tcPr/>
                </a:tc>
              </a:tr>
              <a:tr h="800100">
                <a:tc>
                  <a:txBody>
                    <a:bodyPr/>
                    <a:lstStyle/>
                    <a:p>
                      <a:r>
                        <a:rPr lang="en-US" sz="1400" dirty="0" smtClean="0">
                          <a:latin typeface="Arial Black" pitchFamily="34" charset="0"/>
                        </a:rPr>
                        <a:t>4.</a:t>
                      </a:r>
                      <a:r>
                        <a:rPr lang="en-US" sz="1400" baseline="0" dirty="0" smtClean="0">
                          <a:latin typeface="Arial Black" pitchFamily="34" charset="0"/>
                        </a:rPr>
                        <a:t> GRADE 1 AND 2</a:t>
                      </a:r>
                      <a:endParaRPr lang="en-US" sz="1400" dirty="0">
                        <a:latin typeface="Arial Black" pitchFamily="34" charset="0"/>
                      </a:endParaRPr>
                    </a:p>
                  </a:txBody>
                  <a:tcPr/>
                </a:tc>
                <a:tc>
                  <a:txBody>
                    <a:bodyPr/>
                    <a:lstStyle/>
                    <a:p>
                      <a:r>
                        <a:rPr lang="en-US" sz="1400" dirty="0" smtClean="0">
                          <a:latin typeface="Arial Black" pitchFamily="34" charset="0"/>
                        </a:rPr>
                        <a:t>DEPUTY SECRETARY OR HEAD</a:t>
                      </a:r>
                      <a:r>
                        <a:rPr lang="en-US" sz="1400" baseline="0" dirty="0" smtClean="0">
                          <a:latin typeface="Arial Black" pitchFamily="34" charset="0"/>
                        </a:rPr>
                        <a:t> OF DEPARTMENT OR HEAD OF OFFICE</a:t>
                      </a:r>
                      <a:endParaRPr lang="en-US" sz="1400" dirty="0">
                        <a:latin typeface="Arial Black" pitchFamily="34" charset="0"/>
                      </a:endParaRPr>
                    </a:p>
                  </a:txBody>
                  <a:tcPr/>
                </a:tc>
              </a:tr>
            </a:tbl>
          </a:graphicData>
        </a:graphic>
      </p:graphicFrame>
    </p:spTree>
    <p:extLst>
      <p:ext uri="{BB962C8B-B14F-4D97-AF65-F5344CB8AC3E}">
        <p14:creationId xmlns="" xmlns:p14="http://schemas.microsoft.com/office/powerpoint/2010/main" val="12472385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MAIN RECRUITING AGENCIES</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r>
              <a:rPr lang="en-US" sz="2000" dirty="0" smtClean="0">
                <a:latin typeface="Arial Black" pitchFamily="34" charset="0"/>
              </a:rPr>
              <a:t>THE APPOINTING AUTHORITIES FOR EACH CATEGORY OF POSTS HAVE ALREADY BEEN STATED BEFORE.</a:t>
            </a:r>
          </a:p>
          <a:p>
            <a:endParaRPr lang="en-US" sz="2000" dirty="0" smtClean="0">
              <a:latin typeface="Arial Black" pitchFamily="34" charset="0"/>
            </a:endParaRPr>
          </a:p>
          <a:p>
            <a:r>
              <a:rPr lang="en-US" sz="2000" dirty="0" smtClean="0">
                <a:latin typeface="Arial Black" pitchFamily="34" charset="0"/>
              </a:rPr>
              <a:t>IN ORDER TO RATIONALIZE THE PROCEDURE FOR SELECTION, COMMISSIONS, BOARDS ETC HAVE BEEN CONSTITUTED FOR CONDUCTING THE PROCESS OF RECRUITING ACCORDING TO THE RULES AND REGULATIONS.</a:t>
            </a:r>
          </a:p>
          <a:p>
            <a:endParaRPr lang="en-US" sz="2000" dirty="0" smtClean="0">
              <a:latin typeface="Arial Black" pitchFamily="34" charset="0"/>
            </a:endParaRPr>
          </a:p>
          <a:p>
            <a:r>
              <a:rPr lang="en-US" sz="2000" dirty="0" smtClean="0">
                <a:latin typeface="Arial Black" pitchFamily="34" charset="0"/>
              </a:rPr>
              <a:t>ONE OF THE MOST IMPORTANT RECRUITING AGENCIES IS THE FEDERAL PUBLIC SERVICE COMMISSIONS.</a:t>
            </a:r>
            <a:endParaRPr lang="en-US" sz="2000" dirty="0">
              <a:latin typeface="Arial Black" pitchFamily="34" charset="0"/>
            </a:endParaRPr>
          </a:p>
        </p:txBody>
      </p:sp>
    </p:spTree>
    <p:extLst>
      <p:ext uri="{BB962C8B-B14F-4D97-AF65-F5344CB8AC3E}">
        <p14:creationId xmlns="" xmlns:p14="http://schemas.microsoft.com/office/powerpoint/2010/main" val="42082452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THE CENTRAL SUPERIOR SERVICES EXAMINATION</a:t>
            </a:r>
            <a:endParaRPr lang="en-US" sz="32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RECRUITMENT TO THE VARIOUS OCCUPATIONAL GROUPS IS MADE ON THE BASIS OF A COMBINED COMPETITIVE EXAMINATION.</a:t>
            </a:r>
          </a:p>
          <a:p>
            <a:r>
              <a:rPr lang="en-US" sz="1800" dirty="0" smtClean="0">
                <a:latin typeface="Arial Black" pitchFamily="34" charset="0"/>
              </a:rPr>
              <a:t>THIS EXAMINATION IS USUALLY CALLED THE CENTRAL SUPERIOR SERVICES EXAMINATION.</a:t>
            </a:r>
          </a:p>
          <a:p>
            <a:r>
              <a:rPr lang="en-US" sz="1800" dirty="0" smtClean="0">
                <a:latin typeface="Arial Black" pitchFamily="34" charset="0"/>
              </a:rPr>
              <a:t>THIS EXAMINATION IS HELD EVERY YEAR BY THE FEDERAL PUBLIC SERVICE COMMISSION.</a:t>
            </a:r>
          </a:p>
          <a:p>
            <a:r>
              <a:rPr lang="en-US" sz="1800" dirty="0" smtClean="0">
                <a:latin typeface="Arial Black" pitchFamily="34" charset="0"/>
              </a:rPr>
              <a:t>ACCORDING TO THE RULE THE MINIMUM QUALIFICATION REQUIRED FOR THIS EXAMINATION IS A BACHELOR’S DEGREE IN THE SECOND DIVISION.</a:t>
            </a:r>
          </a:p>
          <a:p>
            <a:r>
              <a:rPr lang="en-US" sz="1800" dirty="0" smtClean="0">
                <a:latin typeface="Arial Black" pitchFamily="34" charset="0"/>
              </a:rPr>
              <a:t>BUT IF A CANDIDATE WITH 3</a:t>
            </a:r>
            <a:r>
              <a:rPr lang="en-US" sz="1800" baseline="30000" dirty="0" smtClean="0">
                <a:latin typeface="Arial Black" pitchFamily="34" charset="0"/>
              </a:rPr>
              <a:t>RD</a:t>
            </a:r>
            <a:r>
              <a:rPr lang="en-US" sz="1800" dirty="0" smtClean="0">
                <a:latin typeface="Arial Black" pitchFamily="34" charset="0"/>
              </a:rPr>
              <a:t> DIVISION IN THE BACHELOR’S DEGREE HAS OBTAINED A HIGHER DIVISION IN HIS MASTER’S DEGREE IS CONSIDERED ELIGIBLE.</a:t>
            </a:r>
          </a:p>
          <a:p>
            <a:r>
              <a:rPr lang="en-US" sz="1800" dirty="0" smtClean="0">
                <a:latin typeface="Arial Black" pitchFamily="34" charset="0"/>
              </a:rPr>
              <a:t>THE AGE LIMIT IS 21 TO 28 YEARS, RELAX ABLE UP TO 30 YEARS UNDER CERTAIN CONDITIONS.</a:t>
            </a:r>
            <a:endParaRPr lang="en-US" sz="1800" dirty="0">
              <a:latin typeface="Arial Black" pitchFamily="34" charset="0"/>
            </a:endParaRPr>
          </a:p>
        </p:txBody>
      </p:sp>
    </p:spTree>
    <p:extLst>
      <p:ext uri="{BB962C8B-B14F-4D97-AF65-F5344CB8AC3E}">
        <p14:creationId xmlns="" xmlns:p14="http://schemas.microsoft.com/office/powerpoint/2010/main" val="5672857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TRAINING</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sz="2000" dirty="0" smtClean="0">
                <a:latin typeface="Arial Black" pitchFamily="34" charset="0"/>
              </a:rPr>
              <a:t>THE TRAINING OF CIVIL SERVANTS HAS ALWAYS BEEN CONSIDERED OF GREAT IMPORTANCE FOR ANY EFFICIENT ADMINISTRATION.</a:t>
            </a:r>
          </a:p>
          <a:p>
            <a:r>
              <a:rPr lang="en-US" sz="2000" dirty="0" smtClean="0">
                <a:latin typeface="Arial Black" pitchFamily="34" charset="0"/>
              </a:rPr>
              <a:t>DURING THE BRITISH COLONIAL RULE, AND EVEN FOR SOME YEARS AFTER INDEPENDENCE THE TRAINING OF CIVIL SERVANTS IN INDIA AND PAKISTAN WAS MOSTLY ON THE JOB PRECEDED BY SHORT COURSE OF TRAINING IN THE RESPECTIVE FIELD.</a:t>
            </a:r>
          </a:p>
          <a:p>
            <a:r>
              <a:rPr lang="en-US" sz="2000" dirty="0" smtClean="0">
                <a:latin typeface="Arial Black" pitchFamily="34" charset="0"/>
              </a:rPr>
              <a:t>AFTER INDEPENDENCE, IN 1960 GREATER IMPORTANCE WAS GIVEN TO TRAINING IN PAKISTAN.</a:t>
            </a:r>
          </a:p>
          <a:p>
            <a:r>
              <a:rPr lang="en-US" sz="2000" dirty="0" smtClean="0">
                <a:latin typeface="Arial Black" pitchFamily="34" charset="0"/>
              </a:rPr>
              <a:t>CIVIL SERVANTS TRAINING CAN BE DIVIDED INTO TWO PHASES:</a:t>
            </a:r>
          </a:p>
          <a:p>
            <a:pPr marL="514350" indent="-514350">
              <a:buAutoNum type="romanLcParenBoth"/>
            </a:pPr>
            <a:r>
              <a:rPr lang="en-US" sz="2000" dirty="0" smtClean="0">
                <a:latin typeface="Arial Black" pitchFamily="34" charset="0"/>
              </a:rPr>
              <a:t>PRE-SERVICE TRAINING</a:t>
            </a:r>
          </a:p>
          <a:p>
            <a:pPr marL="514350" indent="-514350">
              <a:buAutoNum type="romanLcParenBoth"/>
            </a:pPr>
            <a:r>
              <a:rPr lang="en-US" sz="2000" dirty="0" smtClean="0">
                <a:latin typeface="Arial Black" pitchFamily="34" charset="0"/>
              </a:rPr>
              <a:t>IN-SERVICE TRAINING</a:t>
            </a:r>
            <a:endParaRPr lang="en-US" sz="2000" dirty="0">
              <a:latin typeface="Arial Black" pitchFamily="34" charset="0"/>
            </a:endParaRPr>
          </a:p>
        </p:txBody>
      </p:sp>
    </p:spTree>
    <p:extLst>
      <p:ext uri="{BB962C8B-B14F-4D97-AF65-F5344CB8AC3E}">
        <p14:creationId xmlns="" xmlns:p14="http://schemas.microsoft.com/office/powerpoint/2010/main" val="33263062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PRE-SERVICE TRAINING</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a:bodyPr>
          <a:lstStyle/>
          <a:p>
            <a:r>
              <a:rPr lang="en-US" sz="1800" dirty="0" smtClean="0">
                <a:latin typeface="Arial Black" pitchFamily="34" charset="0"/>
              </a:rPr>
              <a:t>PRE-SERVICE TRAINING IS IMPARTED TO THE CANDIDATES BEFORE THEY ARE POSTED TO THEIR DUTIES.</a:t>
            </a:r>
          </a:p>
          <a:p>
            <a:r>
              <a:rPr lang="en-US" sz="1800" dirty="0" smtClean="0">
                <a:latin typeface="Arial Black" pitchFamily="34" charset="0"/>
              </a:rPr>
              <a:t>THE OBJECTIVES OF THE TRAINING ARE:</a:t>
            </a:r>
          </a:p>
          <a:p>
            <a:pPr>
              <a:buFont typeface="+mj-lt"/>
              <a:buAutoNum type="arabicParenR"/>
            </a:pPr>
            <a:r>
              <a:rPr lang="en-US" sz="1800" dirty="0" smtClean="0">
                <a:latin typeface="Arial Black" pitchFamily="34" charset="0"/>
              </a:rPr>
              <a:t>TO PREPARE THE PROBATIONERS FOR INDUCTION INTO PUBLIC SERVICE</a:t>
            </a:r>
          </a:p>
          <a:p>
            <a:pPr>
              <a:buFont typeface="+mj-lt"/>
              <a:buAutoNum type="arabicParenR"/>
            </a:pPr>
            <a:r>
              <a:rPr lang="en-US" sz="1800" dirty="0" smtClean="0">
                <a:latin typeface="Arial Black" pitchFamily="34" charset="0"/>
              </a:rPr>
              <a:t>TO EDUCATE THEM IN THE BASIS OF ISLAM AND PROVIDE THEM AN ISLAMIC ORIENTATION.</a:t>
            </a:r>
          </a:p>
          <a:p>
            <a:pPr>
              <a:buFont typeface="+mj-lt"/>
              <a:buAutoNum type="arabicParenR"/>
            </a:pPr>
            <a:r>
              <a:rPr lang="en-US" sz="1800" dirty="0" smtClean="0">
                <a:latin typeface="Arial Black" pitchFamily="34" charset="0"/>
              </a:rPr>
              <a:t>TO PROMOTE AMONGST THEM MUTUAL UNDERSTANDING</a:t>
            </a:r>
          </a:p>
          <a:p>
            <a:pPr>
              <a:buFont typeface="+mj-lt"/>
              <a:buAutoNum type="arabicParenR"/>
            </a:pPr>
            <a:r>
              <a:rPr lang="en-US" sz="1800" dirty="0" smtClean="0">
                <a:latin typeface="Arial Black" pitchFamily="34" charset="0"/>
              </a:rPr>
              <a:t>TO MOTIVATE THEM FOR PUBLIC SERVICE</a:t>
            </a:r>
          </a:p>
          <a:p>
            <a:pPr>
              <a:buFont typeface="+mj-lt"/>
              <a:buAutoNum type="arabicParenR"/>
            </a:pPr>
            <a:r>
              <a:rPr lang="en-US" sz="1800" dirty="0" smtClean="0">
                <a:latin typeface="Arial Black" pitchFamily="34" charset="0"/>
              </a:rPr>
              <a:t>TO TEACH THEM A NATIONAL OUTLOOK AND DEVELOP A SENSE OF INVOLVEMENT IN NATIONAL AND LOCAL PROBLEMS.</a:t>
            </a:r>
          </a:p>
          <a:p>
            <a:pPr>
              <a:buFont typeface="+mj-lt"/>
              <a:buAutoNum type="arabicParenR"/>
            </a:pPr>
            <a:r>
              <a:rPr lang="en-US" sz="1800" dirty="0" smtClean="0">
                <a:latin typeface="Arial Black" pitchFamily="34" charset="0"/>
              </a:rPr>
              <a:t>TO IMPART BASIC KNOWLEDGE OF :</a:t>
            </a:r>
          </a:p>
          <a:p>
            <a:pPr>
              <a:buFont typeface="+mj-lt"/>
              <a:buAutoNum type="alphaLcParenR"/>
            </a:pPr>
            <a:r>
              <a:rPr lang="en-US" sz="1800" dirty="0" smtClean="0">
                <a:latin typeface="Arial Black" pitchFamily="34" charset="0"/>
              </a:rPr>
              <a:t>ADMINISTRATION AND MANAGEMENT</a:t>
            </a:r>
          </a:p>
          <a:p>
            <a:pPr>
              <a:buFont typeface="+mj-lt"/>
              <a:buAutoNum type="alphaLcParenR"/>
            </a:pPr>
            <a:r>
              <a:rPr lang="en-US" sz="1800" dirty="0" smtClean="0">
                <a:latin typeface="Arial Black" pitchFamily="34" charset="0"/>
              </a:rPr>
              <a:t>STRUCTURE AND FUNCTIONING OF GOVERNMENT</a:t>
            </a:r>
          </a:p>
          <a:p>
            <a:pPr>
              <a:buFont typeface="+mj-lt"/>
              <a:buAutoNum type="alphaLcParenR"/>
            </a:pPr>
            <a:r>
              <a:rPr lang="en-US" sz="1800" dirty="0" smtClean="0">
                <a:latin typeface="Arial Black" pitchFamily="34" charset="0"/>
              </a:rPr>
              <a:t>ECONOMIC AND SOCIAL PLANNING</a:t>
            </a:r>
          </a:p>
          <a:p>
            <a:pPr marL="0" indent="0">
              <a:buNone/>
            </a:pPr>
            <a:endParaRPr lang="en-US" sz="1800" dirty="0" smtClean="0">
              <a:latin typeface="Arial Black" pitchFamily="34" charset="0"/>
            </a:endParaRPr>
          </a:p>
          <a:p>
            <a:pPr>
              <a:buFont typeface="+mj-lt"/>
              <a:buAutoNum type="arabicParenR"/>
            </a:pPr>
            <a:endParaRPr lang="en-US" sz="1800" dirty="0">
              <a:latin typeface="Arial Black" pitchFamily="34" charset="0"/>
            </a:endParaRPr>
          </a:p>
        </p:txBody>
      </p:sp>
    </p:spTree>
    <p:extLst>
      <p:ext uri="{BB962C8B-B14F-4D97-AF65-F5344CB8AC3E}">
        <p14:creationId xmlns="" xmlns:p14="http://schemas.microsoft.com/office/powerpoint/2010/main" val="29295239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IN-SERVICE TRAINING </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r>
              <a:rPr lang="en-US" sz="1800" dirty="0" smtClean="0">
                <a:latin typeface="Arial Black" pitchFamily="34" charset="0"/>
              </a:rPr>
              <a:t>THE TRAINING IS IMPARTED TO CIVIL SERVANTS WHO HAVE ALREADY PUT IN SOME YEARS OF SERVICE IN THE GOVERNMENT.</a:t>
            </a:r>
          </a:p>
          <a:p>
            <a:endParaRPr lang="en-US" sz="1800" dirty="0" smtClean="0">
              <a:latin typeface="Arial Black" pitchFamily="34" charset="0"/>
            </a:endParaRPr>
          </a:p>
          <a:p>
            <a:r>
              <a:rPr lang="en-US" sz="1800" dirty="0" smtClean="0">
                <a:latin typeface="Arial Black" pitchFamily="34" charset="0"/>
              </a:rPr>
              <a:t>THE MAJOR TRAINING INSTITUTIONS ARE THE NATIONAL INSTITUTE OF PUBLIC ADMINISTRATION AT KARACHI AND LAHORE.</a:t>
            </a:r>
          </a:p>
          <a:p>
            <a:endParaRPr lang="en-US" sz="1800" dirty="0" smtClean="0">
              <a:latin typeface="Arial Black" pitchFamily="34" charset="0"/>
            </a:endParaRPr>
          </a:p>
          <a:p>
            <a:r>
              <a:rPr lang="en-US" sz="1800" dirty="0" smtClean="0">
                <a:latin typeface="Arial Black" pitchFamily="34" charset="0"/>
              </a:rPr>
              <a:t>THE OFFICERS OF THE LEVEL OF GRADES 18-19 RECEIVE IN-SERVICE TRAINING IN THE IN THE NIP’S AND THE TURAL ACADEMY PESHAWAR.</a:t>
            </a:r>
          </a:p>
          <a:p>
            <a:r>
              <a:rPr lang="en-US" sz="1800" dirty="0" smtClean="0">
                <a:latin typeface="Arial Black" pitchFamily="34" charset="0"/>
              </a:rPr>
              <a:t>GRADE 19-20 OFFICERS ARE TRAINED AT THE PAKISTAN ADMINISTRATIVE STAFF COLLEGE, LAHORE.</a:t>
            </a:r>
          </a:p>
          <a:p>
            <a:endParaRPr lang="en-US" sz="1800" dirty="0" smtClean="0">
              <a:latin typeface="Arial Black" pitchFamily="34" charset="0"/>
            </a:endParaRPr>
          </a:p>
          <a:p>
            <a:r>
              <a:rPr lang="en-US" sz="1800" dirty="0" smtClean="0">
                <a:latin typeface="Arial Black" pitchFamily="34" charset="0"/>
              </a:rPr>
              <a:t>THE MAIN OBJECTIVE OF THIS TRAINING IS TO PROVIDE REFRESHER COURSES TO THE CIVIL SERVANTS AWAY FROM THEIR USUAL SUTTOUNDINGS.</a:t>
            </a:r>
            <a:endParaRPr lang="en-US" sz="1800" dirty="0">
              <a:latin typeface="Arial Black" pitchFamily="34" charset="0"/>
            </a:endParaRPr>
          </a:p>
        </p:txBody>
      </p:sp>
    </p:spTree>
    <p:extLst>
      <p:ext uri="{BB962C8B-B14F-4D97-AF65-F5344CB8AC3E}">
        <p14:creationId xmlns="" xmlns:p14="http://schemas.microsoft.com/office/powerpoint/2010/main" val="19810022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PERFORMANCE EVALUATION</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r>
              <a:rPr lang="en-US" sz="1800" dirty="0" smtClean="0">
                <a:latin typeface="Arial Black" pitchFamily="34" charset="0"/>
              </a:rPr>
              <a:t>IN PAKISTAN THE SYSTEM OF PERFORMANCE EVALUATION OF A CIVIL SERVANT IS USUALLY JUDGED ONCE IN A YEAR AND RECORDED ON A PERFORMA, CALLED ANNUAL CONFIDENTIAL REPORT (ACR).</a:t>
            </a:r>
          </a:p>
          <a:p>
            <a:r>
              <a:rPr lang="en-US" sz="1800" dirty="0" smtClean="0">
                <a:latin typeface="Arial Black" pitchFamily="34" charset="0"/>
              </a:rPr>
              <a:t>THE MAIN OBJECTIVE OF THESE ACR ARE:</a:t>
            </a:r>
          </a:p>
          <a:p>
            <a:pPr>
              <a:buFont typeface="+mj-lt"/>
              <a:buAutoNum type="arabicParenR"/>
            </a:pPr>
            <a:r>
              <a:rPr lang="en-US" sz="1800" dirty="0" smtClean="0">
                <a:latin typeface="Arial Black" pitchFamily="34" charset="0"/>
              </a:rPr>
              <a:t>THE ACR PROVIDE AN AUTHENTIC RECORD OF THE PERFORMANCE OF A CIVIL SERVANT WHICH HELPS IN ASSESSING HIS QUALITIES.</a:t>
            </a:r>
          </a:p>
          <a:p>
            <a:pPr>
              <a:buFont typeface="+mj-lt"/>
              <a:buAutoNum type="arabicParenR"/>
            </a:pPr>
            <a:r>
              <a:rPr lang="en-US" sz="1800" dirty="0" smtClean="0">
                <a:latin typeface="Arial Black" pitchFamily="34" charset="0"/>
              </a:rPr>
              <a:t>IT IS AN IMPORTANT BASIS FOR SELECTION TO A NEW APPOINTMENT </a:t>
            </a:r>
          </a:p>
          <a:p>
            <a:pPr>
              <a:buFont typeface="+mj-lt"/>
              <a:buAutoNum type="arabicParenR"/>
            </a:pPr>
            <a:r>
              <a:rPr lang="en-US" sz="1800" dirty="0" smtClean="0">
                <a:latin typeface="Arial Black" pitchFamily="34" charset="0"/>
              </a:rPr>
              <a:t>IT IS RELIED UPON BY THE APPROPRIATE SELECTION COMMITTEE FOR ASSESSING HIS SUITABILITY FOR PROMOTION.</a:t>
            </a:r>
          </a:p>
          <a:p>
            <a:pPr>
              <a:buFont typeface="+mj-lt"/>
              <a:buAutoNum type="arabicParenR"/>
            </a:pPr>
            <a:r>
              <a:rPr lang="en-US" sz="1800" dirty="0" smtClean="0">
                <a:latin typeface="Arial Black" pitchFamily="34" charset="0"/>
              </a:rPr>
              <a:t>IT PROVIDED USEFUL INFORMATION REGARDING THE APTITUDE OF THE INCUMBENT FOR CERTAIN TYPES OF JOB</a:t>
            </a:r>
          </a:p>
          <a:p>
            <a:pPr>
              <a:buFont typeface="+mj-lt"/>
              <a:buAutoNum type="arabicParenR"/>
            </a:pPr>
            <a:r>
              <a:rPr lang="en-US" sz="1800" dirty="0" smtClean="0">
                <a:latin typeface="Arial Black" pitchFamily="34" charset="0"/>
              </a:rPr>
              <a:t>IT IS AN IMPORTANT INSTRUMENT FOR ALMOST ALL STAGES IN CAREER PLANNING OF CIVIL SERVANTS.</a:t>
            </a:r>
            <a:endParaRPr lang="en-US" sz="1800" dirty="0">
              <a:latin typeface="Arial Black" pitchFamily="34" charset="0"/>
            </a:endParaRPr>
          </a:p>
        </p:txBody>
      </p:sp>
    </p:spTree>
    <p:extLst>
      <p:ext uri="{BB962C8B-B14F-4D97-AF65-F5344CB8AC3E}">
        <p14:creationId xmlns="" xmlns:p14="http://schemas.microsoft.com/office/powerpoint/2010/main" val="11397963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PROMOTION</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IN SECTION 9 OF THE CIVIL SERVANTS ACT 1973, THE PRINCIPLES OF PROMOTION AS FOLLOWS:</a:t>
            </a:r>
          </a:p>
          <a:p>
            <a:pPr>
              <a:buFont typeface="+mj-lt"/>
              <a:buAutoNum type="arabicParenR"/>
            </a:pPr>
            <a:r>
              <a:rPr lang="en-US" sz="1800" dirty="0" smtClean="0">
                <a:latin typeface="Arial Black" pitchFamily="34" charset="0"/>
              </a:rPr>
              <a:t>A CIVIL SERVANT POSSESSING SUCH MINIMUM QUALIFICATION AS MAY BE PRESCRIBED SHALL BE ELIGIBLE FOR PROMOTION TO A POST FOR THE TIME BEING RESERVED UNDER THE RULES FOR DEPARTMENTAL 0PROMOTION IN HIGHER GRADES.</a:t>
            </a:r>
          </a:p>
          <a:p>
            <a:pPr>
              <a:buFont typeface="+mj-lt"/>
              <a:buAutoNum type="arabicParenR"/>
            </a:pPr>
            <a:r>
              <a:rPr lang="en-US" sz="1800" dirty="0" smtClean="0">
                <a:latin typeface="Arial Black" pitchFamily="34" charset="0"/>
              </a:rPr>
              <a:t>A POST REFERRED TO IN SUB-SECTION (1) MAY EITHER BE A SELECTION POST TO WHICH PROMOTIONS SHALL BE MADE AS MAY BE PRESCRIBED</a:t>
            </a:r>
          </a:p>
          <a:p>
            <a:pPr marL="0" indent="0">
              <a:buNone/>
            </a:pPr>
            <a:r>
              <a:rPr lang="en-US" sz="1800" dirty="0" smtClean="0">
                <a:latin typeface="Arial Black" pitchFamily="34" charset="0"/>
              </a:rPr>
              <a:t>A) IN THE CASE OF A SELECTION POST, ON THE BASIS OF SELECTION ON MERIT</a:t>
            </a:r>
          </a:p>
          <a:p>
            <a:pPr marL="0" indent="0">
              <a:buNone/>
            </a:pPr>
            <a:r>
              <a:rPr lang="en-US" sz="1800" dirty="0" smtClean="0">
                <a:latin typeface="Arial Black" pitchFamily="34" charset="0"/>
              </a:rPr>
              <a:t>B) IN THE CASE OF A NON-SELECTION POST, ON THE BASIS OF SENIORITY.</a:t>
            </a:r>
          </a:p>
          <a:p>
            <a:pPr>
              <a:buFont typeface="+mj-lt"/>
              <a:buAutoNum type="alphaLcParenR"/>
            </a:pPr>
            <a:endParaRPr lang="en-US" sz="1800" dirty="0">
              <a:latin typeface="Arial Black" pitchFamily="34" charset="0"/>
            </a:endParaRPr>
          </a:p>
        </p:txBody>
      </p:sp>
    </p:spTree>
    <p:extLst>
      <p:ext uri="{BB962C8B-B14F-4D97-AF65-F5344CB8AC3E}">
        <p14:creationId xmlns="" xmlns:p14="http://schemas.microsoft.com/office/powerpoint/2010/main" val="19474958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PROMOTION</a:t>
            </a:r>
            <a:endParaRPr lang="en-US" sz="3200" dirty="0">
              <a:latin typeface="Arial Black"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Black" pitchFamily="34" charset="0"/>
              </a:rPr>
              <a:t>THE CRITERION FOR PROMOTION TO MOST OF THE POSTS IN THE GOVERNMENTS IS MERIT, ALTHOUGH SENIORITY IS ALSO TAKEN INTO ACCOUNT.</a:t>
            </a:r>
          </a:p>
          <a:p>
            <a:r>
              <a:rPr lang="en-US" sz="1800" dirty="0" smtClean="0">
                <a:latin typeface="Arial Black" pitchFamily="34" charset="0"/>
              </a:rPr>
              <a:t>MERIT IS ASSESSED ON THE BASIS OF ACR.</a:t>
            </a:r>
          </a:p>
          <a:p>
            <a:r>
              <a:rPr lang="en-US" sz="1800" dirty="0" smtClean="0">
                <a:latin typeface="Arial Black" pitchFamily="34" charset="0"/>
              </a:rPr>
              <a:t>ASSESSMENT OF MERIT OF THE CANDIDATES ELIGIBLE FOR PROMOTION TO POSTS IN GRADES 2-18 IS MADE BY THE DEPARTMENTAL PROMOTION COMMITTEE.</a:t>
            </a:r>
          </a:p>
          <a:p>
            <a:r>
              <a:rPr lang="en-US" sz="1800" dirty="0" smtClean="0">
                <a:latin typeface="Arial Black" pitchFamily="34" charset="0"/>
              </a:rPr>
              <a:t>CASES FOR PROMOTION AND TRANSFER TO POSTS IN GRADES 19-21 ARE CONSIDERED BY THE CENTRAL SELECTION BOARD FOR RECOMMENDATIONS.</a:t>
            </a:r>
          </a:p>
          <a:p>
            <a:r>
              <a:rPr lang="en-US" sz="1800" dirty="0" smtClean="0">
                <a:latin typeface="Arial Black" pitchFamily="34" charset="0"/>
              </a:rPr>
              <a:t>THE CENTRAL SELECTION BOARD FOR PROMOTIONS TO POSTS IN GRADE 21 PRESENTLY CONSISTS OF FEDERAL MINISTRIES AND IS PRESIDED OVER BY THE SENIOR MOST AMONG THEM. </a:t>
            </a:r>
            <a:endParaRPr lang="en-US" sz="1800" dirty="0">
              <a:latin typeface="Arial Black" pitchFamily="34" charset="0"/>
            </a:endParaRPr>
          </a:p>
        </p:txBody>
      </p:sp>
    </p:spTree>
    <p:extLst>
      <p:ext uri="{BB962C8B-B14F-4D97-AF65-F5344CB8AC3E}">
        <p14:creationId xmlns="" xmlns:p14="http://schemas.microsoft.com/office/powerpoint/2010/main" val="2618192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DISCIPLINE AND CONDUCT</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r>
              <a:rPr lang="en-US" sz="1600" dirty="0" smtClean="0">
                <a:latin typeface="Arial Black" pitchFamily="34" charset="0"/>
              </a:rPr>
              <a:t>ACCORDING TO RULE 3 OF THE RULES, DISCIPLINARY PROCEEDINGS CAN BE INITIATED AGAINST A GOVERNMENT SERVANT IF IN THE OPINION OF THE AUTHORITY HE:</a:t>
            </a:r>
          </a:p>
          <a:p>
            <a:pPr>
              <a:buFont typeface="+mj-lt"/>
              <a:buAutoNum type="alphaLcParenR"/>
            </a:pPr>
            <a:r>
              <a:rPr lang="en-US" sz="1600" dirty="0" smtClean="0">
                <a:latin typeface="Arial Black" pitchFamily="34" charset="0"/>
              </a:rPr>
              <a:t>IS INEFFICIENT OR HAS CREATED TO EFFICIENT </a:t>
            </a:r>
          </a:p>
          <a:p>
            <a:pPr>
              <a:buFont typeface="+mj-lt"/>
              <a:buAutoNum type="alphaLcParenR"/>
            </a:pPr>
            <a:r>
              <a:rPr lang="en-US" sz="1600" dirty="0" smtClean="0">
                <a:latin typeface="Arial Black" pitchFamily="34" charset="0"/>
              </a:rPr>
              <a:t>IS GUILTY OF MISCONDUCT </a:t>
            </a:r>
          </a:p>
          <a:p>
            <a:pPr>
              <a:buFont typeface="+mj-lt"/>
              <a:buAutoNum type="alphaLcParenR"/>
            </a:pPr>
            <a:r>
              <a:rPr lang="en-US" sz="1600" dirty="0" smtClean="0">
                <a:latin typeface="Arial Black" pitchFamily="34" charset="0"/>
              </a:rPr>
              <a:t>IS CORRUPT, OR MAY REASONABLY BE CONSIDERED CORRUPT BECAUSE:</a:t>
            </a:r>
          </a:p>
          <a:p>
            <a:pPr marL="0" indent="0">
              <a:buNone/>
            </a:pPr>
            <a:endParaRPr lang="en-US" sz="1600" dirty="0" smtClean="0">
              <a:latin typeface="Arial Black" pitchFamily="34" charset="0"/>
            </a:endParaRPr>
          </a:p>
          <a:p>
            <a:pPr marL="400050" indent="-400050">
              <a:buAutoNum type="romanLcParenR"/>
            </a:pPr>
            <a:r>
              <a:rPr lang="en-US" sz="1600" dirty="0" smtClean="0">
                <a:latin typeface="Arial Black" pitchFamily="34" charset="0"/>
              </a:rPr>
              <a:t>HE IS, OR ANY OF HIS DEPENDENTS OR ANY OTHER PERSON THROUGH HIM OR HIS BEHALF IS, IN POSSESSION OF PROPERTY DISPROPORTIONATE TO HIS KNOWN SOURCES OF INCOME</a:t>
            </a:r>
          </a:p>
          <a:p>
            <a:pPr marL="400050" indent="-400050">
              <a:buAutoNum type="romanLcParenR"/>
            </a:pPr>
            <a:r>
              <a:rPr lang="en-US" sz="1600" dirty="0" smtClean="0">
                <a:latin typeface="Arial Black" pitchFamily="34" charset="0"/>
              </a:rPr>
              <a:t>HAS ASSUMED A STYLE OF LIVING BEYOND HIS OSTENSIBLE MEANS</a:t>
            </a:r>
          </a:p>
          <a:p>
            <a:pPr marL="400050" indent="-400050">
              <a:buAutoNum type="romanLcParenR"/>
            </a:pPr>
            <a:r>
              <a:rPr lang="en-US" sz="1600" dirty="0" smtClean="0">
                <a:latin typeface="Arial Black" pitchFamily="34" charset="0"/>
              </a:rPr>
              <a:t>HAS A PERSISTENT REPUTATION OF BEING CORRUPT</a:t>
            </a:r>
          </a:p>
          <a:p>
            <a:pPr marL="0" indent="0">
              <a:buNone/>
            </a:pPr>
            <a:endParaRPr lang="en-US" sz="1600" dirty="0" smtClean="0">
              <a:latin typeface="Arial Black" pitchFamily="34" charset="0"/>
            </a:endParaRPr>
          </a:p>
          <a:p>
            <a:pPr marL="0" indent="0">
              <a:buNone/>
            </a:pPr>
            <a:r>
              <a:rPr lang="en-US" sz="1600" dirty="0" smtClean="0">
                <a:latin typeface="Arial Black" pitchFamily="34" charset="0"/>
              </a:rPr>
              <a:t>D) IS ENGAGED, OR IS REASONABLY SUSPECTED OF BEING ENGAGED, IN SUBVERSIVE ACTIVITIES, OR IS REASONABLY SUSPECTED OF BEING ASSOCIATED WITH OTHERS OR GUILTY OF DISCLOSURE OF OFFICIAL SECRETS TO ANY UNAUTHORIZED PERSONS.</a:t>
            </a:r>
            <a:endParaRPr lang="en-US" sz="1600" dirty="0">
              <a:latin typeface="Arial Black" pitchFamily="34" charset="0"/>
            </a:endParaRPr>
          </a:p>
        </p:txBody>
      </p:sp>
    </p:spTree>
    <p:extLst>
      <p:ext uri="{BB962C8B-B14F-4D97-AF65-F5344CB8AC3E}">
        <p14:creationId xmlns="" xmlns:p14="http://schemas.microsoft.com/office/powerpoint/2010/main" val="7206908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DISCIPLINE AND CONDUCT</a:t>
            </a:r>
            <a:endParaRPr lang="en-US" sz="3200"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r>
              <a:rPr lang="en-US" sz="1800" dirty="0" smtClean="0">
                <a:latin typeface="Arial Black" pitchFamily="34" charset="0"/>
              </a:rPr>
              <a:t>IF ANY OF THE PREVIOUS MENTIONED GROUND IS ESTABLISHED AGAINST A CIVIL SERVANT HE CAN BE AWARDED FOLLOWING PENALTIES:</a:t>
            </a:r>
          </a:p>
          <a:p>
            <a:endParaRPr lang="en-US" sz="1800" dirty="0" smtClean="0">
              <a:latin typeface="Arial Black" pitchFamily="34" charset="0"/>
            </a:endParaRPr>
          </a:p>
          <a:p>
            <a:r>
              <a:rPr lang="en-US" sz="1800" u="sng" dirty="0" smtClean="0">
                <a:latin typeface="Arial Black" pitchFamily="34" charset="0"/>
              </a:rPr>
              <a:t>MINOR PENALTIES:</a:t>
            </a:r>
          </a:p>
          <a:p>
            <a:pPr marL="400050" indent="-400050">
              <a:buAutoNum type="romanLcParenR"/>
            </a:pPr>
            <a:r>
              <a:rPr lang="en-US" sz="1800" dirty="0" smtClean="0">
                <a:latin typeface="Arial Black" pitchFamily="34" charset="0"/>
              </a:rPr>
              <a:t>CENSURE</a:t>
            </a:r>
          </a:p>
          <a:p>
            <a:pPr marL="400050" indent="-400050">
              <a:buAutoNum type="romanLcParenR"/>
            </a:pPr>
            <a:r>
              <a:rPr lang="en-US" sz="1800" dirty="0" smtClean="0">
                <a:latin typeface="Arial Black" pitchFamily="34" charset="0"/>
              </a:rPr>
              <a:t>WITHHOLDING; FOR A SPECIFIC PERIOD, OF PROMOTION OR INCREMENT. OTHERWISE THAN FOR UNFITNESS FOR PROMOTION.</a:t>
            </a:r>
          </a:p>
          <a:p>
            <a:pPr marL="400050" indent="-400050">
              <a:buAutoNum type="romanLcParenR"/>
            </a:pPr>
            <a:r>
              <a:rPr lang="en-US" sz="1800" dirty="0" smtClean="0">
                <a:latin typeface="Arial Black" pitchFamily="34" charset="0"/>
              </a:rPr>
              <a:t>STOPPAGE, FOR A SPECIFIC PERIOD, AT AN EFFICIENCY BAR IN THE TIME-SCALE, OTHERWISE THAN FOR UNFITNESS TO CROSS SUCH BAR</a:t>
            </a:r>
          </a:p>
          <a:p>
            <a:pPr marL="400050" indent="-400050">
              <a:buAutoNum type="romanLcParenR"/>
            </a:pPr>
            <a:r>
              <a:rPr lang="en-US" sz="1800" dirty="0" smtClean="0">
                <a:latin typeface="Arial Black" pitchFamily="34" charset="0"/>
              </a:rPr>
              <a:t>RECOVERY FROM PAY OF THE WHOLE OR ANY PART OF ANY LOSS CAUSED TO GOVERNMENT BY NEGLIGENCE.</a:t>
            </a:r>
          </a:p>
          <a:p>
            <a:pPr marL="0" indent="0">
              <a:buNone/>
            </a:pPr>
            <a:r>
              <a:rPr lang="en-US" sz="1800" u="sng" dirty="0" smtClean="0">
                <a:latin typeface="Arial Black" pitchFamily="34" charset="0"/>
              </a:rPr>
              <a:t>MAJOR PENALTIES:</a:t>
            </a:r>
          </a:p>
          <a:p>
            <a:pPr marL="400050" indent="-400050">
              <a:buAutoNum type="romanLcParenR"/>
            </a:pPr>
            <a:r>
              <a:rPr lang="en-US" sz="1800" dirty="0" smtClean="0">
                <a:latin typeface="Arial Black" pitchFamily="34" charset="0"/>
              </a:rPr>
              <a:t>REDUCTION TO A LOWER POST OR TIME-SCALE, OR TO A LOWER STATE IN TIME-SCALE</a:t>
            </a:r>
          </a:p>
          <a:p>
            <a:pPr marL="400050" indent="-400050">
              <a:buAutoNum type="romanLcParenR"/>
            </a:pPr>
            <a:r>
              <a:rPr lang="en-US" sz="1800" dirty="0" smtClean="0">
                <a:latin typeface="Arial Black" pitchFamily="34" charset="0"/>
              </a:rPr>
              <a:t>COMPULSORY RETIREMENT </a:t>
            </a:r>
          </a:p>
          <a:p>
            <a:pPr marL="400050" indent="-400050">
              <a:buAutoNum type="romanLcParenR"/>
            </a:pPr>
            <a:r>
              <a:rPr lang="en-US" sz="1800" dirty="0" smtClean="0">
                <a:latin typeface="Arial Black" pitchFamily="34" charset="0"/>
              </a:rPr>
              <a:t>REMOVAL FROM SERVICE</a:t>
            </a:r>
          </a:p>
          <a:p>
            <a:pPr marL="400050" indent="-400050">
              <a:buAutoNum type="romanLcParenR"/>
            </a:pPr>
            <a:r>
              <a:rPr lang="en-US" sz="1800" dirty="0" smtClean="0">
                <a:latin typeface="Arial Black" pitchFamily="34" charset="0"/>
              </a:rPr>
              <a:t>DISMISAL FROM SERVICE</a:t>
            </a:r>
            <a:endParaRPr lang="en-US" sz="1800" dirty="0">
              <a:latin typeface="Arial Black" pitchFamily="34" charset="0"/>
            </a:endParaRPr>
          </a:p>
        </p:txBody>
      </p:sp>
    </p:spTree>
    <p:extLst>
      <p:ext uri="{BB962C8B-B14F-4D97-AF65-F5344CB8AC3E}">
        <p14:creationId xmlns="" xmlns:p14="http://schemas.microsoft.com/office/powerpoint/2010/main" val="13974872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APPEALS</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r>
              <a:rPr lang="en-US" sz="1800" dirty="0" smtClean="0">
                <a:latin typeface="Arial Black" pitchFamily="34" charset="0"/>
              </a:rPr>
              <a:t>THE STATUTORY POSITION REGARDING APPEALS HAS BEEN PROVIDED IN SECTION 22 OF CIVIL SERVANT ACT 1973 AS FOLLOWS:</a:t>
            </a:r>
          </a:p>
          <a:p>
            <a:pPr>
              <a:buFont typeface="+mj-lt"/>
              <a:buAutoNum type="arabicParenR"/>
            </a:pPr>
            <a:r>
              <a:rPr lang="en-US" sz="1800" dirty="0" smtClean="0">
                <a:latin typeface="Arial Black" pitchFamily="34" charset="0"/>
              </a:rPr>
              <a:t> WHERE A RIGHT TO PREFER AN APPEAL OR APPLY FOR REVIEW IN RESPECT OF ANY ORDER RELATING TO THE TERMS AND CONDITIONS OF HIS SERVICE IS PROVIDED TO A CIVIL SERVANT UNDER ANY RULES AN APPLICATION SHALL EXPECT AS MAY BE OTHERWISE PRESCRIBED, BE MADE WITHIN THIRTY DAYS OF THE DATE OF SUCH ORDER.</a:t>
            </a:r>
          </a:p>
          <a:p>
            <a:pPr>
              <a:buFont typeface="+mj-lt"/>
              <a:buAutoNum type="arabicParenR"/>
            </a:pPr>
            <a:r>
              <a:rPr lang="en-US" sz="1800" dirty="0" smtClean="0">
                <a:latin typeface="Arial Black" pitchFamily="34" charset="0"/>
              </a:rPr>
              <a:t>WHERE NO PROVISION FOR APPEAL OR REVIEW EXISTS UNDER THE RULES IN RESPECT OR ANY ORDER, A CIVIL SERVANT AGGRIEVED BY ANY SUCH ORDER MAY, WITHIN THIRTY DAYS OF THE COMMUNICATION TO HIM OF SUCH ORDER, MAKE A REPRESENTATION AGAINST IT TO THE AUTHORITY NEXT ABOVE THE AUTHORITY WHICH MADE THE ORDER.</a:t>
            </a:r>
          </a:p>
          <a:p>
            <a:pPr marL="0" indent="0">
              <a:buNone/>
            </a:pPr>
            <a:endParaRPr lang="en-US" sz="1800" dirty="0">
              <a:latin typeface="Arial Black" pitchFamily="34" charset="0"/>
            </a:endParaRPr>
          </a:p>
        </p:txBody>
      </p:sp>
    </p:spTree>
    <p:extLst>
      <p:ext uri="{BB962C8B-B14F-4D97-AF65-F5344CB8AC3E}">
        <p14:creationId xmlns="" xmlns:p14="http://schemas.microsoft.com/office/powerpoint/2010/main" val="2638263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TotalTime>
  <Words>2251</Words>
  <Application>Microsoft Office PowerPoint</Application>
  <PresentationFormat>On-screen Show (4:3)</PresentationFormat>
  <Paragraphs>210</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PAKISTAN ADMINISTRATIVE SYSTEM</vt:lpstr>
      <vt:lpstr>MANAGEMENT IN PAKISTAN</vt:lpstr>
      <vt:lpstr>TECHNICAL AND NON-TECHNICAL POSTS</vt:lpstr>
      <vt:lpstr>TECHNICAL AND NON-TECHNICAL POSTS</vt:lpstr>
      <vt:lpstr>ORGANIZATIONAL FRAMEWORK FOR PERSONNEL ADMINISTRATION IN PAKISTAN</vt:lpstr>
      <vt:lpstr>ORGANIZATIONAL FRAMEWORK FOR PERSONNEL ADMINISTRATION IN PAKISTAN</vt:lpstr>
      <vt:lpstr>LEGAL FRAMEWORK</vt:lpstr>
      <vt:lpstr>LEGAL FRAMEWORK</vt:lpstr>
      <vt:lpstr>PRESENT STRUCTURE OF THE SERVICES</vt:lpstr>
      <vt:lpstr>PRESENT STRUCTURE OF THE SERVICES</vt:lpstr>
      <vt:lpstr>PRESENT STRUCTURE OF THE SERVICES</vt:lpstr>
      <vt:lpstr>CIVIL SERVICE RECRUITMENT IN PAKISTAN</vt:lpstr>
      <vt:lpstr>CRITERIA FOR RECRUITMENT</vt:lpstr>
      <vt:lpstr>APPOINTING AUTHORITY</vt:lpstr>
      <vt:lpstr>MAIN RECRUITING AGENCIES</vt:lpstr>
      <vt:lpstr>THE CENTRAL SUPERIOR SERVICES EXAMINATION</vt:lpstr>
      <vt:lpstr>TRAINING</vt:lpstr>
      <vt:lpstr>PRE-SERVICE TRAINING</vt:lpstr>
      <vt:lpstr>IN-SERVICE TRAINING </vt:lpstr>
      <vt:lpstr>PERFORMANCE EVALUATION</vt:lpstr>
      <vt:lpstr>PROMOTION</vt:lpstr>
      <vt:lpstr>PROMOTION</vt:lpstr>
      <vt:lpstr>DISCIPLINE AND CONDUCT</vt:lpstr>
      <vt:lpstr>DISCIPLINE AND CONDUCT</vt:lpstr>
      <vt:lpstr>APPEALS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SALIENT FEATURES OF THE SYSTEM OF PUBLIC PERSONNEL</dc:title>
  <dc:creator>786</dc:creator>
  <cp:lastModifiedBy>NTS</cp:lastModifiedBy>
  <cp:revision>78</cp:revision>
  <dcterms:created xsi:type="dcterms:W3CDTF">2014-07-07T13:18:08Z</dcterms:created>
  <dcterms:modified xsi:type="dcterms:W3CDTF">2014-07-08T13:21:30Z</dcterms:modified>
</cp:coreProperties>
</file>