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2" r:id="rId2"/>
    <p:sldId id="284" r:id="rId3"/>
    <p:sldId id="286" r:id="rId4"/>
    <p:sldId id="278" r:id="rId5"/>
    <p:sldId id="282" r:id="rId6"/>
    <p:sldId id="288" r:id="rId7"/>
    <p:sldId id="289" r:id="rId8"/>
    <p:sldId id="290" r:id="rId9"/>
    <p:sldId id="257" r:id="rId10"/>
    <p:sldId id="258" r:id="rId11"/>
    <p:sldId id="259" r:id="rId12"/>
    <p:sldId id="261" r:id="rId13"/>
    <p:sldId id="262" r:id="rId14"/>
    <p:sldId id="265" r:id="rId15"/>
    <p:sldId id="268" r:id="rId16"/>
    <p:sldId id="269" r:id="rId17"/>
    <p:sldId id="274" r:id="rId18"/>
    <p:sldId id="275" r:id="rId19"/>
    <p:sldId id="276" r:id="rId20"/>
    <p:sldId id="29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19F9B3-5590-49C0-B831-735351618700}" type="datetimeFigureOut">
              <a:rPr lang="en-US" smtClean="0"/>
              <a:t>11/07/2014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ACE07E-058C-4C26-8F66-89073F80F48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0784DE-7A29-4885-A180-A4E0FC5FFA23}" type="datetime1">
              <a:rPr lang="en-US" smtClean="0"/>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3645505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F0811-0BD6-494E-A304-78E0542D42BB}" type="datetime1">
              <a:rPr lang="en-US" smtClean="0"/>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562863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875F7-8613-4568-A13D-909A04424CB7}" type="datetime1">
              <a:rPr lang="en-US" smtClean="0"/>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173256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99CBD8-8F1C-4ACD-ACAA-FCC719F83BD9}" type="datetime1">
              <a:rPr lang="en-US" smtClean="0"/>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147475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C85CFE-FEF2-4A9E-A549-2D47477F9BB7}" type="datetime1">
              <a:rPr lang="en-US" smtClean="0"/>
              <a:t>11/07/2014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39065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1EA64F-50B8-45E2-83C6-2DD80E932FC1}" type="datetime1">
              <a:rPr lang="en-US" smtClean="0"/>
              <a:t>11/07/2014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879021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8AA62-B65C-4F05-9E05-C89AB07582F9}" type="datetime1">
              <a:rPr lang="en-US" smtClean="0"/>
              <a:t>11/07/2014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185897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281EC4-0BB1-4552-B4ED-A73D23702190}" type="datetime1">
              <a:rPr lang="en-US" smtClean="0"/>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2159863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AD45CE-1928-48E6-8DDB-04FD54C1C8EC}" type="datetime1">
              <a:rPr lang="en-US" smtClean="0"/>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65708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C17B32-403D-43C4-9900-25067F85303D}" type="datetime1">
              <a:rPr lang="en-US" smtClean="0"/>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1543002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027AF8-88BB-499F-9641-5D6046F19FF8}" type="datetime1">
              <a:rPr lang="en-US" smtClean="0"/>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3964491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C9D1B-584D-4B08-87DC-E5B13B593E7C}" type="datetime1">
              <a:rPr lang="en-US" smtClean="0"/>
              <a:t>11/07/2014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D2967-5528-4558-8B05-C06625362EB7}" type="slidenum">
              <a:rPr lang="en-US" smtClean="0"/>
              <a:pPr/>
              <a:t>‹#›</a:t>
            </a:fld>
            <a:endParaRPr lang="en-US"/>
          </a:p>
        </p:txBody>
      </p:sp>
    </p:spTree>
    <p:extLst>
      <p:ext uri="{BB962C8B-B14F-4D97-AF65-F5344CB8AC3E}">
        <p14:creationId xmlns="" xmlns:p14="http://schemas.microsoft.com/office/powerpoint/2010/main" val="907388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latin typeface="Arial Black" pitchFamily="34" charset="0"/>
              </a:rPr>
              <a:t>COMPARATIVE PUBLIC ADMINISTRATION MPA 503</a:t>
            </a:r>
            <a:endParaRPr lang="en-US" sz="4000" dirty="0">
              <a:latin typeface="Arial Black" pitchFamily="34" charset="0"/>
            </a:endParaRPr>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LECTURE </a:t>
            </a:r>
            <a:r>
              <a:rPr lang="en-US" dirty="0" smtClean="0">
                <a:solidFill>
                  <a:schemeClr val="tx1"/>
                </a:solidFill>
                <a:latin typeface="Arial Black" pitchFamily="34" charset="0"/>
              </a:rPr>
              <a:t>28 </a:t>
            </a:r>
          </a:p>
          <a:p>
            <a:r>
              <a:rPr lang="en-US" dirty="0" smtClean="0">
                <a:solidFill>
                  <a:schemeClr val="tx1"/>
                </a:solidFill>
                <a:latin typeface="Arial Black" pitchFamily="34" charset="0"/>
              </a:rPr>
              <a:t>BUDGETARY SYSTEM AND LOCAL GOVERNMENT</a:t>
            </a:r>
            <a:endParaRPr lang="en-US" dirty="0">
              <a:solidFill>
                <a:schemeClr val="tx1"/>
              </a:solidFill>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Arial Black" pitchFamily="34" charset="0"/>
                <a:cs typeface="Arial" pitchFamily="34" charset="0"/>
              </a:rPr>
              <a:t>FEDERATION - PROVINCE RELATIONS</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a:xfrm>
            <a:off x="228600" y="1371600"/>
            <a:ext cx="8458200" cy="5486400"/>
          </a:xfrm>
        </p:spPr>
        <p:txBody>
          <a:bodyPr>
            <a:normAutofit lnSpcReduction="10000"/>
          </a:bodyPr>
          <a:lstStyle/>
          <a:p>
            <a:pPr>
              <a:buNone/>
            </a:pPr>
            <a:r>
              <a:rPr lang="en-US" dirty="0" smtClean="0">
                <a:latin typeface="Arial Black" pitchFamily="34" charset="0"/>
                <a:cs typeface="Arial" pitchFamily="34" charset="0"/>
              </a:rPr>
              <a:t>THE CONSTITUTION DISTRIBUTES THE LEGISLATIVE POWERS AS FOLLOWS:</a:t>
            </a:r>
          </a:p>
          <a:p>
            <a:r>
              <a:rPr lang="en-US" sz="2800" dirty="0" smtClean="0">
                <a:latin typeface="Arial Black" pitchFamily="34" charset="0"/>
                <a:cs typeface="Arial" pitchFamily="34" charset="0"/>
              </a:rPr>
              <a:t>PARLIAMENT MAY MAKE LAWS FOR THE WHOLE OR PART OF PAKISTAN</a:t>
            </a:r>
          </a:p>
          <a:p>
            <a:r>
              <a:rPr lang="en-US" sz="2800" dirty="0" smtClean="0">
                <a:latin typeface="Arial Black" pitchFamily="34" charset="0"/>
                <a:cs typeface="Arial" pitchFamily="34" charset="0"/>
              </a:rPr>
              <a:t>THE PROVINCIAL ASSEMBLY MAY MAKE LAWS FOR THE WHOLE OR PART OF PROVINCE</a:t>
            </a:r>
          </a:p>
          <a:p>
            <a:r>
              <a:rPr lang="en-US" sz="2800" dirty="0" smtClean="0">
                <a:latin typeface="Arial Black" pitchFamily="34" charset="0"/>
                <a:cs typeface="Arial" pitchFamily="34" charset="0"/>
              </a:rPr>
              <a:t>PARLIAMENT SHALL HAVE THE EXCLUSIVE RIGHT TO MAKE LAWS WITH RESPECT TO ANY MATTER BORNE ON THE FEDERAL LEGISLATIVE LIST.</a:t>
            </a:r>
          </a:p>
          <a:p>
            <a:pPr>
              <a:buNone/>
            </a:pPr>
            <a:endParaRPr lang="en-US" sz="2800" dirty="0" smtClean="0">
              <a:latin typeface="Arial Black" pitchFamily="34" charset="0"/>
              <a:cs typeface="Arial" pitchFamily="34" charset="0"/>
            </a:endParaRPr>
          </a:p>
          <a:p>
            <a:pPr>
              <a:buNone/>
            </a:pPr>
            <a:endParaRPr lang="en-US"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838200"/>
          </a:xfrm>
        </p:spPr>
        <p:txBody>
          <a:bodyPr>
            <a:normAutofit/>
          </a:bodyPr>
          <a:lstStyle/>
          <a:p>
            <a:r>
              <a:rPr lang="en-US" dirty="0" smtClean="0">
                <a:latin typeface="Arial Black" pitchFamily="34" charset="0"/>
              </a:rPr>
              <a:t>RULES OF BUSINESS</a:t>
            </a:r>
            <a:endParaRPr lang="en-US" dirty="0">
              <a:latin typeface="Arial Black" pitchFamily="34" charset="0"/>
            </a:endParaRPr>
          </a:p>
        </p:txBody>
      </p:sp>
      <p:sp>
        <p:nvSpPr>
          <p:cNvPr id="3" name="Content Placeholder 2"/>
          <p:cNvSpPr>
            <a:spLocks noGrp="1"/>
          </p:cNvSpPr>
          <p:nvPr>
            <p:ph idx="1"/>
          </p:nvPr>
        </p:nvSpPr>
        <p:spPr>
          <a:xfrm>
            <a:off x="457200" y="1066800"/>
            <a:ext cx="8229600" cy="5791200"/>
          </a:xfrm>
        </p:spPr>
        <p:txBody>
          <a:bodyPr>
            <a:noAutofit/>
          </a:bodyPr>
          <a:lstStyle/>
          <a:p>
            <a:r>
              <a:rPr lang="en-US" sz="2000" dirty="0" smtClean="0">
                <a:latin typeface="Arial Black" pitchFamily="34" charset="0"/>
                <a:cs typeface="Arial" pitchFamily="34" charset="0"/>
              </a:rPr>
              <a:t>UNDER THE CONSTITUTION , THE EXECUTIVE AUTHORITY OF THE FEDERATION EXTENDS TO ALL MATTERS IN RESPECT OF WHICH PARLIAMENT HAS THE RIGHT TO MAKE LAWS; ON RECOMMENDATIONS OF THE FEDERAL GOVERNMENT.</a:t>
            </a:r>
          </a:p>
          <a:p>
            <a:r>
              <a:rPr lang="en-US" sz="2000" dirty="0" smtClean="0">
                <a:latin typeface="Arial Black" pitchFamily="34" charset="0"/>
                <a:cs typeface="Arial" pitchFamily="34" charset="0"/>
              </a:rPr>
              <a:t>PARLIAMENT MAY BY LAW, CONFER ON OFFICERS AND AUTHORITIES SUBORDINATE TO THE FEDERAL GOVERNMENT.</a:t>
            </a:r>
          </a:p>
          <a:p>
            <a:r>
              <a:rPr lang="en-US" sz="2000" dirty="0" smtClean="0">
                <a:latin typeface="Arial Black" pitchFamily="34" charset="0"/>
                <a:cs typeface="Arial" pitchFamily="34" charset="0"/>
              </a:rPr>
              <a:t>OTHER INSTRUMENTS MADE AND EXECUTED IN THE NAME OF THE PRESIDENT ARE TO BE MADE BY THE FEDERAL GOVERNMENT.</a:t>
            </a:r>
          </a:p>
          <a:p>
            <a:endParaRPr lang="en-US" sz="2000" dirty="0" smtClean="0">
              <a:latin typeface="Arial Black" pitchFamily="34" charset="0"/>
              <a:cs typeface="Arial" pitchFamily="34" charset="0"/>
            </a:endParaRPr>
          </a:p>
          <a:p>
            <a:r>
              <a:rPr lang="en-US" sz="2000" dirty="0" smtClean="0">
                <a:latin typeface="Arial Black" pitchFamily="34" charset="0"/>
                <a:cs typeface="Arial" pitchFamily="34" charset="0"/>
              </a:rPr>
              <a:t>THE FEDERAL GOVERNMENT MAY ALSO REGULATE THE ALLOCATION AND TRANSACTION OF ITS BUSINESS, AND MAY, FOR THE CONVENIENT TRANSACTION OF THAT BUSINESS, DELEGATE ANY OF ITS FUNCTIONS TO OFFICERS OR AUTHORITIES SUBORDINATE IT.</a:t>
            </a:r>
          </a:p>
          <a:p>
            <a:pPr>
              <a:buNone/>
            </a:pP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latin typeface="Arial" pitchFamily="34" charset="0"/>
                <a:cs typeface="Arial" pitchFamily="34" charset="0"/>
              </a:rPr>
              <a:t>FEDERAL LEGISLATIVE LIST</a:t>
            </a:r>
            <a:endParaRPr lang="en-US" b="1" dirty="0">
              <a:latin typeface="Arial" pitchFamily="34" charset="0"/>
              <a:cs typeface="Arial" pitchFamily="34" charset="0"/>
            </a:endParaRPr>
          </a:p>
        </p:txBody>
      </p:sp>
      <p:sp>
        <p:nvSpPr>
          <p:cNvPr id="3" name="Content Placeholder 2"/>
          <p:cNvSpPr>
            <a:spLocks noGrp="1"/>
          </p:cNvSpPr>
          <p:nvPr>
            <p:ph idx="1"/>
          </p:nvPr>
        </p:nvSpPr>
        <p:spPr>
          <a:xfrm>
            <a:off x="0" y="838200"/>
            <a:ext cx="9144000" cy="6019800"/>
          </a:xfrm>
        </p:spPr>
        <p:txBody>
          <a:bodyPr>
            <a:noAutofit/>
          </a:bodyPr>
          <a:lstStyle/>
          <a:p>
            <a:r>
              <a:rPr lang="en-US" sz="2000" dirty="0" smtClean="0">
                <a:latin typeface="Arial Black" pitchFamily="34" charset="0"/>
                <a:cs typeface="Arial" pitchFamily="34" charset="0"/>
              </a:rPr>
              <a:t>THE FEDERAL LEGISLATIVE LIST CONSISTS OF TWO PARTS: PART I AND PART II.</a:t>
            </a:r>
          </a:p>
          <a:p>
            <a:r>
              <a:rPr lang="en-US" sz="2000" dirty="0" smtClean="0">
                <a:latin typeface="Arial Black" pitchFamily="34" charset="0"/>
                <a:cs typeface="Arial" pitchFamily="34" charset="0"/>
              </a:rPr>
              <a:t>THERE ARE IN ALL 59 SUBJECTS IN PART I AND EIGHT SUBJECTS IN PART II: IN ALL 67 SUBJECTS.</a:t>
            </a:r>
          </a:p>
          <a:p>
            <a:r>
              <a:rPr lang="en-US" sz="2000" dirty="0" smtClean="0">
                <a:latin typeface="Arial Black" pitchFamily="34" charset="0"/>
                <a:cs typeface="Arial" pitchFamily="34" charset="0"/>
              </a:rPr>
              <a:t>SOME OF THE MORE SIGNIFICANT SUBJECTS IN PART-I OF THE FEDERAL LEGISLATIVE LIST INCLUDE DEFENSE AND DEFENSE ESTABLISHMENTS, CONDUCT EXTERNAL AFFAIRS, MATTERS PERTINENT TO NATIONALITY , MIGRATION FROM AND EMIGRATION INTO PAKISTAN, TELEPHONES, TELECOMMUNICATION, AND THE FEDERAL PUBLIC SERVICE COMMISSION. FEDERAL OMBUDSMAN, NUCLEAR ENERGY, NAVIGATION, CARRIAGE GOODS, STOCK EXCHANGE, FISHING ETC</a:t>
            </a:r>
          </a:p>
          <a:p>
            <a:r>
              <a:rPr lang="en-US" sz="2000" dirty="0" smtClean="0">
                <a:latin typeface="Arial Black" pitchFamily="34" charset="0"/>
                <a:cs typeface="Arial" pitchFamily="34" charset="0"/>
              </a:rPr>
              <a:t>SOME OF THE MORE SIGNIFICANT SUBJECTs IN PART-II OF THE FEDERAL LEGISLATIVE LIST ARE PROVISION OF A FEDERATION-PROVINCE CONSULTATIVE MECHANISM  VIZ THE COUNCIL OF COMMON INTERESTS , IN RAILWAYS, MINERAL OIL, NATURAL GAS ,DEVELOPMENT OF SOME INDUSTRIES</a:t>
            </a:r>
          </a:p>
          <a:p>
            <a:endParaRPr lang="en-US" sz="2000" dirty="0" smtClean="0">
              <a:latin typeface="Arial Black" pitchFamily="34" charset="0"/>
              <a:cs typeface="Arial" pitchFamily="34" charset="0"/>
            </a:endParaRPr>
          </a:p>
          <a:p>
            <a:endParaRPr lang="en-US" sz="2000" dirty="0" smtClean="0">
              <a:latin typeface="Arial Black" pitchFamily="34" charset="0"/>
              <a:cs typeface="Arial"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sz="4000" b="1" dirty="0" smtClean="0">
                <a:latin typeface="Arial Black" pitchFamily="34" charset="0"/>
                <a:cs typeface="Arial" pitchFamily="34" charset="0"/>
              </a:rPr>
              <a:t>CONCURRENT LEGISLATIVE  LIST</a:t>
            </a:r>
            <a:r>
              <a:rPr lang="en-US" sz="2800" b="1" dirty="0">
                <a:latin typeface="Arial" pitchFamily="34" charset="0"/>
                <a:cs typeface="Arial" pitchFamily="34" charset="0"/>
              </a:rPr>
              <a:t>	</a:t>
            </a:r>
          </a:p>
        </p:txBody>
      </p:sp>
      <p:sp>
        <p:nvSpPr>
          <p:cNvPr id="3" name="Content Placeholder 2"/>
          <p:cNvSpPr>
            <a:spLocks noGrp="1"/>
          </p:cNvSpPr>
          <p:nvPr>
            <p:ph idx="1"/>
          </p:nvPr>
        </p:nvSpPr>
        <p:spPr>
          <a:xfrm>
            <a:off x="304800" y="838200"/>
            <a:ext cx="8534400" cy="6019800"/>
          </a:xfrm>
        </p:spPr>
        <p:txBody>
          <a:bodyPr>
            <a:normAutofit/>
          </a:bodyPr>
          <a:lstStyle/>
          <a:p>
            <a:pPr>
              <a:buNone/>
            </a:pPr>
            <a:r>
              <a:rPr lang="en-US" sz="2000" dirty="0" smtClean="0">
                <a:latin typeface="Arial Black" pitchFamily="34" charset="0"/>
                <a:cs typeface="Arial" pitchFamily="34" charset="0"/>
              </a:rPr>
              <a:t>THE CONCURRENT LEGISLATIVE LIST CONSISTS OF 47 SUBJECTS, SIGNIFICANT AMONGST THEM ARE</a:t>
            </a:r>
          </a:p>
          <a:p>
            <a:r>
              <a:rPr lang="en-US" sz="2000" dirty="0" smtClean="0">
                <a:latin typeface="Arial Black" pitchFamily="34" charset="0"/>
                <a:cs typeface="Arial" pitchFamily="34" charset="0"/>
              </a:rPr>
              <a:t>CRIMINAL LAWS, CRIMINAL PROCEDURES, CIVIL PROCEDURE, MARRIAGE, AND DIVORCE, BANKRUPTCY, ARBITRATION, CONTRACTS, TRUSTS, TRANSFER OF PROPERTY, ARMS, FIREARMS, AND AMMUNITION, EXPLOSIVES, SOCIAL WELFARE, LABOR WELFARE, ARCHAEOLOGY, EDUCATIONAL CURRICULA AND SYLLABI, STANDARDS, ISLAMIC EDUCATION, SANCTIONING OF FILMS AND EXHIBITIONS, LEGAL, MEDICAL AND OTHER PROFESSIONS</a:t>
            </a:r>
          </a:p>
          <a:p>
            <a:r>
              <a:rPr lang="en-US" sz="2000" dirty="0" smtClean="0">
                <a:latin typeface="Arial Black" pitchFamily="34" charset="0"/>
                <a:cs typeface="Arial" pitchFamily="34" charset="0"/>
              </a:rPr>
              <a:t>IN CASE OF REPUGNANCY OR CONFLICT BETWEEN A FEDERAL LAW AND A PROVINCIAL LAW, THE FEDERAL LAW SHALL PREVAIL. </a:t>
            </a:r>
          </a:p>
          <a:p>
            <a:r>
              <a:rPr lang="en-US" sz="2000" dirty="0" smtClean="0">
                <a:latin typeface="Arial Black" pitchFamily="34" charset="0"/>
                <a:cs typeface="Arial" pitchFamily="34" charset="0"/>
              </a:rPr>
              <a:t>THE PROVINCIAL ASSEMBLY HAS THE EXCLUSIVE POWER TO MAKE LAWS WITH RESPECT TO ANY MATTER NOT BORNE ON THE FEDERAL OR CONCURRENT LEGISLATIVE LISTS.(RESIDUAL SUBJECTS)</a:t>
            </a:r>
          </a:p>
          <a:p>
            <a:endParaRPr lang="en-US" sz="2000" dirty="0" smtClean="0">
              <a:latin typeface="Arial Black" pitchFamily="34" charset="0"/>
              <a:cs typeface="Arial" pitchFamily="34" charset="0"/>
            </a:endParaRPr>
          </a:p>
          <a:p>
            <a:endParaRPr lang="en-US" sz="2000" dirty="0" smtClean="0">
              <a:latin typeface="Arial Black" pitchFamily="34" charset="0"/>
              <a:cs typeface="Arial" pitchFamily="34" charset="0"/>
            </a:endParaRPr>
          </a:p>
          <a:p>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4000" b="1" dirty="0" smtClean="0">
                <a:latin typeface="Arial Black" pitchFamily="34" charset="0"/>
                <a:cs typeface="Arial" pitchFamily="34" charset="0"/>
              </a:rPr>
              <a:t>COUNCIL OF COMMON INTERESTS</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a:xfrm>
            <a:off x="381000" y="1219200"/>
            <a:ext cx="8458200" cy="5638800"/>
          </a:xfrm>
        </p:spPr>
        <p:txBody>
          <a:bodyPr>
            <a:noAutofit/>
          </a:bodyPr>
          <a:lstStyle/>
          <a:p>
            <a:r>
              <a:rPr lang="en-US" sz="2400" dirty="0" smtClean="0">
                <a:latin typeface="Arial Black" pitchFamily="34" charset="0"/>
                <a:cs typeface="Arial" pitchFamily="34" charset="0"/>
              </a:rPr>
              <a:t>THE CONSTITUTION ALSO PROVIDES FOR A COUNCIL OF COMMON INTERESTS WITH HIGH LEVEL REPRESENTATION OF FEDERAL AND PROVINCIAL GOVERNMENTS ON IT, TO BE APPOINTED BY THE PRESIDENT.</a:t>
            </a:r>
          </a:p>
          <a:p>
            <a:r>
              <a:rPr lang="en-US" sz="2400" dirty="0" smtClean="0">
                <a:latin typeface="Arial Black" pitchFamily="34" charset="0"/>
                <a:cs typeface="Arial" pitchFamily="34" charset="0"/>
              </a:rPr>
              <a:t>PART-II OF THE FEDERAL LEGISLATIVE LIST E.G. RAILWAYS, MINERAL OIL, NATURAL GAS, AND ITEM 34 ON THE CONCURRENT LEGISLATIVE LIST VIZ. ELECTRICITY, AND TO EXERCISE SUPERVISION AND CONTROL OVER RELATED INSTRUCTIONS.</a:t>
            </a:r>
          </a:p>
          <a:p>
            <a:r>
              <a:rPr lang="en-US" sz="2400" dirty="0" smtClean="0">
                <a:latin typeface="Arial Black" pitchFamily="34" charset="0"/>
                <a:cs typeface="Arial" pitchFamily="34" charset="0"/>
              </a:rPr>
              <a:t>THE FEDERAL GOVERNMENT OR ANY PROVINCIAL GOVERNMENT MAY LODGE A COMPLAINT WITH THE COUNCIL OF COMMON INTERESTS.</a:t>
            </a:r>
          </a:p>
        </p:txBody>
      </p:sp>
      <p:sp>
        <p:nvSpPr>
          <p:cNvPr id="4" name="Slide Number Placeholder 3"/>
          <p:cNvSpPr>
            <a:spLocks noGrp="1"/>
          </p:cNvSpPr>
          <p:nvPr>
            <p:ph type="sldNum" sz="quarter" idx="12"/>
          </p:nvPr>
        </p:nvSpPr>
        <p:spPr/>
        <p:txBody>
          <a:bodyPr/>
          <a:lstStyle/>
          <a:p>
            <a:fld id="{274D2967-5528-4558-8B05-C06625362EB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latin typeface="Arial Black" pitchFamily="34" charset="0"/>
                <a:cs typeface="Arial" pitchFamily="34" charset="0"/>
              </a:rPr>
              <a:t>NATIONAL ECONOMIC COUNCIL</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a:xfrm>
            <a:off x="457200" y="1600200"/>
            <a:ext cx="8229600" cy="5029200"/>
          </a:xfrm>
        </p:spPr>
        <p:txBody>
          <a:bodyPr>
            <a:normAutofit/>
          </a:bodyPr>
          <a:lstStyle/>
          <a:p>
            <a:r>
              <a:rPr lang="en-US" sz="2400" dirty="0" smtClean="0">
                <a:latin typeface="Arial Black" pitchFamily="34" charset="0"/>
                <a:cs typeface="Arial" pitchFamily="34" charset="0"/>
              </a:rPr>
              <a:t>THE CONSTITUTION ALSO PROVIDES FOR A NATIONAL ECONOMIC COUNCIL WITH HIGH-LEVEL REPRESENTATION FROM THE FEDERATION AND THE PROVINCES CHARGED WITH THE DUTY TO REVIEW THE OVERALL ECONOMIC CONDITIONS OF THE COUNTRY.</a:t>
            </a:r>
          </a:p>
          <a:p>
            <a:pPr>
              <a:buNone/>
            </a:pPr>
            <a:r>
              <a:rPr lang="en-US" sz="2400" dirty="0" smtClean="0">
                <a:latin typeface="Arial Black" pitchFamily="34" charset="0"/>
                <a:cs typeface="Arial" pitchFamily="34" charset="0"/>
              </a:rPr>
              <a:t>    IT ALSO  FORMULATE PLANS WITH RESPECT TO FINANCIAL, COMMERCIAL, SOCIAL, AND ECONOMIC POLICIES, WITH A VIEW TO TENDERING APPROPRIATE ADVICE TO THE FEDERATION AND THE PROVINCES</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en-US" sz="4000" b="1" dirty="0" smtClean="0">
                <a:latin typeface="Arial Black" pitchFamily="34" charset="0"/>
                <a:cs typeface="Arial" pitchFamily="34" charset="0"/>
              </a:rPr>
              <a:t>NATIONAL FINANCE COMMISSION</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a:xfrm>
            <a:off x="0" y="1447800"/>
            <a:ext cx="8839200" cy="5638800"/>
          </a:xfrm>
        </p:spPr>
        <p:txBody>
          <a:bodyPr>
            <a:normAutofit/>
          </a:bodyPr>
          <a:lstStyle/>
          <a:p>
            <a:r>
              <a:rPr lang="en-US" sz="1800" dirty="0" smtClean="0">
                <a:latin typeface="Arial Black" pitchFamily="34" charset="0"/>
                <a:cs typeface="Arial" pitchFamily="34" charset="0"/>
              </a:rPr>
              <a:t>THE CONSTITUTION ALSO PROVIDES FOR THE CONSTITUTION OF A NATIONAL FINANCE COMMISSION COMPOSED OF THE FEDERAL FINANCE MINISTER, THE PROVINCIAL FINANCE MINISTERS, AND SUCH OTHER PERSONS AS MAY BE APPOINTED BY THE PRESIDENT AFTER CONSULTING THE GOVERNORS.</a:t>
            </a:r>
          </a:p>
          <a:p>
            <a:r>
              <a:rPr lang="en-US" sz="1800" dirty="0" smtClean="0">
                <a:latin typeface="Arial Black" pitchFamily="34" charset="0"/>
                <a:cs typeface="Arial" pitchFamily="34" charset="0"/>
              </a:rPr>
              <a:t>THE NATIONAL FINANCE COMMISSION IS CHARGED WITH THE DUTY TO MAKE RECOMMENDATIONS TO THE PRESIDENT AS TO:</a:t>
            </a:r>
          </a:p>
          <a:p>
            <a:pPr>
              <a:buAutoNum type="alphaLcParenBoth"/>
            </a:pPr>
            <a:r>
              <a:rPr lang="en-US" sz="1800" dirty="0" smtClean="0">
                <a:latin typeface="Arial Black" pitchFamily="34" charset="0"/>
                <a:cs typeface="Arial" pitchFamily="34" charset="0"/>
              </a:rPr>
              <a:t>THE DISTRIBUTION BETWEEN THE FEDERATION AND THE PROVINCES OF THE NET PROCEEDS OF  THE FOLLOWINGS:</a:t>
            </a:r>
          </a:p>
          <a:p>
            <a:pPr marL="400050" indent="-400050">
              <a:buAutoNum type="romanLcParenBoth"/>
            </a:pPr>
            <a:r>
              <a:rPr lang="en-US" sz="1800" dirty="0" smtClean="0">
                <a:latin typeface="Arial Black" pitchFamily="34" charset="0"/>
                <a:cs typeface="Arial" pitchFamily="34" charset="0"/>
              </a:rPr>
              <a:t>TAXES ON INCOME</a:t>
            </a:r>
          </a:p>
          <a:p>
            <a:pPr marL="400050" indent="-400050">
              <a:buAutoNum type="romanLcParenBoth"/>
            </a:pPr>
            <a:r>
              <a:rPr lang="en-US" sz="1800" dirty="0" smtClean="0">
                <a:latin typeface="Arial Black" pitchFamily="34" charset="0"/>
                <a:cs typeface="Arial" pitchFamily="34" charset="0"/>
              </a:rPr>
              <a:t>TAXES ON SALES AND PURCHASES</a:t>
            </a:r>
          </a:p>
          <a:p>
            <a:pPr marL="400050" indent="-400050">
              <a:buAutoNum type="romanLcParenBoth"/>
            </a:pPr>
            <a:r>
              <a:rPr lang="en-US" sz="1800" dirty="0" smtClean="0">
                <a:latin typeface="Arial Black" pitchFamily="34" charset="0"/>
                <a:cs typeface="Arial" pitchFamily="34" charset="0"/>
              </a:rPr>
              <a:t>EXPORT DUTIES ON COTTON AND SUCH OTHER EXPORTS</a:t>
            </a:r>
          </a:p>
          <a:p>
            <a:pPr marL="400050" indent="-400050">
              <a:buAutoNum type="romanLcParenBoth"/>
            </a:pPr>
            <a:r>
              <a:rPr lang="en-US" sz="1800" dirty="0" smtClean="0">
                <a:latin typeface="Arial Black" pitchFamily="34" charset="0"/>
                <a:cs typeface="Arial" pitchFamily="34" charset="0"/>
              </a:rPr>
              <a:t>SUCH DUTIES OF EXCISE AS MAY BE SPECIFIED BY THE PRESIDENT</a:t>
            </a:r>
          </a:p>
          <a:p>
            <a:pPr>
              <a:buNone/>
            </a:pPr>
            <a:r>
              <a:rPr lang="en-US" sz="1800" dirty="0" smtClean="0">
                <a:latin typeface="Arial Black" pitchFamily="34" charset="0"/>
                <a:cs typeface="Arial" pitchFamily="34" charset="0"/>
              </a:rPr>
              <a:t>SUCH OTHER TAXES AS MAY BE SPECIFIED BY THE PRESIDENT.ETC</a:t>
            </a:r>
          </a:p>
          <a:p>
            <a:pPr>
              <a:buNone/>
            </a:pPr>
            <a:r>
              <a:rPr lang="en-US" sz="1800" dirty="0" smtClean="0">
                <a:latin typeface="Arial Black" pitchFamily="34" charset="0"/>
                <a:cs typeface="Arial" pitchFamily="34" charset="0"/>
              </a:rPr>
              <a:t> </a:t>
            </a:r>
            <a:endParaRPr lang="en-US" sz="1800" dirty="0">
              <a:latin typeface="Arial Black" pitchFamily="34" charset="0"/>
              <a:cs typeface="Arial"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latin typeface="Arial Black" pitchFamily="34" charset="0"/>
              </a:rPr>
              <a:t> FEDERAL BUDGET MAKING PROCESS</a:t>
            </a:r>
            <a:endParaRPr lang="en-US" sz="4000" dirty="0"/>
          </a:p>
        </p:txBody>
      </p:sp>
      <p:sp>
        <p:nvSpPr>
          <p:cNvPr id="3" name="Content Placeholder 2"/>
          <p:cNvSpPr>
            <a:spLocks noGrp="1"/>
          </p:cNvSpPr>
          <p:nvPr>
            <p:ph idx="1"/>
          </p:nvPr>
        </p:nvSpPr>
        <p:spPr>
          <a:xfrm>
            <a:off x="457200" y="1371600"/>
            <a:ext cx="8229600" cy="4754563"/>
          </a:xfrm>
        </p:spPr>
        <p:txBody>
          <a:bodyPr>
            <a:noAutofit/>
          </a:bodyPr>
          <a:lstStyle/>
          <a:p>
            <a:r>
              <a:rPr lang="en-US" sz="2400" dirty="0" smtClean="0">
                <a:latin typeface="Arial Black" pitchFamily="34" charset="0"/>
              </a:rPr>
              <a:t>BUDGET IS THE ANNUAL FINANCIAL STATEMENT OUTLINING THE EXPECTED REVENUES AND EXPENDITURES OF THE GOVERNMENT FOR THE COMING YEAR.</a:t>
            </a:r>
          </a:p>
          <a:p>
            <a:r>
              <a:rPr lang="en-US" sz="2400" dirty="0" smtClean="0">
                <a:latin typeface="Arial Black" pitchFamily="34" charset="0"/>
              </a:rPr>
              <a:t>IT ALSO REPORTS ON THE ACTUAL EXPENDITURE AND REVENUE DURING THE YEAR THE YEAR IS JUST ENDED.</a:t>
            </a:r>
          </a:p>
          <a:p>
            <a:r>
              <a:rPr lang="en-US" sz="2400" dirty="0" smtClean="0">
                <a:latin typeface="Arial Black" pitchFamily="34" charset="0"/>
              </a:rPr>
              <a:t>THE FINANCIAL YEAR IN PAKISTAN STARTS ON JULY 1 AND ENDS ON JUNE 30</a:t>
            </a:r>
          </a:p>
          <a:p>
            <a:endParaRPr lang="en-US" sz="2400" dirty="0" smtClean="0">
              <a:latin typeface="Arial Black" pitchFamily="34" charset="0"/>
            </a:endParaRPr>
          </a:p>
          <a:p>
            <a:r>
              <a:rPr lang="en-US" sz="2400" dirty="0" smtClean="0">
                <a:latin typeface="Arial Black" pitchFamily="34" charset="0"/>
              </a:rPr>
              <a:t>THE PROCESS OF BUDGET FORMATION STARTS AS EARLY AS OCTOBER.</a:t>
            </a:r>
          </a:p>
          <a:p>
            <a:endParaRPr lang="en-US" sz="2400" dirty="0" smtClean="0">
              <a:latin typeface="Arial Black" pitchFamily="34" charset="0"/>
            </a:endParaRP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9</a:t>
            </a:fld>
            <a:endParaRPr lang="en-US"/>
          </a:p>
        </p:txBody>
      </p:sp>
    </p:spTree>
    <p:extLst>
      <p:ext uri="{BB962C8B-B14F-4D97-AF65-F5344CB8AC3E}">
        <p14:creationId xmlns="" xmlns:p14="http://schemas.microsoft.com/office/powerpoint/2010/main" val="2463533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latin typeface="Arial Black" pitchFamily="34" charset="0"/>
              </a:rPr>
              <a:t> FEDERAL BUDGET MAKING PROCESS</a:t>
            </a:r>
            <a:endParaRPr lang="en-US" sz="4000" dirty="0">
              <a:latin typeface="Arial Black" pitchFamily="34" charset="0"/>
            </a:endParaRPr>
          </a:p>
        </p:txBody>
      </p:sp>
      <p:sp>
        <p:nvSpPr>
          <p:cNvPr id="3" name="Content Placeholder 2"/>
          <p:cNvSpPr>
            <a:spLocks noGrp="1"/>
          </p:cNvSpPr>
          <p:nvPr>
            <p:ph idx="1"/>
          </p:nvPr>
        </p:nvSpPr>
        <p:spPr>
          <a:xfrm>
            <a:off x="304800" y="1524000"/>
            <a:ext cx="8382000" cy="5334000"/>
          </a:xfrm>
        </p:spPr>
        <p:txBody>
          <a:bodyPr>
            <a:normAutofit/>
          </a:bodyPr>
          <a:lstStyle/>
          <a:p>
            <a:pPr marL="0" indent="0">
              <a:buNone/>
            </a:pPr>
            <a:r>
              <a:rPr lang="en-US" sz="2800" u="sng" dirty="0" smtClean="0">
                <a:latin typeface="Arial Black" pitchFamily="34" charset="0"/>
              </a:rPr>
              <a:t>THE BUDGET CALL CIRCULAR (BCC):</a:t>
            </a:r>
          </a:p>
          <a:p>
            <a:r>
              <a:rPr lang="en-US" sz="1800" dirty="0" smtClean="0">
                <a:latin typeface="Arial Black" pitchFamily="34" charset="0"/>
              </a:rPr>
              <a:t>THE FIRST STEP IN THE FORMATION OF BUDGET IS THE ISSUANCE OF THE BUDGET CALL CIRCULAR( BCC ) BY THE MINISTRY OF FINANCE.</a:t>
            </a:r>
          </a:p>
          <a:p>
            <a:r>
              <a:rPr lang="en-US" sz="1800" dirty="0" smtClean="0">
                <a:latin typeface="Arial Black" pitchFamily="34" charset="0"/>
              </a:rPr>
              <a:t>IT IS ISSUED TO ALL MINISTRIES, DIVISIONS AND DEPARTMENTS OF THE GOVERNMENT.</a:t>
            </a:r>
          </a:p>
          <a:p>
            <a:r>
              <a:rPr lang="en-US" sz="1800" dirty="0" smtClean="0">
                <a:latin typeface="Arial Black" pitchFamily="34" charset="0"/>
              </a:rPr>
              <a:t>A DETAILED TIMELINE IS ALSO GIVEN IN THE BCC FOR COMPLETION OF VARIOUS STAGES OF THE BUDGET.</a:t>
            </a:r>
          </a:p>
          <a:p>
            <a:r>
              <a:rPr lang="en-US" sz="1800" dirty="0" smtClean="0">
                <a:latin typeface="Arial Black" pitchFamily="34" charset="0"/>
              </a:rPr>
              <a:t>AGENCIES ARE REQUIRED TO SUBMIT A STATEMENT OF :</a:t>
            </a:r>
          </a:p>
          <a:p>
            <a:pPr marL="400050" indent="-400050">
              <a:buFont typeface="+mj-lt"/>
              <a:buAutoNum type="romanLcPeriod"/>
            </a:pPr>
            <a:r>
              <a:rPr lang="en-US" sz="1800" dirty="0" smtClean="0">
                <a:latin typeface="Arial Black" pitchFamily="34" charset="0"/>
              </a:rPr>
              <a:t> PERMANENT EXPENDITURE ON THE CURRENT BUDGET.</a:t>
            </a:r>
          </a:p>
          <a:p>
            <a:pPr marL="400050" indent="-400050">
              <a:buFont typeface="+mj-lt"/>
              <a:buAutoNum type="romanLcPeriod"/>
            </a:pPr>
            <a:r>
              <a:rPr lang="en-US" sz="1800" dirty="0" smtClean="0">
                <a:latin typeface="Arial Black" pitchFamily="34" charset="0"/>
              </a:rPr>
              <a:t>PROJECTED EXPENDITURE ON EXISTING DEVELOPMENT PROJECTS.</a:t>
            </a:r>
          </a:p>
          <a:p>
            <a:pPr marL="400050" indent="-400050">
              <a:buFont typeface="+mj-lt"/>
              <a:buAutoNum type="romanLcPeriod"/>
            </a:pPr>
            <a:r>
              <a:rPr lang="en-US" sz="1800" dirty="0" smtClean="0">
                <a:latin typeface="Arial Black" pitchFamily="34" charset="0"/>
              </a:rPr>
              <a:t>PROPOSALS FOR NEW EXPENDITURES</a:t>
            </a:r>
          </a:p>
          <a:p>
            <a:pPr marL="400050" indent="-400050">
              <a:buFont typeface="+mj-lt"/>
              <a:buAutoNum type="romanLcPeriod"/>
            </a:pPr>
            <a:r>
              <a:rPr lang="en-US" sz="1800" dirty="0" smtClean="0">
                <a:latin typeface="Arial Black" pitchFamily="34" charset="0"/>
              </a:rPr>
              <a:t>PROPOSALS FOR EXPENDITURE ON NEW DEVELOPMENT PROJECTS.</a:t>
            </a:r>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10</a:t>
            </a:fld>
            <a:endParaRPr lang="en-US"/>
          </a:p>
        </p:txBody>
      </p:sp>
    </p:spTree>
    <p:extLst>
      <p:ext uri="{BB962C8B-B14F-4D97-AF65-F5344CB8AC3E}">
        <p14:creationId xmlns="" xmlns:p14="http://schemas.microsoft.com/office/powerpoint/2010/main" val="300262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BUDGET DEVELOPMENT</a:t>
            </a:r>
            <a:endParaRPr lang="en-US" sz="4000" dirty="0"/>
          </a:p>
        </p:txBody>
      </p:sp>
      <p:sp>
        <p:nvSpPr>
          <p:cNvPr id="3" name="Content Placeholder 2"/>
          <p:cNvSpPr>
            <a:spLocks noGrp="1"/>
          </p:cNvSpPr>
          <p:nvPr>
            <p:ph idx="1"/>
          </p:nvPr>
        </p:nvSpPr>
        <p:spPr>
          <a:xfrm>
            <a:off x="457200" y="1143000"/>
            <a:ext cx="8229600" cy="5715000"/>
          </a:xfrm>
        </p:spPr>
        <p:txBody>
          <a:bodyPr>
            <a:normAutofit/>
          </a:bodyPr>
          <a:lstStyle/>
          <a:p>
            <a:pPr marL="0" indent="0">
              <a:buNone/>
            </a:pPr>
            <a:r>
              <a:rPr lang="en-US" sz="2400" dirty="0" smtClean="0">
                <a:latin typeface="Arial Black" pitchFamily="34" charset="0"/>
              </a:rPr>
              <a:t> </a:t>
            </a:r>
            <a:r>
              <a:rPr lang="en-US" sz="2800" dirty="0" smtClean="0">
                <a:latin typeface="Arial Black" pitchFamily="34" charset="0"/>
              </a:rPr>
              <a:t>PREPARATION OF BUDGET ESTIMATES</a:t>
            </a:r>
            <a:endParaRPr lang="en-US" sz="2400" dirty="0" smtClean="0">
              <a:latin typeface="Arial Black" pitchFamily="34" charset="0"/>
            </a:endParaRPr>
          </a:p>
          <a:p>
            <a:pPr marL="0" indent="0">
              <a:buNone/>
            </a:pPr>
            <a:r>
              <a:rPr lang="en-US" sz="1800" dirty="0" smtClean="0">
                <a:latin typeface="Arial Black" pitchFamily="34" charset="0"/>
              </a:rPr>
              <a:t>KEEPING IN VIEW THE PAST ACTUAL EXPENDITURES, CURRENT TRENDS AND FUTURE EXPECTATIONS, ALL THE DEPARTMENTS PREPARE ESTIMATES IN MINUTE DETAILS.</a:t>
            </a:r>
          </a:p>
          <a:p>
            <a:pPr marL="0" indent="0">
              <a:buNone/>
            </a:pPr>
            <a:r>
              <a:rPr lang="en-US" sz="1800" dirty="0" smtClean="0">
                <a:latin typeface="Arial Black" pitchFamily="34" charset="0"/>
              </a:rPr>
              <a:t>THE BUDGET IS DIVIDED INTO TWO MAIN SECTIONS, NAMELY:</a:t>
            </a:r>
          </a:p>
          <a:p>
            <a:pPr>
              <a:buAutoNum type="arabicPeriod"/>
            </a:pPr>
            <a:r>
              <a:rPr lang="en-US" sz="1800" dirty="0" smtClean="0">
                <a:latin typeface="Arial Black" pitchFamily="34" charset="0"/>
              </a:rPr>
              <a:t>REVENUE BUDGET</a:t>
            </a:r>
          </a:p>
          <a:p>
            <a:pPr>
              <a:buAutoNum type="arabicPeriod"/>
            </a:pPr>
            <a:r>
              <a:rPr lang="en-US" sz="1800" dirty="0" smtClean="0">
                <a:latin typeface="Arial Black" pitchFamily="34" charset="0"/>
              </a:rPr>
              <a:t>CAPITAL BUDGET</a:t>
            </a:r>
          </a:p>
          <a:p>
            <a:pPr marL="0" indent="0">
              <a:buNone/>
            </a:pPr>
            <a:r>
              <a:rPr lang="en-US" sz="2400" dirty="0" smtClean="0">
                <a:latin typeface="Arial Black" pitchFamily="34" charset="0"/>
              </a:rPr>
              <a:t>ANNUAL DEVELOPMENT PLAN</a:t>
            </a:r>
          </a:p>
          <a:p>
            <a:r>
              <a:rPr lang="en-US" sz="1800" dirty="0" smtClean="0">
                <a:latin typeface="Arial Black" pitchFamily="34" charset="0"/>
              </a:rPr>
              <a:t>THE DEVELOPMENT PROJECTS FOR THE YEAR ARE OUTLINED IN ANNUAL DEVELOPMENT PLAN (ADP).</a:t>
            </a:r>
          </a:p>
          <a:p>
            <a:r>
              <a:rPr lang="en-US" sz="1800" dirty="0" smtClean="0">
                <a:latin typeface="Arial Black" pitchFamily="34" charset="0"/>
              </a:rPr>
              <a:t>IT INDICATES THE FINANCIAL ALLOCATION FOR AND TARGETS OF VARIOUS DEVELOPMENT SCHEMES.</a:t>
            </a:r>
          </a:p>
          <a:p>
            <a:r>
              <a:rPr lang="en-US" sz="1800" dirty="0" smtClean="0">
                <a:latin typeface="Arial Black" pitchFamily="34" charset="0"/>
              </a:rPr>
              <a:t>IT IS PREPARED BY THE PLANNING COMMISSION IN CONSULTATION WITH THE MINISTRY OF FINANCE AND PROVINCIAL GOVERNMENTS.</a:t>
            </a:r>
          </a:p>
          <a:p>
            <a:pPr>
              <a:buAutoNum type="arabicPeriod"/>
            </a:pPr>
            <a:endParaRPr lang="en-US" sz="1800" dirty="0">
              <a:latin typeface="Arial Black" pitchFamily="34" charset="0"/>
            </a:endParaRPr>
          </a:p>
          <a:p>
            <a:endParaRPr lang="en-US" sz="1800" dirty="0" smtClean="0">
              <a:latin typeface="Arial Black" pitchFamily="34" charset="0"/>
            </a:endParaRPr>
          </a:p>
          <a:p>
            <a:endParaRPr lang="en-US" sz="18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11</a:t>
            </a:fld>
            <a:endParaRPr lang="en-US"/>
          </a:p>
        </p:txBody>
      </p:sp>
    </p:spTree>
    <p:extLst>
      <p:ext uri="{BB962C8B-B14F-4D97-AF65-F5344CB8AC3E}">
        <p14:creationId xmlns="" xmlns:p14="http://schemas.microsoft.com/office/powerpoint/2010/main" val="19393905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BUDGET DEVELOPMENT</a:t>
            </a:r>
            <a:endParaRPr lang="en-US" dirty="0"/>
          </a:p>
        </p:txBody>
      </p:sp>
      <p:sp>
        <p:nvSpPr>
          <p:cNvPr id="3" name="Content Placeholder 2"/>
          <p:cNvSpPr>
            <a:spLocks noGrp="1"/>
          </p:cNvSpPr>
          <p:nvPr>
            <p:ph idx="1"/>
          </p:nvPr>
        </p:nvSpPr>
        <p:spPr>
          <a:xfrm>
            <a:off x="304800" y="1295400"/>
            <a:ext cx="8534400" cy="5257800"/>
          </a:xfrm>
        </p:spPr>
        <p:txBody>
          <a:bodyPr>
            <a:normAutofit/>
          </a:bodyPr>
          <a:lstStyle/>
          <a:p>
            <a:pPr marL="0" indent="0">
              <a:buNone/>
            </a:pPr>
            <a:r>
              <a:rPr lang="en-US" dirty="0" smtClean="0">
                <a:latin typeface="Arial Black" pitchFamily="34" charset="0"/>
                <a:cs typeface="Aharoni" pitchFamily="2" charset="-79"/>
              </a:rPr>
              <a:t>RESOURCE ESTIMATION</a:t>
            </a:r>
          </a:p>
          <a:p>
            <a:r>
              <a:rPr lang="en-US" sz="2000" dirty="0" smtClean="0">
                <a:latin typeface="Arial Black" pitchFamily="34" charset="0"/>
                <a:cs typeface="Aharoni" pitchFamily="2" charset="-79"/>
              </a:rPr>
              <a:t>PRIOR TO DETERMINING THE SIZE OF THE PLAN, THE MINISTRY OF FINANCE DETERMINES THE RESOURCES AVAILABLE TO UNDERTAKE DEVELOPMENT PROJECTS.</a:t>
            </a:r>
          </a:p>
          <a:p>
            <a:r>
              <a:rPr lang="en-US" sz="2000" dirty="0" smtClean="0">
                <a:latin typeface="Arial Black" pitchFamily="34" charset="0"/>
                <a:cs typeface="Aharoni" pitchFamily="2" charset="-79"/>
              </a:rPr>
              <a:t>THIS EXERCISE IS COMPLETED IN COORDINATION WITH THE GOVERNMENTAL AGENCIES CONCERNED, PARTICULARLY CENTRAL BOARD OF REVENUE (CBR) AND PROVINCIAL FINANCE DEPARTMENT.</a:t>
            </a:r>
          </a:p>
          <a:p>
            <a:r>
              <a:rPr lang="en-US" sz="2000" dirty="0" smtClean="0">
                <a:latin typeface="Arial Black" pitchFamily="34" charset="0"/>
                <a:cs typeface="Aharoni" pitchFamily="2" charset="-79"/>
              </a:rPr>
              <a:t>FOLLOWING ARE THE PRINCIPAL COMPONENTS OF RESOURCES ESTIMATION:</a:t>
            </a:r>
          </a:p>
          <a:p>
            <a:pPr>
              <a:buFont typeface="+mj-lt"/>
              <a:buAutoNum type="arabicParenR"/>
            </a:pPr>
            <a:r>
              <a:rPr lang="en-US" sz="2000" dirty="0" smtClean="0">
                <a:latin typeface="Arial Black" pitchFamily="34" charset="0"/>
                <a:cs typeface="Aharoni" pitchFamily="2" charset="-79"/>
              </a:rPr>
              <a:t>PUBLIC SAVINGS</a:t>
            </a:r>
          </a:p>
          <a:p>
            <a:pPr>
              <a:buFont typeface="+mj-lt"/>
              <a:buAutoNum type="arabicParenR"/>
            </a:pPr>
            <a:r>
              <a:rPr lang="en-US" sz="2000" dirty="0" smtClean="0">
                <a:latin typeface="Arial Black" pitchFamily="34" charset="0"/>
                <a:cs typeface="Aharoni" pitchFamily="2" charset="-79"/>
              </a:rPr>
              <a:t>NET CAPITAL RECEIPTS</a:t>
            </a:r>
          </a:p>
          <a:p>
            <a:pPr>
              <a:buFont typeface="+mj-lt"/>
              <a:buAutoNum type="arabicParenR"/>
            </a:pPr>
            <a:r>
              <a:rPr lang="en-US" sz="2000" dirty="0" smtClean="0">
                <a:latin typeface="Arial Black" pitchFamily="34" charset="0"/>
                <a:cs typeface="Aharoni" pitchFamily="2" charset="-79"/>
              </a:rPr>
              <a:t>FOREIGN ECONOMIC ASSISTANCE</a:t>
            </a:r>
          </a:p>
          <a:p>
            <a:pPr>
              <a:buFont typeface="+mj-lt"/>
              <a:buAutoNum type="arabicParenR"/>
            </a:pPr>
            <a:r>
              <a:rPr lang="en-US" sz="2000" dirty="0" smtClean="0">
                <a:latin typeface="Arial Black" pitchFamily="34" charset="0"/>
                <a:cs typeface="Aharoni" pitchFamily="2" charset="-79"/>
              </a:rPr>
              <a:t>DEFICIT FINANCING.</a:t>
            </a:r>
            <a:endParaRPr lang="en-US" sz="1800" dirty="0" smtClean="0">
              <a:latin typeface="Arial Black" pitchFamily="34" charset="0"/>
              <a:cs typeface="Aharoni" pitchFamily="2" charset="-79"/>
            </a:endParaRPr>
          </a:p>
          <a:p>
            <a:pPr marL="0" indent="0">
              <a:buNone/>
            </a:pPr>
            <a:endParaRPr lang="en-US" sz="1800" dirty="0">
              <a:latin typeface="Arial Black" pitchFamily="34" charset="0"/>
              <a:cs typeface="Aharoni" pitchFamily="2" charset="-79"/>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12</a:t>
            </a:fld>
            <a:endParaRPr lang="en-US"/>
          </a:p>
        </p:txBody>
      </p:sp>
    </p:spTree>
    <p:extLst>
      <p:ext uri="{BB962C8B-B14F-4D97-AF65-F5344CB8AC3E}">
        <p14:creationId xmlns="" xmlns:p14="http://schemas.microsoft.com/office/powerpoint/2010/main" val="1954571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BUDGET DEVELOPMENT</a:t>
            </a:r>
            <a:endParaRPr lang="en-US" sz="4000" dirty="0">
              <a:latin typeface="Arial Black" pitchFamily="34" charset="0"/>
            </a:endParaRPr>
          </a:p>
        </p:txBody>
      </p:sp>
      <p:sp>
        <p:nvSpPr>
          <p:cNvPr id="3" name="Content Placeholder 2"/>
          <p:cNvSpPr>
            <a:spLocks noGrp="1"/>
          </p:cNvSpPr>
          <p:nvPr>
            <p:ph idx="1"/>
          </p:nvPr>
        </p:nvSpPr>
        <p:spPr>
          <a:xfrm>
            <a:off x="304800" y="1143000"/>
            <a:ext cx="8534400" cy="5486400"/>
          </a:xfrm>
        </p:spPr>
        <p:txBody>
          <a:bodyPr>
            <a:noAutofit/>
          </a:bodyPr>
          <a:lstStyle/>
          <a:p>
            <a:r>
              <a:rPr lang="en-US" sz="2000" dirty="0" smtClean="0">
                <a:latin typeface="Arial Black" pitchFamily="34" charset="0"/>
              </a:rPr>
              <a:t>THE REVISED ESTIMATES FOR THE CURRENT YEAR ARE ALSO PREPARED.</a:t>
            </a:r>
          </a:p>
          <a:p>
            <a:r>
              <a:rPr lang="en-US" sz="2000" dirty="0" smtClean="0">
                <a:latin typeface="Arial Black" pitchFamily="34" charset="0"/>
              </a:rPr>
              <a:t>THESE ESTIMATES INCLUDE PROVISIONS FOR AUTHORIZED EXPENDITURE WHICH IS EXPECTED TO BE INCURRED BEFORE THE CLOSE OF YEAR.</a:t>
            </a:r>
          </a:p>
          <a:p>
            <a:r>
              <a:rPr lang="en-US" sz="2000" dirty="0" smtClean="0">
                <a:latin typeface="Arial Black" pitchFamily="34" charset="0"/>
              </a:rPr>
              <a:t>THE PROPOSALS SUBMITTED BY DIFFERENT DEPARTMENTS AND MINISTRIES ARE REVIEWED.</a:t>
            </a:r>
          </a:p>
          <a:p>
            <a:r>
              <a:rPr lang="en-US" sz="2000" dirty="0" smtClean="0">
                <a:latin typeface="Arial Black" pitchFamily="34" charset="0"/>
              </a:rPr>
              <a:t>THE REVIEW OF THE BUDGET PROPOSALS VARIES GREATLY DEPENDING ON WHETHER THE EXPENDITURES ARE FIXED.</a:t>
            </a:r>
          </a:p>
          <a:p>
            <a:r>
              <a:rPr lang="en-US" sz="2000" dirty="0" smtClean="0">
                <a:latin typeface="Arial Black" pitchFamily="34" charset="0"/>
              </a:rPr>
              <a:t>MOST OF THE CURRENT BUDGET IS TREATED AS FIXED; IT IS NOT REVIEWED IN DETAIL UNLESS THERE IS AN EXTRAORDINARY CHANGE IN THE ESTIMATES FROM THE PREVIOUS YEAR.</a:t>
            </a:r>
          </a:p>
          <a:p>
            <a:endParaRPr lang="en-US" sz="2000" dirty="0" smtClean="0">
              <a:latin typeface="Arial Black" pitchFamily="34" charset="0"/>
            </a:endParaRPr>
          </a:p>
          <a:p>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13</a:t>
            </a:fld>
            <a:endParaRPr lang="en-US"/>
          </a:p>
        </p:txBody>
      </p:sp>
    </p:spTree>
    <p:extLst>
      <p:ext uri="{BB962C8B-B14F-4D97-AF65-F5344CB8AC3E}">
        <p14:creationId xmlns="" xmlns:p14="http://schemas.microsoft.com/office/powerpoint/2010/main" val="3514182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1143000"/>
          </a:xfrm>
        </p:spPr>
        <p:txBody>
          <a:bodyPr>
            <a:normAutofit/>
          </a:bodyPr>
          <a:lstStyle/>
          <a:p>
            <a:r>
              <a:rPr lang="en-US" sz="3200" dirty="0" smtClean="0">
                <a:latin typeface="Arial Black" pitchFamily="34" charset="0"/>
              </a:rPr>
              <a:t>SUBMISSION TO FEDERAL CABINET AND PRESENTATION IN N.A</a:t>
            </a:r>
            <a:endParaRPr lang="en-US" sz="3200" dirty="0">
              <a:latin typeface="Arial Black" pitchFamily="34" charset="0"/>
            </a:endParaRPr>
          </a:p>
        </p:txBody>
      </p:sp>
      <p:sp>
        <p:nvSpPr>
          <p:cNvPr id="3" name="Content Placeholder 2"/>
          <p:cNvSpPr>
            <a:spLocks noGrp="1"/>
          </p:cNvSpPr>
          <p:nvPr>
            <p:ph idx="1"/>
          </p:nvPr>
        </p:nvSpPr>
        <p:spPr>
          <a:xfrm>
            <a:off x="0" y="1295400"/>
            <a:ext cx="8839200" cy="5562600"/>
          </a:xfrm>
        </p:spPr>
        <p:txBody>
          <a:bodyPr>
            <a:normAutofit fontScale="92500"/>
          </a:bodyPr>
          <a:lstStyle/>
          <a:p>
            <a:endParaRPr lang="en-US" sz="1800" dirty="0" smtClean="0">
              <a:latin typeface="Arial Black" pitchFamily="34" charset="0"/>
            </a:endParaRPr>
          </a:p>
          <a:p>
            <a:r>
              <a:rPr lang="en-US" sz="2000" dirty="0" smtClean="0">
                <a:latin typeface="Arial Black" pitchFamily="34" charset="0"/>
              </a:rPr>
              <a:t>BUDGET PROPOSALS PREPARED BY THE MINISTRY OF FINANCE ARE THEN SUBMITTED TO THE FEDERAL CABINET.</a:t>
            </a:r>
          </a:p>
          <a:p>
            <a:r>
              <a:rPr lang="en-US" sz="2000" dirty="0" smtClean="0">
                <a:latin typeface="Arial Black" pitchFamily="34" charset="0"/>
              </a:rPr>
              <a:t>THE BUDGETARY PROPOSALS ARE CONSIDERED IN THE CABINET AND THEN APPROVED FOR PRESENTATION TO THE PARLIAMENT.</a:t>
            </a:r>
          </a:p>
          <a:p>
            <a:r>
              <a:rPr lang="en-US" sz="2000" dirty="0" smtClean="0">
                <a:latin typeface="Arial Black" pitchFamily="34" charset="0"/>
              </a:rPr>
              <a:t> AMONG THE FUNDAMENTAL PRINCIPLES OD DEMOCRACY IS THE ‘POWER OF THE PURSE’ VESTED IN AN ELECTED PARLIAMENT.CONCOMITANT TO THIS RIGHT IS THE RESPONSIBILITY ON THE LEGISLATURE TO ENSURE THAT THE BUDGETARY MEASURES IT AUTHORIZES ARE FISCALLY SOUND AND IN LINE WITH THE NEEDS OF CITIZENS.</a:t>
            </a:r>
          </a:p>
          <a:p>
            <a:r>
              <a:rPr lang="en-US" sz="2000" dirty="0" smtClean="0">
                <a:latin typeface="Arial Black" pitchFamily="34" charset="0"/>
              </a:rPr>
              <a:t>THIS REQUIRES INFORMED DEBATES AND SCRUTINY OF THE PROPOSED BUDGET</a:t>
            </a:r>
          </a:p>
          <a:p>
            <a:r>
              <a:rPr lang="en-US" sz="2000" dirty="0" smtClean="0">
                <a:latin typeface="Arial Black" pitchFamily="34" charset="0"/>
              </a:rPr>
              <a:t>SUBSEQUENTLY THE NATIONAL ASSEMBLY PASSES THE FINANCE BIL</a:t>
            </a:r>
            <a:r>
              <a:rPr lang="en-US" sz="1800" dirty="0" smtClean="0">
                <a:latin typeface="Arial Black" pitchFamily="34" charset="0"/>
              </a:rPr>
              <a:t>L</a:t>
            </a:r>
          </a:p>
          <a:p>
            <a:pPr marL="0" indent="0">
              <a:buNone/>
            </a:pPr>
            <a:r>
              <a:rPr lang="en-US" sz="1800" dirty="0" smtClean="0">
                <a:latin typeface="Arial Black" pitchFamily="34" charset="0"/>
              </a:rPr>
              <a:t> </a:t>
            </a:r>
          </a:p>
          <a:p>
            <a:endParaRPr lang="en-US" sz="1800" dirty="0" smtClean="0">
              <a:latin typeface="Arial Black" pitchFamily="34" charset="0"/>
            </a:endParaRPr>
          </a:p>
          <a:p>
            <a:endParaRPr lang="en-US" sz="18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14</a:t>
            </a:fld>
            <a:endParaRPr lang="en-US"/>
          </a:p>
        </p:txBody>
      </p:sp>
    </p:spTree>
    <p:extLst>
      <p:ext uri="{BB962C8B-B14F-4D97-AF65-F5344CB8AC3E}">
        <p14:creationId xmlns="" xmlns:p14="http://schemas.microsoft.com/office/powerpoint/2010/main" val="20973532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3200" dirty="0" smtClean="0">
                <a:latin typeface="Arial Black" pitchFamily="34" charset="0"/>
              </a:rPr>
              <a:t>LOCAL GOVERNMENTS:ORGANIZATION AND FUNCTIONS</a:t>
            </a:r>
            <a:endParaRPr lang="en-US" sz="3200" dirty="0">
              <a:latin typeface="Arial Black" pitchFamily="34" charset="0"/>
            </a:endParaRPr>
          </a:p>
        </p:txBody>
      </p:sp>
      <p:sp>
        <p:nvSpPr>
          <p:cNvPr id="3" name="Content Placeholder 2"/>
          <p:cNvSpPr>
            <a:spLocks noGrp="1"/>
          </p:cNvSpPr>
          <p:nvPr>
            <p:ph idx="1"/>
          </p:nvPr>
        </p:nvSpPr>
        <p:spPr>
          <a:xfrm>
            <a:off x="0" y="1066800"/>
            <a:ext cx="8686800" cy="5791200"/>
          </a:xfrm>
        </p:spPr>
        <p:txBody>
          <a:bodyPr>
            <a:noAutofit/>
          </a:bodyPr>
          <a:lstStyle/>
          <a:p>
            <a:r>
              <a:rPr lang="en-US" sz="1800" dirty="0" smtClean="0">
                <a:latin typeface="Arial Black" pitchFamily="34" charset="0"/>
              </a:rPr>
              <a:t>THE MAIN PURPOSE OF INTRODUCING THE LOCAL GOVERNMENT SYSTEM WAS TO EMPOWER THE PEOPLE AT THE GRASSROOTS LEVEL AND TRANSFER POWER FROM THE ELITE TO THE MASSES.THIS SYSTEM OF GRASSROOTS DEMOCRACY ENVISAGED YIELDING NEW POLITICAL LEADERS.</a:t>
            </a:r>
          </a:p>
          <a:p>
            <a:r>
              <a:rPr lang="en-US" sz="1800" dirty="0" smtClean="0">
                <a:latin typeface="Arial Black" pitchFamily="34" charset="0"/>
              </a:rPr>
              <a:t>THE ESSENCE OF THIS SYSTEM WAS THAT THE LOCAL GOVERNMENTS WOULD BE ACCOUNTABLE TO THE CITIZEN FOR ALL THEIR DECISIONS.</a:t>
            </a:r>
          </a:p>
          <a:p>
            <a:r>
              <a:rPr lang="en-US" sz="1800" dirty="0" smtClean="0">
                <a:latin typeface="Arial Black" pitchFamily="34" charset="0"/>
              </a:rPr>
              <a:t>THE NEW LOCAL GOVERNMENT PLAN WAS AN EFFORT ON THE PART OF THE MILITARY GOVERNMENT TO LAY THE FOUNDATIONS OF AN AUTHENTIC AND ENDURING DEMOCRACY.THE PLAN EXPANDED THE FRANCHISE BY REDUCING THE VOTING AGE FROM 21 TO 18 YEARS, WHILE 50% OF THE SEATS IN UNION COUNCILS WERE RESERVED FOR THE WOMEN.</a:t>
            </a:r>
          </a:p>
          <a:p>
            <a:r>
              <a:rPr lang="en-US" sz="1800" dirty="0" smtClean="0">
                <a:latin typeface="Arial Black" pitchFamily="34" charset="0"/>
              </a:rPr>
              <a:t>THE NEW SYSTEM PROVIDED A THREE-TIER LOCAL GOVERNMENT STRUCTURE:</a:t>
            </a:r>
          </a:p>
          <a:p>
            <a:pPr>
              <a:buFont typeface="+mj-lt"/>
              <a:buAutoNum type="arabicParenR"/>
            </a:pPr>
            <a:r>
              <a:rPr lang="en-US" sz="1800" dirty="0" smtClean="0">
                <a:latin typeface="Arial Black" pitchFamily="34" charset="0"/>
              </a:rPr>
              <a:t>THE DISTRICT GOVERNMENT</a:t>
            </a:r>
          </a:p>
          <a:p>
            <a:pPr>
              <a:buFont typeface="+mj-lt"/>
              <a:buAutoNum type="arabicParenR"/>
            </a:pPr>
            <a:r>
              <a:rPr lang="en-US" sz="1800" dirty="0" smtClean="0">
                <a:latin typeface="Arial Black" pitchFamily="34" charset="0"/>
              </a:rPr>
              <a:t>THE TEHSIL GOVERNMENT</a:t>
            </a:r>
          </a:p>
          <a:p>
            <a:pPr>
              <a:buFont typeface="+mj-lt"/>
              <a:buAutoNum type="arabicParenR"/>
            </a:pPr>
            <a:r>
              <a:rPr lang="en-US" sz="1800" dirty="0" smtClean="0">
                <a:latin typeface="Arial Black" pitchFamily="34" charset="0"/>
              </a:rPr>
              <a:t>THE UNION ADMINISTRATION</a:t>
            </a:r>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15</a:t>
            </a:fld>
            <a:endParaRPr lang="en-US"/>
          </a:p>
        </p:txBody>
      </p:sp>
    </p:spTree>
    <p:extLst>
      <p:ext uri="{BB962C8B-B14F-4D97-AF65-F5344CB8AC3E}">
        <p14:creationId xmlns="" xmlns:p14="http://schemas.microsoft.com/office/powerpoint/2010/main" val="768185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 THE DISTRICT GOVERNMENT</a:t>
            </a:r>
            <a:endParaRPr lang="en-US" sz="3600" dirty="0">
              <a:latin typeface="Arial Black" pitchFamily="34" charset="0"/>
            </a:endParaRPr>
          </a:p>
        </p:txBody>
      </p:sp>
      <p:sp>
        <p:nvSpPr>
          <p:cNvPr id="3" name="Content Placeholder 2"/>
          <p:cNvSpPr>
            <a:spLocks noGrp="1"/>
          </p:cNvSpPr>
          <p:nvPr>
            <p:ph idx="1"/>
          </p:nvPr>
        </p:nvSpPr>
        <p:spPr>
          <a:xfrm>
            <a:off x="457200" y="1295400"/>
            <a:ext cx="8229600" cy="5334000"/>
          </a:xfrm>
        </p:spPr>
        <p:txBody>
          <a:bodyPr>
            <a:noAutofit/>
          </a:bodyPr>
          <a:lstStyle/>
          <a:p>
            <a:r>
              <a:rPr lang="en-US" sz="2400" dirty="0" smtClean="0">
                <a:latin typeface="Arial Black" pitchFamily="34" charset="0"/>
              </a:rPr>
              <a:t>THE PLAN ENVISAGED A DISTRICT ASSEMBLY COMPRISING CHAIRMAN OF ALL UNION COUNCILS IN A DISTRICT.</a:t>
            </a:r>
          </a:p>
          <a:p>
            <a:r>
              <a:rPr lang="en-US" sz="2400" dirty="0" smtClean="0">
                <a:latin typeface="Arial Black" pitchFamily="34" charset="0"/>
              </a:rPr>
              <a:t>THE ASSEMBLY WAS MADE RESPONSIBLE FOR APPROVING BYLAWS, TAXES, ANNUAL DEVELOPMENT PLANS AND BUDGET.</a:t>
            </a:r>
          </a:p>
          <a:p>
            <a:r>
              <a:rPr lang="en-US" sz="2400" dirty="0" smtClean="0">
                <a:latin typeface="Arial Black" pitchFamily="34" charset="0"/>
              </a:rPr>
              <a:t>THE DISTRICT GOVERNMENT CONSISTED OF THE ZILA NAZIM AND DISTRICT ADMINISTRATION.</a:t>
            </a:r>
          </a:p>
          <a:p>
            <a:r>
              <a:rPr lang="en-US" sz="2400" dirty="0" smtClean="0">
                <a:latin typeface="Arial Black" pitchFamily="34" charset="0"/>
              </a:rPr>
              <a:t>THE DISTRICT GOVERNMENT WAS RESPONSIBLE TO THE PEOPLE AND THE PROVINCIAL GOVERNMENT FOR IMPROVEMENT OF GOVERNANCE AND DELIVERY OF SERVICES.</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16</a:t>
            </a:fld>
            <a:endParaRPr lang="en-US"/>
          </a:p>
        </p:txBody>
      </p:sp>
    </p:spTree>
    <p:extLst>
      <p:ext uri="{BB962C8B-B14F-4D97-AF65-F5344CB8AC3E}">
        <p14:creationId xmlns="" xmlns:p14="http://schemas.microsoft.com/office/powerpoint/2010/main" val="2267712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smtClean="0">
                <a:latin typeface="Arial Black" pitchFamily="34" charset="0"/>
              </a:rPr>
              <a:t> THE DISTRICT GOVERNMENT</a:t>
            </a:r>
            <a:endParaRPr lang="en-US" sz="3600" dirty="0"/>
          </a:p>
        </p:txBody>
      </p:sp>
      <p:sp>
        <p:nvSpPr>
          <p:cNvPr id="3" name="Content Placeholder 2"/>
          <p:cNvSpPr>
            <a:spLocks noGrp="1"/>
          </p:cNvSpPr>
          <p:nvPr>
            <p:ph idx="1"/>
          </p:nvPr>
        </p:nvSpPr>
        <p:spPr>
          <a:xfrm>
            <a:off x="304800" y="1066800"/>
            <a:ext cx="8610600" cy="5791200"/>
          </a:xfrm>
        </p:spPr>
        <p:txBody>
          <a:bodyPr>
            <a:noAutofit/>
          </a:bodyPr>
          <a:lstStyle/>
          <a:p>
            <a:r>
              <a:rPr lang="en-US" sz="2000" dirty="0" smtClean="0">
                <a:latin typeface="Arial Black" pitchFamily="34" charset="0"/>
              </a:rPr>
              <a:t>DISTRICT ADMINISTRATION CONSISTED OF DISTRICT OFFICES INCLUDING SUB-OFFICES AT TEHSIL LEVEL, WHICH WERE TO BE RESPONSIBLE TO THE DISTRICT NAZIM WHO WAS ASSISTED BY THE DISTRICT COORDINATION OFFICER.</a:t>
            </a:r>
          </a:p>
          <a:p>
            <a:r>
              <a:rPr lang="en-US" sz="2000" dirty="0" smtClean="0">
                <a:latin typeface="Arial Black" pitchFamily="34" charset="0"/>
              </a:rPr>
              <a:t>THE DISTRICT COORDINATION OFFICER WAS APPOINTED BY THE PROVINCIAL GOVERNMENT AND WAS THE COORDINATING HEAD OF THE DISTRICT ADMINISTRATION.</a:t>
            </a:r>
          </a:p>
          <a:p>
            <a:r>
              <a:rPr lang="en-US" sz="2000" dirty="0" smtClean="0">
                <a:latin typeface="Arial Black" pitchFamily="34" charset="0"/>
              </a:rPr>
              <a:t>THE ZILA NAZIM WAS ACCOUNTABLE TO THE PEOPLE THROUGH THE ELECTED MEMBERS OF THE ZILA COUNCIL.</a:t>
            </a:r>
          </a:p>
          <a:p>
            <a:r>
              <a:rPr lang="en-US" sz="2000" dirty="0" smtClean="0">
                <a:latin typeface="Arial Black" pitchFamily="34" charset="0"/>
              </a:rPr>
              <a:t>THE ZILA COUNCIL HAD ITS SECRETARIAT UNDER THE NAIB ZILA NAZIM AND HAD A SEPARATE BUDGET ALLOCATION.</a:t>
            </a:r>
          </a:p>
          <a:p>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17</a:t>
            </a:fld>
            <a:endParaRPr lang="en-US"/>
          </a:p>
        </p:txBody>
      </p:sp>
    </p:spTree>
    <p:extLst>
      <p:ext uri="{BB962C8B-B14F-4D97-AF65-F5344CB8AC3E}">
        <p14:creationId xmlns="" xmlns:p14="http://schemas.microsoft.com/office/powerpoint/2010/main" val="30571373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smtClean="0">
                <a:latin typeface="Arial Black" pitchFamily="34" charset="0"/>
              </a:rPr>
              <a:t> TEHSIL ADMINISTRATION</a:t>
            </a:r>
            <a:endParaRPr lang="en-US" sz="4000" dirty="0">
              <a:latin typeface="Arial Black" pitchFamily="34" charset="0"/>
            </a:endParaRPr>
          </a:p>
        </p:txBody>
      </p:sp>
      <p:sp>
        <p:nvSpPr>
          <p:cNvPr id="3" name="Content Placeholder 2"/>
          <p:cNvSpPr>
            <a:spLocks noGrp="1"/>
          </p:cNvSpPr>
          <p:nvPr>
            <p:ph idx="1"/>
          </p:nvPr>
        </p:nvSpPr>
        <p:spPr>
          <a:xfrm>
            <a:off x="304800" y="1143000"/>
            <a:ext cx="8382000" cy="5486400"/>
          </a:xfrm>
        </p:spPr>
        <p:txBody>
          <a:bodyPr>
            <a:normAutofit/>
          </a:bodyPr>
          <a:lstStyle/>
          <a:p>
            <a:r>
              <a:rPr lang="en-US" sz="2000" dirty="0" smtClean="0">
                <a:latin typeface="Arial Black" pitchFamily="34" charset="0"/>
              </a:rPr>
              <a:t>THE MIDDLE TIER, THE TEHSIL, HAD TEHSIL MUNICIPAL ADMINISTRATION HEADED BY THE TEHSIL NAZIM.</a:t>
            </a:r>
          </a:p>
          <a:p>
            <a:r>
              <a:rPr lang="en-US" sz="2000" dirty="0" smtClean="0">
                <a:latin typeface="Arial Black" pitchFamily="34" charset="0"/>
              </a:rPr>
              <a:t>A TEHSIL COUNCIL, COMPRISING UNION COUNCILORS FROM THE TEHSIL, WOULD PERFORM FUNCTIONS AT ITS LEVEL.</a:t>
            </a:r>
          </a:p>
          <a:p>
            <a:r>
              <a:rPr lang="en-US" sz="2000" dirty="0" smtClean="0">
                <a:latin typeface="Arial Black" pitchFamily="34" charset="0"/>
              </a:rPr>
              <a:t>TEHSIL MUNICIPAL ADMINISTRATION CONSISTED OF A TEHSIL NAZIM, TEHSIL MUNICIPAL OFFICER, TEHSIL OFFICERS, CHIEF OFFICERS AND OTHER OFFICIALS OF THE LOCAL COUNCIL SERVICE.</a:t>
            </a:r>
          </a:p>
          <a:p>
            <a:r>
              <a:rPr lang="en-US" sz="2000" dirty="0" smtClean="0">
                <a:latin typeface="Arial Black" pitchFamily="34" charset="0"/>
              </a:rPr>
              <a:t>THE TEHSIL MUNICIPAL ADMINISTRATION WAS ENTRUSTED WITH THE FUNCTIONS OF ADMINISTRATION, FINANCES, AND MANAGEMENT OF THE OFFICES OF LOCAL GOVERNMENT AND RURAL GOVERNMENT, DIVISIONAL DISTRICT, TEHSIL AND LOWER LEVELS.</a:t>
            </a:r>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18</a:t>
            </a:fld>
            <a:endParaRPr lang="en-US"/>
          </a:p>
        </p:txBody>
      </p:sp>
    </p:spTree>
    <p:extLst>
      <p:ext uri="{BB962C8B-B14F-4D97-AF65-F5344CB8AC3E}">
        <p14:creationId xmlns="" xmlns:p14="http://schemas.microsoft.com/office/powerpoint/2010/main" val="40779378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dirty="0" smtClean="0">
                <a:latin typeface="Arial Black" pitchFamily="34" charset="0"/>
              </a:rPr>
              <a:t> UNION COUNCIL ADMINISTRATION</a:t>
            </a:r>
            <a:endParaRPr lang="en-US" sz="4000" dirty="0">
              <a:latin typeface="Arial Black" pitchFamily="34" charset="0"/>
            </a:endParaRPr>
          </a:p>
        </p:txBody>
      </p:sp>
      <p:sp>
        <p:nvSpPr>
          <p:cNvPr id="3" name="Content Placeholder 2"/>
          <p:cNvSpPr>
            <a:spLocks noGrp="1"/>
          </p:cNvSpPr>
          <p:nvPr>
            <p:ph idx="1"/>
          </p:nvPr>
        </p:nvSpPr>
        <p:spPr/>
        <p:txBody>
          <a:bodyPr>
            <a:noAutofit/>
          </a:bodyPr>
          <a:lstStyle/>
          <a:p>
            <a:r>
              <a:rPr lang="en-US" sz="2400" dirty="0" smtClean="0">
                <a:latin typeface="Arial Black" pitchFamily="34" charset="0"/>
              </a:rPr>
              <a:t>THE LOWER TIER, THE UNION COUNCIL, WOULD HAVE ITS OWN CHAIRMAN AND 26 COUNCILORS.</a:t>
            </a:r>
          </a:p>
          <a:p>
            <a:r>
              <a:rPr lang="en-US" sz="2400" dirty="0" smtClean="0">
                <a:latin typeface="Arial Black" pitchFamily="34" charset="0"/>
              </a:rPr>
              <a:t>MEMBERS OF THE UNION COUNCIL WERE TO BE ELECTED DIRECTLY BY ADULT FRANCHISE AND WOULD ALSO ACT AS THE ELECTORAL COLLEGE FOR RESERVED SEATS.</a:t>
            </a:r>
          </a:p>
          <a:p>
            <a:r>
              <a:rPr lang="en-US" sz="2400" dirty="0" smtClean="0">
                <a:latin typeface="Arial Black" pitchFamily="34" charset="0"/>
              </a:rPr>
              <a:t>THE MAIN FUNCTION OF THE UNION COUNCIL WAS TO UNDERTAKE LOCAL DEVELOPMENT PROJECTS AND MONITOR “CITIZEN RIGHTS, SECURITY AND SERVICES”.</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274D2967-5528-4558-8B05-C06625362EB7}" type="slidenum">
              <a:rPr lang="en-US" smtClean="0"/>
              <a:pPr/>
              <a:t>19</a:t>
            </a:fld>
            <a:endParaRPr lang="en-US"/>
          </a:p>
        </p:txBody>
      </p:sp>
    </p:spTree>
    <p:extLst>
      <p:ext uri="{BB962C8B-B14F-4D97-AF65-F5344CB8AC3E}">
        <p14:creationId xmlns="" xmlns:p14="http://schemas.microsoft.com/office/powerpoint/2010/main" val="494039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latin typeface="Arial Black" pitchFamily="34" charset="0"/>
              </a:rPr>
              <a:t> UNION COUNCIL ADMINISTRATION</a:t>
            </a:r>
            <a:endParaRPr lang="en-US" dirty="0"/>
          </a:p>
        </p:txBody>
      </p:sp>
      <p:sp>
        <p:nvSpPr>
          <p:cNvPr id="3" name="Content Placeholder 2"/>
          <p:cNvSpPr>
            <a:spLocks noGrp="1"/>
          </p:cNvSpPr>
          <p:nvPr>
            <p:ph idx="1"/>
          </p:nvPr>
        </p:nvSpPr>
        <p:spPr>
          <a:xfrm>
            <a:off x="457200" y="1371600"/>
            <a:ext cx="8229600" cy="5257800"/>
          </a:xfrm>
        </p:spPr>
        <p:txBody>
          <a:bodyPr>
            <a:normAutofit fontScale="77500" lnSpcReduction="20000"/>
          </a:bodyPr>
          <a:lstStyle/>
          <a:p>
            <a:r>
              <a:rPr lang="en-US" dirty="0" smtClean="0">
                <a:latin typeface="Arial Black" pitchFamily="34" charset="0"/>
              </a:rPr>
              <a:t>THE UNION ADMINISTRATION WAS TO BE CORPORATE BODY COVERING THE RURAL AS WELL AS URBAN AREAS ACROSS THE WHOLE DISTRICT.</a:t>
            </a:r>
          </a:p>
          <a:p>
            <a:r>
              <a:rPr lang="en-US" dirty="0" smtClean="0">
                <a:latin typeface="Arial Black" pitchFamily="34" charset="0"/>
              </a:rPr>
              <a:t>IT CONSISTED OF UNION NAZIM, NAIB UNION NAZIM AND THREE UNION SECRETARIES AND OTHER AUXILIARY STAFF.</a:t>
            </a:r>
          </a:p>
          <a:p>
            <a:r>
              <a:rPr lang="en-US" dirty="0" smtClean="0">
                <a:latin typeface="Arial Black" pitchFamily="34" charset="0"/>
              </a:rPr>
              <a:t>THE UNION NAZIM WAS THE HEAD OF THE UNION ADMINISTRATION AND THE NAIB UNION NAZIM ACTED AS DEPUTY TO THE UNION NAZIM DURING HIS TEMPORARY ABSENCE.</a:t>
            </a:r>
          </a:p>
          <a:p>
            <a:r>
              <a:rPr lang="en-US" dirty="0" smtClean="0">
                <a:latin typeface="Arial Black" pitchFamily="34" charset="0"/>
              </a:rPr>
              <a:t>THE UNION SECRETARIES COORDINATED AND FACILITATED UNDER THE SUPERVISION OF THE UNION NAZIM</a:t>
            </a:r>
          </a:p>
          <a:p>
            <a:endParaRPr lang="en-US" dirty="0"/>
          </a:p>
        </p:txBody>
      </p:sp>
      <p:sp>
        <p:nvSpPr>
          <p:cNvPr id="4" name="Slide Number Placeholder 3"/>
          <p:cNvSpPr>
            <a:spLocks noGrp="1"/>
          </p:cNvSpPr>
          <p:nvPr>
            <p:ph type="sldNum" sz="quarter" idx="12"/>
          </p:nvPr>
        </p:nvSpPr>
        <p:spPr/>
        <p:txBody>
          <a:bodyPr/>
          <a:lstStyle/>
          <a:p>
            <a:fld id="{274D2967-5528-4558-8B05-C06625362EB7}"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1823</Words>
  <Application>Microsoft Office PowerPoint</Application>
  <PresentationFormat>On-screen Show (4:3)</PresentationFormat>
  <Paragraphs>146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COMPARATIVE PUBLIC ADMINISTRATION MPA 503</vt:lpstr>
      <vt:lpstr>FEDERATION - PROVINCE RELATIONS</vt:lpstr>
      <vt:lpstr>RULES OF BUSINESS</vt:lpstr>
      <vt:lpstr>FEDERAL LEGISLATIVE LIST</vt:lpstr>
      <vt:lpstr>CONCURRENT LEGISLATIVE  LIST </vt:lpstr>
      <vt:lpstr>COUNCIL OF COMMON INTERESTS</vt:lpstr>
      <vt:lpstr>NATIONAL ECONOMIC COUNCIL</vt:lpstr>
      <vt:lpstr>NATIONAL FINANCE COMMISSION</vt:lpstr>
      <vt:lpstr> FEDERAL BUDGET MAKING PROCESS</vt:lpstr>
      <vt:lpstr> FEDERAL BUDGET MAKING PROCESS</vt:lpstr>
      <vt:lpstr>BUDGET DEVELOPMENT</vt:lpstr>
      <vt:lpstr>BUDGET DEVELOPMENT</vt:lpstr>
      <vt:lpstr>BUDGET DEVELOPMENT</vt:lpstr>
      <vt:lpstr>SUBMISSION TO FEDERAL CABINET AND PRESENTATION IN N.A</vt:lpstr>
      <vt:lpstr>LOCAL GOVERNMENTS:ORGANIZATION AND FUNCTIONS</vt:lpstr>
      <vt:lpstr> THE DISTRICT GOVERNMENT</vt:lpstr>
      <vt:lpstr> THE DISTRICT GOVERNMENT</vt:lpstr>
      <vt:lpstr> TEHSIL ADMINISTRATION</vt:lpstr>
      <vt:lpstr> UNION COUNCIL ADMINISTRATION</vt:lpstr>
      <vt:lpstr> UNION COUNCIL ADMINISTRATION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OF FEDERAL BUDGET MAKING IN PAKISTAN</dc:title>
  <dc:creator>786</dc:creator>
  <cp:lastModifiedBy>NTS</cp:lastModifiedBy>
  <cp:revision>33</cp:revision>
  <dcterms:created xsi:type="dcterms:W3CDTF">2014-07-09T08:42:30Z</dcterms:created>
  <dcterms:modified xsi:type="dcterms:W3CDTF">2014-07-11T11:44:55Z</dcterms:modified>
</cp:coreProperties>
</file>