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91" r:id="rId4"/>
    <p:sldId id="292" r:id="rId5"/>
    <p:sldId id="293" r:id="rId6"/>
    <p:sldId id="296" r:id="rId7"/>
    <p:sldId id="297" r:id="rId8"/>
    <p:sldId id="298" r:id="rId9"/>
    <p:sldId id="299" r:id="rId10"/>
    <p:sldId id="308" r:id="rId11"/>
    <p:sldId id="300" r:id="rId12"/>
    <p:sldId id="301" r:id="rId13"/>
    <p:sldId id="302" r:id="rId14"/>
    <p:sldId id="303" r:id="rId15"/>
    <p:sldId id="304" r:id="rId16"/>
    <p:sldId id="305" r:id="rId17"/>
    <p:sldId id="306" r:id="rId18"/>
    <p:sldId id="307" r:id="rId19"/>
    <p:sldId id="310" r:id="rId20"/>
    <p:sldId id="312" r:id="rId21"/>
    <p:sldId id="314" r:id="rId22"/>
    <p:sldId id="317" r:id="rId23"/>
    <p:sldId id="319" r:id="rId24"/>
    <p:sldId id="321" r:id="rId25"/>
    <p:sldId id="294" r:id="rId26"/>
    <p:sldId id="295" r:id="rId27"/>
    <p:sldId id="25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2A412D-4FEE-4BEE-8841-594B93A7D247}" type="datetimeFigureOut">
              <a:rPr lang="en-US" smtClean="0"/>
              <a:pPr/>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DC546-4B48-416E-A3C6-367BBCD7F9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2A412D-4FEE-4BEE-8841-594B93A7D247}" type="datetimeFigureOut">
              <a:rPr lang="en-US" smtClean="0"/>
              <a:pPr/>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DC546-4B48-416E-A3C6-367BBCD7F9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2A412D-4FEE-4BEE-8841-594B93A7D247}" type="datetimeFigureOut">
              <a:rPr lang="en-US" smtClean="0"/>
              <a:pPr/>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DC546-4B48-416E-A3C6-367BBCD7F9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2A412D-4FEE-4BEE-8841-594B93A7D247}" type="datetimeFigureOut">
              <a:rPr lang="en-US" smtClean="0"/>
              <a:pPr/>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1DC546-4B48-416E-A3C6-367BBCD7F9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2A412D-4FEE-4BEE-8841-594B93A7D247}" type="datetimeFigureOut">
              <a:rPr lang="en-US" smtClean="0"/>
              <a:pPr/>
              <a:t>08/07/2014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1DC546-4B48-416E-A3C6-367BBCD7F9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2A412D-4FEE-4BEE-8841-594B93A7D247}" type="datetimeFigureOut">
              <a:rPr lang="en-US" smtClean="0"/>
              <a:pPr/>
              <a:t>08/07/2014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1DC546-4B48-416E-A3C6-367BBCD7F9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2A412D-4FEE-4BEE-8841-594B93A7D247}" type="datetimeFigureOut">
              <a:rPr lang="en-US" smtClean="0"/>
              <a:pPr/>
              <a:t>08/07/2014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1DC546-4B48-416E-A3C6-367BBCD7F9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2A412D-4FEE-4BEE-8841-594B93A7D247}" type="datetimeFigureOut">
              <a:rPr lang="en-US" smtClean="0"/>
              <a:pPr/>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1DC546-4B48-416E-A3C6-367BBCD7F9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2A412D-4FEE-4BEE-8841-594B93A7D247}" type="datetimeFigureOut">
              <a:rPr lang="en-US" smtClean="0"/>
              <a:pPr/>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1DC546-4B48-416E-A3C6-367BBCD7F9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2A412D-4FEE-4BEE-8841-594B93A7D247}" type="datetimeFigureOut">
              <a:rPr lang="en-US" smtClean="0"/>
              <a:pPr/>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DC546-4B48-416E-A3C6-367BBCD7F9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2A412D-4FEE-4BEE-8841-594B93A7D247}" type="datetimeFigureOut">
              <a:rPr lang="en-US" smtClean="0"/>
              <a:pPr/>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DC546-4B48-416E-A3C6-367BBCD7F9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2A412D-4FEE-4BEE-8841-594B93A7D247}" type="datetimeFigureOut">
              <a:rPr lang="en-US" smtClean="0"/>
              <a:pPr/>
              <a:t>08/07/2014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1DC546-4B48-416E-A3C6-367BBCD7F9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latin typeface="Arial Black" pitchFamily="34" charset="0"/>
              </a:rPr>
              <a:t>COMPARATIVE PUBLIC ADMINISTRATION MPA 503</a:t>
            </a:r>
            <a:endParaRPr lang="en-US" sz="4000" dirty="0">
              <a:latin typeface="Arial Black" pitchFamily="34" charset="0"/>
            </a:endParaRPr>
          </a:p>
        </p:txBody>
      </p:sp>
      <p:sp>
        <p:nvSpPr>
          <p:cNvPr id="3" name="Subtitle 2"/>
          <p:cNvSpPr>
            <a:spLocks noGrp="1"/>
          </p:cNvSpPr>
          <p:nvPr>
            <p:ph type="subTitle" idx="1"/>
          </p:nvPr>
        </p:nvSpPr>
        <p:spPr/>
        <p:txBody>
          <a:bodyPr/>
          <a:lstStyle/>
          <a:p>
            <a:r>
              <a:rPr lang="en-US" dirty="0" smtClean="0">
                <a:solidFill>
                  <a:schemeClr val="tx1"/>
                </a:solidFill>
                <a:latin typeface="Arial Black" pitchFamily="34" charset="0"/>
              </a:rPr>
              <a:t>LECTURE 27 CONSTITUTION OF PAKISTAN</a:t>
            </a:r>
            <a:endParaRPr lang="en-US" dirty="0">
              <a:solidFill>
                <a:schemeClr val="tx1"/>
              </a:solidFill>
              <a:latin typeface="Arial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HISTORICAL BACKGROUND</a:t>
            </a:r>
            <a:endParaRPr lang="en-US" sz="4000" dirty="0">
              <a:latin typeface="Arial Black" pitchFamily="34" charset="0"/>
            </a:endParaRPr>
          </a:p>
        </p:txBody>
      </p:sp>
      <p:sp>
        <p:nvSpPr>
          <p:cNvPr id="3" name="Content Placeholder 2"/>
          <p:cNvSpPr>
            <a:spLocks noGrp="1"/>
          </p:cNvSpPr>
          <p:nvPr>
            <p:ph idx="1"/>
          </p:nvPr>
        </p:nvSpPr>
        <p:spPr>
          <a:xfrm>
            <a:off x="457200" y="1371600"/>
            <a:ext cx="8229600" cy="4754563"/>
          </a:xfrm>
        </p:spPr>
        <p:txBody>
          <a:bodyPr/>
          <a:lstStyle/>
          <a:p>
            <a:pPr>
              <a:buNone/>
            </a:pPr>
            <a:r>
              <a:rPr lang="en-US" sz="2800" dirty="0" smtClean="0">
                <a:latin typeface="Arial Black" pitchFamily="34" charset="0"/>
              </a:rPr>
              <a:t>THE 1956 CONSTITUTION</a:t>
            </a:r>
          </a:p>
          <a:p>
            <a:r>
              <a:rPr lang="en-US" sz="2800" dirty="0" smtClean="0">
                <a:latin typeface="Arial Black" pitchFamily="34" charset="0"/>
              </a:rPr>
              <a:t>OFFICIAL NAME:THE ISLAMIC REPUBLIC OF PAKISTAN</a:t>
            </a:r>
          </a:p>
          <a:p>
            <a:r>
              <a:rPr lang="en-US" sz="2800" dirty="0" smtClean="0">
                <a:latin typeface="Arial Black" pitchFamily="34" charset="0"/>
              </a:rPr>
              <a:t>PARLIAMENTARY SYSTEM WITH PRIME MINISTER AS CHIEF EXECUTIVE</a:t>
            </a:r>
          </a:p>
          <a:p>
            <a:r>
              <a:rPr lang="en-US" sz="2800" dirty="0" smtClean="0">
                <a:latin typeface="Arial Black" pitchFamily="34" charset="0"/>
              </a:rPr>
              <a:t>UNICANERAL LEGISLATIVE ASSEMBLY</a:t>
            </a:r>
          </a:p>
          <a:p>
            <a:r>
              <a:rPr lang="en-US" sz="2800" dirty="0" smtClean="0">
                <a:latin typeface="Arial Black" pitchFamily="34" charset="0"/>
              </a:rPr>
              <a:t>OBJECTIVES RESOLUTION WAS MADE PART OF THE DOCUMENT AS PREAMBLE</a:t>
            </a:r>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HISTORICAL BACKGROUND</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lnSpcReduction="20000"/>
          </a:bodyPr>
          <a:lstStyle/>
          <a:p>
            <a:pPr>
              <a:buNone/>
            </a:pPr>
            <a:r>
              <a:rPr lang="en-US" dirty="0" smtClean="0">
                <a:latin typeface="Arial Black" pitchFamily="34" charset="0"/>
              </a:rPr>
              <a:t>THE 1962 CONSTITUTION</a:t>
            </a:r>
          </a:p>
          <a:p>
            <a:r>
              <a:rPr lang="en-US" dirty="0" smtClean="0">
                <a:latin typeface="Arial Black" pitchFamily="34" charset="0"/>
              </a:rPr>
              <a:t> EVOLVED UNDER GEN. AYUB KHANS GUIDANCE MADE THE FOLLOWING CHANGES</a:t>
            </a:r>
          </a:p>
          <a:p>
            <a:r>
              <a:rPr lang="en-US" dirty="0" smtClean="0">
                <a:latin typeface="Arial Black" pitchFamily="34" charset="0"/>
              </a:rPr>
              <a:t>IT CHANGED THE NATURE OF GOVERNMENT TO A PRESIDENTIAL TYPE</a:t>
            </a:r>
          </a:p>
          <a:p>
            <a:r>
              <a:rPr lang="en-US" dirty="0" smtClean="0">
                <a:latin typeface="Arial Black" pitchFamily="34" charset="0"/>
              </a:rPr>
              <a:t>THE PRESIDENT WAS GIVEN SWEEPING POWERS</a:t>
            </a:r>
          </a:p>
          <a:p>
            <a:r>
              <a:rPr lang="en-US" dirty="0" smtClean="0">
                <a:latin typeface="Arial Black" pitchFamily="34" charset="0"/>
              </a:rPr>
              <a:t>A SYSTEM OF BASIC DEMOCRATIC UNITS WASINTRODUCED</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p:txBody>
          <a:bodyPr>
            <a:normAutofit fontScale="92500" lnSpcReduction="10000"/>
          </a:bodyPr>
          <a:lstStyle/>
          <a:p>
            <a:r>
              <a:rPr lang="en-US" sz="3600" dirty="0" smtClean="0">
                <a:latin typeface="Arial Black" pitchFamily="34" charset="0"/>
              </a:rPr>
              <a:t>WRITTEN CONSTITUTION LIKE THE PREVIOUS CONSTITUTIONS OF 1956 AND 1962, THE CONSTITUTION OF 1973 IS A WRITTEN DOCUMENT.</a:t>
            </a:r>
          </a:p>
          <a:p>
            <a:r>
              <a:rPr lang="en-US" sz="3600" dirty="0" smtClean="0">
                <a:latin typeface="Arial Black" pitchFamily="34" charset="0"/>
              </a:rPr>
              <a:t> IT IS VERY COMPREHENSIVE AND CONSISTS OF TWELVE PARTS CONSISTING OF 280 ARTICLES. </a:t>
            </a:r>
            <a:endParaRPr lang="en-US" sz="3600" dirty="0">
              <a:latin typeface="Arial Black"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p:txBody>
          <a:bodyPr>
            <a:normAutofit fontScale="92500" lnSpcReduction="20000"/>
          </a:bodyPr>
          <a:lstStyle/>
          <a:p>
            <a:pPr>
              <a:buNone/>
            </a:pPr>
            <a:r>
              <a:rPr lang="en-US" dirty="0" smtClean="0">
                <a:latin typeface="Arial Black" pitchFamily="34" charset="0"/>
              </a:rPr>
              <a:t>INTRODUCTORY AND THE OBJECTIVES RESOLUTION</a:t>
            </a:r>
          </a:p>
          <a:p>
            <a:r>
              <a:rPr lang="en-US" dirty="0" smtClean="0">
                <a:latin typeface="Arial Black" pitchFamily="34" charset="0"/>
              </a:rPr>
              <a:t> IT COMMENCES WITH AN INTRODUCTORY WHICH STATES THE ISLAM SHALL BE STATE RELIGION.</a:t>
            </a:r>
          </a:p>
          <a:p>
            <a:r>
              <a:rPr lang="en-US" dirty="0" smtClean="0">
                <a:latin typeface="Arial Black" pitchFamily="34" charset="0"/>
              </a:rPr>
              <a:t> THE PRINCIPLES AND PROVISIONS SET OUT IN THE OBJECTIVES RESOLUTION HAVE BEEN MADE SUBSTANTIVE PART OF THE CONSTITUTION. </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dirty="0" smtClean="0">
                <a:latin typeface="Arial Black" pitchFamily="34" charset="0"/>
              </a:rPr>
              <a:t>RIGID CONSTITUTION</a:t>
            </a:r>
          </a:p>
          <a:p>
            <a:r>
              <a:rPr lang="en-US" dirty="0" smtClean="0">
                <a:latin typeface="Arial Black" pitchFamily="34" charset="0"/>
              </a:rPr>
              <a:t> IT IS A RIGID CONSTITUTION.</a:t>
            </a:r>
          </a:p>
          <a:p>
            <a:r>
              <a:rPr lang="en-US" dirty="0" smtClean="0">
                <a:latin typeface="Arial Black" pitchFamily="34" charset="0"/>
              </a:rPr>
              <a:t> NO GOVERNMENT CAN CHANGE IT AT WILL.</a:t>
            </a:r>
          </a:p>
          <a:p>
            <a:r>
              <a:rPr lang="en-US" dirty="0" smtClean="0">
                <a:latin typeface="Arial Black" pitchFamily="34" charset="0"/>
              </a:rPr>
              <a:t> IT IS NOT EASY TO MAKE AMENDMENTS IN IT SINCE TWO-THIRD MAJORITY OF BOTH THE HOUSES IS REQUIRED FOR THIS PURPOSE. </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FEATURES OF 1973 RESOLUTION</a:t>
            </a:r>
            <a:endParaRPr lang="en-US" sz="4000" dirty="0">
              <a:latin typeface="Arial Black" pitchFamily="34" charset="0"/>
            </a:endParaRPr>
          </a:p>
        </p:txBody>
      </p:sp>
      <p:sp>
        <p:nvSpPr>
          <p:cNvPr id="3" name="Content Placeholder 2"/>
          <p:cNvSpPr>
            <a:spLocks noGrp="1"/>
          </p:cNvSpPr>
          <p:nvPr>
            <p:ph idx="1"/>
          </p:nvPr>
        </p:nvSpPr>
        <p:spPr/>
        <p:txBody>
          <a:bodyPr>
            <a:noAutofit/>
          </a:bodyPr>
          <a:lstStyle/>
          <a:p>
            <a:pPr>
              <a:buNone/>
            </a:pPr>
            <a:r>
              <a:rPr lang="en-US" sz="2800" dirty="0" smtClean="0">
                <a:latin typeface="Arial Black" pitchFamily="34" charset="0"/>
              </a:rPr>
              <a:t>FEDERAL SYSTEM </a:t>
            </a:r>
          </a:p>
          <a:p>
            <a:r>
              <a:rPr lang="en-US" sz="2800" dirty="0" smtClean="0">
                <a:latin typeface="Arial Black" pitchFamily="34" charset="0"/>
              </a:rPr>
              <a:t>THE CONSTITUTION OF 1973 HAS INTRODUCED A FEDERAL SYSTEM IN THE COUNTRY.</a:t>
            </a:r>
          </a:p>
          <a:p>
            <a:r>
              <a:rPr lang="en-US" sz="2800" dirty="0" smtClean="0">
                <a:latin typeface="Arial Black" pitchFamily="34" charset="0"/>
              </a:rPr>
              <a:t> THE FEDERATION OF PAKISTAN CONSISTS OF A CENTRAL GOVERNMENT AND FOUR PROVINCIAL GOVERNMENTS. THE FEDERAL GOVERNMENT IS HEADED BY A PRESIDENT ELECTED BY MEMBERS OF MAJLIS-E-SHOORA (PARLIAMENT)</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a:xfrm>
            <a:off x="457200" y="1676400"/>
            <a:ext cx="8229600" cy="5181600"/>
          </a:xfrm>
        </p:spPr>
        <p:txBody>
          <a:bodyPr>
            <a:normAutofit fontScale="77500" lnSpcReduction="20000"/>
          </a:bodyPr>
          <a:lstStyle/>
          <a:p>
            <a:pPr>
              <a:buNone/>
            </a:pPr>
            <a:r>
              <a:rPr lang="en-US" dirty="0" smtClean="0">
                <a:latin typeface="Arial Black" pitchFamily="34" charset="0"/>
              </a:rPr>
              <a:t>PARLIAMENTARY FORM OF GOVERNMENT</a:t>
            </a:r>
          </a:p>
          <a:p>
            <a:r>
              <a:rPr lang="en-US" dirty="0" smtClean="0">
                <a:latin typeface="Arial Black" pitchFamily="34" charset="0"/>
              </a:rPr>
              <a:t> THE 1973 CONSTITUTION PROPOSES A PARLIAMENTARY FORM OF GOVERNMENT IN THE COUNTRY.</a:t>
            </a:r>
          </a:p>
          <a:p>
            <a:r>
              <a:rPr lang="en-US" dirty="0" smtClean="0">
                <a:latin typeface="Arial Black" pitchFamily="34" charset="0"/>
              </a:rPr>
              <a:t> PRIME MINISTER IS THE HEAD OF THE PARLIAMENTARY SYSTEM.</a:t>
            </a:r>
          </a:p>
          <a:p>
            <a:r>
              <a:rPr lang="en-US" dirty="0" smtClean="0">
                <a:latin typeface="Arial Black" pitchFamily="34" charset="0"/>
              </a:rPr>
              <a:t> HE IS LEADER OF THE MAJLIS-E-SHOORA (PARLIAMENTARY). HE IS ELECTED ON DIRECT ADULT FRANCHISE BASIS. THE PRIME MINISTER SELECTS A CABINET OF CENTRAL MINISTERS FROM THE MEMBERS OF PARLIAMENT WHICH CONDUCTS THE AFFAIRS OF THE COUNTRY.</a:t>
            </a:r>
          </a:p>
          <a:p>
            <a:r>
              <a:rPr lang="en-US" dirty="0" smtClean="0">
                <a:latin typeface="Arial Black" pitchFamily="34" charset="0"/>
              </a:rPr>
              <a:t> ACCORDING TO 1973 CONSTITUTION THE PRIME MINISTER ENJOYS WIDE POWERS.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a:xfrm>
            <a:off x="457200" y="1295400"/>
            <a:ext cx="8229600" cy="5334000"/>
          </a:xfrm>
        </p:spPr>
        <p:txBody>
          <a:bodyPr>
            <a:normAutofit fontScale="85000" lnSpcReduction="10000"/>
          </a:bodyPr>
          <a:lstStyle/>
          <a:p>
            <a:pPr>
              <a:buNone/>
            </a:pPr>
            <a:r>
              <a:rPr lang="en-US" sz="3600" dirty="0" smtClean="0"/>
              <a:t>. </a:t>
            </a:r>
            <a:r>
              <a:rPr lang="en-US" sz="3600" dirty="0" smtClean="0">
                <a:latin typeface="Arial Black" pitchFamily="34" charset="0"/>
              </a:rPr>
              <a:t>BICAMERAL LEGISLATURE</a:t>
            </a:r>
          </a:p>
          <a:p>
            <a:r>
              <a:rPr lang="en-US" dirty="0" smtClean="0">
                <a:latin typeface="Arial Black" pitchFamily="34" charset="0"/>
              </a:rPr>
              <a:t> THE CONSTITUTION PROVIDES FOR THE ESTABLISHMENT OF A BICAMERAL LEGISLATURE IN PAKISTAN.</a:t>
            </a:r>
          </a:p>
          <a:p>
            <a:r>
              <a:rPr lang="en-US" dirty="0" smtClean="0">
                <a:latin typeface="Arial Black" pitchFamily="34" charset="0"/>
              </a:rPr>
              <a:t> THE MAJLIS-E-SHOORA (PARLIAMENT) CONSISTS OF TWO HOUSES NAMED SENATE AND NATIONAL ASSEMBLY.</a:t>
            </a:r>
          </a:p>
          <a:p>
            <a:r>
              <a:rPr lang="en-US" dirty="0" smtClean="0">
                <a:latin typeface="Arial Black" pitchFamily="34" charset="0"/>
              </a:rPr>
              <a:t> THE NATIONAL ASSEMBLY COMPRISES OF342 SEATS  WITH 10 SEATS RESERVED FOR THE NON-MUSLIMS AND 60 SEATS RESERVED FOR WOMEN.</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 BICAMERAL LEGISLATURE</a:t>
            </a:r>
            <a:br>
              <a:rPr lang="en-US" dirty="0" smtClean="0">
                <a:latin typeface="Arial Black" pitchFamily="34" charset="0"/>
              </a:rPr>
            </a:br>
            <a:endParaRPr lang="en-US" dirty="0">
              <a:latin typeface="Arial Black" pitchFamily="34" charset="0"/>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Arial Black" pitchFamily="34" charset="0"/>
              </a:rPr>
              <a:t>THE SENATE OR HIGHER HOUSE WAS INTRODUCED IN THE 1973 CONSTITUTION</a:t>
            </a:r>
          </a:p>
          <a:p>
            <a:r>
              <a:rPr lang="en-US" dirty="0" smtClean="0">
                <a:latin typeface="Arial Black" pitchFamily="34" charset="0"/>
              </a:rPr>
              <a:t>SENATE HAS 100 MEMBERS </a:t>
            </a:r>
          </a:p>
          <a:p>
            <a:r>
              <a:rPr lang="en-US" dirty="0" smtClean="0">
                <a:latin typeface="Arial Black" pitchFamily="34" charset="0"/>
              </a:rPr>
              <a:t>14 MEMBERS ARE ELECTED FROM EACH PROVINCE,8 ARE ELECTED FROM FATA,4 FROM THE FEDERAL CAPITAL,4 WOMEN ARE ELECTED BY EACH PROVINCIAL  ASSEMBLY AND 4 TECHNOCRATS INCLUDING ULEMA ARE ALSO ELECTED BY EACH PROVINCIAL ASSEMBLY</a:t>
            </a:r>
          </a:p>
          <a:p>
            <a:r>
              <a:rPr lang="en-US" dirty="0" smtClean="0">
                <a:latin typeface="Arial Black" pitchFamily="34" charset="0"/>
              </a:rPr>
              <a:t>THE MAJLIS-E-SHOORA ENJOYS WIDE POWERS OF LEGISLATURE.</a:t>
            </a:r>
          </a:p>
          <a:p>
            <a:endParaRPr lang="en-US" dirty="0" smtClean="0">
              <a:latin typeface="Arial Black" pitchFamily="34" charset="0"/>
            </a:endParaRPr>
          </a:p>
          <a:p>
            <a:endParaRPr lang="en-US" dirty="0" smtClean="0">
              <a:latin typeface="Arial Black" pitchFamily="34" charset="0"/>
            </a:endParaRPr>
          </a:p>
          <a:p>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p:txBody>
          <a:bodyPr>
            <a:normAutofit lnSpcReduction="10000"/>
          </a:bodyPr>
          <a:lstStyle/>
          <a:p>
            <a:r>
              <a:rPr lang="en-US" dirty="0" smtClean="0">
                <a:latin typeface="Arial Black" pitchFamily="34" charset="0"/>
              </a:rPr>
              <a:t>DIRECT METHOD OF ELECTION</a:t>
            </a:r>
          </a:p>
          <a:p>
            <a:r>
              <a:rPr lang="en-US" dirty="0" smtClean="0">
                <a:latin typeface="Arial Black" pitchFamily="34" charset="0"/>
              </a:rPr>
              <a:t> THE CONSTITUTION OF 1973 GIVES A DIRECT METHOD OF ELECTION.</a:t>
            </a:r>
          </a:p>
          <a:p>
            <a:r>
              <a:rPr lang="en-US" dirty="0" smtClean="0">
                <a:latin typeface="Arial Black" pitchFamily="34" charset="0"/>
              </a:rPr>
              <a:t> THE MEMBERS OF THE NATIONAL ASSEMBLY, THE PROVINCIAL ASSEMBLIES ARE DIRECTLY ELECTED BY THE PEOPLE.</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Arial Black" pitchFamily="34" charset="0"/>
              </a:rPr>
              <a:t>FUNDAMENTAL RIGHTS</a:t>
            </a:r>
          </a:p>
          <a:p>
            <a:r>
              <a:rPr lang="en-US" dirty="0" smtClean="0">
                <a:latin typeface="Arial Black" pitchFamily="34" charset="0"/>
              </a:rPr>
              <a:t> THE 1973 CONSTITUTION ENSURES THE FOLLOWING FUNDAMENTAL RIGHTS TO THE CITIZENS OF PAKISTAN:</a:t>
            </a:r>
          </a:p>
          <a:p>
            <a:r>
              <a:rPr lang="en-US" dirty="0" smtClean="0">
                <a:latin typeface="Arial Black" pitchFamily="34" charset="0"/>
              </a:rPr>
              <a:t>SECURITY OF PERSON</a:t>
            </a:r>
          </a:p>
          <a:p>
            <a:r>
              <a:rPr lang="en-US" dirty="0" smtClean="0">
                <a:latin typeface="Arial Black" pitchFamily="34" charset="0"/>
              </a:rPr>
              <a:t> SAFEGUARD AGAINST UNLAWFUL ARREST AND DETENTION</a:t>
            </a:r>
          </a:p>
          <a:p>
            <a:r>
              <a:rPr lang="en-US" dirty="0" smtClean="0">
                <a:latin typeface="Arial Black" pitchFamily="34" charset="0"/>
              </a:rPr>
              <a:t> PROHIBITION OF SLAVERY AND FORCED LABOR</a:t>
            </a:r>
          </a:p>
          <a:p>
            <a:r>
              <a:rPr lang="en-US" dirty="0" smtClean="0">
                <a:latin typeface="Arial Black" pitchFamily="34" charset="0"/>
              </a:rPr>
              <a:t> FREEDOM OF MOVEMENT FREEDOM OF ASSEMBLY FREEDOM OF ASSOCIATION FREEDOM OF BUSINESS FREEDOM OF SPEECH </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p:txBody>
          <a:bodyPr/>
          <a:lstStyle/>
          <a:p>
            <a:r>
              <a:rPr lang="en-US" dirty="0" smtClean="0">
                <a:latin typeface="Arial Black" pitchFamily="34" charset="0"/>
              </a:rPr>
              <a:t>FREEDOM OF PROFESS RELIGION</a:t>
            </a:r>
          </a:p>
          <a:p>
            <a:r>
              <a:rPr lang="en-US" dirty="0" smtClean="0">
                <a:latin typeface="Arial Black" pitchFamily="34" charset="0"/>
              </a:rPr>
              <a:t> RIGHT TO HOLD PROPERTY</a:t>
            </a:r>
          </a:p>
          <a:p>
            <a:r>
              <a:rPr lang="en-US" dirty="0" smtClean="0">
                <a:latin typeface="Arial Black" pitchFamily="34" charset="0"/>
              </a:rPr>
              <a:t> EQUALITY BEFORE LAW</a:t>
            </a:r>
          </a:p>
          <a:p>
            <a:r>
              <a:rPr lang="en-US" dirty="0" smtClean="0">
                <a:latin typeface="Arial Black" pitchFamily="34" charset="0"/>
              </a:rPr>
              <a:t> RIGHT TO PRESERVE LANGUAGE, SCRIPT AND CULTURE</a:t>
            </a:r>
          </a:p>
          <a:p>
            <a:r>
              <a:rPr lang="en-US" dirty="0" smtClean="0">
                <a:latin typeface="Arial Black" pitchFamily="34" charset="0"/>
              </a:rPr>
              <a:t> SAFEGUARD AGAINST DISCRIMINATION IN SERVICES</a:t>
            </a:r>
            <a:r>
              <a:rPr lang="en-US" dirty="0" smtClean="0"/>
              <a: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p:txBody>
          <a:bodyPr>
            <a:noAutofit/>
          </a:bodyPr>
          <a:lstStyle/>
          <a:p>
            <a:pPr>
              <a:buNone/>
            </a:pPr>
            <a:r>
              <a:rPr lang="en-US" sz="2800" dirty="0" smtClean="0">
                <a:latin typeface="Arial Black" pitchFamily="34" charset="0"/>
              </a:rPr>
              <a:t>. </a:t>
            </a:r>
            <a:r>
              <a:rPr lang="en-US" sz="2400" dirty="0" smtClean="0">
                <a:latin typeface="Arial Black" pitchFamily="34" charset="0"/>
              </a:rPr>
              <a:t>THE CONSTITUTION OF 1973 HAS SET THE FOLLOWING PRINCIPLES OF POLICY:</a:t>
            </a:r>
          </a:p>
          <a:p>
            <a:r>
              <a:rPr lang="en-US" sz="2400" dirty="0" smtClean="0">
                <a:latin typeface="Arial Black" pitchFamily="34" charset="0"/>
              </a:rPr>
              <a:t> LOCAL ELECTORAL BODIES WILL BE SET UP FOR SOLVING LOCAL PROBLEMS. </a:t>
            </a:r>
          </a:p>
          <a:p>
            <a:r>
              <a:rPr lang="en-US" sz="2400" dirty="0" smtClean="0">
                <a:latin typeface="Arial Black" pitchFamily="34" charset="0"/>
              </a:rPr>
              <a:t>THE PAROCHIAL AND OTHER PREJUDICES SHALL BE DISCOURAGED. </a:t>
            </a:r>
          </a:p>
          <a:p>
            <a:r>
              <a:rPr lang="en-US" sz="2400" dirty="0" smtClean="0">
                <a:latin typeface="Arial Black" pitchFamily="34" charset="0"/>
              </a:rPr>
              <a:t>THE WOMEN SHALL BE GIVEN FULL REPRESENTATION IN ALL SPHERES OF NATIONAL LIFE.</a:t>
            </a:r>
          </a:p>
          <a:p>
            <a:r>
              <a:rPr lang="en-US" sz="2400" dirty="0" smtClean="0">
                <a:latin typeface="Arial Black" pitchFamily="34" charset="0"/>
              </a:rPr>
              <a:t> SOCIAL JUSTICE SHALL BE PROMOTED.</a:t>
            </a:r>
          </a:p>
          <a:p>
            <a:r>
              <a:rPr lang="en-US" sz="2400" dirty="0" smtClean="0">
                <a:latin typeface="Arial Black" pitchFamily="34" charset="0"/>
              </a:rPr>
              <a:t> BONDS WITH MUSLIM WORLD SHALL BE STRENGTHENED. </a:t>
            </a:r>
            <a:endParaRPr lang="en-US" sz="2400" dirty="0">
              <a:latin typeface="Arial Black"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FEATURES  OF 1973 RESOLUTION</a:t>
            </a:r>
            <a:endParaRPr lang="en-US" sz="4000" dirty="0">
              <a:latin typeface="Arial Black" pitchFamily="34" charset="0"/>
            </a:endParaRPr>
          </a:p>
        </p:txBody>
      </p:sp>
      <p:sp>
        <p:nvSpPr>
          <p:cNvPr id="3" name="Content Placeholder 2"/>
          <p:cNvSpPr>
            <a:spLocks noGrp="1"/>
          </p:cNvSpPr>
          <p:nvPr>
            <p:ph idx="1"/>
          </p:nvPr>
        </p:nvSpPr>
        <p:spPr/>
        <p:txBody>
          <a:bodyPr>
            <a:noAutofit/>
          </a:bodyPr>
          <a:lstStyle/>
          <a:p>
            <a:pPr>
              <a:buNone/>
            </a:pPr>
            <a:r>
              <a:rPr lang="en-US" sz="2400" dirty="0" smtClean="0">
                <a:latin typeface="Arial Black" pitchFamily="34" charset="0"/>
              </a:rPr>
              <a:t>INDEPENDENCE OF JUDICIARY </a:t>
            </a:r>
          </a:p>
          <a:p>
            <a:r>
              <a:rPr lang="en-US" sz="2400" dirty="0" smtClean="0">
                <a:latin typeface="Arial Black" pitchFamily="34" charset="0"/>
              </a:rPr>
              <a:t>THE CONSTITUTION OF 1973 STRESSES UPON THE ESTABLISHMENT OF AN INDEPENDENT JUDICIARY</a:t>
            </a:r>
          </a:p>
          <a:p>
            <a:r>
              <a:rPr lang="en-US" sz="2400" dirty="0" smtClean="0">
                <a:latin typeface="Arial Black" pitchFamily="34" charset="0"/>
              </a:rPr>
              <a:t>. FULL JOB SECURITY HAS BEEN PROVIDED. THE JUDGES ARE APPOINTED BY THE PRESIDENT. </a:t>
            </a:r>
          </a:p>
          <a:p>
            <a:r>
              <a:rPr lang="en-US" sz="2400" dirty="0" smtClean="0">
                <a:latin typeface="Arial Black" pitchFamily="34" charset="0"/>
              </a:rPr>
              <a:t>THEY CANNOT BE REMOVED FROM SERVICE BEFORE THE END OF THEIR TERM EXCEPT ON THE RECOMMENDATION OF THE SUPREME JUDICIAL COUNCIL.</a:t>
            </a:r>
          </a:p>
          <a:p>
            <a:r>
              <a:rPr lang="en-US" sz="2400" dirty="0" smtClean="0">
                <a:latin typeface="Arial Black" pitchFamily="34" charset="0"/>
              </a:rPr>
              <a:t> IN ADDITION THE JUDGES ARE PAID RESPECTABLE SALARIES. </a:t>
            </a:r>
            <a:endParaRPr lang="en-US" sz="2400" dirty="0">
              <a:latin typeface="Arial Black"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p:txBody>
          <a:bodyPr>
            <a:normAutofit fontScale="92500" lnSpcReduction="10000"/>
          </a:bodyPr>
          <a:lstStyle/>
          <a:p>
            <a:pPr>
              <a:buNone/>
            </a:pPr>
            <a:r>
              <a:rPr lang="en-US" sz="3500" dirty="0" smtClean="0">
                <a:latin typeface="Arial Black" pitchFamily="34" charset="0"/>
              </a:rPr>
              <a:t>NATIONAL LANGUAGE </a:t>
            </a:r>
          </a:p>
          <a:p>
            <a:r>
              <a:rPr lang="en-US" dirty="0" smtClean="0">
                <a:latin typeface="Arial Black" pitchFamily="34" charset="0"/>
              </a:rPr>
              <a:t>THE 1973 CONSTITUTION HAS DECLARED URDU AS THE NATIONAL LANGUAGE OF PAKISTAN.</a:t>
            </a:r>
          </a:p>
          <a:p>
            <a:r>
              <a:rPr lang="en-US" dirty="0" smtClean="0">
                <a:latin typeface="Arial Black" pitchFamily="34" charset="0"/>
              </a:rPr>
              <a:t>HOWEVER ENGLISH HAS BEEN RETAINED AS THE OFFICIAL LANGUAGE FOR 15 YEARS. </a:t>
            </a:r>
          </a:p>
          <a:p>
            <a:r>
              <a:rPr lang="en-US" dirty="0" smtClean="0">
                <a:latin typeface="Arial Black" pitchFamily="34" charset="0"/>
              </a:rPr>
              <a:t>SIMILARLY REGIONAL LANGUAGES HAVE BEEN PROVIDED FULL PROTECTION</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p:txBody>
          <a:bodyPr/>
          <a:lstStyle/>
          <a:p>
            <a:pPr>
              <a:buNone/>
            </a:pPr>
            <a:r>
              <a:rPr lang="en-US" dirty="0" smtClean="0">
                <a:latin typeface="Arial Black" pitchFamily="34" charset="0"/>
              </a:rPr>
              <a:t> RULE OF LAW THE 1973 CONSTITUTION ESTABLISHES RULE OF LAW IN PAKISTAN. </a:t>
            </a:r>
          </a:p>
          <a:p>
            <a:r>
              <a:rPr lang="en-US" dirty="0" smtClean="0">
                <a:latin typeface="Arial Black" pitchFamily="34" charset="0"/>
              </a:rPr>
              <a:t>ACCORDING TO RULE OF LAW NO PERSON CAN BE DEPRIVED OF HIS FUNDAMENTAL RIGHTS.</a:t>
            </a:r>
          </a:p>
          <a:p>
            <a:r>
              <a:rPr lang="en-US" dirty="0" smtClean="0">
                <a:latin typeface="Arial Black" pitchFamily="34" charset="0"/>
              </a:rPr>
              <a:t> ALL THE CITIZENS OF PAKISTAN ARE EQUAL BEFORE LAW. </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FEATURES  OF 1973 RESOLUTION</a:t>
            </a:r>
            <a:endParaRPr lang="en-US" dirty="0">
              <a:latin typeface="Arial Black" pitchFamily="34" charset="0"/>
            </a:endParaRPr>
          </a:p>
        </p:txBody>
      </p:sp>
      <p:sp>
        <p:nvSpPr>
          <p:cNvPr id="3" name="Content Placeholder 2"/>
          <p:cNvSpPr>
            <a:spLocks noGrp="1"/>
          </p:cNvSpPr>
          <p:nvPr>
            <p:ph idx="1"/>
          </p:nvPr>
        </p:nvSpPr>
        <p:spPr/>
        <p:txBody>
          <a:bodyPr>
            <a:normAutofit fontScale="77500" lnSpcReduction="20000"/>
          </a:bodyPr>
          <a:lstStyle/>
          <a:p>
            <a:pPr>
              <a:buNone/>
            </a:pPr>
            <a:r>
              <a:rPr lang="en-US" dirty="0" smtClean="0">
                <a:latin typeface="Arial Black" pitchFamily="34" charset="0"/>
              </a:rPr>
              <a:t>High Treason</a:t>
            </a:r>
          </a:p>
          <a:p>
            <a:pPr>
              <a:buNone/>
            </a:pPr>
            <a:r>
              <a:rPr lang="en-US" dirty="0" smtClean="0">
                <a:latin typeface="Arial Black" pitchFamily="34" charset="0"/>
              </a:rPr>
              <a:t>According to the Constitution of 1973 the act of unconstitutional abrogation of the Constitution has been declared as an act of High Treason</a:t>
            </a:r>
          </a:p>
          <a:p>
            <a:r>
              <a:rPr lang="en-US" dirty="0" smtClean="0">
                <a:latin typeface="Arial Black" pitchFamily="34" charset="0"/>
              </a:rPr>
              <a:t>. </a:t>
            </a:r>
          </a:p>
          <a:p>
            <a:pPr>
              <a:buNone/>
            </a:pPr>
            <a:r>
              <a:rPr lang="en-US" dirty="0" smtClean="0">
                <a:latin typeface="Arial Black" pitchFamily="34" charset="0"/>
              </a:rPr>
              <a:t>Referendum </a:t>
            </a:r>
          </a:p>
          <a:p>
            <a:pPr>
              <a:buNone/>
            </a:pPr>
            <a:r>
              <a:rPr lang="en-US" dirty="0" smtClean="0">
                <a:latin typeface="Arial Black" pitchFamily="34" charset="0"/>
              </a:rPr>
              <a:t>The Constitution of 1973 has authorized the President to hold Referendum on any national issue. Similarly the Prime Minister can ask the President to hold referendum on any important national issue. </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RULES OF BUSINESS</a:t>
            </a:r>
            <a:endParaRPr lang="en-US" sz="4000" dirty="0">
              <a:latin typeface="Arial Black" pitchFamily="34" charset="0"/>
            </a:endParaRPr>
          </a:p>
        </p:txBody>
      </p:sp>
      <p:sp>
        <p:nvSpPr>
          <p:cNvPr id="3" name="Content Placeholder 2"/>
          <p:cNvSpPr>
            <a:spLocks noGrp="1"/>
          </p:cNvSpPr>
          <p:nvPr>
            <p:ph idx="1"/>
          </p:nvPr>
        </p:nvSpPr>
        <p:spPr>
          <a:xfrm>
            <a:off x="457200" y="1219200"/>
            <a:ext cx="8229600" cy="5105400"/>
          </a:xfrm>
        </p:spPr>
        <p:txBody>
          <a:bodyPr>
            <a:normAutofit/>
          </a:bodyPr>
          <a:lstStyle/>
          <a:p>
            <a:r>
              <a:rPr lang="en-US" sz="1800" dirty="0" smtClean="0">
                <a:latin typeface="Arial Black" pitchFamily="34" charset="0"/>
                <a:cs typeface="Arial" pitchFamily="34" charset="0"/>
              </a:rPr>
              <a:t>UNDER THE CONSTITUTION , THE EXECUTIVE AUTHORITY OF THE FEDERATION EXTENDS TO ALL MATTERS IN RESPECT OF WHICH PARLIAMENT HAS THE RIGHT TO MAKE LAWS; ON RECOMMENDATIONS OF THE FEDERAL GOVERNMENT.</a:t>
            </a:r>
          </a:p>
          <a:p>
            <a:r>
              <a:rPr lang="en-US" sz="1800" dirty="0" smtClean="0">
                <a:latin typeface="Arial Black" pitchFamily="34" charset="0"/>
                <a:cs typeface="Arial" pitchFamily="34" charset="0"/>
              </a:rPr>
              <a:t>PARLIAMENT MAY BY LAW, CONFER ON OFFICERS AND AUTHORITIES SUBORDINATE TO THE FEDERAL GOVERNMENT.</a:t>
            </a:r>
          </a:p>
          <a:p>
            <a:r>
              <a:rPr lang="en-US" sz="1800" dirty="0" smtClean="0">
                <a:latin typeface="Arial Black" pitchFamily="34" charset="0"/>
                <a:cs typeface="Arial" pitchFamily="34" charset="0"/>
              </a:rPr>
              <a:t>OTHER INSTRUMENTS MADE AND EXECUTED IN THE NAME OF THE PRESIDENT ARE TO BE MADE BY THE FEDERAL GOVERNMENT.</a:t>
            </a:r>
          </a:p>
          <a:p>
            <a:endParaRPr lang="en-US" sz="1800" dirty="0" smtClean="0">
              <a:latin typeface="Arial Black" pitchFamily="34" charset="0"/>
              <a:cs typeface="Arial" pitchFamily="34" charset="0"/>
            </a:endParaRPr>
          </a:p>
          <a:p>
            <a:r>
              <a:rPr lang="en-US" sz="1800" dirty="0" smtClean="0">
                <a:latin typeface="Arial Black" pitchFamily="34" charset="0"/>
                <a:cs typeface="Arial" pitchFamily="34" charset="0"/>
              </a:rPr>
              <a:t>THE FEDERAL GOVERNMENT MAY ALSO REGULATE THE ALLOCATION AND TRANSACTION OF ITS BUSINESS, AND MAY, FOR THE CONVENIENT TRANSACTION OF THAT BUSINESS, DELEGATE ANY OF ITS FUNCTIONS TO OFFICERS OR AUTHORITIES SUBORDINATE IT.</a:t>
            </a:r>
          </a:p>
          <a:p>
            <a:pPr>
              <a:buNone/>
            </a:pPr>
            <a:endParaRPr lang="en-US" sz="1800" dirty="0" smtClean="0">
              <a:latin typeface="Arial Black" pitchFamily="34" charset="0"/>
              <a:cs typeface="Arial" pitchFamily="34" charset="0"/>
            </a:endParaRPr>
          </a:p>
          <a:p>
            <a:endParaRPr lang="en-US" sz="1800" dirty="0" smtClean="0">
              <a:latin typeface="Arial Black"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Arial Black" pitchFamily="34" charset="0"/>
                <a:cs typeface="Arial" pitchFamily="34" charset="0"/>
              </a:rPr>
              <a:t>FEDERAL LEGISLATIVE LIST</a:t>
            </a:r>
            <a:endParaRPr lang="en-US" sz="4000" b="1" dirty="0">
              <a:latin typeface="Arial Black"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Black" pitchFamily="34" charset="0"/>
                <a:cs typeface="Arial" pitchFamily="34" charset="0"/>
              </a:rPr>
              <a:t>THE FEDERAL LEGISLATIVE LIST CONSISTS OF TWO PARTS: PART I AND PART II.</a:t>
            </a:r>
          </a:p>
          <a:p>
            <a:r>
              <a:rPr lang="en-US" sz="1800" dirty="0" smtClean="0">
                <a:latin typeface="Arial Black" pitchFamily="34" charset="0"/>
                <a:cs typeface="Arial" pitchFamily="34" charset="0"/>
              </a:rPr>
              <a:t>THERE ARE IN ALL 59 SUBJECTS IN PART I AND EIGHT SUBJECTS IN PART II: IN ALL 67 SUBJECTS.</a:t>
            </a:r>
          </a:p>
          <a:p>
            <a:r>
              <a:rPr lang="en-US" sz="1800" dirty="0" smtClean="0">
                <a:latin typeface="Arial Black" pitchFamily="34" charset="0"/>
                <a:cs typeface="Arial" pitchFamily="34" charset="0"/>
              </a:rPr>
              <a:t>SOME OF THE MORE SIGNIFICANT SUBJECTS IN PART-I OF THE FEDERAL LEGISLATIVE LIST INCLUDE DEFENSE AND DEFENSE ESTABLISHMENTS, CONDUCT EXTERNAL AFFAIRS, MATTERS PERTINENT TO NATIONALITY , MIGRATION FROM AND EMIGRATION INTO PAKISTAN, TELEPHONES, TELECOMMUNICATION, AND THE FEDERAL PUBLIC SERVICE COMMISSION.</a:t>
            </a:r>
          </a:p>
          <a:p>
            <a:endParaRPr lang="en-US" sz="1800" dirty="0" smtClean="0">
              <a:latin typeface="Arial Black"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Black" pitchFamily="34" charset="0"/>
                <a:cs typeface="Arial" pitchFamily="34" charset="0"/>
              </a:rPr>
              <a:t>CONTINUED</a:t>
            </a:r>
            <a:endParaRPr lang="en-US" sz="2800" dirty="0">
              <a:latin typeface="Arial Black" pitchFamily="34" charset="0"/>
              <a:cs typeface="Arial" pitchFamily="34" charset="0"/>
            </a:endParaRPr>
          </a:p>
        </p:txBody>
      </p:sp>
      <p:sp>
        <p:nvSpPr>
          <p:cNvPr id="3" name="Content Placeholder 2"/>
          <p:cNvSpPr>
            <a:spLocks noGrp="1"/>
          </p:cNvSpPr>
          <p:nvPr>
            <p:ph idx="1"/>
          </p:nvPr>
        </p:nvSpPr>
        <p:spPr>
          <a:xfrm>
            <a:off x="0" y="1066800"/>
            <a:ext cx="8686800" cy="5410200"/>
          </a:xfrm>
        </p:spPr>
        <p:txBody>
          <a:bodyPr>
            <a:normAutofit lnSpcReduction="10000"/>
          </a:bodyPr>
          <a:lstStyle/>
          <a:p>
            <a:endParaRPr lang="en-US" sz="1800" dirty="0" smtClean="0">
              <a:latin typeface="Arial Black" pitchFamily="34" charset="0"/>
              <a:cs typeface="Arial" pitchFamily="34" charset="0"/>
            </a:endParaRPr>
          </a:p>
          <a:p>
            <a:r>
              <a:rPr lang="en-US" sz="1900" dirty="0" smtClean="0">
                <a:latin typeface="Arial Black" pitchFamily="34" charset="0"/>
                <a:cs typeface="Arial" pitchFamily="34" charset="0"/>
              </a:rPr>
              <a:t>ALSO FEDERAL OMBUDSMAN, EDUCATION ABROAD OF FOREIGN STUDENTS IN PAKISTAN, NUCLEAR ENERGY, LIGHT HOUSE, NAVIGATION, CARRIAGE GOODS, STOCK EXCHANGE, FISHING, ELECTIONS TO THE OFFICE OF PRESIDENT; NATIONAL ASSEMBLY, PROVINCIAL ASSEMBLY ETC.</a:t>
            </a:r>
          </a:p>
          <a:p>
            <a:pPr>
              <a:buNone/>
            </a:pPr>
            <a:endParaRPr lang="en-US" sz="1900" dirty="0" smtClean="0">
              <a:latin typeface="Arial Black" pitchFamily="34" charset="0"/>
              <a:cs typeface="Arial" pitchFamily="34" charset="0"/>
            </a:endParaRPr>
          </a:p>
          <a:p>
            <a:r>
              <a:rPr lang="en-US" sz="1900" dirty="0" smtClean="0">
                <a:latin typeface="Arial Black" pitchFamily="34" charset="0"/>
                <a:cs typeface="Arial" pitchFamily="34" charset="0"/>
              </a:rPr>
              <a:t>SOME OF THE MORE SIGNIFICANT SUBJECT IN PART-II OF THE FEDERAL LEGISLATIVE LIST WHERE A FEDERATION-PROVINCE CONSULTATIVE AND COORDINATIVE MECHANISM THROUGH THE COUNCIL OF COMMON INTERESTS HAS BEEN PROVIDED, INCLUDE RAILWAYS, MINERAL OIL, NATURAL GS, AND THE DEVELOPMENT OF CERTAIN SPECIFIED INDUSTRIES.</a:t>
            </a:r>
          </a:p>
          <a:p>
            <a:r>
              <a:rPr lang="en-US" sz="1900" dirty="0" smtClean="0">
                <a:latin typeface="Arial Black" pitchFamily="34" charset="0"/>
                <a:cs typeface="Arial" pitchFamily="34" charset="0"/>
              </a:rPr>
              <a:t>THE PROVINCIAL ASSEMBLY HAS THE EXCLUSIVE POWER TO MAKE LAWS WITH RESPECT TO ANY MATTER NOT BORNE ON THE FEDERAL OR CONCURRENT LEGISLATIVE LISTS.</a:t>
            </a:r>
            <a:endParaRPr lang="en-US" sz="1900" dirty="0">
              <a:latin typeface="Arial Black"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latin typeface="Arial Black" pitchFamily="34" charset="0"/>
                <a:cs typeface="Arial" pitchFamily="34" charset="0"/>
              </a:rPr>
              <a:t>	</a:t>
            </a:r>
            <a:r>
              <a:rPr lang="en-US" sz="4000" b="1" dirty="0" smtClean="0">
                <a:latin typeface="Arial Black" pitchFamily="34" charset="0"/>
                <a:cs typeface="Arial" pitchFamily="34" charset="0"/>
              </a:rPr>
              <a:t>Concurrent Legislative List</a:t>
            </a:r>
            <a:endParaRPr lang="en-US" sz="4000" b="1" dirty="0">
              <a:latin typeface="Arial Black"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Black" pitchFamily="34" charset="0"/>
                <a:cs typeface="Arial" pitchFamily="34" charset="0"/>
              </a:rPr>
              <a:t>THE CONCURRENT LEGISLATIVE LIST CONSISTS OF 47 SUBJECTS, SIGNIFICANT AMONG THEM :</a:t>
            </a:r>
          </a:p>
          <a:p>
            <a:r>
              <a:rPr lang="en-US" sz="1800" dirty="0" smtClean="0">
                <a:latin typeface="Arial Black" pitchFamily="34" charset="0"/>
                <a:cs typeface="Arial" pitchFamily="34" charset="0"/>
              </a:rPr>
              <a:t>CRIMINAL LAWS, CRIMINAL PROCEDURES, CIVIL PROCEDURE, MARRIAGE, EVIDENCE, AND DIVORCE, BANKRUPTCY, ARBITRATION, CONTRACTS, TRUSTS, TRANSFER OF PROPERTY, ARMS, FIREARMS, AND AMMUNITION, EXPLOSIVES, SOCIAL WELFARE, LABOR WELFARE, ARCHAEOLOGY, EDUCATIONAL CURRICULA AND SYLLABI, STANDARDS, ISLAMIC EDUCATION, SANCTIONING OF FILMS AND EXHIBITIONS, LEGAL, MEDICAL AND OTHER PROFESSIONS</a:t>
            </a:r>
          </a:p>
          <a:p>
            <a:endParaRPr lang="en-US" sz="1800" dirty="0" smtClean="0">
              <a:latin typeface="Arial Black" pitchFamily="34" charset="0"/>
              <a:cs typeface="Arial" pitchFamily="34" charset="0"/>
            </a:endParaRPr>
          </a:p>
          <a:p>
            <a:r>
              <a:rPr lang="en-US" sz="1800" dirty="0" smtClean="0">
                <a:latin typeface="Arial Black" pitchFamily="34" charset="0"/>
                <a:cs typeface="Arial" pitchFamily="34" charset="0"/>
              </a:rPr>
              <a:t>IN CASE OF REPUGNANCY OR CONFLICT BETWEEN A FEDERAL LAW AND A PROVINCIAL LAW, THE FEDERAL LAW SHALL PREVAIL.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latin typeface="Arial Black" pitchFamily="34" charset="0"/>
                <a:cs typeface="Arial" pitchFamily="34" charset="0"/>
              </a:rPr>
              <a:t>NATIONAL FINANCE COMMISSION</a:t>
            </a:r>
            <a:endParaRPr lang="en-US" sz="4000" b="1" dirty="0">
              <a:latin typeface="Arial Black" pitchFamily="34" charset="0"/>
              <a:cs typeface="Arial" pitchFamily="34" charset="0"/>
            </a:endParaRPr>
          </a:p>
        </p:txBody>
      </p:sp>
      <p:sp>
        <p:nvSpPr>
          <p:cNvPr id="3" name="Content Placeholder 2"/>
          <p:cNvSpPr>
            <a:spLocks noGrp="1"/>
          </p:cNvSpPr>
          <p:nvPr>
            <p:ph idx="1"/>
          </p:nvPr>
        </p:nvSpPr>
        <p:spPr>
          <a:xfrm>
            <a:off x="381000" y="1371600"/>
            <a:ext cx="8305800" cy="5105400"/>
          </a:xfrm>
        </p:spPr>
        <p:txBody>
          <a:bodyPr>
            <a:normAutofit/>
          </a:bodyPr>
          <a:lstStyle/>
          <a:p>
            <a:r>
              <a:rPr lang="en-US" sz="2000" dirty="0" smtClean="0">
                <a:latin typeface="Arial Black" pitchFamily="34" charset="0"/>
                <a:cs typeface="Arial" pitchFamily="34" charset="0"/>
              </a:rPr>
              <a:t>THE CONSTITUTION ALSO PROVIDES FOR THE CONSTITUTION OF A NATIONAL FINANCE COMMISSION COMPOSED OF THE FEDERAL FINANCE MINISTER, THE PROVINCIAL FINANCE MINISTERS, AND SUCH OTHER PERSONS AS MAY BE APPOINTED BY THE PRESIDENT AFTER CONSULTING THE GOVERNORS.</a:t>
            </a:r>
          </a:p>
          <a:p>
            <a:r>
              <a:rPr lang="en-US" sz="2000" dirty="0" smtClean="0">
                <a:latin typeface="Arial Black" pitchFamily="34" charset="0"/>
                <a:cs typeface="Arial" pitchFamily="34" charset="0"/>
              </a:rPr>
              <a:t>THE NATIONAL FINANCE COMMISSION IS CHARGED WITH THE DUTY TO MAKE RECOMMENDATIONS TO THE PRESIDENT AS TO:</a:t>
            </a:r>
          </a:p>
          <a:p>
            <a:pPr>
              <a:buAutoNum type="alphaLcParenBoth"/>
            </a:pPr>
            <a:r>
              <a:rPr lang="en-US" sz="2000" dirty="0" smtClean="0">
                <a:latin typeface="Arial Black" pitchFamily="34" charset="0"/>
                <a:cs typeface="Arial" pitchFamily="34" charset="0"/>
              </a:rPr>
              <a:t>THE DISTRIBUTION BETWEEN THE FEDERATION AND THE PROVINCES OF THE NET PROCEEDS OF  THE FOLLOWINGS:</a:t>
            </a:r>
          </a:p>
          <a:p>
            <a:pPr marL="400050" indent="-400050">
              <a:buAutoNum type="romanLcParenBoth"/>
            </a:pPr>
            <a:r>
              <a:rPr lang="en-US" sz="2000" dirty="0" smtClean="0">
                <a:latin typeface="Arial Black" pitchFamily="34" charset="0"/>
                <a:cs typeface="Arial" pitchFamily="34" charset="0"/>
              </a:rPr>
              <a:t>TAXES ON INCOME</a:t>
            </a:r>
          </a:p>
          <a:p>
            <a:pPr marL="400050" indent="-400050">
              <a:buAutoNum type="romanLcParenBoth"/>
            </a:pPr>
            <a:r>
              <a:rPr lang="en-US" sz="2000" dirty="0" smtClean="0">
                <a:latin typeface="Arial Black" pitchFamily="34" charset="0"/>
                <a:cs typeface="Arial" pitchFamily="34" charset="0"/>
              </a:rPr>
              <a:t>TAXES ON SALES AND PURCHASES</a:t>
            </a:r>
          </a:p>
          <a:p>
            <a:pPr marL="400050" indent="-400050">
              <a:buAutoNum type="romanLcParenBoth"/>
            </a:pPr>
            <a:endParaRPr lang="en-US" sz="1800" dirty="0">
              <a:latin typeface="Arial Black"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Arial Black" pitchFamily="34" charset="0"/>
                <a:cs typeface="Arial" pitchFamily="34" charset="0"/>
              </a:rPr>
              <a:t>CONTINUED</a:t>
            </a:r>
            <a:endParaRPr lang="en-US" sz="2800" b="1" dirty="0">
              <a:latin typeface="Arial Black" pitchFamily="34" charset="0"/>
              <a:cs typeface="Arial" pitchFamily="34" charset="0"/>
            </a:endParaRPr>
          </a:p>
        </p:txBody>
      </p:sp>
      <p:sp>
        <p:nvSpPr>
          <p:cNvPr id="3" name="Content Placeholder 2"/>
          <p:cNvSpPr>
            <a:spLocks noGrp="1"/>
          </p:cNvSpPr>
          <p:nvPr>
            <p:ph idx="1"/>
          </p:nvPr>
        </p:nvSpPr>
        <p:spPr/>
        <p:txBody>
          <a:bodyPr>
            <a:normAutofit fontScale="85000" lnSpcReduction="10000"/>
          </a:bodyPr>
          <a:lstStyle/>
          <a:p>
            <a:pPr>
              <a:buNone/>
            </a:pPr>
            <a:endParaRPr lang="en-US" sz="1800" dirty="0" smtClean="0">
              <a:latin typeface="Arial Black" pitchFamily="34" charset="0"/>
              <a:cs typeface="Arial" pitchFamily="34" charset="0"/>
            </a:endParaRPr>
          </a:p>
          <a:p>
            <a:pPr marL="400050" indent="-400050">
              <a:buAutoNum type="romanLcParenBoth"/>
            </a:pPr>
            <a:r>
              <a:rPr lang="en-US" sz="2400" dirty="0" smtClean="0">
                <a:latin typeface="Arial Black" pitchFamily="34" charset="0"/>
                <a:cs typeface="Arial" pitchFamily="34" charset="0"/>
              </a:rPr>
              <a:t>EXPORT DUTIES ON COTTON AND SUCH OTHER EXPORTS</a:t>
            </a:r>
          </a:p>
          <a:p>
            <a:pPr marL="400050" indent="-400050">
              <a:buAutoNum type="romanLcParenBoth"/>
            </a:pPr>
            <a:r>
              <a:rPr lang="en-US" sz="2400" dirty="0" smtClean="0">
                <a:latin typeface="Arial Black" pitchFamily="34" charset="0"/>
                <a:cs typeface="Arial" pitchFamily="34" charset="0"/>
              </a:rPr>
              <a:t>SUCH DUTIES OF EXCISE AS MAY BE SPECIFIED BY THE PRESIDENT</a:t>
            </a:r>
          </a:p>
          <a:p>
            <a:pPr marL="400050" indent="-400050">
              <a:buAutoNum type="romanLcParenBoth"/>
            </a:pPr>
            <a:r>
              <a:rPr lang="en-US" sz="2400" dirty="0" smtClean="0">
                <a:latin typeface="Arial Black" pitchFamily="34" charset="0"/>
                <a:cs typeface="Arial" pitchFamily="34" charset="0"/>
              </a:rPr>
              <a:t>SUCH OTHER TAXES AS MAY BE SPECIFIED BY THE PRESIDENT</a:t>
            </a:r>
          </a:p>
          <a:p>
            <a:pPr>
              <a:buNone/>
            </a:pPr>
            <a:r>
              <a:rPr lang="en-US" sz="1800" dirty="0" smtClean="0">
                <a:latin typeface="Arial Black" pitchFamily="34" charset="0"/>
                <a:cs typeface="Arial" pitchFamily="34" charset="0"/>
              </a:rPr>
              <a:t>(B</a:t>
            </a:r>
            <a:r>
              <a:rPr lang="en-US" sz="2400" dirty="0" smtClean="0">
                <a:latin typeface="Arial Black" pitchFamily="34" charset="0"/>
                <a:cs typeface="Arial" pitchFamily="34" charset="0"/>
              </a:rPr>
              <a:t>) THE MAKING OF GRANTS-IN-AID BY THE FEDERAL GOVERNMENT AND THE PROVINCIAL GOVERNMENTS</a:t>
            </a:r>
          </a:p>
          <a:p>
            <a:pPr>
              <a:buNone/>
            </a:pPr>
            <a:r>
              <a:rPr lang="en-US" sz="2400" dirty="0" smtClean="0">
                <a:latin typeface="Arial Black" pitchFamily="34" charset="0"/>
                <a:cs typeface="Arial" pitchFamily="34" charset="0"/>
              </a:rPr>
              <a:t>(C) THE EXERCISE BY THE FEDERAL GOVERNMENT AND THE PROVINCIAL GOVERNMENTS OF THE BORROWING POWERS CONFERRED BY THE CONSTITUTION.</a:t>
            </a:r>
          </a:p>
          <a:p>
            <a:pPr>
              <a:buNone/>
            </a:pPr>
            <a:r>
              <a:rPr lang="en-US" sz="2400" dirty="0" smtClean="0">
                <a:latin typeface="Arial Black" pitchFamily="34" charset="0"/>
                <a:cs typeface="Arial" pitchFamily="34" charset="0"/>
              </a:rPr>
              <a:t>(D) ANY OTHER FINANCIAL MATTER REFERRED TO THE COMMISSION BY THE PRESIDENT</a:t>
            </a:r>
            <a:r>
              <a:rPr lang="en-US" sz="1800" dirty="0" smtClean="0">
                <a:latin typeface="Arial Black" pitchFamily="34" charset="0"/>
                <a:cs typeface="Arial" pitchFamily="34" charset="0"/>
              </a:rPr>
              <a:t>.</a:t>
            </a:r>
            <a:endParaRPr lang="en-US" sz="1800" dirty="0">
              <a:latin typeface="Arial Black"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AMENDMENTS</a:t>
            </a:r>
            <a:endParaRPr lang="en-US" sz="4000" dirty="0">
              <a:latin typeface="Arial Black" pitchFamily="34" charset="0"/>
            </a:endParaRPr>
          </a:p>
        </p:txBody>
      </p:sp>
      <p:sp>
        <p:nvSpPr>
          <p:cNvPr id="3" name="Content Placeholder 2"/>
          <p:cNvSpPr>
            <a:spLocks noGrp="1"/>
          </p:cNvSpPr>
          <p:nvPr>
            <p:ph idx="1"/>
          </p:nvPr>
        </p:nvSpPr>
        <p:spPr/>
        <p:txBody>
          <a:bodyPr>
            <a:normAutofit fontScale="85000" lnSpcReduction="10000"/>
          </a:bodyPr>
          <a:lstStyle/>
          <a:p>
            <a:r>
              <a:rPr lang="en-US" dirty="0" smtClean="0">
                <a:latin typeface="Arial Black" pitchFamily="34" charset="0"/>
              </a:rPr>
              <a:t>SINCE 1974 TILL 2012, THERE HAVE BEEN 20 AMENDMENT BILLS THAT WERE INSERTED IN THE CONSTITUTION.</a:t>
            </a:r>
          </a:p>
          <a:p>
            <a:r>
              <a:rPr lang="en-US" dirty="0" smtClean="0">
                <a:latin typeface="Arial Black" pitchFamily="34" charset="0"/>
              </a:rPr>
              <a:t> THE  LATEST ARE  THE EIGHT (1985) AND SEVENTEENTH AMENDMENT (2004)  WHICH CHANGED THE GOVERNMENT FROM A PARLIAMENTARY SYSTEM TO A SEMI-PRESIDENTIAL SYSTEM </a:t>
            </a:r>
            <a:r>
              <a:rPr lang="en-US" dirty="0" err="1" smtClean="0">
                <a:latin typeface="Arial Black" pitchFamily="34" charset="0"/>
              </a:rPr>
              <a:t>SYSTEM</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AMENDMENTS</a:t>
            </a:r>
            <a:endParaRPr lang="en-US" dirty="0">
              <a:latin typeface="Arial Black" pitchFamily="34" charset="0"/>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Arial Black" pitchFamily="34" charset="0"/>
              </a:rPr>
              <a:t> HOWEVER IN 2010, THE EIGHTEENTH AMENDMENT REVERSED THE MAJOR LEGISLATION EFFORTS MADE IN 1985 AND 2004, AND EFFECTIVELY REDUCE PRESIDENTIAL POWERS, RETURNING THE GOVERNMENT TO A PARLIAMENTARY REPUBLIC</a:t>
            </a:r>
          </a:p>
          <a:p>
            <a:pPr>
              <a:buNone/>
            </a:pPr>
            <a:endParaRPr lang="en-US" dirty="0" smtClean="0">
              <a:latin typeface="Arial Black" pitchFamily="34" charset="0"/>
            </a:endParaRPr>
          </a:p>
          <a:p>
            <a:r>
              <a:rPr lang="en-US" dirty="0" smtClean="0">
                <a:latin typeface="Arial Black" pitchFamily="34" charset="0"/>
              </a:rPr>
              <a:t> IT ALSO DEFINING ANY ATTEMPT TO SUBVERT, ABROGATE, OR SUSPEND THE CONSTITUTION AS AN ACT OF HIGH TREASON.</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4000" dirty="0" smtClean="0">
                <a:latin typeface="Arial Black" pitchFamily="34" charset="0"/>
              </a:rPr>
              <a:t>SUMMARY</a:t>
            </a:r>
            <a:endParaRPr lang="en-US" sz="4000" dirty="0">
              <a:latin typeface="Arial Black" pitchFamily="34" charset="0"/>
            </a:endParaRPr>
          </a:p>
        </p:txBody>
      </p:sp>
      <p:sp>
        <p:nvSpPr>
          <p:cNvPr id="3" name="Content Placeholder 2"/>
          <p:cNvSpPr>
            <a:spLocks noGrp="1"/>
          </p:cNvSpPr>
          <p:nvPr>
            <p:ph idx="1"/>
          </p:nvPr>
        </p:nvSpPr>
        <p:spPr>
          <a:xfrm>
            <a:off x="457200" y="1143000"/>
            <a:ext cx="8229600" cy="5715000"/>
          </a:xfrm>
        </p:spPr>
        <p:txBody>
          <a:bodyPr>
            <a:normAutofit fontScale="70000" lnSpcReduction="20000"/>
          </a:bodyPr>
          <a:lstStyle/>
          <a:p>
            <a:r>
              <a:rPr lang="en-US" dirty="0" smtClean="0">
                <a:latin typeface="Arial Black" pitchFamily="34" charset="0"/>
              </a:rPr>
              <a:t>THE CONSTITUTION PROVIDES FOR A PARLIAMENTARY FORM OF GOVERNMENT</a:t>
            </a:r>
          </a:p>
          <a:p>
            <a:r>
              <a:rPr lang="en-US" dirty="0" smtClean="0">
                <a:latin typeface="Arial Black" pitchFamily="34" charset="0"/>
              </a:rPr>
              <a:t>SUPREMACY OF THE PARLIAMENT IS ENVISAGED</a:t>
            </a:r>
          </a:p>
          <a:p>
            <a:r>
              <a:rPr lang="en-US" dirty="0" smtClean="0">
                <a:latin typeface="Arial Black" pitchFamily="34" charset="0"/>
              </a:rPr>
              <a:t>PARLIAMENT COMPRISES OF TWO HOUSES,THE NATIONAL ASSEMBLY AND THE SENATE</a:t>
            </a:r>
          </a:p>
          <a:p>
            <a:r>
              <a:rPr lang="en-US" dirty="0" smtClean="0">
                <a:latin typeface="Arial Black" pitchFamily="34" charset="0"/>
              </a:rPr>
              <a:t>NATIONAL ASSEMBLY CAN BE DISSOLVED BY THE PRESIDENT ONLY ON ADVICE OF THE PRIME MINISTER</a:t>
            </a:r>
          </a:p>
          <a:p>
            <a:r>
              <a:rPr lang="en-US" dirty="0" smtClean="0">
                <a:latin typeface="Arial Black" pitchFamily="34" charset="0"/>
              </a:rPr>
              <a:t>SENATE IS A PERMANENT INSTITUTION AND NOT SUBJECT TO DISSOLUTION SINCE ALL MEMBERS ARE NOT ELECTED SIMULTANEOUSLY</a:t>
            </a:r>
          </a:p>
          <a:p>
            <a:r>
              <a:rPr lang="en-US" dirty="0" smtClean="0">
                <a:latin typeface="Arial Black" pitchFamily="34" charset="0"/>
              </a:rPr>
              <a:t>NATIONAL ASSEMBLY IS THE POWERFUL HOUSE IN PAKISTAN</a:t>
            </a:r>
          </a:p>
          <a:p>
            <a:r>
              <a:rPr lang="en-US" dirty="0" smtClean="0">
                <a:latin typeface="Arial Black" pitchFamily="34" charset="0"/>
              </a:rPr>
              <a:t>EXECUTIVE IS ANSWERABLE TO LEGISLATURE</a:t>
            </a:r>
          </a:p>
          <a:p>
            <a:r>
              <a:rPr lang="en-US" dirty="0" smtClean="0">
                <a:latin typeface="Arial Black" pitchFamily="34" charset="0"/>
              </a:rPr>
              <a:t>A POWER FUL PRIME MINISTER HAS BEEN PROVIDED FOR</a:t>
            </a:r>
          </a:p>
          <a:p>
            <a:r>
              <a:rPr lang="en-US" dirty="0" smtClean="0">
                <a:latin typeface="Arial Black" pitchFamily="34" charset="0"/>
              </a:rPr>
              <a:t>FERERAL AND CONCURRENT LEGISLATIVE LISTS</a:t>
            </a:r>
          </a:p>
          <a:p>
            <a:r>
              <a:rPr lang="en-US" dirty="0" smtClean="0">
                <a:latin typeface="Arial Black" pitchFamily="34" charset="0"/>
              </a:rPr>
              <a:t>NFC</a:t>
            </a:r>
            <a:endParaRPr lang="en-US" sz="3400" dirty="0" smtClean="0">
              <a:latin typeface="Arial Black" pitchFamily="34" charset="0"/>
            </a:endParaRPr>
          </a:p>
          <a:p>
            <a:endParaRPr lang="en-US" dirty="0" smtClean="0">
              <a:latin typeface="Arial Black" pitchFamily="34" charset="0"/>
            </a:endParaRPr>
          </a:p>
          <a:p>
            <a:endParaRPr lang="en-US" dirty="0" smtClean="0">
              <a:latin typeface="Arial Black"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1559</Words>
  <Application>Microsoft Office PowerPoint</Application>
  <PresentationFormat>On-screen Show (4:3)</PresentationFormat>
  <Paragraphs>145</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COMPARATIVE PUBLIC ADMINISTRATION MPA 503</vt:lpstr>
      <vt:lpstr>HISTORICAL BACKGROUND</vt:lpstr>
      <vt:lpstr>HISTORICAL BACKGROUND</vt:lpstr>
      <vt:lpstr>FEATURES OF 1973 RESOLUTION</vt:lpstr>
      <vt:lpstr>FEATURES OF 1973 RESOLUTION</vt:lpstr>
      <vt:lpstr>FEATURES OF 1973 RESOLUTION</vt:lpstr>
      <vt:lpstr>FEATURES OF 1973 RESOLUTION</vt:lpstr>
      <vt:lpstr>FEATURES  OF 1973 RESOLUTION</vt:lpstr>
      <vt:lpstr>FEATURES  OF 1973 RESOLUTION</vt:lpstr>
      <vt:lpstr>. BICAMERAL LEGISLATURE </vt:lpstr>
      <vt:lpstr>FEATURES  OF 1973 RESOLUTION</vt:lpstr>
      <vt:lpstr>FEATURES  OF 1973 RESOLUTION</vt:lpstr>
      <vt:lpstr>FEATURES  OF 1973 RESOLUTION</vt:lpstr>
      <vt:lpstr>FEATURES  OF 1973 RESOLUTION</vt:lpstr>
      <vt:lpstr>FEATURES  OF 1973 RESOLUTION</vt:lpstr>
      <vt:lpstr>FEATURES  OF 1973 RESOLUTION</vt:lpstr>
      <vt:lpstr>FEATURES  OF 1973 RESOLUTION</vt:lpstr>
      <vt:lpstr>FEATURES  OF 1973 RESOLUTION</vt:lpstr>
      <vt:lpstr>RULES OF BUSINESS</vt:lpstr>
      <vt:lpstr>FEDERAL LEGISLATIVE LIST</vt:lpstr>
      <vt:lpstr>CONTINUED</vt:lpstr>
      <vt:lpstr> Concurrent Legislative List</vt:lpstr>
      <vt:lpstr>NATIONAL FINANCE COMMISSION</vt:lpstr>
      <vt:lpstr>CONTINUED</vt:lpstr>
      <vt:lpstr>AMENDMENTS</vt:lpstr>
      <vt:lpstr>AMENDMENTS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jeff</dc:creator>
  <cp:lastModifiedBy>NTS</cp:lastModifiedBy>
  <cp:revision>13</cp:revision>
  <dcterms:created xsi:type="dcterms:W3CDTF">2014-07-04T06:55:01Z</dcterms:created>
  <dcterms:modified xsi:type="dcterms:W3CDTF">2014-07-08T12:04:16Z</dcterms:modified>
</cp:coreProperties>
</file>