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307" r:id="rId3"/>
    <p:sldId id="306" r:id="rId4"/>
    <p:sldId id="308" r:id="rId5"/>
    <p:sldId id="312" r:id="rId6"/>
    <p:sldId id="310" r:id="rId7"/>
    <p:sldId id="313" r:id="rId8"/>
    <p:sldId id="311" r:id="rId9"/>
    <p:sldId id="257" r:id="rId10"/>
    <p:sldId id="258" r:id="rId11"/>
    <p:sldId id="263" r:id="rId12"/>
    <p:sldId id="259" r:id="rId13"/>
    <p:sldId id="264" r:id="rId14"/>
    <p:sldId id="265" r:id="rId15"/>
    <p:sldId id="267" r:id="rId16"/>
    <p:sldId id="272" r:id="rId17"/>
    <p:sldId id="273" r:id="rId18"/>
    <p:sldId id="274" r:id="rId19"/>
    <p:sldId id="278" r:id="rId20"/>
    <p:sldId id="280" r:id="rId21"/>
    <p:sldId id="281" r:id="rId22"/>
    <p:sldId id="285" r:id="rId23"/>
    <p:sldId id="288" r:id="rId24"/>
    <p:sldId id="290" r:id="rId25"/>
    <p:sldId id="291" r:id="rId26"/>
    <p:sldId id="295" r:id="rId27"/>
    <p:sldId id="294"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E6FFAE-F3C2-4838-BE48-97F500215AD1}" type="datetimeFigureOut">
              <a:rPr lang="en-US" smtClean="0"/>
              <a:t>08/07/2014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432F6D-2380-462E-9009-7C36C8B1CFC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2432F6D-2380-462E-9009-7C36C8B1CFCB}"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01E221-56E4-44CD-8817-0E2163C4F375}" type="datetime1">
              <a:rPr lang="en-US" smtClean="0"/>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B0F38-F592-4139-90F4-416584BD87BE}" type="slidenum">
              <a:rPr lang="en-US" smtClean="0"/>
              <a:pPr/>
              <a:t>‹#›</a:t>
            </a:fld>
            <a:endParaRPr lang="en-US"/>
          </a:p>
        </p:txBody>
      </p:sp>
    </p:spTree>
    <p:extLst>
      <p:ext uri="{BB962C8B-B14F-4D97-AF65-F5344CB8AC3E}">
        <p14:creationId xmlns:p14="http://schemas.microsoft.com/office/powerpoint/2010/main" xmlns="" val="2733907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328223-BB88-4F8C-958E-E14F4D65DDCF}" type="datetime1">
              <a:rPr lang="en-US" smtClean="0"/>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B0F38-F592-4139-90F4-416584BD87BE}" type="slidenum">
              <a:rPr lang="en-US" smtClean="0"/>
              <a:pPr/>
              <a:t>‹#›</a:t>
            </a:fld>
            <a:endParaRPr lang="en-US"/>
          </a:p>
        </p:txBody>
      </p:sp>
    </p:spTree>
    <p:extLst>
      <p:ext uri="{BB962C8B-B14F-4D97-AF65-F5344CB8AC3E}">
        <p14:creationId xmlns:p14="http://schemas.microsoft.com/office/powerpoint/2010/main" xmlns="" val="345810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068291-2C2E-4D8C-9034-A8716C226996}" type="datetime1">
              <a:rPr lang="en-US" smtClean="0"/>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B0F38-F592-4139-90F4-416584BD87BE}" type="slidenum">
              <a:rPr lang="en-US" smtClean="0"/>
              <a:pPr/>
              <a:t>‹#›</a:t>
            </a:fld>
            <a:endParaRPr lang="en-US"/>
          </a:p>
        </p:txBody>
      </p:sp>
    </p:spTree>
    <p:extLst>
      <p:ext uri="{BB962C8B-B14F-4D97-AF65-F5344CB8AC3E}">
        <p14:creationId xmlns:p14="http://schemas.microsoft.com/office/powerpoint/2010/main" xmlns="" val="2628212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290D061-1633-4A83-A042-0C5EB4E7803A}" type="datetime1">
              <a:rPr lang="en-US" smtClean="0"/>
              <a:t>08/07/2014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FB0F38-F592-4139-90F4-416584BD87BE}" type="slidenum">
              <a:rPr lang="en-US" smtClean="0"/>
              <a:pPr/>
              <a:t>‹#›</a:t>
            </a:fld>
            <a:endParaRPr lang="en-US"/>
          </a:p>
        </p:txBody>
      </p:sp>
    </p:spTree>
    <p:extLst>
      <p:ext uri="{BB962C8B-B14F-4D97-AF65-F5344CB8AC3E}">
        <p14:creationId xmlns:p14="http://schemas.microsoft.com/office/powerpoint/2010/main" xmlns="" val="1750254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5DE317-A604-4E0A-8339-6789D1AA8B04}" type="datetime1">
              <a:rPr lang="en-US" smtClean="0"/>
              <a:t>08/07/2014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FB0F38-F592-4139-90F4-416584BD87BE}" type="slidenum">
              <a:rPr lang="en-US" smtClean="0"/>
              <a:pPr/>
              <a:t>‹#›</a:t>
            </a:fld>
            <a:endParaRPr lang="en-US"/>
          </a:p>
        </p:txBody>
      </p:sp>
    </p:spTree>
    <p:extLst>
      <p:ext uri="{BB962C8B-B14F-4D97-AF65-F5344CB8AC3E}">
        <p14:creationId xmlns:p14="http://schemas.microsoft.com/office/powerpoint/2010/main" xmlns="" val="1892181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F7AE5A-4351-4349-B34A-C410EAEBFC50}" type="datetime1">
              <a:rPr lang="en-US" smtClean="0"/>
              <a:t>08/07/2014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FB0F38-F592-4139-90F4-416584BD87BE}" type="slidenum">
              <a:rPr lang="en-US" smtClean="0"/>
              <a:pPr/>
              <a:t>‹#›</a:t>
            </a:fld>
            <a:endParaRPr lang="en-US"/>
          </a:p>
        </p:txBody>
      </p:sp>
    </p:spTree>
    <p:extLst>
      <p:ext uri="{BB962C8B-B14F-4D97-AF65-F5344CB8AC3E}">
        <p14:creationId xmlns:p14="http://schemas.microsoft.com/office/powerpoint/2010/main" xmlns="" val="2100169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BA4F51-149E-48E0-B7A4-452C35C424AF}" type="datetime1">
              <a:rPr lang="en-US" smtClean="0"/>
              <a:t>08/07/2014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FB0F38-F592-4139-90F4-416584BD87BE}" type="slidenum">
              <a:rPr lang="en-US" smtClean="0"/>
              <a:pPr/>
              <a:t>‹#›</a:t>
            </a:fld>
            <a:endParaRPr lang="en-US"/>
          </a:p>
        </p:txBody>
      </p:sp>
    </p:spTree>
    <p:extLst>
      <p:ext uri="{BB962C8B-B14F-4D97-AF65-F5344CB8AC3E}">
        <p14:creationId xmlns:p14="http://schemas.microsoft.com/office/powerpoint/2010/main" xmlns="" val="578324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02382F-6AF4-418B-8D89-5AA82885B13C}" type="datetime1">
              <a:rPr lang="en-US" smtClean="0"/>
              <a:t>08/07/2014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FB0F38-F592-4139-90F4-416584BD87BE}" type="slidenum">
              <a:rPr lang="en-US" smtClean="0"/>
              <a:pPr/>
              <a:t>‹#›</a:t>
            </a:fld>
            <a:endParaRPr lang="en-US"/>
          </a:p>
        </p:txBody>
      </p:sp>
    </p:spTree>
    <p:extLst>
      <p:ext uri="{BB962C8B-B14F-4D97-AF65-F5344CB8AC3E}">
        <p14:creationId xmlns:p14="http://schemas.microsoft.com/office/powerpoint/2010/main" xmlns="" val="3583388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2FD2E9-B0A1-4A9F-9917-E2E8A9FBF4A0}" type="datetime1">
              <a:rPr lang="en-US" smtClean="0"/>
              <a:t>08/07/2014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FB0F38-F592-4139-90F4-416584BD87BE}" type="slidenum">
              <a:rPr lang="en-US" smtClean="0"/>
              <a:pPr/>
              <a:t>‹#›</a:t>
            </a:fld>
            <a:endParaRPr lang="en-US"/>
          </a:p>
        </p:txBody>
      </p:sp>
    </p:spTree>
    <p:extLst>
      <p:ext uri="{BB962C8B-B14F-4D97-AF65-F5344CB8AC3E}">
        <p14:creationId xmlns:p14="http://schemas.microsoft.com/office/powerpoint/2010/main" xmlns="" val="4036925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5AFB7C-A0B9-4E86-9518-95405B296F11}" type="datetime1">
              <a:rPr lang="en-US" smtClean="0"/>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B0F38-F592-4139-90F4-416584BD87BE}" type="slidenum">
              <a:rPr lang="en-US" smtClean="0"/>
              <a:pPr/>
              <a:t>‹#›</a:t>
            </a:fld>
            <a:endParaRPr lang="en-US"/>
          </a:p>
        </p:txBody>
      </p:sp>
    </p:spTree>
    <p:extLst>
      <p:ext uri="{BB962C8B-B14F-4D97-AF65-F5344CB8AC3E}">
        <p14:creationId xmlns:p14="http://schemas.microsoft.com/office/powerpoint/2010/main" xmlns="" val="1222041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859F57-4DFA-4152-8FAE-2B1E78EDF2D7}" type="datetime1">
              <a:rPr lang="en-US" smtClean="0"/>
              <a:t>08/07/2014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B0F38-F592-4139-90F4-416584BD87BE}" type="slidenum">
              <a:rPr lang="en-US" smtClean="0"/>
              <a:pPr/>
              <a:t>‹#›</a:t>
            </a:fld>
            <a:endParaRPr lang="en-US"/>
          </a:p>
        </p:txBody>
      </p:sp>
    </p:spTree>
    <p:extLst>
      <p:ext uri="{BB962C8B-B14F-4D97-AF65-F5344CB8AC3E}">
        <p14:creationId xmlns:p14="http://schemas.microsoft.com/office/powerpoint/2010/main" xmlns="" val="864632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D1B2DC-6385-41D0-9DB6-E812A16C7EA3}" type="datetime1">
              <a:rPr lang="en-US" smtClean="0"/>
              <a:t>08/07/2014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FB0F38-F592-4139-90F4-416584BD87BE}" type="slidenum">
              <a:rPr lang="en-US" smtClean="0"/>
              <a:pPr/>
              <a:t>‹#›</a:t>
            </a:fld>
            <a:endParaRPr lang="en-US"/>
          </a:p>
        </p:txBody>
      </p:sp>
    </p:spTree>
    <p:extLst>
      <p:ext uri="{BB962C8B-B14F-4D97-AF65-F5344CB8AC3E}">
        <p14:creationId xmlns:p14="http://schemas.microsoft.com/office/powerpoint/2010/main" xmlns="" val="16659582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dirty="0" smtClean="0">
                <a:latin typeface="Arial Black" pitchFamily="34" charset="0"/>
              </a:rPr>
              <a:t>COMPARATIVE PUBLIC ADMINISTRATION</a:t>
            </a:r>
            <a:br>
              <a:rPr lang="en-US" dirty="0" smtClean="0">
                <a:latin typeface="Arial Black" pitchFamily="34" charset="0"/>
              </a:rPr>
            </a:br>
            <a:r>
              <a:rPr lang="en-US" dirty="0" smtClean="0">
                <a:latin typeface="Arial Black" pitchFamily="34" charset="0"/>
              </a:rPr>
              <a:t> </a:t>
            </a:r>
            <a:r>
              <a:rPr lang="en-US" dirty="0" smtClean="0">
                <a:latin typeface="Arial Black" pitchFamily="34" charset="0"/>
              </a:rPr>
              <a:t>MPA 503</a:t>
            </a:r>
            <a:endParaRPr lang="en-US" dirty="0"/>
          </a:p>
        </p:txBody>
      </p:sp>
      <p:sp>
        <p:nvSpPr>
          <p:cNvPr id="3" name="Subtitle 2"/>
          <p:cNvSpPr>
            <a:spLocks noGrp="1"/>
          </p:cNvSpPr>
          <p:nvPr>
            <p:ph type="subTitle" idx="1"/>
          </p:nvPr>
        </p:nvSpPr>
        <p:spPr/>
        <p:txBody>
          <a:bodyPr/>
          <a:lstStyle/>
          <a:p>
            <a:r>
              <a:rPr lang="en-US" dirty="0" smtClean="0">
                <a:solidFill>
                  <a:schemeClr val="tx1"/>
                </a:solidFill>
                <a:latin typeface="Arial Black" pitchFamily="34" charset="0"/>
              </a:rPr>
              <a:t>PUBLIC ADMINISTRATION IN </a:t>
            </a:r>
            <a:r>
              <a:rPr lang="en-US" dirty="0" smtClean="0">
                <a:solidFill>
                  <a:schemeClr val="tx1"/>
                </a:solidFill>
                <a:latin typeface="Arial Black" pitchFamily="34" charset="0"/>
              </a:rPr>
              <a:t> INDIA</a:t>
            </a:r>
          </a:p>
          <a:p>
            <a:r>
              <a:rPr lang="en-US" dirty="0" smtClean="0">
                <a:solidFill>
                  <a:schemeClr val="tx1"/>
                </a:solidFill>
                <a:latin typeface="Arial Black" pitchFamily="34" charset="0"/>
              </a:rPr>
              <a:t>LECTURE 26</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1</a:t>
            </a:fld>
            <a:endParaRPr lang="en-US"/>
          </a:p>
        </p:txBody>
      </p:sp>
    </p:spTree>
    <p:extLst>
      <p:ext uri="{BB962C8B-B14F-4D97-AF65-F5344CB8AC3E}">
        <p14:creationId xmlns:p14="http://schemas.microsoft.com/office/powerpoint/2010/main" xmlns="" val="24323296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INDIA</a:t>
            </a:r>
            <a:endParaRPr lang="en-US" dirty="0">
              <a:latin typeface="Arial Black" pitchFamily="34" charset="0"/>
            </a:endParaRPr>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r>
              <a:rPr lang="en-US" dirty="0" smtClean="0">
                <a:latin typeface="Arial Black" pitchFamily="34" charset="0"/>
              </a:rPr>
              <a:t>THE CONSTITUTION OF INDIA, WHICH CAME INTO EFFECT ON 26 JANUARY 1950,</a:t>
            </a:r>
            <a:r>
              <a:rPr lang="en-US" baseline="30000" dirty="0" smtClean="0">
                <a:latin typeface="Arial Black" pitchFamily="34" charset="0"/>
              </a:rPr>
              <a:t>[</a:t>
            </a:r>
            <a:r>
              <a:rPr lang="en-US" dirty="0" smtClean="0">
                <a:latin typeface="Arial Black" pitchFamily="34" charset="0"/>
              </a:rPr>
              <a:t>STATES IN ITS PREAMBLE THAT INDIA IS A SOVEREIGN SOCIALIST, SECULAR,   DEMOCRATIC REPUBLIC</a:t>
            </a:r>
          </a:p>
          <a:p>
            <a:r>
              <a:rPr lang="en-US" dirty="0" smtClean="0">
                <a:latin typeface="Arial Black" pitchFamily="34" charset="0"/>
              </a:rPr>
              <a:t> INDIA'S FORM OF GOVERNMENT, TRADITIONALLY DESCRIBED AS "QUASI-FEDERAL" WITH A STRONG CENTRE AND WEAK STATES, HAS GROWN INCREASINGLY FEDERAL SINCE THE LATE 1990S AS A RESULT OF POLITICAL, ECONOMIC, AND SOCIAL CHANGES.</a:t>
            </a:r>
            <a:endParaRPr lang="en-US" dirty="0">
              <a:latin typeface="Arial Black" pitchFamily="34" charset="0"/>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latin typeface="Arial Black" pitchFamily="34" charset="0"/>
              </a:rPr>
              <a:t>INDIA</a:t>
            </a:r>
            <a:endParaRPr lang="en-US" dirty="0">
              <a:latin typeface="Arial Black" pitchFamily="34" charset="0"/>
            </a:endParaRPr>
          </a:p>
        </p:txBody>
      </p:sp>
      <p:sp>
        <p:nvSpPr>
          <p:cNvPr id="3" name="Content Placeholder 2"/>
          <p:cNvSpPr>
            <a:spLocks noGrp="1"/>
          </p:cNvSpPr>
          <p:nvPr>
            <p:ph idx="1"/>
          </p:nvPr>
        </p:nvSpPr>
        <p:spPr>
          <a:xfrm>
            <a:off x="0" y="1143000"/>
            <a:ext cx="9144000" cy="5410200"/>
          </a:xfrm>
        </p:spPr>
        <p:txBody>
          <a:bodyPr>
            <a:normAutofit fontScale="85000" lnSpcReduction="20000"/>
          </a:bodyPr>
          <a:lstStyle/>
          <a:p>
            <a:r>
              <a:rPr lang="en-US" dirty="0" smtClean="0">
                <a:latin typeface="Arial Black" pitchFamily="34" charset="0"/>
              </a:rPr>
              <a:t>INDIA IS A FEDERATION WITH A PARLIAMENTARY SYSTEM GOVERNED UNDER THECONSTITUTION OF INDIA WHICH SERVES AS THE COUNTRY'S SUPREME LEGAL DOCUMENT. </a:t>
            </a:r>
          </a:p>
          <a:p>
            <a:r>
              <a:rPr lang="en-US" dirty="0" smtClean="0">
                <a:latin typeface="Arial Black" pitchFamily="34" charset="0"/>
              </a:rPr>
              <a:t>IT IS A CONSTITUTIONAL REPUBLIC AND REPRESENTATIVE DEMOCRACY, IN WHICH "MAJORITY RULE IS TEMPERED BY MINORITY RIGHTS PROTECTED BY LAW“</a:t>
            </a:r>
          </a:p>
          <a:p>
            <a:r>
              <a:rPr lang="en-US" dirty="0" smtClean="0">
                <a:latin typeface="Arial Black" pitchFamily="34" charset="0"/>
              </a:rPr>
              <a:t> FEDERALISM IN INDIA DEFINES THE POWER DISTRIBUTION BETWEEN THE FEDERAL GOVERNMENT AND THE STATES. THE GOVERNMENT ABIDES BY CONSTITUTIONAL CHECKS AND BALANCES</a:t>
            </a:r>
            <a:endParaRPr lang="en-US" dirty="0">
              <a:latin typeface="Arial Black" pitchFamily="34" charset="0"/>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EXECUTIVE</a:t>
            </a:r>
            <a:endParaRPr lang="en-US" dirty="0">
              <a:latin typeface="Arial Black" pitchFamily="34" charset="0"/>
            </a:endParaRPr>
          </a:p>
        </p:txBody>
      </p:sp>
      <p:sp>
        <p:nvSpPr>
          <p:cNvPr id="3" name="Content Placeholder 2"/>
          <p:cNvSpPr>
            <a:spLocks noGrp="1"/>
          </p:cNvSpPr>
          <p:nvPr>
            <p:ph idx="1"/>
          </p:nvPr>
        </p:nvSpPr>
        <p:spPr>
          <a:xfrm>
            <a:off x="457200" y="1371600"/>
            <a:ext cx="8229600" cy="5105400"/>
          </a:xfrm>
        </p:spPr>
        <p:txBody>
          <a:bodyPr>
            <a:normAutofit fontScale="85000" lnSpcReduction="10000"/>
          </a:bodyPr>
          <a:lstStyle/>
          <a:p>
            <a:r>
              <a:rPr lang="en-US" dirty="0" smtClean="0">
                <a:latin typeface="Arial Black" pitchFamily="34" charset="0"/>
              </a:rPr>
              <a:t>THE PRESIDENT OF INDIA IS THE HEAD OF STATE</a:t>
            </a:r>
            <a:r>
              <a:rPr lang="en-US" baseline="30000" dirty="0" smtClean="0">
                <a:latin typeface="Arial Black" pitchFamily="34" charset="0"/>
              </a:rPr>
              <a:t> </a:t>
            </a:r>
            <a:r>
              <a:rPr lang="en-US" dirty="0" smtClean="0">
                <a:latin typeface="Arial Black" pitchFamily="34" charset="0"/>
              </a:rPr>
              <a:t>AND IS ELECTED INDIRECTLY BY A NATIONAL ELECTORAL COLLEGE FOR A FIVE-YEAR TERM</a:t>
            </a:r>
          </a:p>
          <a:p>
            <a:r>
              <a:rPr lang="en-US" dirty="0" smtClean="0">
                <a:latin typeface="Arial Black" pitchFamily="34" charset="0"/>
              </a:rPr>
              <a:t> THE PRIME MINISTER  OF INDIA IS THE HEAD OF GOVERNMENT AND EXERCISES MOST EXECUTIVE POWER</a:t>
            </a:r>
          </a:p>
          <a:p>
            <a:r>
              <a:rPr lang="en-US" dirty="0" smtClean="0">
                <a:latin typeface="Arial Black" pitchFamily="34" charset="0"/>
              </a:rPr>
              <a:t> APPOINTED BY THE PRESIDENT, THE PRIME MINISTER IS BY CONVENTION SUPPORTED BY THE PARTY OR POLITICAL ALLIANCE HOLDING THE MAJORITY OF SEATS IN THE LOWER HOUSE OF PARLIAMENT. </a:t>
            </a:r>
            <a:endParaRPr lang="en-US" dirty="0">
              <a:latin typeface="Arial Black" pitchFamily="34" charset="0"/>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latin typeface="Arial Black" pitchFamily="34" charset="0"/>
              </a:rPr>
              <a:t>EXECUTIVE</a:t>
            </a:r>
            <a:endParaRPr lang="en-US" dirty="0"/>
          </a:p>
        </p:txBody>
      </p:sp>
      <p:sp>
        <p:nvSpPr>
          <p:cNvPr id="3" name="Content Placeholder 2"/>
          <p:cNvSpPr>
            <a:spLocks noGrp="1"/>
          </p:cNvSpPr>
          <p:nvPr>
            <p:ph idx="1"/>
          </p:nvPr>
        </p:nvSpPr>
        <p:spPr>
          <a:xfrm>
            <a:off x="457200" y="1371600"/>
            <a:ext cx="8229600" cy="5486400"/>
          </a:xfrm>
        </p:spPr>
        <p:txBody>
          <a:bodyPr>
            <a:normAutofit fontScale="77500" lnSpcReduction="20000"/>
          </a:bodyPr>
          <a:lstStyle/>
          <a:p>
            <a:r>
              <a:rPr lang="en-US" dirty="0" smtClean="0">
                <a:latin typeface="Arial Black" pitchFamily="34" charset="0"/>
              </a:rPr>
              <a:t>THE EXECUTIVE BRANCH OF THE INDIAN GOVERNMENT CONSISTS OF THE PRESIDENT, THE VICE-PRESIDENT, AND THE COUNCIL OF MINISTERS—THE CABINET BEING ITS EXECUTIVE COMMITTEE—HEADED BY THE PRIME MINISTER.</a:t>
            </a:r>
          </a:p>
          <a:p>
            <a:r>
              <a:rPr lang="en-US" dirty="0" smtClean="0">
                <a:latin typeface="Arial Black" pitchFamily="34" charset="0"/>
              </a:rPr>
              <a:t> ANY MINISTER HOLDING A PORTFOLIO MUST BE A MEMBER OF ONE OF THE HOUSES OF PARLIAMENT.</a:t>
            </a:r>
          </a:p>
          <a:p>
            <a:r>
              <a:rPr lang="en-US" dirty="0" smtClean="0">
                <a:latin typeface="Arial Black" pitchFamily="34" charset="0"/>
              </a:rPr>
              <a:t>  IN THE INDIAN PARLIAMENTARY SYSTEM, THE EXECUTIVE IS SUBORDINATE TO THE LEGISLATURE; THE PRIME MINISTER AND HIS COUNCIL ARE DIRECTLY RESPONSIBLE TO THE LOWER HOUSE OF THE PARLIAMENT</a:t>
            </a:r>
            <a:r>
              <a:rPr lang="en-US" dirty="0" smtClean="0"/>
              <a:t>.</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8EFB0F38-F592-4139-90F4-416584BD87BE}"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LEGISLATIVE</a:t>
            </a:r>
            <a:endParaRPr lang="en-US" dirty="0">
              <a:latin typeface="Arial Black" pitchFamily="34" charset="0"/>
            </a:endParaRPr>
          </a:p>
        </p:txBody>
      </p:sp>
      <p:sp>
        <p:nvSpPr>
          <p:cNvPr id="3" name="Content Placeholder 2"/>
          <p:cNvSpPr>
            <a:spLocks noGrp="1"/>
          </p:cNvSpPr>
          <p:nvPr>
            <p:ph idx="1"/>
          </p:nvPr>
        </p:nvSpPr>
        <p:spPr>
          <a:xfrm>
            <a:off x="457200" y="1219200"/>
            <a:ext cx="8229600" cy="5105400"/>
          </a:xfrm>
        </p:spPr>
        <p:txBody>
          <a:bodyPr>
            <a:normAutofit fontScale="55000" lnSpcReduction="20000"/>
          </a:bodyPr>
          <a:lstStyle/>
          <a:p>
            <a:r>
              <a:rPr lang="en-US" sz="4400" dirty="0" smtClean="0">
                <a:latin typeface="Arial Black" pitchFamily="34" charset="0"/>
              </a:rPr>
              <a:t>THE LEGISLATURE OF INDIA COMPRISES OF A  BICAMERAL PARLIAMENT IT OPERATES UNDER A WESTMINSTER-STYLE PARLIAMENTARY SYSTEM AND COMPRISES THE UPPER HOUSE CALLED THE RAJYA SABHA ("COUNCIL OF STATES") AND THE LOWER CALLED THE LOK SABHA ("HOUSE OF THE PEOPLE"). </a:t>
            </a:r>
          </a:p>
          <a:p>
            <a:r>
              <a:rPr lang="en-US" sz="4400" dirty="0" smtClean="0">
                <a:latin typeface="Arial Black" pitchFamily="34" charset="0"/>
              </a:rPr>
              <a:t>THE RAJYA SABHA IS A PERMANENT BODY THAT HAS 245 MEMBERS WHO SERVE IN STAGGERED SIX-YEAR TERMS. MOST ARE ELECTED INDIRECTLY BY THE STATE AND TERRITORIAL LEGISLATURES IN NUMBERS PROPORTIONAL TO THEIR STATE'S SHARE OF THE NATIONAL POPULATION.</a:t>
            </a:r>
            <a:endParaRPr lang="en-US" dirty="0">
              <a:latin typeface="Arial Black" pitchFamily="34" charset="0"/>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LEGISLATIVE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latin typeface="Arial Black" pitchFamily="34" charset="0"/>
              </a:rPr>
              <a:t>ALL BUT TWO OF THE LOK SABHA'S 545 MEMBERS ARE DIRECTLY ELECTED BY POPULAR VOTE; THEY REPRESENT INDIVIDUAL CONSTITUENCIES VIA FIVE-YEAR TERMS.</a:t>
            </a:r>
            <a:r>
              <a:rPr lang="en-US" baseline="30000" dirty="0" smtClean="0">
                <a:latin typeface="Arial Black" pitchFamily="34" charset="0"/>
              </a:rPr>
              <a:t>[</a:t>
            </a:r>
            <a:r>
              <a:rPr lang="en-US" dirty="0" smtClean="0">
                <a:latin typeface="Arial Black" pitchFamily="34" charset="0"/>
              </a:rPr>
              <a:t> THE REMAINING TWO MEMBERS ARE NOMINATED BY THE PRESIDENT FROM AMONG THE ANGLO-INDIAN COMMUNITY, IN CASE THE PRESIDENT DECIDES THAT THEY ARE NOT ADEQUATELY REPRESENTED.</a:t>
            </a:r>
          </a:p>
          <a:p>
            <a:endParaRPr lang="en-US" dirty="0"/>
          </a:p>
        </p:txBody>
      </p:sp>
      <p:sp>
        <p:nvSpPr>
          <p:cNvPr id="4" name="Slide Number Placeholder 3"/>
          <p:cNvSpPr>
            <a:spLocks noGrp="1"/>
          </p:cNvSpPr>
          <p:nvPr>
            <p:ph type="sldNum" sz="quarter" idx="12"/>
          </p:nvPr>
        </p:nvSpPr>
        <p:spPr/>
        <p:txBody>
          <a:bodyPr/>
          <a:lstStyle/>
          <a:p>
            <a:fld id="{8EFB0F38-F592-4139-90F4-416584BD87BE}"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JUDICIARY</a:t>
            </a:r>
            <a:endParaRPr lang="en-US" dirty="0">
              <a:latin typeface="Arial Black" pitchFamily="34" charset="0"/>
            </a:endParaRPr>
          </a:p>
        </p:txBody>
      </p:sp>
      <p:sp>
        <p:nvSpPr>
          <p:cNvPr id="3" name="Content Placeholder 2"/>
          <p:cNvSpPr>
            <a:spLocks noGrp="1"/>
          </p:cNvSpPr>
          <p:nvPr>
            <p:ph idx="1"/>
          </p:nvPr>
        </p:nvSpPr>
        <p:spPr>
          <a:xfrm>
            <a:off x="457200" y="1371600"/>
            <a:ext cx="8229600" cy="5181600"/>
          </a:xfrm>
        </p:spPr>
        <p:txBody>
          <a:bodyPr>
            <a:normAutofit fontScale="70000" lnSpcReduction="20000"/>
          </a:bodyPr>
          <a:lstStyle/>
          <a:p>
            <a:r>
              <a:rPr lang="en-US" dirty="0" smtClean="0">
                <a:latin typeface="Arial Black" pitchFamily="34" charset="0"/>
              </a:rPr>
              <a:t> INDIA HAS A UNITARY THREE-TIER INDEPENDENT JUDICIARY THAT COMPRISES THE SUPREME COURT, HEADED BY THE CHIEF JUSTICE OF INDIA, 24HIGH COURTS, AND A LARGE NUMBER OF TRIAL COURTS.</a:t>
            </a:r>
            <a:endParaRPr lang="en-US" baseline="30000" dirty="0" smtClean="0">
              <a:latin typeface="Arial Black" pitchFamily="34" charset="0"/>
            </a:endParaRPr>
          </a:p>
          <a:p>
            <a:r>
              <a:rPr lang="en-US" dirty="0" smtClean="0">
                <a:latin typeface="Arial Black" pitchFamily="34" charset="0"/>
              </a:rPr>
              <a:t> THE SUPREME COURT HAS ORIGINAL JURISDICTION OVER CASES INVOLVING FUNDAMENTAL RIGHTS AND OVER DISPUTES BETWEEN STATES AND THE CENTRE; IT HAS APPELLATE JURISDICTION OVER THE HIGH COURTS.</a:t>
            </a:r>
          </a:p>
          <a:p>
            <a:r>
              <a:rPr lang="en-US" dirty="0" smtClean="0">
                <a:latin typeface="Arial Black" pitchFamily="34" charset="0"/>
              </a:rPr>
              <a:t> IT HAS THE POWER BOTH TO DECLARE THE LAW AND TO STRIKE DOWN UNION OR STATE LAWS WHICH CONTRAVENE THE CONSTITUTION THE SUPREME COURT IS ALSO THE ULTIMATE INTERPRETER OF THE CONSTITUTION.</a:t>
            </a:r>
            <a:endParaRPr lang="en-US" dirty="0">
              <a:latin typeface="Arial Black" pitchFamily="34" charset="0"/>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Black" pitchFamily="34" charset="0"/>
              </a:rPr>
              <a:t>ALL INDIA </a:t>
            </a:r>
            <a:r>
              <a:rPr lang="en-US" dirty="0" smtClean="0">
                <a:latin typeface="Arial Black" pitchFamily="34" charset="0"/>
              </a:rPr>
              <a:t>SERVICES</a:t>
            </a:r>
            <a:r>
              <a:rPr lang="en-US" sz="3600" dirty="0" smtClean="0">
                <a:latin typeface="Arial Black" pitchFamily="34" charset="0"/>
              </a:rPr>
              <a:t/>
            </a:r>
            <a:br>
              <a:rPr lang="en-US" sz="3600" dirty="0" smtClean="0">
                <a:latin typeface="Arial Black" pitchFamily="34" charset="0"/>
              </a:rPr>
            </a:br>
            <a:endParaRPr lang="en-US" b="1" dirty="0"/>
          </a:p>
        </p:txBody>
      </p:sp>
      <p:sp>
        <p:nvSpPr>
          <p:cNvPr id="3" name="Content Placeholder 2"/>
          <p:cNvSpPr>
            <a:spLocks noGrp="1"/>
          </p:cNvSpPr>
          <p:nvPr>
            <p:ph idx="1"/>
          </p:nvPr>
        </p:nvSpPr>
        <p:spPr>
          <a:xfrm>
            <a:off x="457200" y="914400"/>
            <a:ext cx="8458200" cy="5715000"/>
          </a:xfrm>
        </p:spPr>
        <p:txBody>
          <a:bodyPr>
            <a:normAutofit/>
          </a:bodyPr>
          <a:lstStyle/>
          <a:p>
            <a:endParaRPr lang="en-US" sz="2400" dirty="0" smtClean="0">
              <a:latin typeface="Arial Black" pitchFamily="34" charset="0"/>
            </a:endParaRPr>
          </a:p>
          <a:p>
            <a:r>
              <a:rPr lang="en-US" sz="2000" dirty="0" smtClean="0">
                <a:latin typeface="Arial Black" pitchFamily="34" charset="0"/>
              </a:rPr>
              <a:t>ALL-INDIA SERVICES ARE THOSE SERVICES WHICH ARE COMMON TO BOTH CENTRAL AND STATE GOVERNMENTS.</a:t>
            </a:r>
          </a:p>
          <a:p>
            <a:r>
              <a:rPr lang="en-US" sz="2000" dirty="0" smtClean="0">
                <a:latin typeface="Arial Black" pitchFamily="34" charset="0"/>
              </a:rPr>
              <a:t>AT PRESENT, THERE ARE THE FOLLOWING ALL-INDIA SERVICES :</a:t>
            </a:r>
          </a:p>
          <a:p>
            <a:r>
              <a:rPr lang="en-US" sz="2000" dirty="0" smtClean="0">
                <a:latin typeface="Arial Black" pitchFamily="34" charset="0"/>
              </a:rPr>
              <a:t> INDIAN ADMINISTRATION SERVICES</a:t>
            </a:r>
          </a:p>
          <a:p>
            <a:r>
              <a:rPr lang="en-US" sz="2000" dirty="0" smtClean="0">
                <a:latin typeface="Arial Black" pitchFamily="34" charset="0"/>
              </a:rPr>
              <a:t> INDIAN POLICE SERVICES</a:t>
            </a:r>
          </a:p>
          <a:p>
            <a:r>
              <a:rPr lang="en-US" sz="2000" dirty="0" smtClean="0">
                <a:latin typeface="Arial Black" pitchFamily="34" charset="0"/>
              </a:rPr>
              <a:t> INDIAN FOREST SERVICES</a:t>
            </a:r>
          </a:p>
          <a:p>
            <a:r>
              <a:rPr lang="en-US" sz="2000" dirty="0" smtClean="0">
                <a:latin typeface="Arial Black" pitchFamily="34" charset="0"/>
              </a:rPr>
              <a:t> INDIAN MEDICAL SERVICE</a:t>
            </a:r>
          </a:p>
          <a:p>
            <a:r>
              <a:rPr lang="en-US" sz="2000" dirty="0" smtClean="0">
                <a:latin typeface="Arial Black" pitchFamily="34" charset="0"/>
              </a:rPr>
              <a:t> INDIAN  SERVICE OF ENGINEERS</a:t>
            </a:r>
          </a:p>
          <a:p>
            <a:r>
              <a:rPr lang="en-US" sz="2000" dirty="0" smtClean="0">
                <a:latin typeface="Arial Black" pitchFamily="34" charset="0"/>
              </a:rPr>
              <a:t>ALL-INDIA SERVICES FORM A SINGLE SERVICE WITH COMMON RIGHTS AND STATUS AND UNIFORM SCALES OF PAY THROUGHOUT THE COUNTRY.</a:t>
            </a:r>
          </a:p>
          <a:p>
            <a:r>
              <a:rPr lang="en-US" sz="2000" dirty="0" smtClean="0">
                <a:latin typeface="Arial Black" pitchFamily="34" charset="0"/>
              </a:rPr>
              <a:t>ALL THE THREE ALL-INDIA SERVICES ARE</a:t>
            </a:r>
          </a:p>
          <a:p>
            <a:pPr>
              <a:buNone/>
            </a:pPr>
            <a:r>
              <a:rPr lang="en-US" sz="2000" dirty="0" smtClean="0">
                <a:latin typeface="Arial Black" pitchFamily="34" charset="0"/>
              </a:rPr>
              <a:t>CLASS-I (GROUP A)SERVICES.</a:t>
            </a:r>
          </a:p>
          <a:p>
            <a:endParaRPr lang="en-US" sz="2000" dirty="0" smtClean="0"/>
          </a:p>
          <a:p>
            <a:endParaRPr lang="en-US" sz="1800" dirty="0" smtClean="0">
              <a:latin typeface="Arial Black" pitchFamily="34" charset="0"/>
            </a:endParaRPr>
          </a:p>
          <a:p>
            <a:pPr>
              <a:buNone/>
            </a:pPr>
            <a:endParaRPr lang="en-US" sz="1800" dirty="0" smtClean="0">
              <a:latin typeface="Arial Black" pitchFamily="34" charset="0"/>
            </a:endParaRPr>
          </a:p>
          <a:p>
            <a:pPr>
              <a:buNone/>
            </a:pPr>
            <a:endParaRPr lang="en-US" sz="1800" dirty="0" smtClean="0">
              <a:latin typeface="Arial Black" pitchFamily="34" charset="0"/>
            </a:endParaRPr>
          </a:p>
          <a:p>
            <a:endParaRPr lang="en-US" sz="2400" dirty="0" smtClean="0"/>
          </a:p>
          <a:p>
            <a:endParaRPr lang="en-US" sz="2400" dirty="0" smtClean="0"/>
          </a:p>
          <a:p>
            <a:endParaRPr lang="en-US" sz="2400" dirty="0" smtClean="0"/>
          </a:p>
          <a:p>
            <a:endParaRPr lang="en-US" sz="2400" dirty="0" smtClean="0"/>
          </a:p>
          <a:p>
            <a:endParaRPr lang="en-US" sz="2400" dirty="0" smtClean="0"/>
          </a:p>
          <a:p>
            <a:endParaRPr lang="en-US" sz="2400" dirty="0" smtClean="0"/>
          </a:p>
          <a:p>
            <a:pPr>
              <a:buNone/>
            </a:pPr>
            <a:endParaRPr lang="en-US" sz="2400" dirty="0" smtClean="0"/>
          </a:p>
        </p:txBody>
      </p:sp>
      <p:sp>
        <p:nvSpPr>
          <p:cNvPr id="4" name="Slide Number Placeholder 3"/>
          <p:cNvSpPr>
            <a:spLocks noGrp="1"/>
          </p:cNvSpPr>
          <p:nvPr>
            <p:ph type="sldNum" sz="quarter" idx="12"/>
          </p:nvPr>
        </p:nvSpPr>
        <p:spPr/>
        <p:txBody>
          <a:bodyPr/>
          <a:lstStyle/>
          <a:p>
            <a:fld id="{8EFB0F38-F592-4139-90F4-416584BD87BE}" type="slidenum">
              <a:rPr lang="en-US" smtClean="0"/>
              <a:pPr/>
              <a:t>9</a:t>
            </a:fld>
            <a:endParaRPr lang="en-US"/>
          </a:p>
        </p:txBody>
      </p:sp>
    </p:spTree>
    <p:extLst>
      <p:ext uri="{BB962C8B-B14F-4D97-AF65-F5344CB8AC3E}">
        <p14:creationId xmlns:p14="http://schemas.microsoft.com/office/powerpoint/2010/main" xmlns="" val="32823338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Black" pitchFamily="34" charset="0"/>
              </a:rPr>
              <a:t>ALL INDIA SERVICES</a:t>
            </a:r>
            <a:endParaRPr lang="en-US" dirty="0">
              <a:latin typeface="Arial Black" pitchFamily="34" charset="0"/>
            </a:endParaRPr>
          </a:p>
        </p:txBody>
      </p:sp>
      <p:sp>
        <p:nvSpPr>
          <p:cNvPr id="3" name="Content Placeholder 2"/>
          <p:cNvSpPr>
            <a:spLocks noGrp="1"/>
          </p:cNvSpPr>
          <p:nvPr>
            <p:ph idx="1"/>
          </p:nvPr>
        </p:nvSpPr>
        <p:spPr/>
        <p:txBody>
          <a:bodyPr>
            <a:normAutofit/>
          </a:bodyPr>
          <a:lstStyle/>
          <a:p>
            <a:pPr>
              <a:buNone/>
            </a:pPr>
            <a:r>
              <a:rPr lang="en-US" sz="2400" dirty="0" smtClean="0">
                <a:latin typeface="Arial Black" pitchFamily="34" charset="0"/>
              </a:rPr>
              <a:t>ALL-INDIA SERVICES HAVE THREE CATEGORIES. THEY ARE:</a:t>
            </a:r>
          </a:p>
          <a:p>
            <a:r>
              <a:rPr lang="en-US" sz="2400" dirty="0" smtClean="0">
                <a:latin typeface="Arial Black" pitchFamily="34" charset="0"/>
              </a:rPr>
              <a:t>(I) SUPER TIME SCALE</a:t>
            </a:r>
          </a:p>
          <a:p>
            <a:r>
              <a:rPr lang="en-US" sz="2400" dirty="0" smtClean="0">
                <a:latin typeface="Arial Black" pitchFamily="34" charset="0"/>
              </a:rPr>
              <a:t>(II) SENIOR SCALE</a:t>
            </a:r>
          </a:p>
          <a:p>
            <a:r>
              <a:rPr lang="en-US" sz="2400" dirty="0" smtClean="0">
                <a:latin typeface="Arial Black" pitchFamily="34" charset="0"/>
              </a:rPr>
              <a:t>(III) JUNIOR SCALE.</a:t>
            </a:r>
          </a:p>
          <a:p>
            <a:r>
              <a:rPr lang="en-US" sz="2400" dirty="0" smtClean="0">
                <a:latin typeface="Arial Black" pitchFamily="34" charset="0"/>
              </a:rPr>
              <a:t>IN THE BEGINNING , THE OFFICERS ARE APPOINTED ON JUNIOR SCALE.</a:t>
            </a:r>
          </a:p>
          <a:p>
            <a:r>
              <a:rPr lang="en-US" sz="2400" dirty="0" smtClean="0">
                <a:latin typeface="Arial Black" pitchFamily="34" charset="0"/>
              </a:rPr>
              <a:t>WITH THE COURSE OF TIME, JUNIOR SCALE OFFICERS ARE PLACED IN THE SENIOR SCALE AND THE SUPER TIME SCALE</a:t>
            </a:r>
            <a:r>
              <a:rPr lang="en-US" sz="2400" dirty="0" smtClean="0"/>
              <a:t>.</a:t>
            </a:r>
            <a:endParaRPr lang="en-US" sz="2400" dirty="0"/>
          </a:p>
        </p:txBody>
      </p:sp>
      <p:sp>
        <p:nvSpPr>
          <p:cNvPr id="4" name="Slide Number Placeholder 3"/>
          <p:cNvSpPr>
            <a:spLocks noGrp="1"/>
          </p:cNvSpPr>
          <p:nvPr>
            <p:ph type="sldNum" sz="quarter" idx="12"/>
          </p:nvPr>
        </p:nvSpPr>
        <p:spPr/>
        <p:txBody>
          <a:bodyPr/>
          <a:lstStyle/>
          <a:p>
            <a:fld id="{8EFB0F38-F592-4139-90F4-416584BD87BE}" type="slidenum">
              <a:rPr lang="en-US" smtClean="0"/>
              <a:pPr/>
              <a:t>10</a:t>
            </a:fld>
            <a:endParaRPr lang="en-US"/>
          </a:p>
        </p:txBody>
      </p:sp>
    </p:spTree>
    <p:extLst>
      <p:ext uri="{BB962C8B-B14F-4D97-AF65-F5344CB8AC3E}">
        <p14:creationId xmlns:p14="http://schemas.microsoft.com/office/powerpoint/2010/main" xmlns="" val="22248765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b="1" dirty="0" smtClean="0">
                <a:latin typeface="Arial Black" pitchFamily="34" charset="0"/>
              </a:rPr>
              <a:t>System of Recruitment</a:t>
            </a:r>
            <a:endParaRPr lang="en-US" b="1" dirty="0">
              <a:latin typeface="Arial Black" pitchFamily="34" charset="0"/>
            </a:endParaRPr>
          </a:p>
        </p:txBody>
      </p:sp>
      <p:sp>
        <p:nvSpPr>
          <p:cNvPr id="3" name="Content Placeholder 2"/>
          <p:cNvSpPr>
            <a:spLocks noGrp="1"/>
          </p:cNvSpPr>
          <p:nvPr>
            <p:ph idx="1"/>
          </p:nvPr>
        </p:nvSpPr>
        <p:spPr>
          <a:xfrm>
            <a:off x="457200" y="1219200"/>
            <a:ext cx="8229600" cy="5257800"/>
          </a:xfrm>
        </p:spPr>
        <p:txBody>
          <a:bodyPr>
            <a:noAutofit/>
          </a:bodyPr>
          <a:lstStyle/>
          <a:p>
            <a:r>
              <a:rPr lang="en-US" sz="2000" dirty="0" smtClean="0">
                <a:latin typeface="Arial Black" pitchFamily="34" charset="0"/>
              </a:rPr>
              <a:t>THE COMPETITIVE EXAMINATION CONDUCTED BY THE UPSC FOR DIRECT RECRUITMENT TO ALL-INDIA SERVICES AND HIGHER CENTRAL SERVICES IS KNOWN AS “ CIVIL SERVICES EXAMINATION”.</a:t>
            </a:r>
          </a:p>
          <a:p>
            <a:r>
              <a:rPr lang="en-US" sz="2000" b="1" u="sng" dirty="0" smtClean="0">
                <a:latin typeface="Arial Black" pitchFamily="34" charset="0"/>
              </a:rPr>
              <a:t>SINGLE EXAMINATION: </a:t>
            </a:r>
            <a:r>
              <a:rPr lang="en-US" sz="2000" dirty="0" smtClean="0">
                <a:latin typeface="Arial Black" pitchFamily="34" charset="0"/>
              </a:rPr>
              <a:t>THE CIVIL SERVICES EXAMINATION IS A SINGLE AND COMBINED EXAMINATION FOR RECRUITMENT TO THE INDIAN ADMINISTRATIVE SERVICES (IAS), INDIAN FOREST SERVICES (IFS) AND THE OTHER HIGHER CENTRAL SERVICES.</a:t>
            </a:r>
          </a:p>
          <a:p>
            <a:r>
              <a:rPr lang="en-US" sz="2000" b="1" u="sng" dirty="0" smtClean="0">
                <a:latin typeface="Arial Black" pitchFamily="34" charset="0"/>
              </a:rPr>
              <a:t>NATIONALITY: </a:t>
            </a:r>
            <a:r>
              <a:rPr lang="en-US" sz="2000" dirty="0" smtClean="0">
                <a:latin typeface="Arial Black" pitchFamily="34" charset="0"/>
              </a:rPr>
              <a:t>FOR BOTH, IAS AND IPS, A CANDIDATE MUST BE A CITIZEN OF INDIA. FOR THE OTHER SERVICES, A CANDIDATE MUST BE EITHER CITIZEN OF INDIA OR OF NEPAL OR OF BHUTAN OR REFUGEE WHO CAM TO INDIA BEFORE 1962.</a:t>
            </a:r>
            <a:endParaRPr lang="en-US" sz="2000" b="1" u="sng" dirty="0">
              <a:latin typeface="Arial Black" pitchFamily="34" charset="0"/>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11</a:t>
            </a:fld>
            <a:endParaRPr lang="en-US"/>
          </a:p>
        </p:txBody>
      </p:sp>
    </p:spTree>
    <p:extLst>
      <p:ext uri="{BB962C8B-B14F-4D97-AF65-F5344CB8AC3E}">
        <p14:creationId xmlns:p14="http://schemas.microsoft.com/office/powerpoint/2010/main" xmlns="" val="10573737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Black" pitchFamily="34" charset="0"/>
              </a:rPr>
              <a:t>CENTRAL SERVICES</a:t>
            </a:r>
            <a:endParaRPr lang="en-US" dirty="0">
              <a:latin typeface="Arial Black" pitchFamily="34" charset="0"/>
            </a:endParaRPr>
          </a:p>
        </p:txBody>
      </p:sp>
      <p:sp>
        <p:nvSpPr>
          <p:cNvPr id="3" name="Content Placeholder 2"/>
          <p:cNvSpPr>
            <a:spLocks noGrp="1"/>
          </p:cNvSpPr>
          <p:nvPr>
            <p:ph idx="1"/>
          </p:nvPr>
        </p:nvSpPr>
        <p:spPr>
          <a:xfrm>
            <a:off x="457200" y="1219200"/>
            <a:ext cx="8229600" cy="5334000"/>
          </a:xfrm>
        </p:spPr>
        <p:txBody>
          <a:bodyPr>
            <a:normAutofit lnSpcReduction="10000"/>
          </a:bodyPr>
          <a:lstStyle/>
          <a:p>
            <a:pPr>
              <a:buNone/>
            </a:pPr>
            <a:endParaRPr lang="en-US" sz="2400" dirty="0" smtClean="0">
              <a:latin typeface="Arial Black" pitchFamily="34" charset="0"/>
            </a:endParaRPr>
          </a:p>
          <a:p>
            <a:r>
              <a:rPr lang="en-US" sz="2200" dirty="0" smtClean="0">
                <a:latin typeface="Arial Black" pitchFamily="34" charset="0"/>
              </a:rPr>
              <a:t>THE PERSONNEL OF CENTRAL SERVICES WORK UNDER THE EXCLUSIVE JURISDICTION OF THE CENTRAL GOVERNMENT.</a:t>
            </a:r>
          </a:p>
          <a:p>
            <a:r>
              <a:rPr lang="en-US" sz="2200" dirty="0" smtClean="0">
                <a:latin typeface="Arial Black" pitchFamily="34" charset="0"/>
              </a:rPr>
              <a:t>MOST OF THEM ARE CONTROLLED AND MANAGED BY THEIR RESPECTIVE MINISTRIES.</a:t>
            </a:r>
          </a:p>
          <a:p>
            <a:r>
              <a:rPr lang="en-US" sz="2200" dirty="0" smtClean="0">
                <a:latin typeface="Arial Black" pitchFamily="34" charset="0"/>
              </a:rPr>
              <a:t>THE CENTRAL SERVICES CONSISTS OF THE CENTRAL CIVIL SERVICES AND THE GENERAL CIVIL SERVICES.</a:t>
            </a:r>
          </a:p>
          <a:p>
            <a:endParaRPr lang="en-US" sz="2200" dirty="0" smtClean="0">
              <a:latin typeface="Arial Black" pitchFamily="34" charset="0"/>
            </a:endParaRPr>
          </a:p>
          <a:p>
            <a:r>
              <a:rPr lang="en-US" sz="2000" dirty="0" smtClean="0">
                <a:latin typeface="Arial Black" pitchFamily="34" charset="0"/>
              </a:rPr>
              <a:t> THE FOUR CLASSIFIED CENTRAL SERVICES ARE:</a:t>
            </a:r>
          </a:p>
          <a:p>
            <a:r>
              <a:rPr lang="en-US" sz="2000" dirty="0" smtClean="0">
                <a:latin typeface="Arial Black" pitchFamily="34" charset="0"/>
              </a:rPr>
              <a:t>(I) CENTRAL SERVICES, GROUP A</a:t>
            </a:r>
          </a:p>
          <a:p>
            <a:r>
              <a:rPr lang="en-US" sz="2000" dirty="0" smtClean="0">
                <a:latin typeface="Arial Black" pitchFamily="34" charset="0"/>
              </a:rPr>
              <a:t>(II) CENTRAL SERVICES, GROUP B</a:t>
            </a:r>
          </a:p>
          <a:p>
            <a:r>
              <a:rPr lang="en-US" sz="2000" dirty="0" smtClean="0">
                <a:latin typeface="Arial Black" pitchFamily="34" charset="0"/>
              </a:rPr>
              <a:t>(III) CENTRAL SERVICES, GROUP C</a:t>
            </a:r>
          </a:p>
          <a:p>
            <a:r>
              <a:rPr lang="en-US" sz="2000" dirty="0" smtClean="0">
                <a:latin typeface="Arial Black" pitchFamily="34" charset="0"/>
              </a:rPr>
              <a:t>(IV) CENTRAL SERVICES, GROUP D</a:t>
            </a:r>
          </a:p>
          <a:p>
            <a:endParaRPr lang="en-US" sz="2200" dirty="0" smtClean="0">
              <a:latin typeface="Arial Black" pitchFamily="34" charset="0"/>
            </a:endParaRPr>
          </a:p>
          <a:p>
            <a:endParaRPr lang="en-US" sz="2200" dirty="0" smtClean="0">
              <a:latin typeface="Arial Black" pitchFamily="34" charset="0"/>
            </a:endParaRPr>
          </a:p>
          <a:p>
            <a:pPr marL="0" indent="0">
              <a:buNone/>
            </a:pPr>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12</a:t>
            </a:fld>
            <a:endParaRPr lang="en-US"/>
          </a:p>
        </p:txBody>
      </p:sp>
    </p:spTree>
    <p:extLst>
      <p:ext uri="{BB962C8B-B14F-4D97-AF65-F5344CB8AC3E}">
        <p14:creationId xmlns:p14="http://schemas.microsoft.com/office/powerpoint/2010/main" xmlns="" val="1084778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Black" pitchFamily="34" charset="0"/>
              </a:rPr>
              <a:t>SYSTEM OF RECRUITMENT</a:t>
            </a:r>
            <a:endParaRPr lang="en-US" dirty="0">
              <a:latin typeface="Arial Black" pitchFamily="34" charset="0"/>
            </a:endParaRPr>
          </a:p>
        </p:txBody>
      </p:sp>
      <p:sp>
        <p:nvSpPr>
          <p:cNvPr id="3" name="Content Placeholder 2"/>
          <p:cNvSpPr>
            <a:spLocks noGrp="1"/>
          </p:cNvSpPr>
          <p:nvPr>
            <p:ph idx="1"/>
          </p:nvPr>
        </p:nvSpPr>
        <p:spPr>
          <a:xfrm>
            <a:off x="457200" y="1371600"/>
            <a:ext cx="8229600" cy="4754563"/>
          </a:xfrm>
        </p:spPr>
        <p:txBody>
          <a:bodyPr>
            <a:normAutofit fontScale="92500" lnSpcReduction="20000"/>
          </a:bodyPr>
          <a:lstStyle/>
          <a:p>
            <a:r>
              <a:rPr lang="en-US" sz="2400" b="1" u="sng" dirty="0" smtClean="0">
                <a:latin typeface="Arial Black" pitchFamily="34" charset="0"/>
              </a:rPr>
              <a:t>AGE LIMITS:</a:t>
            </a:r>
            <a:r>
              <a:rPr lang="en-US" sz="2400" b="1" dirty="0" smtClean="0">
                <a:latin typeface="Arial Black" pitchFamily="34" charset="0"/>
              </a:rPr>
              <a:t>  </a:t>
            </a:r>
            <a:r>
              <a:rPr lang="en-US" sz="2400" dirty="0" smtClean="0">
                <a:latin typeface="Arial Black" pitchFamily="34" charset="0"/>
              </a:rPr>
              <a:t>A CANDIDATE MUST BE A MINIMUM OF 21 YEARS AND A MAXIMUM OF 30 YEARS OF AGE.</a:t>
            </a:r>
          </a:p>
          <a:p>
            <a:endParaRPr lang="en-US" sz="2400" b="1" u="sng" dirty="0" smtClean="0">
              <a:latin typeface="Arial Black" pitchFamily="34" charset="0"/>
            </a:endParaRPr>
          </a:p>
          <a:p>
            <a:r>
              <a:rPr lang="en-US" sz="2400" b="1" u="sng" dirty="0" smtClean="0">
                <a:latin typeface="Arial Black" pitchFamily="34" charset="0"/>
              </a:rPr>
              <a:t>EDUCATIONAL QUALIFICATION: </a:t>
            </a:r>
            <a:r>
              <a:rPr lang="en-US" sz="2400" dirty="0" smtClean="0">
                <a:latin typeface="Arial Black" pitchFamily="34" charset="0"/>
              </a:rPr>
              <a:t>A CANDIDATE MUST HOLD A DEGREE FROM ANY OF THE UNIVERSITIES INCORPORATED BY AN ACT OF THE CENTRAL OR STATE LEGISLATURE IN INDIA OR OTHER EDUCATIONAL INSTITUTION ESTABLISHED BY AN ACT OF PARLIAMENT.</a:t>
            </a:r>
          </a:p>
          <a:p>
            <a:endParaRPr lang="en-US" sz="2400" b="1" u="sng" dirty="0" smtClean="0">
              <a:latin typeface="Arial Black" pitchFamily="34" charset="0"/>
            </a:endParaRPr>
          </a:p>
          <a:p>
            <a:r>
              <a:rPr lang="en-US" sz="2400" b="1" u="sng" dirty="0" smtClean="0">
                <a:latin typeface="Arial Black" pitchFamily="34" charset="0"/>
              </a:rPr>
              <a:t>NUMBER OF ATTEMPTS : </a:t>
            </a:r>
            <a:r>
              <a:rPr lang="en-US" sz="2400" dirty="0" smtClean="0">
                <a:latin typeface="Arial Black" pitchFamily="34" charset="0"/>
              </a:rPr>
              <a:t>EVERY CANDIDATE IS PERMITTED FOUR ATTEMPTS AT THE EXAMINATION. BUT THE NUMBER OF ATTEMPTS PERMITTED TO OBC CANDIDATE IS SEVEN.</a:t>
            </a:r>
            <a:endParaRPr lang="en-US" sz="2400" b="1" u="sng" dirty="0">
              <a:latin typeface="Arial Black" pitchFamily="34" charset="0"/>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13</a:t>
            </a:fld>
            <a:endParaRPr lang="en-US"/>
          </a:p>
        </p:txBody>
      </p:sp>
    </p:spTree>
    <p:extLst>
      <p:ext uri="{BB962C8B-B14F-4D97-AF65-F5344CB8AC3E}">
        <p14:creationId xmlns:p14="http://schemas.microsoft.com/office/powerpoint/2010/main" xmlns="" val="32450643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Black" pitchFamily="34" charset="0"/>
              </a:rPr>
              <a:t>SYSTEM OF RECRUITMENT</a:t>
            </a:r>
            <a:endParaRPr lang="en-US" dirty="0">
              <a:latin typeface="Arial Black" pitchFamily="34" charset="0"/>
            </a:endParaRPr>
          </a:p>
        </p:txBody>
      </p:sp>
      <p:sp>
        <p:nvSpPr>
          <p:cNvPr id="3" name="Content Placeholder 2"/>
          <p:cNvSpPr>
            <a:spLocks noGrp="1"/>
          </p:cNvSpPr>
          <p:nvPr>
            <p:ph idx="1"/>
          </p:nvPr>
        </p:nvSpPr>
        <p:spPr>
          <a:xfrm>
            <a:off x="457200" y="1295400"/>
            <a:ext cx="8229600" cy="5334000"/>
          </a:xfrm>
        </p:spPr>
        <p:txBody>
          <a:bodyPr>
            <a:normAutofit fontScale="92500" lnSpcReduction="10000"/>
          </a:bodyPr>
          <a:lstStyle/>
          <a:p>
            <a:r>
              <a:rPr lang="en-US" sz="2400" b="1" u="sng" dirty="0" smtClean="0">
                <a:latin typeface="Arial Black" pitchFamily="34" charset="0"/>
              </a:rPr>
              <a:t>PLAN OF EXAMINATION:  </a:t>
            </a:r>
            <a:r>
              <a:rPr lang="en-US" sz="2400" dirty="0" smtClean="0">
                <a:latin typeface="Arial Black" pitchFamily="34" charset="0"/>
              </a:rPr>
              <a:t>THE CIVIL SERVICES EXAMINATION CONSISTS OF TWO SUCCESSIVE STAGES CALLED THE PRELIMINARY EXAMINATION AND THE MAIN EXAMINATION. </a:t>
            </a:r>
          </a:p>
          <a:p>
            <a:r>
              <a:rPr lang="en-US" sz="2400" dirty="0" smtClean="0">
                <a:latin typeface="Arial Black" pitchFamily="34" charset="0"/>
              </a:rPr>
              <a:t>THE PRELIMINARY EXAM IS MEANT FOR THE SELECTION OF CANDIDATES FOR THE MAIN EXAMINATION, WHILE THE MAIN EXAMINATION IS MEANT FOR THE SELECTION OF CANDIDATE FOR VARIOUS SERVICES AND POSTS.</a:t>
            </a:r>
          </a:p>
          <a:p>
            <a:r>
              <a:rPr lang="en-US" sz="2400" b="1" u="sng" dirty="0" smtClean="0">
                <a:latin typeface="Arial Black" pitchFamily="34" charset="0"/>
              </a:rPr>
              <a:t> INTERVIEW TEST:  </a:t>
            </a:r>
            <a:r>
              <a:rPr lang="en-US" sz="2400" dirty="0" smtClean="0">
                <a:latin typeface="Arial Black" pitchFamily="34" charset="0"/>
              </a:rPr>
              <a:t>IT AIMS AT ASSESSING PERSONAL SUITABILITY OF THE APPLICANT FOR A CAREER IN CIVIL SERVICES.</a:t>
            </a:r>
          </a:p>
          <a:p>
            <a:r>
              <a:rPr lang="en-US" sz="2400" dirty="0" smtClean="0">
                <a:latin typeface="Arial Black" pitchFamily="34" charset="0"/>
              </a:rPr>
              <a:t>THE QUALITIES JUDGED BY A INTERVIEW TEST INCLUDES MENTAL ALERTNESS, CRITICAL POWERS, LOGICAL EXPOSITION, LEADERSHIP, AND MORAL INTEGRITY. </a:t>
            </a:r>
          </a:p>
          <a:p>
            <a:endParaRPr lang="en-US" sz="2400" dirty="0" smtClean="0">
              <a:latin typeface="Arial Black" pitchFamily="34" charset="0"/>
            </a:endParaRPr>
          </a:p>
          <a:p>
            <a:endParaRPr lang="en-US" sz="2400" dirty="0" smtClean="0">
              <a:latin typeface="Arial Black" pitchFamily="34" charset="0"/>
            </a:endParaRPr>
          </a:p>
          <a:p>
            <a:pPr>
              <a:buNone/>
            </a:pPr>
            <a:endParaRPr lang="en-US" sz="2400" dirty="0"/>
          </a:p>
        </p:txBody>
      </p:sp>
      <p:sp>
        <p:nvSpPr>
          <p:cNvPr id="4" name="Slide Number Placeholder 3"/>
          <p:cNvSpPr>
            <a:spLocks noGrp="1"/>
          </p:cNvSpPr>
          <p:nvPr>
            <p:ph type="sldNum" sz="quarter" idx="12"/>
          </p:nvPr>
        </p:nvSpPr>
        <p:spPr/>
        <p:txBody>
          <a:bodyPr/>
          <a:lstStyle/>
          <a:p>
            <a:fld id="{8EFB0F38-F592-4139-90F4-416584BD87BE}" type="slidenum">
              <a:rPr lang="en-US" smtClean="0"/>
              <a:pPr/>
              <a:t>14</a:t>
            </a:fld>
            <a:endParaRPr lang="en-US"/>
          </a:p>
        </p:txBody>
      </p:sp>
    </p:spTree>
    <p:extLst>
      <p:ext uri="{BB962C8B-B14F-4D97-AF65-F5344CB8AC3E}">
        <p14:creationId xmlns:p14="http://schemas.microsoft.com/office/powerpoint/2010/main" xmlns="" val="5079663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fontScale="90000"/>
          </a:bodyPr>
          <a:lstStyle/>
          <a:p>
            <a:r>
              <a:rPr lang="en-US" b="1" dirty="0" smtClean="0">
                <a:latin typeface="Arial Black" pitchFamily="34" charset="0"/>
              </a:rPr>
              <a:t>SELECTION OF CANDIDATES </a:t>
            </a:r>
            <a:r>
              <a:rPr lang="en-US" b="1" dirty="0" smtClean="0"/>
              <a:t/>
            </a:r>
            <a:br>
              <a:rPr lang="en-US" b="1" dirty="0" smtClean="0"/>
            </a:br>
            <a:endParaRPr lang="en-US" dirty="0"/>
          </a:p>
        </p:txBody>
      </p:sp>
      <p:sp>
        <p:nvSpPr>
          <p:cNvPr id="3" name="Content Placeholder 2"/>
          <p:cNvSpPr>
            <a:spLocks noGrp="1"/>
          </p:cNvSpPr>
          <p:nvPr>
            <p:ph idx="1"/>
          </p:nvPr>
        </p:nvSpPr>
        <p:spPr>
          <a:xfrm>
            <a:off x="457200" y="838200"/>
            <a:ext cx="8229600" cy="5287963"/>
          </a:xfrm>
        </p:spPr>
        <p:txBody>
          <a:bodyPr>
            <a:normAutofit fontScale="92500" lnSpcReduction="20000"/>
          </a:bodyPr>
          <a:lstStyle/>
          <a:p>
            <a:r>
              <a:rPr lang="en-US" sz="2400" dirty="0" smtClean="0">
                <a:latin typeface="Arial Black" pitchFamily="34" charset="0"/>
              </a:rPr>
              <a:t>THE MARKS SECURED BY CANDIDATES IN THE WRITTEN EXAMINATION AND THE INTERVIEW TEST WOULD DETERMINE THEIR FINAL RANKING.</a:t>
            </a:r>
          </a:p>
          <a:p>
            <a:r>
              <a:rPr lang="en-US" sz="2400" dirty="0" smtClean="0">
                <a:latin typeface="Arial Black" pitchFamily="34" charset="0"/>
              </a:rPr>
              <a:t>THE CANDIDATES ARE ALLOTTED VARIOUS SERVICES KEEPING IN VIEW THEIR RANKS IN THE MAIN EXAMINATION. </a:t>
            </a:r>
          </a:p>
          <a:p>
            <a:r>
              <a:rPr lang="en-US" sz="2400" dirty="0" smtClean="0">
                <a:latin typeface="Arial Black" pitchFamily="34" charset="0"/>
              </a:rPr>
              <a:t>THE UPSC SUBMITS THE LIST OF THE SUCCESSFUL CANDIDATES ARRANGED IN THE ORDER OF MERIT TO THE MINISTRY OF PERSONNEL.</a:t>
            </a:r>
          </a:p>
          <a:p>
            <a:r>
              <a:rPr lang="en-US" sz="2400" dirty="0" smtClean="0">
                <a:latin typeface="Arial Black" pitchFamily="34" charset="0"/>
              </a:rPr>
              <a:t>THE MINISTRY OF EXTERNAL AFFAIRS GETS THE FIRST CHOICE TO CHOOSE THE REQUIRED QUOTA FOR THE INDIAN FOREIGN SERVICES (IFS)</a:t>
            </a:r>
          </a:p>
          <a:p>
            <a:r>
              <a:rPr lang="en-US" sz="2400" dirty="0" smtClean="0">
                <a:latin typeface="Arial Black" pitchFamily="34" charset="0"/>
              </a:rPr>
              <a:t>AFTER THAT, THE MINISTRY OF PERSONNEL SELECTS THE CANDIDATES FOR THE IAS.</a:t>
            </a:r>
          </a:p>
          <a:p>
            <a:endParaRPr lang="en-US" sz="2400" dirty="0" smtClean="0"/>
          </a:p>
        </p:txBody>
      </p:sp>
      <p:sp>
        <p:nvSpPr>
          <p:cNvPr id="4" name="Slide Number Placeholder 3"/>
          <p:cNvSpPr>
            <a:spLocks noGrp="1"/>
          </p:cNvSpPr>
          <p:nvPr>
            <p:ph type="sldNum" sz="quarter" idx="12"/>
          </p:nvPr>
        </p:nvSpPr>
        <p:spPr/>
        <p:txBody>
          <a:bodyPr/>
          <a:lstStyle/>
          <a:p>
            <a:fld id="{8EFB0F38-F592-4139-90F4-416584BD87BE}" type="slidenum">
              <a:rPr lang="en-US" smtClean="0"/>
              <a:pPr/>
              <a:t>15</a:t>
            </a:fld>
            <a:endParaRPr lang="en-US"/>
          </a:p>
        </p:txBody>
      </p:sp>
    </p:spTree>
    <p:extLst>
      <p:ext uri="{BB962C8B-B14F-4D97-AF65-F5344CB8AC3E}">
        <p14:creationId xmlns:p14="http://schemas.microsoft.com/office/powerpoint/2010/main" xmlns="" val="7539940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Black" pitchFamily="34" charset="0"/>
              </a:rPr>
              <a:t>SELECTION OF CANDIDATES</a:t>
            </a:r>
            <a:r>
              <a:rPr lang="en-US" b="1" dirty="0" smtClean="0"/>
              <a:t/>
            </a:r>
            <a:br>
              <a:rPr lang="en-US" b="1" dirty="0" smtClean="0"/>
            </a:br>
            <a:endParaRPr lang="en-US" dirty="0"/>
          </a:p>
        </p:txBody>
      </p:sp>
      <p:sp>
        <p:nvSpPr>
          <p:cNvPr id="3" name="Content Placeholder 2"/>
          <p:cNvSpPr>
            <a:spLocks noGrp="1"/>
          </p:cNvSpPr>
          <p:nvPr>
            <p:ph idx="1"/>
          </p:nvPr>
        </p:nvSpPr>
        <p:spPr>
          <a:xfrm>
            <a:off x="457200" y="990600"/>
            <a:ext cx="8229600" cy="5135563"/>
          </a:xfrm>
        </p:spPr>
        <p:txBody>
          <a:bodyPr>
            <a:normAutofit lnSpcReduction="10000"/>
          </a:bodyPr>
          <a:lstStyle/>
          <a:p>
            <a:pPr>
              <a:buNone/>
            </a:pPr>
            <a:r>
              <a:rPr lang="en-US" sz="2800" dirty="0" smtClean="0">
                <a:latin typeface="Arial Black" pitchFamily="34" charset="0"/>
              </a:rPr>
              <a:t>THEREFORE, THE IAS OFFICERS ARE RECRUITED BY THE FOLLOWING THREE METHODS :</a:t>
            </a:r>
          </a:p>
          <a:p>
            <a:r>
              <a:rPr lang="en-US" sz="2800" dirty="0" smtClean="0">
                <a:latin typeface="Arial Black" pitchFamily="34" charset="0"/>
              </a:rPr>
              <a:t>(I)  BY DIRECT RECRUITMENT THROUGH A COMBINED, OPEN, COMPETITIVE  CIVIL SERVICES EXAMINATION</a:t>
            </a:r>
          </a:p>
          <a:p>
            <a:r>
              <a:rPr lang="en-US" sz="2800" dirty="0" smtClean="0">
                <a:latin typeface="Arial Black" pitchFamily="34" charset="0"/>
              </a:rPr>
              <a:t>(II) BY INDIRECT RECRUITMENT, THAT IS, PROMOTION OF OFFICERS</a:t>
            </a:r>
          </a:p>
          <a:p>
            <a:r>
              <a:rPr lang="en-US" sz="2800" dirty="0" smtClean="0">
                <a:latin typeface="Arial Black" pitchFamily="34" charset="0"/>
              </a:rPr>
              <a:t>(III) BY SPECIAL SELECTIONS FROM THOSE HOLDING GAZETTED POSTS UNDER STATE GOVERNMENTS.</a:t>
            </a:r>
          </a:p>
          <a:p>
            <a:endParaRPr lang="en-US" sz="3600" dirty="0"/>
          </a:p>
        </p:txBody>
      </p:sp>
      <p:sp>
        <p:nvSpPr>
          <p:cNvPr id="4" name="Slide Number Placeholder 3"/>
          <p:cNvSpPr>
            <a:spLocks noGrp="1"/>
          </p:cNvSpPr>
          <p:nvPr>
            <p:ph type="sldNum" sz="quarter" idx="12"/>
          </p:nvPr>
        </p:nvSpPr>
        <p:spPr/>
        <p:txBody>
          <a:bodyPr/>
          <a:lstStyle/>
          <a:p>
            <a:fld id="{8EFB0F38-F592-4139-90F4-416584BD87BE}" type="slidenum">
              <a:rPr lang="en-US" smtClean="0"/>
              <a:pPr/>
              <a:t>16</a:t>
            </a:fld>
            <a:endParaRPr lang="en-US"/>
          </a:p>
        </p:txBody>
      </p:sp>
    </p:spTree>
    <p:extLst>
      <p:ext uri="{BB962C8B-B14F-4D97-AF65-F5344CB8AC3E}">
        <p14:creationId xmlns:p14="http://schemas.microsoft.com/office/powerpoint/2010/main" xmlns="" val="42838826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Black" pitchFamily="34" charset="0"/>
              </a:rPr>
              <a:t>UNION PUBLIC SERVICE COMMISSION</a:t>
            </a:r>
            <a:endParaRPr lang="en-US" b="1" dirty="0">
              <a:latin typeface="Arial Black" pitchFamily="34" charset="0"/>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sz="2800" b="1" u="sng" dirty="0" smtClean="0">
                <a:latin typeface="Arial Black" pitchFamily="34" charset="0"/>
              </a:rPr>
              <a:t>T</a:t>
            </a:r>
            <a:r>
              <a:rPr lang="en-US" sz="2400" dirty="0" smtClean="0">
                <a:latin typeface="Arial Black" pitchFamily="34" charset="0"/>
              </a:rPr>
              <a:t>HE UNION PUBLIC SERVICE COMMISSION (UPSC) IS THE CENTRAL RECRUITING AGENCY IN INDIA.</a:t>
            </a:r>
          </a:p>
          <a:p>
            <a:r>
              <a:rPr lang="en-US" sz="2400" dirty="0" smtClean="0">
                <a:latin typeface="Arial Black" pitchFamily="34" charset="0"/>
              </a:rPr>
              <a:t>IT IS AN INDEPENDENT CONSTITUTIONAL BODY IN THE STATE THAT IS DIRECTLY CREATED BY THE CONSTITUTION OF INDIA.</a:t>
            </a:r>
          </a:p>
          <a:p>
            <a:r>
              <a:rPr lang="en-US" sz="2400" dirty="0" smtClean="0">
                <a:latin typeface="Arial Black" pitchFamily="34" charset="0"/>
              </a:rPr>
              <a:t>THE CONSTITUTION CONTAINS ELABORATE PROVISIONS REGARDING THE COMPOSITION, APPOINTMENT AND REMOVAL OF MEMBERS, POWERS AND FUNCTIONS AND INDEPENDENCE OF USPC.</a:t>
            </a:r>
          </a:p>
          <a:p>
            <a:r>
              <a:rPr lang="en-US" sz="2400" dirty="0" smtClean="0">
                <a:latin typeface="Arial Black" pitchFamily="34" charset="0"/>
              </a:rPr>
              <a:t>THE UPSC CAN ALSO SERVE THE NEEDS OF A STATE ON THE REQUEST OF THE GOVERNOR AND WITH THE APPROVAL OF THE PRESIDENT OF INDIA.</a:t>
            </a:r>
          </a:p>
        </p:txBody>
      </p:sp>
      <p:sp>
        <p:nvSpPr>
          <p:cNvPr id="4" name="Slide Number Placeholder 3"/>
          <p:cNvSpPr>
            <a:spLocks noGrp="1"/>
          </p:cNvSpPr>
          <p:nvPr>
            <p:ph type="sldNum" sz="quarter" idx="12"/>
          </p:nvPr>
        </p:nvSpPr>
        <p:spPr/>
        <p:txBody>
          <a:bodyPr/>
          <a:lstStyle/>
          <a:p>
            <a:fld id="{8EFB0F38-F592-4139-90F4-416584BD87BE}" type="slidenum">
              <a:rPr lang="en-US" smtClean="0"/>
              <a:pPr/>
              <a:t>17</a:t>
            </a:fld>
            <a:endParaRPr lang="en-US"/>
          </a:p>
        </p:txBody>
      </p:sp>
    </p:spTree>
    <p:extLst>
      <p:ext uri="{BB962C8B-B14F-4D97-AF65-F5344CB8AC3E}">
        <p14:creationId xmlns:p14="http://schemas.microsoft.com/office/powerpoint/2010/main" xmlns="" val="8127517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Black" pitchFamily="34" charset="0"/>
              </a:rPr>
              <a:t>COMPOSITION</a:t>
            </a:r>
            <a:r>
              <a:rPr lang="en-US" b="1" dirty="0" smtClean="0"/>
              <a:t/>
            </a:r>
            <a:br>
              <a:rPr lang="en-US" b="1" dirty="0" smtClean="0"/>
            </a:br>
            <a:endParaRPr lang="en-US" dirty="0"/>
          </a:p>
        </p:txBody>
      </p:sp>
      <p:sp>
        <p:nvSpPr>
          <p:cNvPr id="3" name="Content Placeholder 2"/>
          <p:cNvSpPr>
            <a:spLocks noGrp="1"/>
          </p:cNvSpPr>
          <p:nvPr>
            <p:ph idx="1"/>
          </p:nvPr>
        </p:nvSpPr>
        <p:spPr>
          <a:xfrm>
            <a:off x="457200" y="990600"/>
            <a:ext cx="8229600" cy="5135563"/>
          </a:xfrm>
        </p:spPr>
        <p:txBody>
          <a:bodyPr>
            <a:normAutofit lnSpcReduction="10000"/>
          </a:bodyPr>
          <a:lstStyle/>
          <a:p>
            <a:pPr marL="0" indent="0">
              <a:buNone/>
            </a:pPr>
            <a:endParaRPr lang="en-US" sz="2800" b="1" u="sng" dirty="0" smtClean="0"/>
          </a:p>
          <a:p>
            <a:r>
              <a:rPr lang="en-US" sz="2400" dirty="0" smtClean="0">
                <a:latin typeface="Arial Black" pitchFamily="34" charset="0"/>
              </a:rPr>
              <a:t>THE UPSC CONSISTS OF A CHAIRMAN AND OTHER MEMBERS APPOINTED BY THE PRESIDENT OF INDIA.</a:t>
            </a:r>
          </a:p>
          <a:p>
            <a:r>
              <a:rPr lang="en-US" sz="2400" dirty="0" smtClean="0">
                <a:latin typeface="Arial Black" pitchFamily="34" charset="0"/>
              </a:rPr>
              <a:t>THE CONSTITUTION DOES NOT SPECIFY THE STRENGTH OF THE COMMISSION BUT HAS LEFT THE MATTER TO THE DISCRETION OF THE PRESIDENT.</a:t>
            </a:r>
          </a:p>
          <a:p>
            <a:r>
              <a:rPr lang="en-US" sz="2400" dirty="0" smtClean="0">
                <a:latin typeface="Arial Black" pitchFamily="34" charset="0"/>
              </a:rPr>
              <a:t>HENCE, THE COMPOSITION OF THE COMMISSION IS DETERMINED BY THE PRESIDENT.</a:t>
            </a:r>
          </a:p>
          <a:p>
            <a:r>
              <a:rPr lang="en-US" sz="2400" dirty="0" smtClean="0">
                <a:latin typeface="Arial Black" pitchFamily="34" charset="0"/>
              </a:rPr>
              <a:t>USUALLY, THE COMMISSION CONSISTS OF 9 TO 11 MEMBERS INCLUDING THE CHAIRMAN.</a:t>
            </a:r>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18</a:t>
            </a:fld>
            <a:endParaRPr lang="en-US"/>
          </a:p>
        </p:txBody>
      </p:sp>
    </p:spTree>
    <p:extLst>
      <p:ext uri="{BB962C8B-B14F-4D97-AF65-F5344CB8AC3E}">
        <p14:creationId xmlns:p14="http://schemas.microsoft.com/office/powerpoint/2010/main" xmlns="" val="16384885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marL="0" indent="0"/>
            <a:r>
              <a:rPr lang="en-US" b="1" dirty="0" smtClean="0">
                <a:latin typeface="Arial Black" pitchFamily="34" charset="0"/>
              </a:rPr>
              <a:t>INDEPENDENCE</a:t>
            </a:r>
            <a:endParaRPr lang="en-US" sz="3600" dirty="0" smtClean="0">
              <a:latin typeface="Arial Black" pitchFamily="34" charset="0"/>
            </a:endParaRPr>
          </a:p>
        </p:txBody>
      </p:sp>
      <p:sp>
        <p:nvSpPr>
          <p:cNvPr id="3" name="Content Placeholder 2"/>
          <p:cNvSpPr>
            <a:spLocks noGrp="1"/>
          </p:cNvSpPr>
          <p:nvPr>
            <p:ph idx="1"/>
          </p:nvPr>
        </p:nvSpPr>
        <p:spPr>
          <a:xfrm>
            <a:off x="457200" y="1219200"/>
            <a:ext cx="8229600" cy="5257800"/>
          </a:xfrm>
        </p:spPr>
        <p:txBody>
          <a:bodyPr>
            <a:normAutofit fontScale="92500" lnSpcReduction="10000"/>
          </a:bodyPr>
          <a:lstStyle/>
          <a:p>
            <a:r>
              <a:rPr lang="en-US" sz="2400" dirty="0" smtClean="0">
                <a:latin typeface="Arial Black" pitchFamily="34" charset="0"/>
              </a:rPr>
              <a:t>THE CONSTITUTION HAS MADE THE FOLLOWING PROVISIONS TO SAFEGUARD AND ENSURE THE INDEPENDENT FUNCTIONING OF UPSC:</a:t>
            </a:r>
          </a:p>
          <a:p>
            <a:r>
              <a:rPr lang="en-US" sz="2400" dirty="0" smtClean="0">
                <a:latin typeface="Arial Black" pitchFamily="34" charset="0"/>
              </a:rPr>
              <a:t>(I) THE CHAIRMAN OR AM MEMBER OF THE UPSC CAN BE REMOVED FROM OFFICE BY THE PRESIDENT ONLY IN THE MANNER AND ON THE GROUNDS MENTIONED IN THE CONSTITUTION.</a:t>
            </a:r>
          </a:p>
          <a:p>
            <a:r>
              <a:rPr lang="en-US" sz="2400" dirty="0" smtClean="0">
                <a:latin typeface="Arial Black" pitchFamily="34" charset="0"/>
              </a:rPr>
              <a:t>(II) THE CONDITIONS OF SERVICES OF THE CHAIRMAN OR A MEMBER, THOUGH DETERMINED BY THE PRESIDENT.</a:t>
            </a:r>
          </a:p>
          <a:p>
            <a:r>
              <a:rPr lang="en-US" sz="2400" dirty="0" smtClean="0">
                <a:latin typeface="Arial Black" pitchFamily="34" charset="0"/>
              </a:rPr>
              <a:t>(III) THE ENTIRE EXPENSES INCLUDING THE SALARIES, ALLOWANCES AND PENSIONS OF THE CHAIRMAN AND MEMBERS OF THE UPSC ARE CHARGED ON THE CONSOLIDATED FUND OF INDIA.</a:t>
            </a:r>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19</a:t>
            </a:fld>
            <a:endParaRPr lang="en-US"/>
          </a:p>
        </p:txBody>
      </p:sp>
    </p:spTree>
    <p:extLst>
      <p:ext uri="{BB962C8B-B14F-4D97-AF65-F5344CB8AC3E}">
        <p14:creationId xmlns:p14="http://schemas.microsoft.com/office/powerpoint/2010/main" xmlns="" val="4009695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UNION PUBLIC SERVICE COMMISSION</a:t>
            </a:r>
            <a:endParaRPr lang="en-US" dirty="0"/>
          </a:p>
        </p:txBody>
      </p:sp>
      <p:sp>
        <p:nvSpPr>
          <p:cNvPr id="3" name="Content Placeholder 2"/>
          <p:cNvSpPr>
            <a:spLocks noGrp="1"/>
          </p:cNvSpPr>
          <p:nvPr>
            <p:ph idx="1"/>
          </p:nvPr>
        </p:nvSpPr>
        <p:spPr>
          <a:xfrm>
            <a:off x="457200" y="1295400"/>
            <a:ext cx="8229600" cy="5257800"/>
          </a:xfrm>
        </p:spPr>
        <p:txBody>
          <a:bodyPr>
            <a:normAutofit fontScale="92500" lnSpcReduction="10000"/>
          </a:bodyPr>
          <a:lstStyle/>
          <a:p>
            <a:pPr marL="0" indent="0">
              <a:buNone/>
            </a:pPr>
            <a:r>
              <a:rPr lang="en-US" b="1" u="sng" dirty="0" smtClean="0">
                <a:latin typeface="Arial Black" pitchFamily="34" charset="0"/>
              </a:rPr>
              <a:t>FUNCTIONS:</a:t>
            </a:r>
          </a:p>
          <a:p>
            <a:r>
              <a:rPr lang="en-US" sz="2400" dirty="0" smtClean="0">
                <a:latin typeface="Arial Black" pitchFamily="34" charset="0"/>
              </a:rPr>
              <a:t>THE UPSC PERFORMS THE FOLLOWING FUNCTIONS:</a:t>
            </a:r>
          </a:p>
          <a:p>
            <a:endParaRPr lang="en-US" sz="2400" dirty="0" smtClean="0">
              <a:latin typeface="Arial Black" pitchFamily="34" charset="0"/>
            </a:endParaRPr>
          </a:p>
          <a:p>
            <a:r>
              <a:rPr lang="en-US" sz="2400" dirty="0" smtClean="0">
                <a:latin typeface="Arial Black" pitchFamily="34" charset="0"/>
              </a:rPr>
              <a:t>(I) IT CONDUCTS EXAMINATIONS FOR APPOINTMENT S TO THE ALL-INDIA SERVICES.</a:t>
            </a:r>
          </a:p>
          <a:p>
            <a:r>
              <a:rPr lang="en-US" sz="2400" dirty="0" smtClean="0">
                <a:latin typeface="Arial Black" pitchFamily="34" charset="0"/>
              </a:rPr>
              <a:t>(II) IT ASSISTS THE STATE IN FARMING AND OPERATING SCHEMES OF JOINT RECRUITMENT FOR ANY SERVICES FOR WHICH CANDIDATES POSSESSING SPECIAL QUALIFICATIONS ARE REQUIRED.</a:t>
            </a:r>
          </a:p>
          <a:p>
            <a:r>
              <a:rPr lang="en-US" sz="2400" dirty="0" smtClean="0">
                <a:latin typeface="Arial Black" pitchFamily="34" charset="0"/>
              </a:rPr>
              <a:t>(III) IT SERVES ALL OR ANY OF THE NEEDS OF A STATE ON THE REQUEST OF THE STATE GOVERNOR AND WITH THE APPROVAL OF THE PRESIDENT OF INDIA.</a:t>
            </a:r>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20</a:t>
            </a:fld>
            <a:endParaRPr lang="en-US"/>
          </a:p>
        </p:txBody>
      </p:sp>
    </p:spTree>
    <p:extLst>
      <p:ext uri="{BB962C8B-B14F-4D97-AF65-F5344CB8AC3E}">
        <p14:creationId xmlns:p14="http://schemas.microsoft.com/office/powerpoint/2010/main" xmlns="" val="18414813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Black" pitchFamily="34" charset="0"/>
              </a:rPr>
              <a:t>FUNCTIONS</a:t>
            </a:r>
            <a:r>
              <a:rPr lang="en-US" b="1" u="sng" dirty="0" smtClean="0"/>
              <a:t/>
            </a:r>
            <a:br>
              <a:rPr lang="en-US" b="1" u="sng" dirty="0" smtClean="0"/>
            </a:br>
            <a:endParaRPr lang="en-US" dirty="0"/>
          </a:p>
        </p:txBody>
      </p:sp>
      <p:sp>
        <p:nvSpPr>
          <p:cNvPr id="3" name="Content Placeholder 2"/>
          <p:cNvSpPr>
            <a:spLocks noGrp="1"/>
          </p:cNvSpPr>
          <p:nvPr>
            <p:ph idx="1"/>
          </p:nvPr>
        </p:nvSpPr>
        <p:spPr/>
        <p:txBody>
          <a:bodyPr>
            <a:normAutofit fontScale="92500"/>
          </a:bodyPr>
          <a:lstStyle/>
          <a:p>
            <a:r>
              <a:rPr lang="en-US" sz="2400" dirty="0" smtClean="0">
                <a:latin typeface="Arial Black" pitchFamily="34" charset="0"/>
              </a:rPr>
              <a:t>(IV) IT ADVICES THE PRESIDENT OF INDIA ON THE FOLLOWING:</a:t>
            </a:r>
          </a:p>
          <a:p>
            <a:pPr marL="457200" indent="-457200">
              <a:buAutoNum type="alphaLcParenBoth"/>
            </a:pPr>
            <a:r>
              <a:rPr lang="en-US" sz="2400" dirty="0" smtClean="0">
                <a:latin typeface="Arial Black" pitchFamily="34" charset="0"/>
              </a:rPr>
              <a:t>ALL MATTERS RELATING TO METHODS OF RECRUITMENT TO CIVIL SERVICES</a:t>
            </a:r>
          </a:p>
          <a:p>
            <a:pPr marL="457200" indent="-457200">
              <a:buAutoNum type="alphaLcParenBoth"/>
            </a:pPr>
            <a:r>
              <a:rPr lang="en-US" sz="2400" dirty="0" smtClean="0">
                <a:latin typeface="Arial Black" pitchFamily="34" charset="0"/>
              </a:rPr>
              <a:t> THE PRINCIPLES TO BE FOLLOWED IN MAKING APPOINTMENTS TO CIVIL SERVICES AND POSTS AND IN MAKING PROMOTION</a:t>
            </a:r>
          </a:p>
          <a:p>
            <a:pPr marL="457200" indent="-457200">
              <a:buAutoNum type="alphaLcParenBoth"/>
            </a:pPr>
            <a:r>
              <a:rPr lang="en-US" sz="2400" dirty="0" smtClean="0">
                <a:latin typeface="Arial Black" pitchFamily="34" charset="0"/>
              </a:rPr>
              <a:t> THE SUITABILITY OF CANDIDATES FOR APPOINTMENTS TO CIVIL SERVICES AND POSTS</a:t>
            </a:r>
          </a:p>
          <a:p>
            <a:pPr marL="457200" indent="-457200">
              <a:buAutoNum type="alphaLcParenBoth"/>
            </a:pPr>
            <a:r>
              <a:rPr lang="en-US" sz="2400" dirty="0" smtClean="0">
                <a:latin typeface="Arial Black" pitchFamily="34" charset="0"/>
              </a:rPr>
              <a:t>ON ALL DISCIPLINARY  MATTERS AFFECTING A PERSON SERVICING UNDER THE GOVERNMENT OF INDIA.</a:t>
            </a:r>
          </a:p>
          <a:p>
            <a:pPr marL="457200" indent="-457200">
              <a:buAutoNum type="alphaLcParenBoth"/>
            </a:pPr>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21</a:t>
            </a:fld>
            <a:endParaRPr lang="en-US"/>
          </a:p>
        </p:txBody>
      </p:sp>
    </p:spTree>
    <p:extLst>
      <p:ext uri="{BB962C8B-B14F-4D97-AF65-F5344CB8AC3E}">
        <p14:creationId xmlns:p14="http://schemas.microsoft.com/office/powerpoint/2010/main" xmlns="" val="15600577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UNION PUBLIC SERVICE COMMISSION</a:t>
            </a:r>
            <a:endParaRPr lang="en-US" dirty="0"/>
          </a:p>
        </p:txBody>
      </p:sp>
      <p:sp>
        <p:nvSpPr>
          <p:cNvPr id="3" name="Content Placeholder 2"/>
          <p:cNvSpPr>
            <a:spLocks noGrp="1"/>
          </p:cNvSpPr>
          <p:nvPr>
            <p:ph idx="1"/>
          </p:nvPr>
        </p:nvSpPr>
        <p:spPr>
          <a:xfrm>
            <a:off x="457200" y="1143000"/>
            <a:ext cx="8229600" cy="5410200"/>
          </a:xfrm>
        </p:spPr>
        <p:txBody>
          <a:bodyPr>
            <a:normAutofit fontScale="85000" lnSpcReduction="20000"/>
          </a:bodyPr>
          <a:lstStyle/>
          <a:p>
            <a:pPr marL="0" indent="0">
              <a:buNone/>
            </a:pPr>
            <a:endParaRPr lang="en-US" dirty="0" smtClean="0"/>
          </a:p>
          <a:p>
            <a:r>
              <a:rPr lang="en-US" sz="2400" dirty="0" smtClean="0">
                <a:latin typeface="Arial Black" pitchFamily="34" charset="0"/>
              </a:rPr>
              <a:t>THE COMMISSION VISUALIZES THE UPSC TO BE THE ‘WATCHDOG OF MERIT SYSTEM’ IN INDIA.</a:t>
            </a:r>
          </a:p>
          <a:p>
            <a:r>
              <a:rPr lang="en-US" sz="2400" dirty="0" smtClean="0">
                <a:latin typeface="Arial Black" pitchFamily="34" charset="0"/>
              </a:rPr>
              <a:t>IT IS CONCERNED WITH THE RECRUITMENT TO THE ALL-INDIA SERVICES AND CENTRAL SERVICES AND ADVISES THE GOVERNMENT.</a:t>
            </a:r>
          </a:p>
          <a:p>
            <a:r>
              <a:rPr lang="en-US" sz="2400" dirty="0" smtClean="0">
                <a:latin typeface="Arial Black" pitchFamily="34" charset="0"/>
              </a:rPr>
              <a:t>IT IS NOT CONCERNED WITH THE CLASSIFICATION OF THE SERVICES, PAY AND SERVICE CONDITIONS, TRAINING, AND SO ON.</a:t>
            </a:r>
          </a:p>
          <a:p>
            <a:r>
              <a:rPr lang="en-US" sz="2400" dirty="0" smtClean="0">
                <a:latin typeface="Arial Black" pitchFamily="34" charset="0"/>
              </a:rPr>
              <a:t>THE ROLE OF UPSC IS NOT ONLY LIMITED, BUT ALSO RECOMMENDATIONS MADE BY IT ARE ONLY OF ADVISORY NATURE AND HENCE, THEY ARE JUST TO ADVISE NOT TO DECIDE.</a:t>
            </a:r>
          </a:p>
          <a:p>
            <a:r>
              <a:rPr lang="en-US" sz="2400" dirty="0" smtClean="0">
                <a:latin typeface="Arial Black" pitchFamily="34" charset="0"/>
              </a:rPr>
              <a:t>THE EMERGENCE OF CENTRAL VIGILANCE COMMISSION (CVC)IN 1954 AFFECTED THE ROLE OF UPSC IN DISCIPLINARY MATTERS.</a:t>
            </a:r>
          </a:p>
          <a:p>
            <a:r>
              <a:rPr lang="en-US" sz="2400" dirty="0" smtClean="0">
                <a:latin typeface="Arial Black" pitchFamily="34" charset="0"/>
              </a:rPr>
              <a:t>HOWEVER THE UPSC, BEING AND INDEPENDENT CONSTITUTIONAL BODY, HAS AN EDGE OVER THE CVC.</a:t>
            </a:r>
          </a:p>
        </p:txBody>
      </p:sp>
      <p:sp>
        <p:nvSpPr>
          <p:cNvPr id="4" name="Slide Number Placeholder 3"/>
          <p:cNvSpPr>
            <a:spLocks noGrp="1"/>
          </p:cNvSpPr>
          <p:nvPr>
            <p:ph type="sldNum" sz="quarter" idx="12"/>
          </p:nvPr>
        </p:nvSpPr>
        <p:spPr/>
        <p:txBody>
          <a:bodyPr/>
          <a:lstStyle/>
          <a:p>
            <a:fld id="{8EFB0F38-F592-4139-90F4-416584BD87BE}" type="slidenum">
              <a:rPr lang="en-US" smtClean="0"/>
              <a:pPr/>
              <a:t>22</a:t>
            </a:fld>
            <a:endParaRPr lang="en-US"/>
          </a:p>
        </p:txBody>
      </p:sp>
    </p:spTree>
    <p:extLst>
      <p:ext uri="{BB962C8B-B14F-4D97-AF65-F5344CB8AC3E}">
        <p14:creationId xmlns:p14="http://schemas.microsoft.com/office/powerpoint/2010/main" xmlns="" val="20667268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381000"/>
          </a:xfrm>
        </p:spPr>
        <p:txBody>
          <a:bodyPr>
            <a:normAutofit fontScale="90000"/>
          </a:bodyPr>
          <a:lstStyle/>
          <a:p>
            <a:r>
              <a:rPr lang="en-US" b="1" dirty="0" smtClean="0">
                <a:latin typeface="Arial Black" pitchFamily="34" charset="0"/>
              </a:rPr>
              <a:t>MINISTRY OF PERSONNEL</a:t>
            </a:r>
            <a:r>
              <a:rPr lang="en-US" b="1" u="sng" dirty="0" smtClean="0"/>
              <a:t/>
            </a:r>
            <a:br>
              <a:rPr lang="en-US" b="1" u="sng" dirty="0" smtClean="0"/>
            </a:br>
            <a:endParaRPr lang="en-US" dirty="0"/>
          </a:p>
        </p:txBody>
      </p:sp>
      <p:sp>
        <p:nvSpPr>
          <p:cNvPr id="3" name="Content Placeholder 2"/>
          <p:cNvSpPr>
            <a:spLocks noGrp="1"/>
          </p:cNvSpPr>
          <p:nvPr>
            <p:ph idx="1"/>
          </p:nvPr>
        </p:nvSpPr>
        <p:spPr>
          <a:xfrm>
            <a:off x="457200" y="990600"/>
            <a:ext cx="8229600" cy="5410200"/>
          </a:xfrm>
        </p:spPr>
        <p:txBody>
          <a:bodyPr>
            <a:normAutofit fontScale="92500"/>
          </a:bodyPr>
          <a:lstStyle/>
          <a:p>
            <a:r>
              <a:rPr lang="en-US" sz="2400" dirty="0" smtClean="0">
                <a:latin typeface="Arial Black" pitchFamily="34" charset="0"/>
              </a:rPr>
              <a:t>THE FULL-NAME OF THE MINISTRY OF PERSONNEL IS THE MINISTRY OF PERSONNEL, PUBLIC GRIEVANCES, AND PENSIONS.</a:t>
            </a:r>
          </a:p>
          <a:p>
            <a:r>
              <a:rPr lang="en-US" sz="2400" dirty="0" smtClean="0">
                <a:latin typeface="Arial Black" pitchFamily="34" charset="0"/>
              </a:rPr>
              <a:t>IT IS THE NODAL PERSONNEL AND ADMINISTRATIVE REFORMS AGENCY IN THE COUNTRY.</a:t>
            </a:r>
          </a:p>
          <a:p>
            <a:pPr marL="457200" indent="-457200">
              <a:buAutoNum type="alphaLcParenBoth"/>
            </a:pPr>
            <a:r>
              <a:rPr lang="en-US" sz="2400" dirty="0" smtClean="0">
                <a:latin typeface="Arial Black" pitchFamily="34" charset="0"/>
              </a:rPr>
              <a:t>IT IS HEADED, POLITICALLY BY THE PRIME MINISTER AND ADMINISTRATIVELY,  BY THE PERSONNEL SECRETARY. </a:t>
            </a:r>
          </a:p>
          <a:p>
            <a:pPr marL="457200" indent="-457200">
              <a:buAutoNum type="alphaLcParenBoth"/>
            </a:pPr>
            <a:r>
              <a:rPr lang="en-US" sz="2400" dirty="0" smtClean="0">
                <a:latin typeface="Arial Black" pitchFamily="34" charset="0"/>
              </a:rPr>
              <a:t>DEPARTMENT OF PERSONNEL AND TRAINING</a:t>
            </a:r>
          </a:p>
          <a:p>
            <a:pPr marL="457200" indent="-457200">
              <a:buAutoNum type="alphaLcParenBoth"/>
            </a:pPr>
            <a:r>
              <a:rPr lang="en-US" sz="2400" dirty="0" smtClean="0">
                <a:latin typeface="Arial Black" pitchFamily="34" charset="0"/>
              </a:rPr>
              <a:t>DEPARTMENT OF ADMINISTRATIVE REFORMS, AND PUBLIC GRIEVANCES.</a:t>
            </a:r>
          </a:p>
          <a:p>
            <a:pPr marL="457200" indent="-457200">
              <a:buAutoNum type="alphaLcParenBoth"/>
            </a:pPr>
            <a:r>
              <a:rPr lang="en-US" sz="2400" dirty="0" smtClean="0">
                <a:latin typeface="Arial Black" pitchFamily="34" charset="0"/>
              </a:rPr>
              <a:t>DEPARTMENT OF PENSIONS AND PENSIONER’S WELFARE.</a:t>
            </a:r>
          </a:p>
          <a:p>
            <a:endParaRPr lang="en-US" sz="2400" dirty="0" smtClean="0"/>
          </a:p>
          <a:p>
            <a:endParaRPr lang="en-US" sz="2400" dirty="0" smtClean="0"/>
          </a:p>
          <a:p>
            <a:endParaRPr lang="en-US" sz="2400" dirty="0" smtClean="0"/>
          </a:p>
        </p:txBody>
      </p:sp>
      <p:sp>
        <p:nvSpPr>
          <p:cNvPr id="4" name="Slide Number Placeholder 3"/>
          <p:cNvSpPr>
            <a:spLocks noGrp="1"/>
          </p:cNvSpPr>
          <p:nvPr>
            <p:ph type="sldNum" sz="quarter" idx="12"/>
          </p:nvPr>
        </p:nvSpPr>
        <p:spPr/>
        <p:txBody>
          <a:bodyPr/>
          <a:lstStyle/>
          <a:p>
            <a:fld id="{8EFB0F38-F592-4139-90F4-416584BD87BE}" type="slidenum">
              <a:rPr lang="en-US" smtClean="0"/>
              <a:pPr/>
              <a:t>23</a:t>
            </a:fld>
            <a:endParaRPr lang="en-US"/>
          </a:p>
        </p:txBody>
      </p:sp>
    </p:spTree>
    <p:extLst>
      <p:ext uri="{BB962C8B-B14F-4D97-AF65-F5344CB8AC3E}">
        <p14:creationId xmlns:p14="http://schemas.microsoft.com/office/powerpoint/2010/main" xmlns="" val="10441761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a:t>
            </a:r>
            <a:r>
              <a:rPr lang="en-US" b="1" dirty="0" smtClean="0">
                <a:latin typeface="Arial Black" pitchFamily="34" charset="0"/>
              </a:rPr>
              <a:t> MINISTRY OF PERSONNEL </a:t>
            </a:r>
            <a:r>
              <a:rPr lang="en-US" dirty="0" err="1" smtClean="0"/>
              <a:t>ntinued</a:t>
            </a:r>
            <a:endParaRPr lang="en-US" dirty="0"/>
          </a:p>
        </p:txBody>
      </p:sp>
      <p:sp>
        <p:nvSpPr>
          <p:cNvPr id="3" name="Content Placeholder 2"/>
          <p:cNvSpPr>
            <a:spLocks noGrp="1"/>
          </p:cNvSpPr>
          <p:nvPr>
            <p:ph idx="1"/>
          </p:nvPr>
        </p:nvSpPr>
        <p:spPr>
          <a:xfrm>
            <a:off x="457200" y="1143000"/>
            <a:ext cx="8229600" cy="4983163"/>
          </a:xfrm>
        </p:spPr>
        <p:txBody>
          <a:bodyPr>
            <a:normAutofit fontScale="85000" lnSpcReduction="10000"/>
          </a:bodyPr>
          <a:lstStyle/>
          <a:p>
            <a:pPr>
              <a:buNone/>
            </a:pPr>
            <a:endParaRPr lang="en-US" b="1" u="sng" dirty="0"/>
          </a:p>
          <a:p>
            <a:r>
              <a:rPr lang="en-US" sz="2400" dirty="0" smtClean="0">
                <a:latin typeface="Arial Black" pitchFamily="34" charset="0"/>
              </a:rPr>
              <a:t>THE VARIOUS AGENCIES WHICH WORKS UNDER THE ADMINISTRATIVE CONTROL OF THE MINISTRY ARE:</a:t>
            </a:r>
          </a:p>
          <a:p>
            <a:pPr marL="457200" indent="-457200">
              <a:buFont typeface="+mj-lt"/>
              <a:buAutoNum type="arabicPeriod"/>
            </a:pPr>
            <a:r>
              <a:rPr lang="en-US" sz="2400" dirty="0" smtClean="0">
                <a:latin typeface="Arial Black" pitchFamily="34" charset="0"/>
              </a:rPr>
              <a:t>UNION PUBLIC SERVICE COMMISSION (UPSC)</a:t>
            </a:r>
          </a:p>
          <a:p>
            <a:pPr marL="457200" indent="-457200">
              <a:buFont typeface="+mj-lt"/>
              <a:buAutoNum type="arabicPeriod"/>
            </a:pPr>
            <a:r>
              <a:rPr lang="en-US" sz="2400" dirty="0" smtClean="0">
                <a:latin typeface="Arial Black" pitchFamily="34" charset="0"/>
              </a:rPr>
              <a:t>STAFF SELECTION COMMISSION (SSC)</a:t>
            </a:r>
          </a:p>
          <a:p>
            <a:pPr marL="457200" indent="-457200">
              <a:buFont typeface="+mj-lt"/>
              <a:buAutoNum type="arabicPeriod"/>
            </a:pPr>
            <a:r>
              <a:rPr lang="en-US" sz="2400" dirty="0" smtClean="0">
                <a:latin typeface="Arial Black" pitchFamily="34" charset="0"/>
              </a:rPr>
              <a:t>PUBLIC ENTERPRISES SELECTION BOARD ( PESB)</a:t>
            </a:r>
          </a:p>
          <a:p>
            <a:pPr marL="457200" indent="-457200">
              <a:buFont typeface="+mj-lt"/>
              <a:buAutoNum type="arabicPeriod"/>
            </a:pPr>
            <a:r>
              <a:rPr lang="en-US" sz="2400" dirty="0" smtClean="0">
                <a:latin typeface="Arial Black" pitchFamily="34" charset="0"/>
              </a:rPr>
              <a:t>CENTRAL VIGILANCE COMMISSION (CVC)</a:t>
            </a:r>
          </a:p>
          <a:p>
            <a:pPr marL="457200" indent="-457200">
              <a:buFont typeface="+mj-lt"/>
              <a:buAutoNum type="arabicPeriod"/>
            </a:pPr>
            <a:r>
              <a:rPr lang="en-US" sz="2400" dirty="0" smtClean="0">
                <a:latin typeface="Arial Black" pitchFamily="34" charset="0"/>
              </a:rPr>
              <a:t>CENTRAL BUREAU OF INVESTIGATION (CBI)</a:t>
            </a:r>
          </a:p>
          <a:p>
            <a:pPr marL="457200" indent="-457200">
              <a:buFont typeface="+mj-lt"/>
              <a:buAutoNum type="arabicPeriod"/>
            </a:pPr>
            <a:r>
              <a:rPr lang="en-US" sz="2400" dirty="0" smtClean="0">
                <a:latin typeface="Arial Black" pitchFamily="34" charset="0"/>
              </a:rPr>
              <a:t>CENTRAL ADMINISTRATIVE TRIBUNAL (CAT)</a:t>
            </a:r>
          </a:p>
          <a:p>
            <a:pPr marL="457200" indent="-457200">
              <a:buFont typeface="+mj-lt"/>
              <a:buAutoNum type="arabicPeriod"/>
            </a:pPr>
            <a:r>
              <a:rPr lang="en-US" sz="2400" dirty="0" smtClean="0">
                <a:latin typeface="Arial Black" pitchFamily="34" charset="0"/>
              </a:rPr>
              <a:t>NATIONAL ACADEMY OF ADMINISTRATION ( NAA)</a:t>
            </a:r>
          </a:p>
          <a:p>
            <a:pPr marL="457200" indent="-457200">
              <a:buFont typeface="+mj-lt"/>
              <a:buAutoNum type="arabicPeriod"/>
            </a:pPr>
            <a:r>
              <a:rPr lang="en-US" sz="2400" dirty="0" smtClean="0">
                <a:latin typeface="Arial Black" pitchFamily="34" charset="0"/>
              </a:rPr>
              <a:t>INDIAN INSTITUTE OF PUBLIC ADMINISTRATION (IIPA) </a:t>
            </a:r>
          </a:p>
          <a:p>
            <a:pPr marL="457200" indent="-457200">
              <a:buFont typeface="+mj-lt"/>
              <a:buAutoNum type="arabicPeriod"/>
            </a:pPr>
            <a:r>
              <a:rPr lang="en-US" sz="2400" dirty="0" smtClean="0">
                <a:latin typeface="Arial Black" pitchFamily="34" charset="0"/>
              </a:rPr>
              <a:t>INSTITUTE OF SECRETARIAT TRAINING AND MANAGEMENT (ISTM)</a:t>
            </a:r>
          </a:p>
          <a:p>
            <a:pPr marL="457200" indent="-457200">
              <a:buFont typeface="+mj-lt"/>
              <a:buAutoNum type="arabicPeriod"/>
            </a:pPr>
            <a:r>
              <a:rPr lang="en-US" sz="2400" dirty="0" smtClean="0">
                <a:latin typeface="Arial Black" pitchFamily="34" charset="0"/>
              </a:rPr>
              <a:t>JOINT CONSULTATIVE MACHINERY (JCM)</a:t>
            </a:r>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24</a:t>
            </a:fld>
            <a:endParaRPr lang="en-US"/>
          </a:p>
        </p:txBody>
      </p:sp>
    </p:spTree>
    <p:extLst>
      <p:ext uri="{BB962C8B-B14F-4D97-AF65-F5344CB8AC3E}">
        <p14:creationId xmlns:p14="http://schemas.microsoft.com/office/powerpoint/2010/main" xmlns="" val="1474937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u="sng" dirty="0" smtClean="0">
                <a:latin typeface="Arial Black" pitchFamily="34" charset="0"/>
              </a:rPr>
              <a:t>CENTRAL ADMINISTRATIVE TRIBUNAL</a:t>
            </a:r>
            <a:r>
              <a:rPr lang="en-US" b="1" u="sng" dirty="0" smtClean="0"/>
              <a:t/>
            </a:r>
            <a:br>
              <a:rPr lang="en-US" b="1" u="sng" dirty="0" smtClean="0"/>
            </a:br>
            <a:endParaRPr lang="en-US" dirty="0"/>
          </a:p>
        </p:txBody>
      </p:sp>
      <p:sp>
        <p:nvSpPr>
          <p:cNvPr id="3" name="Content Placeholder 2"/>
          <p:cNvSpPr>
            <a:spLocks noGrp="1"/>
          </p:cNvSpPr>
          <p:nvPr>
            <p:ph idx="1"/>
          </p:nvPr>
        </p:nvSpPr>
        <p:spPr>
          <a:xfrm>
            <a:off x="457200" y="1219200"/>
            <a:ext cx="8229600" cy="5638800"/>
          </a:xfrm>
        </p:spPr>
        <p:txBody>
          <a:bodyPr>
            <a:normAutofit fontScale="85000" lnSpcReduction="10000"/>
          </a:bodyPr>
          <a:lstStyle/>
          <a:p>
            <a:r>
              <a:rPr lang="en-US" sz="2400" dirty="0" smtClean="0">
                <a:latin typeface="Arial Black" pitchFamily="34" charset="0"/>
              </a:rPr>
              <a:t>FOLLOWING POINTS CAN BE NOTED WITH REGARD TO THE CENTRAL ADMINISTRATIVE TRIBUNAL:</a:t>
            </a:r>
          </a:p>
          <a:p>
            <a:pPr marL="457200" indent="-457200">
              <a:buFont typeface="+mj-lt"/>
              <a:buAutoNum type="arabicPeriod"/>
            </a:pPr>
            <a:r>
              <a:rPr lang="en-US" sz="2400" dirty="0" smtClean="0">
                <a:latin typeface="Arial Black" pitchFamily="34" charset="0"/>
              </a:rPr>
              <a:t>IT WAS ESTABLISHED IN 1985 UNDER THE ADMINISTRATIVE TRIBUNAL ACT (1985) OF PARLIAMENT.</a:t>
            </a:r>
          </a:p>
          <a:p>
            <a:pPr marL="457200" indent="-457200">
              <a:buFont typeface="+mj-lt"/>
              <a:buAutoNum type="arabicPeriod"/>
            </a:pPr>
            <a:r>
              <a:rPr lang="en-US" sz="2400" dirty="0" smtClean="0">
                <a:latin typeface="Arial Black" pitchFamily="34" charset="0"/>
              </a:rPr>
              <a:t>ITS OBJECTIVE IS TO PROVIDE SPEEDY AND INEXPENSIVE JUSTICE TO AGGRIEVED CIVIL SERVANTS. IT DEALS WITH DISPUTES RELATING TO RECRUITMENT AND ALL SERVICES MATTERS.</a:t>
            </a:r>
          </a:p>
          <a:p>
            <a:pPr marL="457200" indent="-457200">
              <a:buFont typeface="+mj-lt"/>
              <a:buAutoNum type="arabicPeriod"/>
            </a:pPr>
            <a:r>
              <a:rPr lang="en-US" sz="2400" dirty="0" smtClean="0">
                <a:latin typeface="Arial Black" pitchFamily="34" charset="0"/>
              </a:rPr>
              <a:t>IT IS A MULTI-MEMBER BODY CONSISTING OF A CHAIRMAN, 16    VICE-CHAIRMAN AND 49 MEMBERS.</a:t>
            </a:r>
          </a:p>
          <a:p>
            <a:pPr marL="457200" indent="-457200">
              <a:buFont typeface="+mj-lt"/>
              <a:buAutoNum type="arabicPeriod"/>
            </a:pPr>
            <a:r>
              <a:rPr lang="en-US" sz="2400" dirty="0" smtClean="0">
                <a:latin typeface="Arial Black" pitchFamily="34" charset="0"/>
              </a:rPr>
              <a:t>ITS MEMBERS ARE DRAWN FROM BOTH JUDICIAL AND ADMINISTRATIVE STREAMS. THEY ARE APPOINTED BY THE PRESIDENT.</a:t>
            </a:r>
          </a:p>
          <a:p>
            <a:pPr marL="457200" indent="-457200">
              <a:buFont typeface="+mj-lt"/>
              <a:buAutoNum type="arabicPeriod"/>
            </a:pPr>
            <a:r>
              <a:rPr lang="en-US" sz="2400" dirty="0" smtClean="0">
                <a:latin typeface="Arial Black" pitchFamily="34" charset="0"/>
              </a:rPr>
              <a:t>IT IS GUIDED BY THE PRINCIPLES OF NATURAL JUSTICE. IT IS NOT BOUND BY THE PROCEDURE LAID DOWN IN THE CIVIL PROCEDURE CODE (1908).</a:t>
            </a:r>
          </a:p>
          <a:p>
            <a:pPr marL="457200" indent="-457200">
              <a:buFont typeface="+mj-lt"/>
              <a:buAutoNum type="arabicPeriod"/>
            </a:pPr>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25</a:t>
            </a:fld>
            <a:endParaRPr lang="en-US"/>
          </a:p>
        </p:txBody>
      </p:sp>
    </p:spTree>
    <p:extLst>
      <p:ext uri="{BB962C8B-B14F-4D97-AF65-F5344CB8AC3E}">
        <p14:creationId xmlns:p14="http://schemas.microsoft.com/office/powerpoint/2010/main" xmlns="" val="24091221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Arial Black" pitchFamily="34" charset="0"/>
              </a:rPr>
              <a:t>Training of IAS</a:t>
            </a:r>
            <a:r>
              <a:rPr lang="en-US" b="1" u="sng" dirty="0" smtClean="0"/>
              <a:t/>
            </a:r>
            <a:br>
              <a:rPr lang="en-US" b="1" u="sng" dirty="0" smtClean="0"/>
            </a:br>
            <a:endParaRPr lang="en-US" dirty="0"/>
          </a:p>
        </p:txBody>
      </p:sp>
      <p:sp>
        <p:nvSpPr>
          <p:cNvPr id="3" name="Content Placeholder 2"/>
          <p:cNvSpPr>
            <a:spLocks noGrp="1"/>
          </p:cNvSpPr>
          <p:nvPr>
            <p:ph idx="1"/>
          </p:nvPr>
        </p:nvSpPr>
        <p:spPr>
          <a:xfrm>
            <a:off x="457200" y="914400"/>
            <a:ext cx="8229600" cy="5638800"/>
          </a:xfrm>
        </p:spPr>
        <p:txBody>
          <a:bodyPr>
            <a:normAutofit fontScale="92500"/>
          </a:bodyPr>
          <a:lstStyle/>
          <a:p>
            <a:r>
              <a:rPr lang="en-US" sz="1800" dirty="0" smtClean="0">
                <a:latin typeface="Arial Black" pitchFamily="34" charset="0"/>
              </a:rPr>
              <a:t>THE FOUNDATIONAL TRAINING COURSE ORGANIZED THE NATIONAL ACADEMY IS A COMBINED TRAINING COURSE FOR THE NEW ENTRANTS OF ALL INDIA SERVICES, THAT IS IAS, IPS AND IFS</a:t>
            </a:r>
          </a:p>
          <a:p>
            <a:r>
              <a:rPr lang="en-US" sz="1800" dirty="0" smtClean="0">
                <a:latin typeface="Arial Black" pitchFamily="34" charset="0"/>
              </a:rPr>
              <a:t>THIS COMBINED COURSE UNDER A COMMON ROOF IS IMPARTED WITH THE FOLLOWING OBJECTIVES:</a:t>
            </a:r>
          </a:p>
          <a:p>
            <a:pPr marL="514350" indent="-514350">
              <a:buFont typeface="+mj-lt"/>
              <a:buAutoNum type="romanLcPeriod"/>
            </a:pPr>
            <a:r>
              <a:rPr lang="en-US" sz="1800" dirty="0" smtClean="0">
                <a:latin typeface="Arial Black" pitchFamily="34" charset="0"/>
              </a:rPr>
              <a:t>TO DEVELOP A FEELING OF BELONGINGNESS AND A BROAD COMMON OUTLOOK AMONG THE MEMBERS OF THE HIGHER CIVIL SERVICES.</a:t>
            </a:r>
          </a:p>
          <a:p>
            <a:pPr marL="514350" indent="-514350">
              <a:buFont typeface="+mj-lt"/>
              <a:buAutoNum type="romanLcPeriod"/>
            </a:pPr>
            <a:r>
              <a:rPr lang="en-US" sz="1800" dirty="0" smtClean="0">
                <a:latin typeface="Arial Black" pitchFamily="34" charset="0"/>
              </a:rPr>
              <a:t>TO PROVIDE AN UNDERSTANDING OF THE CONSTITUTIONAL, ECONOMIC, SOCIAL, POLITICAL, LEGAL AND CULTURAL CONTEXT WITHIN WHICH THE ADMINISTRATORS HAVE TO FUNCTION AND MAKE THEIR CONTRIBUTIONS.</a:t>
            </a:r>
          </a:p>
          <a:p>
            <a:pPr marL="514350" indent="-514350">
              <a:buFont typeface="+mj-lt"/>
              <a:buAutoNum type="romanLcPeriod"/>
            </a:pPr>
            <a:r>
              <a:rPr lang="en-US" sz="1800" dirty="0" smtClean="0">
                <a:latin typeface="Arial Black" pitchFamily="34" charset="0"/>
              </a:rPr>
              <a:t>TO TEACH PROFESSIONAL, ADMINISTRATIVE AND HUMAN VALUES AMONG THE PROBATIONERS.</a:t>
            </a:r>
            <a:r>
              <a:rPr lang="en-US" sz="1800" dirty="0" smtClean="0"/>
              <a:t> </a:t>
            </a:r>
          </a:p>
          <a:p>
            <a:pPr marL="514350" indent="-514350">
              <a:buFont typeface="+mj-lt"/>
              <a:buAutoNum type="romanLcPeriod"/>
            </a:pPr>
            <a:r>
              <a:rPr lang="en-US" sz="1800" dirty="0" smtClean="0">
                <a:latin typeface="Arial Black" pitchFamily="34" charset="0"/>
              </a:rPr>
              <a:t>AFTER COMPLETION OF THE FOUNDATIONAL COURSE, THE PROBATIONERS OF OTHER SERVICES ARE SENT TO THEIR RESPECTIVE TRAINING INSTITUTES FOR PROFESSIONAL TRAINING, WHILE IAS PROBATIONERS CONTINUE TO STAY AT THE ACADEMY FOR THEIR PROFESSIONAL TRAINING.</a:t>
            </a:r>
          </a:p>
          <a:p>
            <a:pPr marL="514350" indent="-514350">
              <a:buFont typeface="+mj-lt"/>
              <a:buAutoNum type="romanLcPeriod"/>
            </a:pPr>
            <a:endParaRPr lang="en-US" sz="1800" dirty="0" smtClean="0">
              <a:latin typeface="Arial Black" pitchFamily="34" charset="0"/>
            </a:endParaRPr>
          </a:p>
          <a:p>
            <a:pPr marL="514350" indent="-514350">
              <a:buFont typeface="+mj-lt"/>
              <a:buAutoNum type="romanLcPeriod"/>
            </a:pPr>
            <a:endParaRPr lang="en-US" sz="1800" dirty="0" smtClean="0">
              <a:latin typeface="Arial Black" pitchFamily="34" charset="0"/>
            </a:endParaRPr>
          </a:p>
          <a:p>
            <a:pPr marL="514350" indent="-514350">
              <a:buFont typeface="+mj-lt"/>
              <a:buAutoNum type="romanLcPeriod"/>
            </a:pPr>
            <a:endParaRPr lang="en-US" sz="1800" dirty="0">
              <a:latin typeface="Arial Black" pitchFamily="34" charset="0"/>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26</a:t>
            </a:fld>
            <a:endParaRPr lang="en-US"/>
          </a:p>
        </p:txBody>
      </p:sp>
    </p:spTree>
    <p:extLst>
      <p:ext uri="{BB962C8B-B14F-4D97-AF65-F5344CB8AC3E}">
        <p14:creationId xmlns:p14="http://schemas.microsoft.com/office/powerpoint/2010/main" xmlns="" val="24463063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continued</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b="1" u="sng" dirty="0"/>
              <a:t>Training of IAS:</a:t>
            </a:r>
          </a:p>
          <a:p>
            <a:r>
              <a:rPr lang="en-US" sz="2400" dirty="0" smtClean="0">
                <a:latin typeface="Arial Black" pitchFamily="34" charset="0"/>
              </a:rPr>
              <a:t>IN 1957, THE IAS STAFF COLLEGE WAS ESTABLISHED AT SHIMLA TO PROVIDE A REFRESHER TRAINING COURSE FOR SENIOR IAS OFFICERS.</a:t>
            </a:r>
          </a:p>
          <a:p>
            <a:r>
              <a:rPr lang="en-US" sz="2400" dirty="0" smtClean="0">
                <a:latin typeface="Arial Black" pitchFamily="34" charset="0"/>
              </a:rPr>
              <a:t>THE VARIOUS COMPONENTS OF THE INDUCTION TRAINING PROGRAMME FOR IAS ARE:</a:t>
            </a:r>
          </a:p>
          <a:p>
            <a:pPr marL="514350" indent="-514350">
              <a:buFont typeface="+mj-lt"/>
              <a:buAutoNum type="romanLcPeriod"/>
            </a:pPr>
            <a:r>
              <a:rPr lang="en-US" sz="2400" dirty="0" smtClean="0">
                <a:latin typeface="Arial Black" pitchFamily="34" charset="0"/>
              </a:rPr>
              <a:t>FOUNDATIONAL TRAINING                                   4MONTHS </a:t>
            </a:r>
          </a:p>
          <a:p>
            <a:pPr marL="514350" indent="-514350">
              <a:buFont typeface="+mj-lt"/>
              <a:buAutoNum type="romanLcPeriod"/>
            </a:pPr>
            <a:r>
              <a:rPr lang="en-US" sz="2400" dirty="0" smtClean="0">
                <a:latin typeface="Arial Black" pitchFamily="34" charset="0"/>
              </a:rPr>
              <a:t>PROFESSIONAL TRAINING (FIRST SPELL)                 5MONTHS</a:t>
            </a:r>
          </a:p>
          <a:p>
            <a:pPr marL="514350" indent="-514350">
              <a:buFont typeface="+mj-lt"/>
              <a:buAutoNum type="romanLcPeriod"/>
            </a:pPr>
            <a:r>
              <a:rPr lang="en-US" sz="2400" dirty="0" smtClean="0">
                <a:latin typeface="Arial Black" pitchFamily="34" charset="0"/>
              </a:rPr>
              <a:t>DISTRICT TRAINING IN THE STATE                         12MOTHS</a:t>
            </a:r>
          </a:p>
          <a:p>
            <a:pPr marL="514350" indent="-514350">
              <a:buFont typeface="+mj-lt"/>
              <a:buAutoNum type="romanLcPeriod"/>
            </a:pPr>
            <a:r>
              <a:rPr lang="en-US" sz="2400" dirty="0" smtClean="0">
                <a:latin typeface="Arial Black" pitchFamily="34" charset="0"/>
              </a:rPr>
              <a:t>PROFESSIONAL TRAINING (SECOND SPELL)            3MONTHS</a:t>
            </a:r>
          </a:p>
          <a:p>
            <a:pPr marL="0" indent="0">
              <a:buNone/>
            </a:pPr>
            <a:r>
              <a:rPr lang="en-US" sz="2400" dirty="0" smtClean="0">
                <a:latin typeface="Arial Black" pitchFamily="34" charset="0"/>
              </a:rPr>
              <a:t>         </a:t>
            </a:r>
          </a:p>
          <a:p>
            <a:pPr marL="0" indent="0">
              <a:buNone/>
            </a:pPr>
            <a:r>
              <a:rPr lang="en-US" sz="2400" dirty="0" smtClean="0">
                <a:latin typeface="Arial Black" pitchFamily="34" charset="0"/>
              </a:rPr>
              <a:t>              TOTAL                                                              24MONTHS</a:t>
            </a:r>
            <a:endParaRPr lang="en-US" sz="2400" dirty="0">
              <a:latin typeface="Arial Black" pitchFamily="34" charset="0"/>
            </a:endParaRPr>
          </a:p>
        </p:txBody>
      </p:sp>
      <p:sp>
        <p:nvSpPr>
          <p:cNvPr id="4" name="Slide Number Placeholder 3"/>
          <p:cNvSpPr>
            <a:spLocks noGrp="1"/>
          </p:cNvSpPr>
          <p:nvPr>
            <p:ph type="sldNum" sz="quarter" idx="12"/>
          </p:nvPr>
        </p:nvSpPr>
        <p:spPr/>
        <p:txBody>
          <a:bodyPr/>
          <a:lstStyle/>
          <a:p>
            <a:fld id="{8EFB0F38-F592-4139-90F4-416584BD87BE}" type="slidenum">
              <a:rPr lang="en-US" smtClean="0"/>
              <a:pPr/>
              <a:t>27</a:t>
            </a:fld>
            <a:endParaRPr lang="en-US"/>
          </a:p>
        </p:txBody>
      </p:sp>
    </p:spTree>
    <p:extLst>
      <p:ext uri="{BB962C8B-B14F-4D97-AF65-F5344CB8AC3E}">
        <p14:creationId xmlns:p14="http://schemas.microsoft.com/office/powerpoint/2010/main" xmlns="" val="21346184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1321</TotalTime>
  <Words>1818</Words>
  <Application>Microsoft Office PowerPoint</Application>
  <PresentationFormat>On-screen Show (4:3)</PresentationFormat>
  <Paragraphs>206</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COMPARATIVE PUBLIC ADMINISTRATION  MPA 503</vt:lpstr>
      <vt:lpstr>INDIA</vt:lpstr>
      <vt:lpstr>INDIA</vt:lpstr>
      <vt:lpstr>EXECUTIVE</vt:lpstr>
      <vt:lpstr>EXECUTIVE</vt:lpstr>
      <vt:lpstr>LEGISLATIVE</vt:lpstr>
      <vt:lpstr>LEGISLATIVE</vt:lpstr>
      <vt:lpstr>JUDICIARY</vt:lpstr>
      <vt:lpstr>ALL INDIA SERVICES </vt:lpstr>
      <vt:lpstr>ALL INDIA SERVICES</vt:lpstr>
      <vt:lpstr>System of Recruitment</vt:lpstr>
      <vt:lpstr>CENTRAL SERVICES</vt:lpstr>
      <vt:lpstr>SYSTEM OF RECRUITMENT</vt:lpstr>
      <vt:lpstr>SYSTEM OF RECRUITMENT</vt:lpstr>
      <vt:lpstr>SELECTION OF CANDIDATES  </vt:lpstr>
      <vt:lpstr>SELECTION OF CANDIDATES </vt:lpstr>
      <vt:lpstr>UNION PUBLIC SERVICE COMMISSION</vt:lpstr>
      <vt:lpstr>COMPOSITION </vt:lpstr>
      <vt:lpstr>INDEPENDENCE</vt:lpstr>
      <vt:lpstr>UNION PUBLIC SERVICE COMMISSION</vt:lpstr>
      <vt:lpstr>FUNCTIONS </vt:lpstr>
      <vt:lpstr>UNION PUBLIC SERVICE COMMISSION</vt:lpstr>
      <vt:lpstr>MINISTRY OF PERSONNEL </vt:lpstr>
      <vt:lpstr>co MINISTRY OF PERSONNEL ntinued</vt:lpstr>
      <vt:lpstr>CENTRAL ADMINISTRATIVE TRIBUNAL </vt:lpstr>
      <vt:lpstr>Training of IAS </vt:lpstr>
      <vt:lpstr>continued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ADMINISTRATION IN THE INDIA</dc:title>
  <dc:creator>786</dc:creator>
  <cp:lastModifiedBy>NTS</cp:lastModifiedBy>
  <cp:revision>90</cp:revision>
  <dcterms:created xsi:type="dcterms:W3CDTF">2014-07-04T05:17:30Z</dcterms:created>
  <dcterms:modified xsi:type="dcterms:W3CDTF">2014-07-08T11:49:33Z</dcterms:modified>
</cp:coreProperties>
</file>