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notesMasterIdLst>
    <p:notesMasterId r:id="rId25"/>
  </p:notesMasterIdLst>
  <p:sldIdLst>
    <p:sldId id="256" r:id="rId2"/>
    <p:sldId id="262" r:id="rId3"/>
    <p:sldId id="287" r:id="rId4"/>
    <p:sldId id="294" r:id="rId5"/>
    <p:sldId id="288" r:id="rId6"/>
    <p:sldId id="263" r:id="rId7"/>
    <p:sldId id="289" r:id="rId8"/>
    <p:sldId id="264" r:id="rId9"/>
    <p:sldId id="277" r:id="rId10"/>
    <p:sldId id="295" r:id="rId11"/>
    <p:sldId id="296" r:id="rId12"/>
    <p:sldId id="265" r:id="rId13"/>
    <p:sldId id="278" r:id="rId14"/>
    <p:sldId id="266" r:id="rId15"/>
    <p:sldId id="297" r:id="rId16"/>
    <p:sldId id="298" r:id="rId17"/>
    <p:sldId id="267" r:id="rId18"/>
    <p:sldId id="268" r:id="rId19"/>
    <p:sldId id="269" r:id="rId20"/>
    <p:sldId id="270" r:id="rId21"/>
    <p:sldId id="271" r:id="rId22"/>
    <p:sldId id="272" r:id="rId23"/>
    <p:sldId id="29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6" d="100"/>
          <a:sy n="66" d="100"/>
        </p:scale>
        <p:origin x="-811" y="27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105C30-15BA-4C79-8071-85E81792A699}" type="datetimeFigureOut">
              <a:rPr lang="en-US" smtClean="0"/>
              <a:pPr/>
              <a:t>7/5/2014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907A63-E800-44BF-A015-5285DA9905EC}" type="slidenum">
              <a:rPr lang="en-US" smtClean="0"/>
              <a:pPr/>
              <a:t>‹#›</a:t>
            </a:fld>
            <a:endParaRPr lang="en-US"/>
          </a:p>
        </p:txBody>
      </p:sp>
    </p:spTree>
    <p:extLst>
      <p:ext uri="{BB962C8B-B14F-4D97-AF65-F5344CB8AC3E}">
        <p14:creationId xmlns="" xmlns:p14="http://schemas.microsoft.com/office/powerpoint/2010/main" val="2874459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907A63-E800-44BF-A015-5285DA9905EC}" type="slidenum">
              <a:rPr lang="en-US" smtClean="0"/>
              <a:pPr/>
              <a:t>2</a:t>
            </a:fld>
            <a:endParaRPr lang="en-US"/>
          </a:p>
        </p:txBody>
      </p:sp>
    </p:spTree>
    <p:extLst>
      <p:ext uri="{BB962C8B-B14F-4D97-AF65-F5344CB8AC3E}">
        <p14:creationId xmlns="" xmlns:p14="http://schemas.microsoft.com/office/powerpoint/2010/main" val="4081446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242507-A9D8-4685-990B-7B97449E8357}" type="datetimeFigureOut">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6B5925-1591-4A7C-BE12-55721483495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242507-A9D8-4685-990B-7B97449E8357}" type="datetimeFigureOut">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6B5925-1591-4A7C-BE12-55721483495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242507-A9D8-4685-990B-7B97449E8357}" type="datetimeFigureOut">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6B5925-1591-4A7C-BE12-55721483495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242507-A9D8-4685-990B-7B97449E8357}" type="datetimeFigureOut">
              <a:rPr lang="en-US" smtClean="0"/>
              <a:pPr/>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6B5925-1591-4A7C-BE12-55721483495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242507-A9D8-4685-990B-7B97449E8357}" type="datetimeFigureOut">
              <a:rPr lang="en-US" smtClean="0"/>
              <a:pPr/>
              <a:t>7/5/2014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6B5925-1591-4A7C-BE12-55721483495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242507-A9D8-4685-990B-7B97449E8357}" type="datetimeFigureOut">
              <a:rPr lang="en-US" smtClean="0"/>
              <a:pPr/>
              <a:t>7/5/2014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6B5925-1591-4A7C-BE12-55721483495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242507-A9D8-4685-990B-7B97449E8357}" type="datetimeFigureOut">
              <a:rPr lang="en-US" smtClean="0"/>
              <a:pPr/>
              <a:t>7/5/2014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6B5925-1591-4A7C-BE12-55721483495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242507-A9D8-4685-990B-7B97449E8357}" type="datetimeFigureOut">
              <a:rPr lang="en-US" smtClean="0"/>
              <a:pPr/>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6B5925-1591-4A7C-BE12-55721483495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242507-A9D8-4685-990B-7B97449E8357}" type="datetimeFigureOut">
              <a:rPr lang="en-US" smtClean="0"/>
              <a:pPr/>
              <a:t>7/5/2014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6B5925-1591-4A7C-BE12-55721483495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242507-A9D8-4685-990B-7B97449E8357}" type="datetimeFigureOut">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6B5925-1591-4A7C-BE12-55721483495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242507-A9D8-4685-990B-7B97449E8357}" type="datetimeFigureOut">
              <a:rPr lang="en-US" smtClean="0"/>
              <a:pPr/>
              <a:t>7/5/2014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6B5925-1591-4A7C-BE12-55721483495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242507-A9D8-4685-990B-7B97449E8357}" type="datetimeFigureOut">
              <a:rPr lang="en-US" smtClean="0"/>
              <a:pPr/>
              <a:t>7/5/2014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6B5925-1591-4A7C-BE12-55721483495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66800"/>
            <a:ext cx="7772400" cy="2384425"/>
          </a:xfrm>
        </p:spPr>
        <p:txBody>
          <a:bodyPr>
            <a:normAutofit fontScale="90000"/>
          </a:bodyPr>
          <a:lstStyle/>
          <a:p>
            <a:r>
              <a:rPr lang="en-US" dirty="0" smtClean="0">
                <a:latin typeface="Arial Black" pitchFamily="34" charset="0"/>
              </a:rPr>
              <a:t/>
            </a:r>
            <a:br>
              <a:rPr lang="en-US" dirty="0" smtClean="0">
                <a:latin typeface="Arial Black" pitchFamily="34" charset="0"/>
              </a:rPr>
            </a:br>
            <a:r>
              <a:rPr lang="en-US" dirty="0" smtClean="0">
                <a:latin typeface="Arial Black" pitchFamily="34" charset="0"/>
              </a:rPr>
              <a:t>COMPARATIVE PUBLIC ADMINISTRATION MPA 503</a:t>
            </a:r>
            <a:br>
              <a:rPr lang="en-US" dirty="0" smtClean="0">
                <a:latin typeface="Arial Black" pitchFamily="34" charset="0"/>
              </a:rPr>
            </a:br>
            <a:r>
              <a:rPr lang="en-US" dirty="0" smtClean="0">
                <a:latin typeface="Arial Black" pitchFamily="34" charset="0"/>
              </a:rPr>
              <a:t>LECTURE </a:t>
            </a:r>
            <a:r>
              <a:rPr lang="en-US" dirty="0" smtClean="0">
                <a:latin typeface="Arial Black" pitchFamily="34" charset="0"/>
              </a:rPr>
              <a:t>25</a:t>
            </a:r>
            <a:endParaRPr lang="en-US" dirty="0">
              <a:latin typeface="Arial Black" pitchFamily="34" charset="0"/>
            </a:endParaRPr>
          </a:p>
        </p:txBody>
      </p:sp>
      <p:sp>
        <p:nvSpPr>
          <p:cNvPr id="10" name="Subtitle 9"/>
          <p:cNvSpPr>
            <a:spLocks noGrp="1"/>
          </p:cNvSpPr>
          <p:nvPr>
            <p:ph type="subTitle" idx="1"/>
          </p:nvPr>
        </p:nvSpPr>
        <p:spPr>
          <a:xfrm>
            <a:off x="1371600" y="4114800"/>
            <a:ext cx="6400800" cy="1524000"/>
          </a:xfrm>
        </p:spPr>
        <p:txBody>
          <a:bodyPr/>
          <a:lstStyle/>
          <a:p>
            <a:r>
              <a:rPr lang="en-US" dirty="0" smtClean="0">
                <a:solidFill>
                  <a:schemeClr val="tx1"/>
                </a:solidFill>
                <a:latin typeface="Arial Black" pitchFamily="34" charset="0"/>
              </a:rPr>
              <a:t>PUBLIC ADMINISTRATION IN FRANCE</a:t>
            </a:r>
            <a:endParaRPr lang="en-US" dirty="0">
              <a:solidFill>
                <a:schemeClr val="tx1"/>
              </a:solidFill>
              <a:latin typeface="Arial Black" pitchFamily="34" charset="0"/>
            </a:endParaRPr>
          </a:p>
        </p:txBody>
      </p:sp>
    </p:spTree>
    <p:extLst>
      <p:ext uri="{BB962C8B-B14F-4D97-AF65-F5344CB8AC3E}">
        <p14:creationId xmlns="" xmlns:p14="http://schemas.microsoft.com/office/powerpoint/2010/main" val="750792115"/>
      </p:ext>
    </p:extLst>
  </p:cSld>
  <p:clrMapOvr>
    <a:masterClrMapping/>
  </p:clrMapOvr>
  <p:transition spd="slow" advClick="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dirty="0" smtClean="0">
                <a:latin typeface="Arial Black" pitchFamily="34" charset="0"/>
              </a:rPr>
              <a:t>FRENCH CIVIL SERVICES</a:t>
            </a:r>
            <a:endParaRPr lang="en-US" sz="4000" dirty="0">
              <a:latin typeface="Arial Black" pitchFamily="34" charset="0"/>
            </a:endParaRPr>
          </a:p>
        </p:txBody>
      </p:sp>
      <p:sp>
        <p:nvSpPr>
          <p:cNvPr id="2" name="Content Placeholder 1"/>
          <p:cNvSpPr>
            <a:spLocks noGrp="1"/>
          </p:cNvSpPr>
          <p:nvPr>
            <p:ph idx="1"/>
          </p:nvPr>
        </p:nvSpPr>
        <p:spPr/>
        <p:txBody>
          <a:bodyPr>
            <a:normAutofit fontScale="85000" lnSpcReduction="20000"/>
          </a:bodyPr>
          <a:lstStyle/>
          <a:p>
            <a:pPr>
              <a:buNone/>
            </a:pPr>
            <a:endParaRPr lang="en-US" dirty="0" smtClean="0"/>
          </a:p>
          <a:p>
            <a:r>
              <a:rPr lang="en-US" sz="2600" dirty="0" smtClean="0">
                <a:latin typeface="Arial Black" pitchFamily="34" charset="0"/>
              </a:rPr>
              <a:t>HISTORICALLY THERE HAS BEEN A HIGH DEGREE OF CENTRALIZATION OF POWER IN THE HANDS OF EMPERORS</a:t>
            </a:r>
          </a:p>
          <a:p>
            <a:pPr>
              <a:buNone/>
            </a:pPr>
            <a:r>
              <a:rPr lang="en-US" sz="2600" dirty="0" smtClean="0">
                <a:latin typeface="Arial Black" pitchFamily="34" charset="0"/>
              </a:rPr>
              <a:t>    WHICH GAVE RISE TO A CENTRALISED ADMINISTRATIVE SYSTEM WITH A POWERFUL CIVIL SERVICE</a:t>
            </a:r>
          </a:p>
          <a:p>
            <a:r>
              <a:rPr lang="en-US" sz="2600" dirty="0" smtClean="0">
                <a:latin typeface="Arial Black" pitchFamily="34" charset="0"/>
              </a:rPr>
              <a:t>ANOTHER FEATURE OF THE FRENCH SOCIETY HAS BEEN LONG PERIODS OF POLITICAL INSTABILITY  WHICH ADDED FURTHER TO THE POWER OF THE FRENCH CIVIL SERVICES. </a:t>
            </a:r>
          </a:p>
          <a:p>
            <a:r>
              <a:rPr lang="en-US" sz="2600" dirty="0" smtClean="0">
                <a:latin typeface="Arial Black" pitchFamily="34" charset="0"/>
              </a:rPr>
              <a:t>AS SUCH FRANCE HAS BEEN REFERRED TO AS A ‘CIVIL SERVICE STATE’ OR AN‘ADMINISTRATIVE STATE’</a:t>
            </a:r>
          </a:p>
          <a:p>
            <a:endParaRPr lang="en-US" sz="2600" dirty="0" smtClean="0">
              <a:latin typeface="Arial Black" pitchFamily="34" charset="0"/>
            </a:endParaRPr>
          </a:p>
        </p:txBody>
      </p:sp>
    </p:spTree>
    <p:extLst>
      <p:ext uri="{BB962C8B-B14F-4D97-AF65-F5344CB8AC3E}">
        <p14:creationId xmlns="" xmlns:p14="http://schemas.microsoft.com/office/powerpoint/2010/main" val="420120987"/>
      </p:ext>
    </p:extLst>
  </p:cSld>
  <p:clrMapOvr>
    <a:masterClrMapping/>
  </p:clrMapOvr>
  <mc:AlternateContent xmlns:mc="http://schemas.openxmlformats.org/markup-compatibility/2006">
    <mc:Choice xmlns=""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FRENCH CIVIL SERVICES</a:t>
            </a:r>
            <a:endParaRPr lang="en-US" sz="4000" dirty="0"/>
          </a:p>
        </p:txBody>
      </p:sp>
      <p:sp>
        <p:nvSpPr>
          <p:cNvPr id="3" name="Content Placeholder 2"/>
          <p:cNvSpPr>
            <a:spLocks noGrp="1"/>
          </p:cNvSpPr>
          <p:nvPr>
            <p:ph idx="1"/>
          </p:nvPr>
        </p:nvSpPr>
        <p:spPr/>
        <p:txBody>
          <a:bodyPr>
            <a:normAutofit/>
          </a:bodyPr>
          <a:lstStyle/>
          <a:p>
            <a:r>
              <a:rPr lang="en-US" sz="2400" dirty="0" smtClean="0">
                <a:latin typeface="Arial Black" pitchFamily="34" charset="0"/>
              </a:rPr>
              <a:t>FRANCE HAD THE SYSTEM OF “SALE OF THE OFFICES” TILL THE MIDDLE OF THE NINETEENTH CENTURY. </a:t>
            </a:r>
          </a:p>
          <a:p>
            <a:r>
              <a:rPr lang="en-US" sz="2400" dirty="0" smtClean="0">
                <a:latin typeface="Arial Black" pitchFamily="34" charset="0"/>
              </a:rPr>
              <a:t>THE VACANT POSTS IN GOVERNMENT WERE SOLD TO THE HIGHEST BIDDER IN A PUBLIC AUCTION.</a:t>
            </a:r>
          </a:p>
          <a:p>
            <a:r>
              <a:rPr lang="en-US" sz="2400" dirty="0" smtClean="0">
                <a:latin typeface="Arial Black" pitchFamily="34" charset="0"/>
              </a:rPr>
              <a:t>THUS THE GOVERNMENT POSTS WERE CONSIDERED AS A FORM OF PRIVATE PROPERTY WHICH COULD BE PURCHASED OR SOLD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FRENCH CIVIL SERVICES</a:t>
            </a:r>
            <a:endParaRPr lang="en-US" sz="4000" dirty="0"/>
          </a:p>
        </p:txBody>
      </p:sp>
      <p:sp>
        <p:nvSpPr>
          <p:cNvPr id="3" name="Content Placeholder 2"/>
          <p:cNvSpPr>
            <a:spLocks noGrp="1"/>
          </p:cNvSpPr>
          <p:nvPr>
            <p:ph idx="1"/>
          </p:nvPr>
        </p:nvSpPr>
        <p:spPr/>
        <p:txBody>
          <a:bodyPr>
            <a:normAutofit/>
          </a:bodyPr>
          <a:lstStyle/>
          <a:p>
            <a:pPr>
              <a:buNone/>
            </a:pPr>
            <a:r>
              <a:rPr lang="en-US" sz="2400" dirty="0" smtClean="0">
                <a:latin typeface="Arial Black" pitchFamily="34" charset="0"/>
              </a:rPr>
              <a:t>TWO ADVANTAGES OF THIS  SYSTEM OF RECRUITMENT WERE: </a:t>
            </a:r>
          </a:p>
          <a:p>
            <a:pPr>
              <a:buNone/>
            </a:pPr>
            <a:endParaRPr lang="en-US" sz="2400" dirty="0" smtClean="0">
              <a:latin typeface="Arial Black" pitchFamily="34" charset="0"/>
            </a:endParaRPr>
          </a:p>
          <a:p>
            <a:pPr marL="571500" indent="-571500">
              <a:buAutoNum type="romanLcPeriod"/>
            </a:pPr>
            <a:r>
              <a:rPr lang="en-US" sz="2400" dirty="0" smtClean="0">
                <a:latin typeface="Arial Black" pitchFamily="34" charset="0"/>
              </a:rPr>
              <a:t>IT FREED THE GOVERNMENT FROM POLITICAL INTERFERENCE AND PATRONAGE.</a:t>
            </a:r>
          </a:p>
          <a:p>
            <a:pPr marL="571500" indent="-571500">
              <a:buAutoNum type="romanLcPeriod"/>
            </a:pPr>
            <a:r>
              <a:rPr lang="en-US" sz="2400" dirty="0" smtClean="0">
                <a:latin typeface="Arial Black" pitchFamily="34" charset="0"/>
              </a:rPr>
              <a:t>IT BROUGHT HEAVY REVENUE TO THE GOVERNMENT</a:t>
            </a:r>
          </a:p>
          <a:p>
            <a:pPr marL="571500" indent="-571500">
              <a:buNone/>
            </a:pPr>
            <a:r>
              <a:rPr lang="en-US" sz="2400" dirty="0" smtClean="0">
                <a:latin typeface="Arial Black" pitchFamily="34" charset="0"/>
              </a:rPr>
              <a:t> </a:t>
            </a:r>
          </a:p>
          <a:p>
            <a:endParaRPr lang="en-US" sz="2400" dirty="0">
              <a:latin typeface="Arial Black"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FRENCH CIVIL SERVICES</a:t>
            </a:r>
            <a:endParaRPr lang="en-US" sz="4000" dirty="0"/>
          </a:p>
        </p:txBody>
      </p:sp>
      <p:sp>
        <p:nvSpPr>
          <p:cNvPr id="3" name="Content Placeholder 2"/>
          <p:cNvSpPr>
            <a:spLocks noGrp="1"/>
          </p:cNvSpPr>
          <p:nvPr>
            <p:ph idx="1"/>
          </p:nvPr>
        </p:nvSpPr>
        <p:spPr/>
        <p:txBody>
          <a:bodyPr>
            <a:normAutofit/>
          </a:bodyPr>
          <a:lstStyle/>
          <a:p>
            <a:pPr>
              <a:buNone/>
            </a:pPr>
            <a:r>
              <a:rPr lang="en-US" sz="2400" dirty="0" smtClean="0">
                <a:latin typeface="Arial Black" pitchFamily="34" charset="0"/>
              </a:rPr>
              <a:t>DISADVANTAGES OF THIS RECRUITMENT WERE: </a:t>
            </a:r>
          </a:p>
          <a:p>
            <a:pPr marL="571500" indent="-571500">
              <a:buAutoNum type="romanLcPeriod"/>
            </a:pPr>
            <a:r>
              <a:rPr lang="en-US" sz="2400" dirty="0" smtClean="0">
                <a:latin typeface="Arial Black" pitchFamily="34" charset="0"/>
              </a:rPr>
              <a:t>IT MADE THE CIVIL SERVICE A ROYAL SERVICE RATHER THAN THE PUBLIC SERVICE.</a:t>
            </a:r>
          </a:p>
          <a:p>
            <a:pPr marL="571500" indent="-571500">
              <a:buAutoNum type="romanLcPeriod"/>
            </a:pPr>
            <a:r>
              <a:rPr lang="en-US" sz="2400" dirty="0" smtClean="0">
                <a:latin typeface="Arial Black" pitchFamily="34" charset="0"/>
              </a:rPr>
              <a:t>IT WAS UNDEMOCRATIC AS POOR PEOPLE WERE DENIED THE OPPORTUNITY OF ENTERING INTO THE CIVIL SERVICE.</a:t>
            </a:r>
          </a:p>
          <a:p>
            <a:pPr marL="571500" indent="-571500">
              <a:buAutoNum type="romanLcPeriod"/>
            </a:pPr>
            <a:r>
              <a:rPr lang="en-US" sz="2400" dirty="0" smtClean="0">
                <a:latin typeface="Arial Black" pitchFamily="34" charset="0"/>
              </a:rPr>
              <a:t>IT DID NOT RECOGNIZE THE FACTORS OF MERIT AND ABILITY OF THE CANDIDATE  </a:t>
            </a:r>
          </a:p>
          <a:p>
            <a:endParaRPr lang="en-US" sz="2400" dirty="0">
              <a:latin typeface="Arial Black"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dirty="0" smtClean="0">
                <a:latin typeface="Arial Black" pitchFamily="34" charset="0"/>
              </a:rPr>
              <a:t>FRENCH CIVIL SERVICES</a:t>
            </a:r>
            <a:endParaRPr lang="en-US" sz="4000" dirty="0"/>
          </a:p>
        </p:txBody>
      </p:sp>
      <p:sp>
        <p:nvSpPr>
          <p:cNvPr id="2" name="Content Placeholder 1"/>
          <p:cNvSpPr>
            <a:spLocks noGrp="1"/>
          </p:cNvSpPr>
          <p:nvPr>
            <p:ph idx="1"/>
          </p:nvPr>
        </p:nvSpPr>
        <p:spPr/>
        <p:txBody>
          <a:bodyPr>
            <a:normAutofit fontScale="85000" lnSpcReduction="20000"/>
          </a:bodyPr>
          <a:lstStyle/>
          <a:p>
            <a:pPr>
              <a:buNone/>
            </a:pPr>
            <a:r>
              <a:rPr lang="en-US" sz="3000" b="1" dirty="0" smtClean="0">
                <a:latin typeface="Arial Black" pitchFamily="34" charset="0"/>
              </a:rPr>
              <a:t>REFORMS OF 1946</a:t>
            </a:r>
          </a:p>
          <a:p>
            <a:pPr>
              <a:buNone/>
            </a:pPr>
            <a:endParaRPr lang="en-US" sz="2800" dirty="0" smtClean="0">
              <a:latin typeface="Arial Black" pitchFamily="34" charset="0"/>
            </a:endParaRPr>
          </a:p>
          <a:p>
            <a:pPr>
              <a:buNone/>
            </a:pPr>
            <a:r>
              <a:rPr lang="en-US" sz="2400" dirty="0" smtClean="0">
                <a:latin typeface="Arial Black" pitchFamily="34" charset="0"/>
              </a:rPr>
              <a:t>  THE CIVIL SERVICES ACT 1946 INTRODUCED THE FOLLOWING MEASURES TO REFORM THE CIVIL SERVICE AND HENCE TRANSFORMED IT INTO A NATIONAL INSTITUTION</a:t>
            </a:r>
          </a:p>
          <a:p>
            <a:pPr>
              <a:buNone/>
            </a:pPr>
            <a:endParaRPr lang="en-US" sz="2400" dirty="0" smtClean="0">
              <a:latin typeface="Arial Black" pitchFamily="34" charset="0"/>
            </a:endParaRPr>
          </a:p>
          <a:p>
            <a:pPr>
              <a:buNone/>
            </a:pPr>
            <a:r>
              <a:rPr lang="en-US" sz="2400" dirty="0" smtClean="0">
                <a:latin typeface="Arial Black" pitchFamily="34" charset="0"/>
              </a:rPr>
              <a:t>(I) ESTABLISHMENT OF A CIVIL SERVICE DIRECTORATE UNDER DIRECT CONTROL OF THE PRIME MINISTER</a:t>
            </a:r>
          </a:p>
          <a:p>
            <a:pPr>
              <a:buNone/>
            </a:pPr>
            <a:r>
              <a:rPr lang="en-US" sz="2400" dirty="0" smtClean="0">
                <a:latin typeface="Arial Black" pitchFamily="34" charset="0"/>
              </a:rPr>
              <a:t>(II) UNIFICATION OF THE STRUCTURE OF CIVIL SERVICES </a:t>
            </a:r>
          </a:p>
          <a:p>
            <a:pPr>
              <a:buNone/>
            </a:pPr>
            <a:r>
              <a:rPr lang="en-US" sz="2400" dirty="0" smtClean="0">
                <a:latin typeface="Arial Black" pitchFamily="34" charset="0"/>
              </a:rPr>
              <a:t>(III) THE COUNTER SIGNATURE OF THE PRIME MINISTER TO BE REQUIRED ON RULES OF THE CIVIL SERVICES ALONGWITH THE SIGNATURES OF THE FINANCE MINISTER</a:t>
            </a:r>
          </a:p>
        </p:txBody>
      </p:sp>
    </p:spTree>
    <p:extLst>
      <p:ext uri="{BB962C8B-B14F-4D97-AF65-F5344CB8AC3E}">
        <p14:creationId xmlns="" xmlns:p14="http://schemas.microsoft.com/office/powerpoint/2010/main" val="3065172858"/>
      </p:ext>
    </p:extLst>
  </p:cSld>
  <p:clrMapOvr>
    <a:masterClrMapping/>
  </p:clrMapOvr>
  <mc:AlternateContent xmlns:mc="http://schemas.openxmlformats.org/markup-compatibility/2006">
    <mc:Choice xmlns=""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Black" pitchFamily="34" charset="0"/>
              </a:rPr>
              <a:t>FRENCH CIVIL SERVICES</a:t>
            </a:r>
            <a:endParaRPr lang="en-US" dirty="0"/>
          </a:p>
        </p:txBody>
      </p:sp>
      <p:sp>
        <p:nvSpPr>
          <p:cNvPr id="3" name="Content Placeholder 2"/>
          <p:cNvSpPr>
            <a:spLocks noGrp="1"/>
          </p:cNvSpPr>
          <p:nvPr>
            <p:ph idx="1"/>
          </p:nvPr>
        </p:nvSpPr>
        <p:spPr/>
        <p:txBody>
          <a:bodyPr>
            <a:normAutofit/>
          </a:bodyPr>
          <a:lstStyle/>
          <a:p>
            <a:pPr>
              <a:buNone/>
            </a:pPr>
            <a:r>
              <a:rPr lang="en-US" sz="2400" dirty="0" smtClean="0">
                <a:latin typeface="Arial Black" pitchFamily="34" charset="0"/>
              </a:rPr>
              <a:t>(IV) THE SERVICE CONDITIONS OF CIVIL SERVANTS TO BE SET BY THE STATE WHICH CAN ALSO CHANGE THEM UNILATERALLY</a:t>
            </a:r>
          </a:p>
          <a:p>
            <a:pPr>
              <a:buNone/>
            </a:pPr>
            <a:endParaRPr lang="en-US" sz="2400" dirty="0" smtClean="0">
              <a:latin typeface="Arial Black" pitchFamily="34" charset="0"/>
            </a:endParaRPr>
          </a:p>
          <a:p>
            <a:pPr>
              <a:buNone/>
            </a:pPr>
            <a:r>
              <a:rPr lang="en-US" sz="2400" dirty="0" smtClean="0">
                <a:latin typeface="Arial Black" pitchFamily="34" charset="0"/>
              </a:rPr>
              <a:t>(V) THE CIVIL SERVICES TO BE DIVIDED IN 4 CATEGORIES</a:t>
            </a:r>
          </a:p>
          <a:p>
            <a:r>
              <a:rPr lang="en-US" sz="2400" dirty="0" smtClean="0">
                <a:latin typeface="Arial Black" pitchFamily="34" charset="0"/>
              </a:rPr>
              <a:t>SPECIALIZED FUNCTION </a:t>
            </a:r>
          </a:p>
          <a:p>
            <a:r>
              <a:rPr lang="en-US" sz="2400" dirty="0" smtClean="0">
                <a:latin typeface="Arial Black" pitchFamily="34" charset="0"/>
              </a:rPr>
              <a:t>NON-SPECIALIZED FUNCTIONS</a:t>
            </a:r>
          </a:p>
          <a:p>
            <a:r>
              <a:rPr lang="en-US" sz="2400" dirty="0" smtClean="0">
                <a:latin typeface="Arial Black" pitchFamily="34" charset="0"/>
              </a:rPr>
              <a:t>FUNCTIONS OF PLANNING AND DIRECTION</a:t>
            </a:r>
          </a:p>
          <a:p>
            <a:r>
              <a:rPr lang="en-US" sz="2400" dirty="0" smtClean="0">
                <a:latin typeface="Arial Black" pitchFamily="34" charset="0"/>
              </a:rPr>
              <a:t>FUNCTIONS OF APPLICATION</a:t>
            </a:r>
          </a:p>
          <a:p>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dirty="0" smtClean="0">
                <a:latin typeface="Arial Black" pitchFamily="34" charset="0"/>
              </a:rPr>
              <a:t>FRENCH CIVIL SERVICES</a:t>
            </a:r>
            <a:endParaRPr lang="en-US" sz="4000" dirty="0"/>
          </a:p>
        </p:txBody>
      </p:sp>
      <p:sp>
        <p:nvSpPr>
          <p:cNvPr id="2" name="Content Placeholder 1"/>
          <p:cNvSpPr>
            <a:spLocks noGrp="1"/>
          </p:cNvSpPr>
          <p:nvPr>
            <p:ph idx="1"/>
          </p:nvPr>
        </p:nvSpPr>
        <p:spPr>
          <a:xfrm>
            <a:off x="457200" y="1600200"/>
            <a:ext cx="8229600" cy="4876800"/>
          </a:xfrm>
        </p:spPr>
        <p:txBody>
          <a:bodyPr>
            <a:normAutofit/>
          </a:bodyPr>
          <a:lstStyle/>
          <a:p>
            <a:pPr>
              <a:buNone/>
            </a:pPr>
            <a:r>
              <a:rPr lang="en-US" sz="2400" dirty="0" smtClean="0">
                <a:latin typeface="Arial Black" pitchFamily="34" charset="0"/>
              </a:rPr>
              <a:t>RECRUITMENT</a:t>
            </a:r>
          </a:p>
          <a:p>
            <a:pPr>
              <a:buNone/>
            </a:pPr>
            <a:endParaRPr lang="en-US" sz="2400" dirty="0" smtClean="0">
              <a:latin typeface="Arial Black" pitchFamily="34" charset="0"/>
            </a:endParaRPr>
          </a:p>
          <a:p>
            <a:r>
              <a:rPr lang="en-US" sz="2000" dirty="0" smtClean="0">
                <a:latin typeface="Arial Black" pitchFamily="34" charset="0"/>
              </a:rPr>
              <a:t>THE MERIT SYSTEM OF RECRUITMENT OCCUPIES A STRONG POSITION IN FRANCE</a:t>
            </a:r>
          </a:p>
          <a:p>
            <a:r>
              <a:rPr lang="en-US" sz="2000" dirty="0" smtClean="0">
                <a:latin typeface="Arial Black" pitchFamily="34" charset="0"/>
              </a:rPr>
              <a:t>EMPHASIS IS ON A FORMAL WRITTEN EXAMINATION SUPPLEMENTED BY INTERVIEW</a:t>
            </a:r>
          </a:p>
          <a:p>
            <a:r>
              <a:rPr lang="en-US" sz="2000" dirty="0" smtClean="0">
                <a:latin typeface="Arial Black" pitchFamily="34" charset="0"/>
              </a:rPr>
              <a:t> THE MEMBERS OF THE HIGHEST CIVIL SERVICES CLASS ARE SELECTED THROUGH THE “ECOLE NATIONALE D ‘ ADMINISTRATION “</a:t>
            </a:r>
          </a:p>
          <a:p>
            <a:r>
              <a:rPr lang="en-US" sz="2000" dirty="0" smtClean="0">
                <a:latin typeface="Arial Black" pitchFamily="34" charset="0"/>
              </a:rPr>
              <a:t> THERE ARE ALSO OTHER SPECIALIZED SCHOOLS THAT PREPARE GRADUTAES FOR THE TECHNICAL SERVICES LIKE THE  “ ECOLE POLYTECHNIQUE “  FOR SCIENCE AND THE   “ECOLE NATIONALE DES IMPOTS “ FOR FINANCE </a:t>
            </a:r>
          </a:p>
          <a:p>
            <a:endParaRPr lang="en-US" sz="2000" dirty="0" smtClean="0">
              <a:latin typeface="Arial Black" pitchFamily="34" charset="0"/>
            </a:endParaRPr>
          </a:p>
          <a:p>
            <a:endParaRPr lang="en-US" sz="2000" dirty="0" smtClean="0">
              <a:latin typeface="Arial Black" pitchFamily="34" charset="0"/>
            </a:endParaRPr>
          </a:p>
          <a:p>
            <a:endParaRPr lang="en-US" sz="2000" dirty="0" smtClean="0">
              <a:latin typeface="Arial Black" pitchFamily="34" charset="0"/>
            </a:endParaRPr>
          </a:p>
        </p:txBody>
      </p:sp>
    </p:spTree>
    <p:extLst>
      <p:ext uri="{BB962C8B-B14F-4D97-AF65-F5344CB8AC3E}">
        <p14:creationId xmlns="" xmlns:p14="http://schemas.microsoft.com/office/powerpoint/2010/main" val="1037101760"/>
      </p:ext>
    </p:extLst>
  </p:cSld>
  <p:clrMapOvr>
    <a:masterClrMapping/>
  </p:clrMapOvr>
  <mc:AlternateContent xmlns:mc="http://schemas.openxmlformats.org/markup-compatibility/2006">
    <mc:Choice xmlns=""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FRENCH CIVIL SERVICES</a:t>
            </a:r>
            <a:endParaRPr lang="en-US" sz="4000" dirty="0"/>
          </a:p>
        </p:txBody>
      </p:sp>
      <p:sp>
        <p:nvSpPr>
          <p:cNvPr id="3" name="Content Placeholder 2"/>
          <p:cNvSpPr>
            <a:spLocks noGrp="1"/>
          </p:cNvSpPr>
          <p:nvPr>
            <p:ph idx="1"/>
          </p:nvPr>
        </p:nvSpPr>
        <p:spPr/>
        <p:txBody>
          <a:bodyPr>
            <a:normAutofit lnSpcReduction="10000"/>
          </a:bodyPr>
          <a:lstStyle/>
          <a:p>
            <a:r>
              <a:rPr lang="en-US" sz="2400" dirty="0" smtClean="0">
                <a:latin typeface="Arial Black" pitchFamily="34" charset="0"/>
              </a:rPr>
              <a:t>CIVIL SERVANTS FROM FRANCE ARE DRAWN FROM AN ELITIST SOCIAL GROUP </a:t>
            </a:r>
          </a:p>
          <a:p>
            <a:endParaRPr lang="en-US" sz="2400" dirty="0" smtClean="0">
              <a:latin typeface="Arial Black" pitchFamily="34" charset="0"/>
            </a:endParaRPr>
          </a:p>
          <a:p>
            <a:r>
              <a:rPr lang="en-US" sz="2400" dirty="0" smtClean="0">
                <a:latin typeface="Arial Black" pitchFamily="34" charset="0"/>
              </a:rPr>
              <a:t>A UNIQUE FEATURE OF THE FRENCH BUREAUCRACY IS THE EXISTENCE OF A SUPER ELITE ,MADE UP OF MEMBERS OF GROUPINGS KNOWN AS THE GRAND CORPS ,TRACING THERE ORIGINS IN MOST CASES TO THE NAPOLEONIC PERIOD (FERREL HEADY)</a:t>
            </a:r>
          </a:p>
          <a:p>
            <a:r>
              <a:rPr lang="en-US" sz="2400" dirty="0" smtClean="0">
                <a:latin typeface="Arial Black" pitchFamily="34" charset="0"/>
              </a:rPr>
              <a:t>THIS INCLUDES TECHNICAL AS WELL AS NON-TECHNICAL GROUPS</a:t>
            </a:r>
          </a:p>
          <a:p>
            <a:endParaRPr lang="en-US" sz="2400" dirty="0">
              <a:latin typeface="Arial Black"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Arial Black" pitchFamily="34" charset="0"/>
              </a:rPr>
              <a:t>ROLE OF NATIONAL SCHOOL OF ADMINISTRATION</a:t>
            </a:r>
            <a:endParaRPr lang="en-US" sz="3600" dirty="0">
              <a:latin typeface="Arial Black" pitchFamily="34" charset="0"/>
            </a:endParaRPr>
          </a:p>
        </p:txBody>
      </p:sp>
      <p:sp>
        <p:nvSpPr>
          <p:cNvPr id="3" name="Content Placeholder 2"/>
          <p:cNvSpPr>
            <a:spLocks noGrp="1"/>
          </p:cNvSpPr>
          <p:nvPr>
            <p:ph idx="1"/>
          </p:nvPr>
        </p:nvSpPr>
        <p:spPr>
          <a:xfrm>
            <a:off x="457200" y="1600200"/>
            <a:ext cx="8382000" cy="4525963"/>
          </a:xfrm>
        </p:spPr>
        <p:txBody>
          <a:bodyPr>
            <a:normAutofit fontScale="92500" lnSpcReduction="20000"/>
          </a:bodyPr>
          <a:lstStyle/>
          <a:p>
            <a:r>
              <a:rPr lang="en-US" sz="2400" dirty="0" smtClean="0">
                <a:latin typeface="Arial Black" pitchFamily="34" charset="0"/>
              </a:rPr>
              <a:t>THE ECOLE NATIONALE d” ADMINISTRATION (ENA) ACTS AS THE CENTRAL RECRUITING CENTRAL  TRAINING AGENCY IN FRANCE</a:t>
            </a:r>
          </a:p>
          <a:p>
            <a:endParaRPr lang="en-US" sz="2400" dirty="0" smtClean="0">
              <a:latin typeface="Arial Black" pitchFamily="34" charset="0"/>
            </a:endParaRPr>
          </a:p>
          <a:p>
            <a:r>
              <a:rPr lang="en-US" sz="2400" dirty="0" smtClean="0">
                <a:latin typeface="Arial Black" pitchFamily="34" charset="0"/>
              </a:rPr>
              <a:t>IT WORKS UNDER THE DIRECT CONTROL AND SUPERVISION OF THE PRIME MINISTER</a:t>
            </a:r>
          </a:p>
          <a:p>
            <a:endParaRPr lang="en-US" sz="2400" dirty="0" smtClean="0">
              <a:latin typeface="Arial Black" pitchFamily="34" charset="0"/>
            </a:endParaRPr>
          </a:p>
          <a:p>
            <a:r>
              <a:rPr lang="en-US" sz="2400" dirty="0" smtClean="0">
                <a:latin typeface="Arial Black" pitchFamily="34" charset="0"/>
              </a:rPr>
              <a:t>IT PERFORMS THE FOLLOWING FUNCTIONS</a:t>
            </a:r>
          </a:p>
          <a:p>
            <a:pPr marL="457200" indent="-457200">
              <a:buAutoNum type="arabicParenR"/>
            </a:pPr>
            <a:r>
              <a:rPr lang="en-US" sz="2400" dirty="0" smtClean="0">
                <a:latin typeface="Arial Black" pitchFamily="34" charset="0"/>
              </a:rPr>
              <a:t>IT CONDUCTS OPEN COMPETETIVE EXAMS FOR RECRUITMENT INTO THE CIVIL SERVICE.APPOINTMENTS ARE MADE ON THE BASIS OF MERIT LIST PREPARED BY IT.IN US AND UK THIS TASK IS PERFORMED BY THE OPM AND THE CIVIL SERVICE COMMISSION</a:t>
            </a:r>
          </a:p>
          <a:p>
            <a:pPr marL="457200" indent="-457200">
              <a:buAutoNum type="arabicParenR"/>
            </a:pPr>
            <a:endParaRPr lang="en-US" sz="2400" dirty="0">
              <a:latin typeface="Arial Black"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Arial Black" pitchFamily="34" charset="0"/>
              </a:rPr>
              <a:t>ROLE OF NATIONAL SCHOOL OF ADMINISTRATION</a:t>
            </a:r>
            <a:endParaRPr lang="en-US" sz="3600" dirty="0"/>
          </a:p>
        </p:txBody>
      </p:sp>
      <p:sp>
        <p:nvSpPr>
          <p:cNvPr id="3" name="Content Placeholder 2"/>
          <p:cNvSpPr>
            <a:spLocks noGrp="1"/>
          </p:cNvSpPr>
          <p:nvPr>
            <p:ph idx="1"/>
          </p:nvPr>
        </p:nvSpPr>
        <p:spPr/>
        <p:txBody>
          <a:bodyPr>
            <a:normAutofit/>
          </a:bodyPr>
          <a:lstStyle/>
          <a:p>
            <a:r>
              <a:rPr lang="en-US" sz="2400" dirty="0" smtClean="0">
                <a:latin typeface="Arial Black" pitchFamily="34" charset="0"/>
              </a:rPr>
              <a:t>IT ARRANGES PRE – ENTRY COACHING TO ASPIRING CANDIDATES.SUCH AN ARRANGEMENT DOES NOT EXIST IN MANY COUNTRIES</a:t>
            </a:r>
          </a:p>
          <a:p>
            <a:r>
              <a:rPr lang="en-US" sz="2400" dirty="0" smtClean="0">
                <a:latin typeface="Arial Black" pitchFamily="34" charset="0"/>
              </a:rPr>
              <a:t>IT IS ALSO RESPONSIBLE FOR IMPARTING POST ENTRY LONG TERM TRAINING TO CIVIL SERVANTS</a:t>
            </a:r>
          </a:p>
          <a:p>
            <a:r>
              <a:rPr lang="en-US" sz="2400" dirty="0" smtClean="0">
                <a:latin typeface="Arial Black" pitchFamily="34" charset="0"/>
              </a:rPr>
              <a:t>IT IS THUS A SINGLE WINDOW CATERING TO MAJOR ASPECTS OF THE CIVIL SERVICE WITH NO PARALELL IN ANY OTHER COUNTRY</a:t>
            </a:r>
            <a:endParaRPr lang="en-US" sz="2400" dirty="0">
              <a:latin typeface="Arial Black"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dirty="0" smtClean="0">
                <a:latin typeface="Arial Black" pitchFamily="34" charset="0"/>
              </a:rPr>
              <a:t>FRENCH CIVIL SERVICES</a:t>
            </a:r>
            <a:endParaRPr lang="en-US" sz="4000" dirty="0"/>
          </a:p>
        </p:txBody>
      </p:sp>
      <p:sp>
        <p:nvSpPr>
          <p:cNvPr id="2" name="Content Placeholder 1"/>
          <p:cNvSpPr>
            <a:spLocks noGrp="1"/>
          </p:cNvSpPr>
          <p:nvPr>
            <p:ph idx="1"/>
          </p:nvPr>
        </p:nvSpPr>
        <p:spPr/>
        <p:txBody>
          <a:bodyPr>
            <a:normAutofit fontScale="85000" lnSpcReduction="20000"/>
          </a:bodyPr>
          <a:lstStyle/>
          <a:p>
            <a:pPr>
              <a:buNone/>
            </a:pPr>
            <a:r>
              <a:rPr lang="en-US" sz="3300" dirty="0" smtClean="0">
                <a:latin typeface="Arial Black" pitchFamily="34" charset="0"/>
              </a:rPr>
              <a:t>TRAINING</a:t>
            </a:r>
            <a:r>
              <a:rPr lang="en-US" sz="2800" dirty="0" smtClean="0">
                <a:latin typeface="Arial Black" pitchFamily="34" charset="0"/>
              </a:rPr>
              <a:t> </a:t>
            </a:r>
          </a:p>
          <a:p>
            <a:pPr>
              <a:buNone/>
            </a:pPr>
            <a:endParaRPr lang="en-US" sz="2800" dirty="0" smtClean="0">
              <a:latin typeface="Arial Black" pitchFamily="34" charset="0"/>
            </a:endParaRPr>
          </a:p>
          <a:p>
            <a:pPr>
              <a:buNone/>
            </a:pPr>
            <a:r>
              <a:rPr lang="en-US" sz="2400" dirty="0" smtClean="0">
                <a:latin typeface="Arial Black" pitchFamily="34" charset="0"/>
              </a:rPr>
              <a:t>THE FRENCH SYSTEM OF TRAINING IS POPULAR ALL OVER THE WORLD AND SERVES AS A MODEL FOR MANY COUNTRIES</a:t>
            </a:r>
          </a:p>
          <a:p>
            <a:pPr>
              <a:buNone/>
            </a:pPr>
            <a:endParaRPr lang="en-US" sz="2400" dirty="0" smtClean="0">
              <a:latin typeface="Arial Black" pitchFamily="34" charset="0"/>
            </a:endParaRPr>
          </a:p>
          <a:p>
            <a:pPr>
              <a:buNone/>
            </a:pPr>
            <a:r>
              <a:rPr lang="en-US" sz="2400" dirty="0" smtClean="0">
                <a:latin typeface="Arial Black" pitchFamily="34" charset="0"/>
              </a:rPr>
              <a:t>THE DISTINCTIVE FEATURES OF FRENCH SYSTEM ARE:</a:t>
            </a:r>
          </a:p>
          <a:p>
            <a:pPr marL="514350" indent="-514350">
              <a:buAutoNum type="romanUcParenBoth"/>
            </a:pPr>
            <a:r>
              <a:rPr lang="en-US" sz="2400" dirty="0" smtClean="0">
                <a:latin typeface="Arial Black" pitchFamily="34" charset="0"/>
              </a:rPr>
              <a:t>IT IS PRACTICAL RATHER THAN THEORATICAL.</a:t>
            </a:r>
          </a:p>
          <a:p>
            <a:pPr marL="514350" indent="-514350">
              <a:buNone/>
            </a:pPr>
            <a:endParaRPr lang="en-US" sz="2400" dirty="0" smtClean="0">
              <a:latin typeface="Arial Black" pitchFamily="34" charset="0"/>
            </a:endParaRPr>
          </a:p>
          <a:p>
            <a:pPr>
              <a:buNone/>
            </a:pPr>
            <a:r>
              <a:rPr lang="en-US" sz="2400" dirty="0" smtClean="0">
                <a:latin typeface="Arial Black" pitchFamily="34" charset="0"/>
              </a:rPr>
              <a:t>(II) IT IS HANDLED BY THE CIVIL SERVANTS THEMSELVES</a:t>
            </a:r>
          </a:p>
          <a:p>
            <a:pPr>
              <a:buNone/>
            </a:pPr>
            <a:endParaRPr lang="en-US" sz="2400" dirty="0" smtClean="0">
              <a:latin typeface="Arial Black" pitchFamily="34" charset="0"/>
            </a:endParaRPr>
          </a:p>
          <a:p>
            <a:pPr>
              <a:buNone/>
            </a:pPr>
            <a:r>
              <a:rPr lang="en-US" sz="2400" dirty="0" smtClean="0">
                <a:latin typeface="Arial Black" pitchFamily="34" charset="0"/>
              </a:rPr>
              <a:t>(III) THE CIVIL SERVANTS ALSO RECEIVE TRAINING EXPERIENCE FROM THE PRIVATE SECTOR </a:t>
            </a:r>
          </a:p>
          <a:p>
            <a:pPr>
              <a:buNone/>
            </a:pPr>
            <a:endParaRPr lang="en-US" sz="2400" dirty="0" smtClean="0">
              <a:latin typeface="Arial Black" pitchFamily="34" charset="0"/>
            </a:endParaRPr>
          </a:p>
        </p:txBody>
      </p:sp>
    </p:spTree>
    <p:extLst>
      <p:ext uri="{BB962C8B-B14F-4D97-AF65-F5344CB8AC3E}">
        <p14:creationId xmlns="" xmlns:p14="http://schemas.microsoft.com/office/powerpoint/2010/main" val="1327910419"/>
      </p:ext>
    </p:extLst>
  </p:cSld>
  <p:clrMapOvr>
    <a:masterClrMapping/>
  </p:clrMapOvr>
  <mc:AlternateContent xmlns:mc="http://schemas.openxmlformats.org/markup-compatibility/2006">
    <mc:Choice xmlns=""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FRENCH CIVIL SERVICES</a:t>
            </a:r>
            <a:endParaRPr lang="en-US" sz="4000" dirty="0">
              <a:latin typeface="Arial Black" pitchFamily="34" charset="0"/>
            </a:endParaRPr>
          </a:p>
        </p:txBody>
      </p:sp>
      <p:sp>
        <p:nvSpPr>
          <p:cNvPr id="3" name="Content Placeholder 2"/>
          <p:cNvSpPr>
            <a:spLocks noGrp="1"/>
          </p:cNvSpPr>
          <p:nvPr>
            <p:ph idx="1"/>
          </p:nvPr>
        </p:nvSpPr>
        <p:spPr/>
        <p:txBody>
          <a:bodyPr>
            <a:normAutofit fontScale="85000" lnSpcReduction="10000"/>
          </a:bodyPr>
          <a:lstStyle/>
          <a:p>
            <a:pPr>
              <a:buNone/>
            </a:pPr>
            <a:r>
              <a:rPr lang="en-US" sz="2400" dirty="0" smtClean="0">
                <a:latin typeface="Arial Black" pitchFamily="34" charset="0"/>
              </a:rPr>
              <a:t>(IV) THE SYSTEM OF TRAINING INSTILLS BOTH SPECIALISTS AND GENERALISTS SKILLS</a:t>
            </a:r>
          </a:p>
          <a:p>
            <a:pPr>
              <a:buNone/>
            </a:pPr>
            <a:r>
              <a:rPr lang="en-US" sz="2400" dirty="0" smtClean="0">
                <a:latin typeface="Arial Black" pitchFamily="34" charset="0"/>
              </a:rPr>
              <a:t>(V) THE TRAINING PROGRAMME IS OF LONG DURATION.</a:t>
            </a:r>
          </a:p>
          <a:p>
            <a:pPr>
              <a:buNone/>
            </a:pPr>
            <a:endParaRPr lang="en-US" sz="2400" dirty="0" smtClean="0">
              <a:latin typeface="Arial Black" pitchFamily="34" charset="0"/>
            </a:endParaRPr>
          </a:p>
          <a:p>
            <a:pPr>
              <a:buNone/>
            </a:pPr>
            <a:r>
              <a:rPr lang="en-US" sz="2400" dirty="0" smtClean="0">
                <a:latin typeface="Arial Black" pitchFamily="34" charset="0"/>
              </a:rPr>
              <a:t>THE ENA IS A POST GRADUATE COLLEGE AND PROVIDES A 28 MONTHS LONG TRAINING TO THE NEW ENTRANTS FOLLOWING WHICH THEY JOIN THE GRAND CORPS AND THE MINISTRIES</a:t>
            </a:r>
          </a:p>
          <a:p>
            <a:pPr>
              <a:buNone/>
            </a:pPr>
            <a:r>
              <a:rPr lang="en-US" sz="2400" dirty="0" smtClean="0">
                <a:latin typeface="Arial Black" pitchFamily="34" charset="0"/>
              </a:rPr>
              <a:t>.   FIRST STAGE OF THE TRAINING COMPRISES OF AN ATTACHMENT TO THE PREFECTURE FOR 11 MONTHS UNDER THE SUPERVISION OF THE PREFECT</a:t>
            </a:r>
          </a:p>
          <a:p>
            <a:pPr>
              <a:buNone/>
            </a:pPr>
            <a:r>
              <a:rPr lang="en-US" sz="2400" dirty="0" smtClean="0">
                <a:latin typeface="Arial Black" pitchFamily="34" charset="0"/>
              </a:rPr>
              <a:t>.   IN THE SECOND STAGE A PRACTICAL TRAINING BY SENIOR CIVIL SERVANTS IS IMPARTED FOR 17 MONTHS WHICH INCLUDES A 2 MONTHS ATTACHMENT IN A PRIVATE SECTOR UNIT</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dirty="0" smtClean="0">
                <a:latin typeface="Arial Black" pitchFamily="34" charset="0"/>
              </a:rPr>
              <a:t>FRENCH CIVIL SERVICES</a:t>
            </a:r>
            <a:endParaRPr lang="en-US" sz="4000" dirty="0">
              <a:latin typeface="Arial Black" pitchFamily="34" charset="0"/>
            </a:endParaRPr>
          </a:p>
        </p:txBody>
      </p:sp>
      <p:sp>
        <p:nvSpPr>
          <p:cNvPr id="2" name="Content Placeholder 1"/>
          <p:cNvSpPr>
            <a:spLocks noGrp="1"/>
          </p:cNvSpPr>
          <p:nvPr>
            <p:ph idx="1"/>
          </p:nvPr>
        </p:nvSpPr>
        <p:spPr>
          <a:xfrm>
            <a:off x="457200" y="1219200"/>
            <a:ext cx="8229600" cy="4906963"/>
          </a:xfrm>
        </p:spPr>
        <p:txBody>
          <a:bodyPr>
            <a:normAutofit fontScale="77500" lnSpcReduction="20000"/>
          </a:bodyPr>
          <a:lstStyle/>
          <a:p>
            <a:pPr>
              <a:buNone/>
            </a:pPr>
            <a:r>
              <a:rPr lang="en-US" sz="3600" dirty="0" smtClean="0">
                <a:latin typeface="Arial Black" pitchFamily="34" charset="0"/>
              </a:rPr>
              <a:t>PROMOTION</a:t>
            </a:r>
          </a:p>
          <a:p>
            <a:pPr>
              <a:buNone/>
            </a:pPr>
            <a:endParaRPr lang="en-US" sz="2800" dirty="0" smtClean="0">
              <a:latin typeface="Arial Black" pitchFamily="34" charset="0"/>
            </a:endParaRPr>
          </a:p>
          <a:p>
            <a:r>
              <a:rPr lang="en-US" sz="2400" dirty="0" smtClean="0">
                <a:latin typeface="Arial Black" pitchFamily="34" charset="0"/>
              </a:rPr>
              <a:t>A COMBINATION OF BOTH, THE PRINCIPLE OF MERIT AND THE PRINCIPLE OF SENIORITY IS ADOPTED FOR PROMOTION IN THE CIVIL SERVICES</a:t>
            </a:r>
            <a:r>
              <a:rPr lang="en-US" dirty="0" smtClean="0"/>
              <a:t>.</a:t>
            </a:r>
          </a:p>
          <a:p>
            <a:r>
              <a:rPr lang="en-US" sz="2600" dirty="0" smtClean="0">
                <a:latin typeface="Arial Black" pitchFamily="34" charset="0"/>
              </a:rPr>
              <a:t>PROMOTIONS TAKE PLACE WITHIN THE SAME CORPS AND HENCE ARE LIMITED</a:t>
            </a:r>
          </a:p>
          <a:p>
            <a:r>
              <a:rPr lang="en-US" sz="2600" dirty="0" smtClean="0">
                <a:latin typeface="Arial Black" pitchFamily="34" charset="0"/>
              </a:rPr>
              <a:t>THE ENA PREPARES A LIST OF ELIGIBLE CANDIDATES AND SUBMITS IT TO AN ADVISORY COMMITTEE WHICH CONTAINS AN EQUAL NUMBER OF REPS FROM BOTH SIDES-OFFICIAL AND STAFF</a:t>
            </a:r>
          </a:p>
          <a:p>
            <a:r>
              <a:rPr lang="en-US" sz="2600" dirty="0" smtClean="0">
                <a:latin typeface="Arial Black" pitchFamily="34" charset="0"/>
              </a:rPr>
              <a:t>THE COMMITTEE APPROVES THE LIST SEND BY ENA.THE COMMITTEE IS ALSO AUTHORISED TO SETTLE DISPUTES RELATING TO PROMOTION</a:t>
            </a:r>
          </a:p>
          <a:p>
            <a:r>
              <a:rPr lang="en-US" sz="2600" dirty="0" smtClean="0">
                <a:latin typeface="Arial Black" pitchFamily="34" charset="0"/>
              </a:rPr>
              <a:t>A CIVIL SERVANT IN FRANCE CAN ALSO BE PROMOTED TO A PRIVATE ORGANISATION AND CAN COME BACK TO </a:t>
            </a:r>
            <a:endParaRPr lang="en-US" sz="2600" dirty="0">
              <a:latin typeface="Arial Black" pitchFamily="34" charset="0"/>
            </a:endParaRPr>
          </a:p>
        </p:txBody>
      </p:sp>
    </p:spTree>
    <p:extLst>
      <p:ext uri="{BB962C8B-B14F-4D97-AF65-F5344CB8AC3E}">
        <p14:creationId xmlns="" xmlns:p14="http://schemas.microsoft.com/office/powerpoint/2010/main" val="3742574033"/>
      </p:ext>
    </p:extLst>
  </p:cSld>
  <p:clrMapOvr>
    <a:masterClrMapping/>
  </p:clrMapOvr>
  <mc:AlternateContent xmlns:mc="http://schemas.openxmlformats.org/markup-compatibility/2006">
    <mc:Choice xmlns=""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latin typeface="Arial Black" pitchFamily="34" charset="0"/>
              </a:rPr>
              <a:t>PAY AND SERVICE CONDITIONS</a:t>
            </a:r>
            <a:endParaRPr lang="en-US" sz="3600" dirty="0">
              <a:latin typeface="Arial Black" pitchFamily="34" charset="0"/>
            </a:endParaRPr>
          </a:p>
        </p:txBody>
      </p:sp>
      <p:sp>
        <p:nvSpPr>
          <p:cNvPr id="3" name="Content Placeholder 2"/>
          <p:cNvSpPr>
            <a:spLocks noGrp="1"/>
          </p:cNvSpPr>
          <p:nvPr>
            <p:ph idx="1"/>
          </p:nvPr>
        </p:nvSpPr>
        <p:spPr>
          <a:xfrm>
            <a:off x="457200" y="1371600"/>
            <a:ext cx="8229600" cy="5486400"/>
          </a:xfrm>
        </p:spPr>
        <p:txBody>
          <a:bodyPr>
            <a:normAutofit fontScale="92500" lnSpcReduction="10000"/>
          </a:bodyPr>
          <a:lstStyle/>
          <a:p>
            <a:r>
              <a:rPr lang="en-US" sz="2000" dirty="0" smtClean="0">
                <a:latin typeface="Arial Black" pitchFamily="34" charset="0"/>
              </a:rPr>
              <a:t>A RIGID FORMALA BASED ON THE GENERAL GRID SYSTEM WHICH PROVIDES AN INDEX NUMBER FOR EACH POST IS USED TO DETERMINE SALARY,HOWEVER THE INDEX SYSTEM IS NOT APPLICABLE TO TOP CIVIL SERVANTS ALSO KNOWN AS HORSE CLASS</a:t>
            </a:r>
          </a:p>
          <a:p>
            <a:r>
              <a:rPr lang="en-US" sz="2000" dirty="0" smtClean="0">
                <a:latin typeface="Arial Black" pitchFamily="34" charset="0"/>
              </a:rPr>
              <a:t>CIVIL SERVANTS ARE PROVIDED VARIOUS ALLOWANCES</a:t>
            </a:r>
          </a:p>
          <a:p>
            <a:r>
              <a:rPr lang="en-US" sz="2000" dirty="0" smtClean="0">
                <a:latin typeface="Arial Black" pitchFamily="34" charset="0"/>
              </a:rPr>
              <a:t>CIVIL SERVANTS ENJOY THE RIGHT OF ASSOCIATION</a:t>
            </a:r>
          </a:p>
          <a:p>
            <a:r>
              <a:rPr lang="en-US" sz="2000" dirty="0" smtClean="0">
                <a:latin typeface="Arial Black" pitchFamily="34" charset="0"/>
              </a:rPr>
              <a:t>CIVIL SERVANTS ALSO HAVE THE RIGHT TO STRIKE UNLIKE THE US</a:t>
            </a:r>
          </a:p>
          <a:p>
            <a:r>
              <a:rPr lang="en-US" sz="2000" dirty="0" smtClean="0">
                <a:latin typeface="Arial Black" pitchFamily="34" charset="0"/>
              </a:rPr>
              <a:t>UNLIKE MANY COUNTRIES CIVIL SERVANTS ARE ALLOWED TO PARTICIPATE IN POLITICAL ACTIVITIES.THEY CAN JOIN POLITICAL PARTIES AND CONTEST ELECTIONS AND BECOME LEGISLATORS.AT THE END OF THE TERM THEY CAN COME BACK TO THE CIVIL SERVICE.HOWEVER THEIR POLITICAL ACTIVITIES ARE MONITORED BY THE HIGHEST ADMINISTRATIVE COURT OF THE COUNTRY</a:t>
            </a:r>
          </a:p>
          <a:p>
            <a:r>
              <a:rPr lang="en-US" sz="2000" dirty="0" smtClean="0">
                <a:latin typeface="Arial Black" pitchFamily="34" charset="0"/>
              </a:rPr>
              <a:t>RETIREMENT AGE IS 60</a:t>
            </a:r>
            <a:endParaRPr lang="en-US" sz="2000" dirty="0">
              <a:latin typeface="Arial Black"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rial Black" pitchFamily="34" charset="0"/>
              </a:rPr>
              <a:t>MACHINERY FOR CONSULTATION</a:t>
            </a:r>
            <a:endParaRPr lang="en-US" sz="3200" dirty="0">
              <a:latin typeface="Arial Black" pitchFamily="34" charset="0"/>
            </a:endParaRPr>
          </a:p>
        </p:txBody>
      </p:sp>
      <p:sp>
        <p:nvSpPr>
          <p:cNvPr id="3" name="Content Placeholder 2"/>
          <p:cNvSpPr>
            <a:spLocks noGrp="1"/>
          </p:cNvSpPr>
          <p:nvPr>
            <p:ph idx="1"/>
          </p:nvPr>
        </p:nvSpPr>
        <p:spPr/>
        <p:txBody>
          <a:bodyPr>
            <a:normAutofit fontScale="85000" lnSpcReduction="20000"/>
          </a:bodyPr>
          <a:lstStyle/>
          <a:p>
            <a:pPr>
              <a:buNone/>
            </a:pPr>
            <a:endParaRPr lang="en-US" sz="2400" dirty="0" smtClean="0">
              <a:latin typeface="Arial Black" pitchFamily="34" charset="0"/>
            </a:endParaRPr>
          </a:p>
          <a:p>
            <a:pPr>
              <a:buNone/>
            </a:pPr>
            <a:r>
              <a:rPr lang="en-US" sz="2400" dirty="0" smtClean="0">
                <a:latin typeface="Arial Black" pitchFamily="34" charset="0"/>
              </a:rPr>
              <a:t>THERE ARE THREE AGENCIES AVAILABLE FOR CONSULTATION AND NEGOTIATION WITH EMPLOYEES IN SERVICE MATTERS WHICH ARE SET UP ON THE LINES OF WHITLEY COUNCILS AND CONSIST OF EQUAL NUMBER OF REPRESENTATIVES OF THE GOVERNMENT.</a:t>
            </a:r>
          </a:p>
          <a:p>
            <a:pPr>
              <a:buNone/>
            </a:pPr>
            <a:endParaRPr lang="en-US" sz="2400" dirty="0" smtClean="0">
              <a:latin typeface="Arial Black" pitchFamily="34" charset="0"/>
            </a:endParaRPr>
          </a:p>
          <a:p>
            <a:pPr>
              <a:buNone/>
            </a:pPr>
            <a:r>
              <a:rPr lang="en-US" sz="2400" dirty="0" smtClean="0">
                <a:latin typeface="Arial Black" pitchFamily="34" charset="0"/>
              </a:rPr>
              <a:t>THESE THREE AGENCIES ARE:</a:t>
            </a:r>
          </a:p>
          <a:p>
            <a:pPr marL="457200" indent="-457200">
              <a:buAutoNum type="arabicParenR"/>
            </a:pPr>
            <a:r>
              <a:rPr lang="en-US" sz="2400" dirty="0" smtClean="0">
                <a:latin typeface="Arial Black" pitchFamily="34" charset="0"/>
              </a:rPr>
              <a:t>JOINT ADMINISTRATIVE COMMISSION FOR EACH SEGMENT OF THE CIVIL SERVICE</a:t>
            </a:r>
          </a:p>
          <a:p>
            <a:pPr marL="457200" indent="-457200">
              <a:buAutoNum type="arabicParenR"/>
            </a:pPr>
            <a:r>
              <a:rPr lang="en-US" sz="2400" dirty="0" smtClean="0">
                <a:latin typeface="Arial Black" pitchFamily="34" charset="0"/>
              </a:rPr>
              <a:t>JOINT TECHNICAL COMMITTEE IN EACH DEPARTMENT</a:t>
            </a:r>
          </a:p>
          <a:p>
            <a:pPr marL="457200" indent="-457200">
              <a:buAutoNum type="arabicParenR"/>
            </a:pPr>
            <a:r>
              <a:rPr lang="en-US" sz="2400" dirty="0" smtClean="0">
                <a:latin typeface="Arial Black" pitchFamily="34" charset="0"/>
              </a:rPr>
              <a:t>HIGHER COUNCIL FOR PUBLIC SERVICE PRESIDED OVER BY THE PRIME MINISTER/MINISTER FOR CIVIL SERVICE</a:t>
            </a:r>
          </a:p>
          <a:p>
            <a:endParaRPr lang="en-US" sz="2400" dirty="0">
              <a:latin typeface="Arial Black"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dirty="0" smtClean="0">
                <a:latin typeface="Arial Black" pitchFamily="34" charset="0"/>
              </a:rPr>
              <a:t>FRENCH ADMINISTRATIVE COURTS</a:t>
            </a:r>
            <a:endParaRPr lang="en-US" sz="3200" dirty="0">
              <a:latin typeface="Arial Black" pitchFamily="34" charset="0"/>
            </a:endParaRPr>
          </a:p>
        </p:txBody>
      </p:sp>
      <p:sp>
        <p:nvSpPr>
          <p:cNvPr id="2" name="Content Placeholder 1"/>
          <p:cNvSpPr>
            <a:spLocks noGrp="1"/>
          </p:cNvSpPr>
          <p:nvPr>
            <p:ph idx="1"/>
          </p:nvPr>
        </p:nvSpPr>
        <p:spPr/>
        <p:txBody>
          <a:bodyPr>
            <a:normAutofit fontScale="92500"/>
          </a:bodyPr>
          <a:lstStyle/>
          <a:p>
            <a:r>
              <a:rPr lang="en-US" sz="2400" dirty="0" smtClean="0">
                <a:latin typeface="Arial Black" pitchFamily="34" charset="0"/>
              </a:rPr>
              <a:t>THE FRENCH SYSTEM OF ADMINISTRATIVE LAW IS KNOWN BY THE NAME OF “ DRIOT ADMINISTRATIF “.</a:t>
            </a:r>
          </a:p>
          <a:p>
            <a:r>
              <a:rPr lang="en-US" sz="2400" dirty="0" smtClean="0">
                <a:latin typeface="Arial Black" pitchFamily="34" charset="0"/>
              </a:rPr>
              <a:t>IT PROVIDES FOR SPECIAL RULES GOVERNING THE RELATIONSHIP BETWEEN THE CITIZENS.</a:t>
            </a:r>
          </a:p>
          <a:p>
            <a:r>
              <a:rPr lang="en-US" sz="2400" dirty="0" smtClean="0">
                <a:latin typeface="Arial Black" pitchFamily="34" charset="0"/>
              </a:rPr>
              <a:t>THE “DRIOT ADMINISTRATIF “ SYSTEM OF JURISPRUDENCE IS RESPONSIBLE FOR THE RISE AND GROWTH OF ADMINISTRATIVE COURTS IN FRANCE.</a:t>
            </a:r>
          </a:p>
          <a:p>
            <a:r>
              <a:rPr lang="en-US" sz="2400" dirty="0" smtClean="0">
                <a:latin typeface="Arial Black" pitchFamily="34" charset="0"/>
              </a:rPr>
              <a:t>THE DECISIONS OF THESE ADMINISTRATIVE COURTS CAN NOT BE CHALLENGED IN THE ORDINARY COURTS.</a:t>
            </a:r>
          </a:p>
          <a:p>
            <a:endParaRPr lang="en-US" dirty="0"/>
          </a:p>
        </p:txBody>
      </p:sp>
    </p:spTree>
    <p:extLst>
      <p:ext uri="{BB962C8B-B14F-4D97-AF65-F5344CB8AC3E}">
        <p14:creationId xmlns="" xmlns:p14="http://schemas.microsoft.com/office/powerpoint/2010/main" val="1539250519"/>
      </p:ext>
    </p:extLst>
  </p:cSld>
  <p:clrMapOvr>
    <a:masterClrMapping/>
  </p:clrMapOvr>
  <mc:AlternateContent xmlns:mc="http://schemas.openxmlformats.org/markup-compatibility/2006">
    <mc:Choice xmlns=""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4000" dirty="0" smtClean="0">
                <a:latin typeface="Arial Black" pitchFamily="34" charset="0"/>
              </a:rPr>
              <a:t>FRENCH LOCAL GOVERNMENT</a:t>
            </a:r>
            <a:endParaRPr lang="en-US" sz="4000" dirty="0">
              <a:latin typeface="Arial Black" pitchFamily="34" charset="0"/>
            </a:endParaRPr>
          </a:p>
        </p:txBody>
      </p:sp>
      <p:sp>
        <p:nvSpPr>
          <p:cNvPr id="2" name="Content Placeholder 1"/>
          <p:cNvSpPr>
            <a:spLocks noGrp="1"/>
          </p:cNvSpPr>
          <p:nvPr>
            <p:ph idx="1"/>
          </p:nvPr>
        </p:nvSpPr>
        <p:spPr/>
        <p:txBody>
          <a:bodyPr>
            <a:noAutofit/>
          </a:bodyPr>
          <a:lstStyle/>
          <a:p>
            <a:pPr>
              <a:buNone/>
            </a:pPr>
            <a:r>
              <a:rPr lang="en-US" sz="2400" dirty="0" smtClean="0">
                <a:latin typeface="Arial Black" pitchFamily="34" charset="0"/>
              </a:rPr>
              <a:t>THE FRENCH CONSTITUTION PROVIDES FOR A UNITARY STATE.ALL POWERS ARE VESTED IN THE CENTRAL GOVERNMENT</a:t>
            </a:r>
          </a:p>
          <a:p>
            <a:endParaRPr lang="en-US" sz="2400" dirty="0" smtClean="0">
              <a:latin typeface="Arial Black" pitchFamily="34" charset="0"/>
            </a:endParaRPr>
          </a:p>
          <a:p>
            <a:r>
              <a:rPr lang="en-US" sz="2400" dirty="0" smtClean="0">
                <a:latin typeface="Arial Black" pitchFamily="34" charset="0"/>
              </a:rPr>
              <a:t>AT PRESENT FRANCE HAS FOUR TYPES OF LOCAL GOVERNMENTS UNITS. THEY ARE:</a:t>
            </a:r>
          </a:p>
          <a:p>
            <a:r>
              <a:rPr lang="en-US" sz="2400" dirty="0" smtClean="0">
                <a:latin typeface="Arial Black" pitchFamily="34" charset="0"/>
              </a:rPr>
              <a:t>(I) DEPARTMENT</a:t>
            </a:r>
          </a:p>
          <a:p>
            <a:r>
              <a:rPr lang="en-US" sz="2400" dirty="0" smtClean="0">
                <a:latin typeface="Arial Black" pitchFamily="34" charset="0"/>
              </a:rPr>
              <a:t>(II) ARRONDISEMENT</a:t>
            </a:r>
          </a:p>
          <a:p>
            <a:r>
              <a:rPr lang="en-US" sz="2400" dirty="0" smtClean="0">
                <a:latin typeface="Arial Black" pitchFamily="34" charset="0"/>
              </a:rPr>
              <a:t>(III) CANTON</a:t>
            </a:r>
          </a:p>
          <a:p>
            <a:r>
              <a:rPr lang="en-US" sz="2400" dirty="0" smtClean="0">
                <a:latin typeface="Arial Black" pitchFamily="34" charset="0"/>
              </a:rPr>
              <a:t>(IV) COMMUNE </a:t>
            </a:r>
          </a:p>
          <a:p>
            <a:endParaRPr lang="en-US" sz="2400" dirty="0"/>
          </a:p>
        </p:txBody>
      </p:sp>
    </p:spTree>
    <p:extLst>
      <p:ext uri="{BB962C8B-B14F-4D97-AF65-F5344CB8AC3E}">
        <p14:creationId xmlns="" xmlns:p14="http://schemas.microsoft.com/office/powerpoint/2010/main" val="1217536016"/>
      </p:ext>
    </p:extLst>
  </p:cSld>
  <p:clrMapOvr>
    <a:masterClrMapping/>
  </p:clrMapOvr>
  <mc:AlternateContent xmlns:mc="http://schemas.openxmlformats.org/markup-compatibility/2006">
    <mc:Choice xmlns=""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4000" dirty="0" smtClean="0">
                <a:latin typeface="Arial Black" pitchFamily="34" charset="0"/>
              </a:rPr>
              <a:t>FRENCH LOCAL GOVERNMENT</a:t>
            </a:r>
            <a:endParaRPr lang="en-US" sz="4000" dirty="0">
              <a:latin typeface="Arial Black" pitchFamily="34" charset="0"/>
            </a:endParaRPr>
          </a:p>
        </p:txBody>
      </p:sp>
      <p:sp>
        <p:nvSpPr>
          <p:cNvPr id="2" name="Content Placeholder 1"/>
          <p:cNvSpPr>
            <a:spLocks noGrp="1"/>
          </p:cNvSpPr>
          <p:nvPr>
            <p:ph idx="1"/>
          </p:nvPr>
        </p:nvSpPr>
        <p:spPr/>
        <p:txBody>
          <a:bodyPr>
            <a:noAutofit/>
          </a:bodyPr>
          <a:lstStyle/>
          <a:p>
            <a:r>
              <a:rPr lang="en-US" sz="2400" dirty="0" smtClean="0">
                <a:latin typeface="Arial Black" pitchFamily="34" charset="0"/>
              </a:rPr>
              <a:t>(I) DEPARTMENT:</a:t>
            </a:r>
          </a:p>
          <a:p>
            <a:r>
              <a:rPr lang="en-US" sz="2400" dirty="0" smtClean="0">
                <a:latin typeface="Arial Black" pitchFamily="34" charset="0"/>
              </a:rPr>
              <a:t>THE DEPARTMENT IS THE LARGEST UNIT OF LOCAL GOVERNMENT AND OCCUPIES TOP PLACE IN HIERARCHY.</a:t>
            </a:r>
          </a:p>
          <a:p>
            <a:r>
              <a:rPr lang="en-US" sz="2400" dirty="0" smtClean="0">
                <a:latin typeface="Arial Black" pitchFamily="34" charset="0"/>
              </a:rPr>
              <a:t>THERE ARE TOTAL 90 DEPARTMENTS IN FRANCE. THEY ARE:</a:t>
            </a:r>
          </a:p>
          <a:p>
            <a:endParaRPr lang="en-US" sz="2400" dirty="0" smtClean="0">
              <a:latin typeface="Arial Black" pitchFamily="34" charset="0"/>
            </a:endParaRPr>
          </a:p>
          <a:p>
            <a:r>
              <a:rPr lang="en-US" sz="2400" dirty="0" smtClean="0">
                <a:latin typeface="Arial Black" pitchFamily="34" charset="0"/>
              </a:rPr>
              <a:t>HORSE CLASS OR SPECIAL CLASS DEPARTMENTS (15)</a:t>
            </a:r>
          </a:p>
          <a:p>
            <a:r>
              <a:rPr lang="en-US" sz="2400" dirty="0" smtClean="0">
                <a:latin typeface="Arial Black" pitchFamily="34" charset="0"/>
              </a:rPr>
              <a:t>FIRST CLASS DEPARTMENTS (19)</a:t>
            </a:r>
          </a:p>
          <a:p>
            <a:r>
              <a:rPr lang="en-US" sz="2400" dirty="0" smtClean="0">
                <a:latin typeface="Arial Black" pitchFamily="34" charset="0"/>
              </a:rPr>
              <a:t>SECOND CLASS DEPARTMENTS (22)</a:t>
            </a:r>
          </a:p>
          <a:p>
            <a:r>
              <a:rPr lang="en-US" sz="2400" dirty="0" smtClean="0">
                <a:latin typeface="Arial Black" pitchFamily="34" charset="0"/>
              </a:rPr>
              <a:t>THIRD CLASS DEPARTMENTS (34).</a:t>
            </a:r>
          </a:p>
          <a:p>
            <a:endParaRPr lang="en-US" sz="2400" dirty="0">
              <a:latin typeface="Arial Black" pitchFamily="34" charset="0"/>
            </a:endParaRPr>
          </a:p>
        </p:txBody>
      </p:sp>
    </p:spTree>
    <p:extLst>
      <p:ext uri="{BB962C8B-B14F-4D97-AF65-F5344CB8AC3E}">
        <p14:creationId xmlns="" xmlns:p14="http://schemas.microsoft.com/office/powerpoint/2010/main" val="2641374036"/>
      </p:ext>
    </p:extLst>
  </p:cSld>
  <p:clrMapOvr>
    <a:masterClrMapping/>
  </p:clrMapOvr>
  <mc:AlternateContent xmlns:mc="http://schemas.openxmlformats.org/markup-compatibility/2006">
    <mc:Choice xmlns=""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smtClean="0">
                <a:latin typeface="Arial Black" pitchFamily="34" charset="0"/>
              </a:rPr>
              <a:t>FRENCH LOCAL GOVERNMENT</a:t>
            </a:r>
            <a:endParaRPr lang="en-US" sz="3600" dirty="0"/>
          </a:p>
        </p:txBody>
      </p:sp>
      <p:sp>
        <p:nvSpPr>
          <p:cNvPr id="2" name="Content Placeholder 1"/>
          <p:cNvSpPr>
            <a:spLocks noGrp="1"/>
          </p:cNvSpPr>
          <p:nvPr>
            <p:ph idx="1"/>
          </p:nvPr>
        </p:nvSpPr>
        <p:spPr/>
        <p:txBody>
          <a:bodyPr/>
          <a:lstStyle/>
          <a:p>
            <a:pPr>
              <a:buNone/>
            </a:pPr>
            <a:r>
              <a:rPr lang="en-US" sz="2800" dirty="0" smtClean="0">
                <a:latin typeface="Arial Black" pitchFamily="34" charset="0"/>
              </a:rPr>
              <a:t> ARRONDISEMENT</a:t>
            </a:r>
          </a:p>
          <a:p>
            <a:pPr>
              <a:buNone/>
            </a:pPr>
            <a:endParaRPr lang="en-US" sz="2400" dirty="0" smtClean="0">
              <a:latin typeface="Arial Black" pitchFamily="34" charset="0"/>
            </a:endParaRPr>
          </a:p>
          <a:p>
            <a:r>
              <a:rPr lang="en-US" sz="2400" dirty="0" smtClean="0">
                <a:latin typeface="Arial Black" pitchFamily="34" charset="0"/>
              </a:rPr>
              <a:t>EVERY DEPARTMENT IS DIVIDED INTO THREE OR FOUR ARRONDISEMENTS.</a:t>
            </a:r>
          </a:p>
          <a:p>
            <a:r>
              <a:rPr lang="en-US" sz="2400" dirty="0" smtClean="0">
                <a:latin typeface="Arial Black" pitchFamily="34" charset="0"/>
              </a:rPr>
              <a:t>IT IS HEADED BY A SUB-PREFECT WHO ACTS AS AN AGENT OF THE PREFECT OF DEPARTMENT</a:t>
            </a:r>
            <a:r>
              <a:rPr lang="en-US" dirty="0" smtClean="0"/>
              <a:t>.</a:t>
            </a:r>
            <a:endParaRPr lang="en-US" dirty="0"/>
          </a:p>
        </p:txBody>
      </p:sp>
    </p:spTree>
    <p:extLst>
      <p:ext uri="{BB962C8B-B14F-4D97-AF65-F5344CB8AC3E}">
        <p14:creationId xmlns="" xmlns:p14="http://schemas.microsoft.com/office/powerpoint/2010/main" val="2492982780"/>
      </p:ext>
    </p:extLst>
  </p:cSld>
  <p:clrMapOvr>
    <a:masterClrMapping/>
  </p:clrMapOvr>
  <mc:AlternateContent xmlns:mc="http://schemas.openxmlformats.org/markup-compatibility/2006">
    <mc:Choice xmlns=""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dirty="0" smtClean="0">
                <a:latin typeface="Arial Black" pitchFamily="34" charset="0"/>
              </a:rPr>
              <a:t>FRENCH LOCAL GOVERNMENT</a:t>
            </a:r>
            <a:endParaRPr lang="en-US" sz="3600" dirty="0"/>
          </a:p>
        </p:txBody>
      </p:sp>
      <p:sp>
        <p:nvSpPr>
          <p:cNvPr id="2" name="Content Placeholder 1"/>
          <p:cNvSpPr>
            <a:spLocks noGrp="1"/>
          </p:cNvSpPr>
          <p:nvPr>
            <p:ph idx="1"/>
          </p:nvPr>
        </p:nvSpPr>
        <p:spPr/>
        <p:txBody>
          <a:bodyPr>
            <a:normAutofit/>
          </a:bodyPr>
          <a:lstStyle/>
          <a:p>
            <a:pPr>
              <a:buNone/>
            </a:pPr>
            <a:r>
              <a:rPr lang="en-US" sz="2800" dirty="0" smtClean="0">
                <a:latin typeface="Arial Black" pitchFamily="34" charset="0"/>
              </a:rPr>
              <a:t> CANTON</a:t>
            </a:r>
          </a:p>
          <a:p>
            <a:pPr>
              <a:buNone/>
            </a:pPr>
            <a:endParaRPr lang="en-US" sz="2400" dirty="0" smtClean="0">
              <a:latin typeface="Arial Black" pitchFamily="34" charset="0"/>
            </a:endParaRPr>
          </a:p>
          <a:p>
            <a:r>
              <a:rPr lang="en-US" sz="2400" dirty="0" smtClean="0">
                <a:latin typeface="Arial Black" pitchFamily="34" charset="0"/>
              </a:rPr>
              <a:t>EACH ARRONDISEMENT IS FURTHER SUBDIVIDED INTO NINE (9) CANTONS.</a:t>
            </a:r>
          </a:p>
          <a:p>
            <a:r>
              <a:rPr lang="en-US" sz="2400" dirty="0" smtClean="0">
                <a:latin typeface="Arial Black" pitchFamily="34" charset="0"/>
              </a:rPr>
              <a:t>IT SERVES AS A WARD ( ELECTORAL AREA ) FOR THE ELECTION OF THE GENEREAL COUNCIL OF DEPARTMENTS.</a:t>
            </a:r>
            <a:endParaRPr lang="en-US" sz="2400" dirty="0">
              <a:latin typeface="Arial Black" pitchFamily="34" charset="0"/>
            </a:endParaRPr>
          </a:p>
        </p:txBody>
      </p:sp>
    </p:spTree>
    <p:extLst>
      <p:ext uri="{BB962C8B-B14F-4D97-AF65-F5344CB8AC3E}">
        <p14:creationId xmlns="" xmlns:p14="http://schemas.microsoft.com/office/powerpoint/2010/main" val="2143873901"/>
      </p:ext>
    </p:extLst>
  </p:cSld>
  <p:clrMapOvr>
    <a:masterClrMapping/>
  </p:clrMapOvr>
  <mc:AlternateContent xmlns:mc="http://schemas.openxmlformats.org/markup-compatibility/2006">
    <mc:Choice xmlns=""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4000" dirty="0" smtClean="0">
                <a:latin typeface="Arial Black" pitchFamily="34" charset="0"/>
              </a:rPr>
              <a:t>FRENCH LOCAL GOVERNMENT</a:t>
            </a:r>
            <a:endParaRPr lang="en-US" sz="4000" dirty="0">
              <a:latin typeface="Arial Black" pitchFamily="34" charset="0"/>
            </a:endParaRPr>
          </a:p>
        </p:txBody>
      </p:sp>
      <p:sp>
        <p:nvSpPr>
          <p:cNvPr id="2" name="Content Placeholder 1"/>
          <p:cNvSpPr>
            <a:spLocks noGrp="1"/>
          </p:cNvSpPr>
          <p:nvPr>
            <p:ph idx="1"/>
          </p:nvPr>
        </p:nvSpPr>
        <p:spPr/>
        <p:txBody>
          <a:bodyPr>
            <a:normAutofit fontScale="92500" lnSpcReduction="20000"/>
          </a:bodyPr>
          <a:lstStyle/>
          <a:p>
            <a:pPr>
              <a:buNone/>
            </a:pPr>
            <a:r>
              <a:rPr lang="en-US" sz="3500" dirty="0" smtClean="0">
                <a:latin typeface="Arial Black" pitchFamily="34" charset="0"/>
              </a:rPr>
              <a:t>COMMUNE</a:t>
            </a:r>
          </a:p>
          <a:p>
            <a:pPr>
              <a:buNone/>
            </a:pPr>
            <a:endParaRPr lang="en-US" dirty="0" smtClean="0"/>
          </a:p>
          <a:p>
            <a:r>
              <a:rPr lang="en-US" sz="2600" dirty="0" smtClean="0">
                <a:latin typeface="Arial Black" pitchFamily="34" charset="0"/>
              </a:rPr>
              <a:t>A COMMUNE IS THE SMALLEST UNIT OF LOCAL GOVERNMENT IN THE FRANCE.</a:t>
            </a:r>
          </a:p>
          <a:p>
            <a:r>
              <a:rPr lang="en-US" sz="2600" dirty="0" smtClean="0">
                <a:latin typeface="Arial Black" pitchFamily="34" charset="0"/>
              </a:rPr>
              <a:t>IT IS THE SUBDIVISION OF THE CANTON.</a:t>
            </a:r>
          </a:p>
          <a:p>
            <a:r>
              <a:rPr lang="en-US" sz="2600" dirty="0" smtClean="0">
                <a:latin typeface="Arial Black" pitchFamily="34" charset="0"/>
              </a:rPr>
              <a:t>AT PRESENT THERE ARE ABOUT 38000 COMMUNES IN THE FRANCE.</a:t>
            </a:r>
          </a:p>
          <a:p>
            <a:r>
              <a:rPr lang="en-US" sz="2600" dirty="0" smtClean="0">
                <a:latin typeface="Arial Black" pitchFamily="34" charset="0"/>
              </a:rPr>
              <a:t>EACH COMMUNES HAS A MUNICIPAL COUNCIL AS ITS LEGISLATIVE BODY.</a:t>
            </a:r>
          </a:p>
          <a:p>
            <a:r>
              <a:rPr lang="en-US" sz="2600" dirty="0" smtClean="0">
                <a:latin typeface="Arial Black" pitchFamily="34" charset="0"/>
              </a:rPr>
              <a:t>COUNCILS ELECTS ITS OWN CHAIRMAN CALLED MAYOR, FOR A PERIOD OF SIX YEARS, LIKE THE PREFECT OF THE DEPARTMENT.</a:t>
            </a:r>
          </a:p>
          <a:p>
            <a:endParaRPr lang="en-US" sz="2600" dirty="0">
              <a:latin typeface="Arial Black" pitchFamily="34" charset="0"/>
            </a:endParaRPr>
          </a:p>
        </p:txBody>
      </p:sp>
    </p:spTree>
    <p:extLst>
      <p:ext uri="{BB962C8B-B14F-4D97-AF65-F5344CB8AC3E}">
        <p14:creationId xmlns="" xmlns:p14="http://schemas.microsoft.com/office/powerpoint/2010/main" val="2434936731"/>
      </p:ext>
    </p:extLst>
  </p:cSld>
  <p:clrMapOvr>
    <a:masterClrMapping/>
  </p:clrMapOvr>
  <mc:AlternateContent xmlns:mc="http://schemas.openxmlformats.org/markup-compatibility/2006">
    <mc:Choice xmlns=""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SUMMARY</a:t>
            </a:r>
            <a:endParaRPr lang="en-US" sz="4000" dirty="0">
              <a:latin typeface="Arial Black" pitchFamily="34" charset="0"/>
            </a:endParaRPr>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796</TotalTime>
  <Words>1400</Words>
  <Application>Microsoft Office PowerPoint</Application>
  <PresentationFormat>On-screen Show (4:3)</PresentationFormat>
  <Paragraphs>146</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 COMPARATIVE PUBLIC ADMINISTRATION MPA 503 LECTURE 25</vt:lpstr>
      <vt:lpstr>FRENCH CIVIL SERVICES</vt:lpstr>
      <vt:lpstr>FRENCH CIVIL SERVICES</vt:lpstr>
      <vt:lpstr>FRENCH CIVIL SERVICES</vt:lpstr>
      <vt:lpstr>FRENCH CIVIL SERVICES</vt:lpstr>
      <vt:lpstr>FRENCH CIVIL SERVICES</vt:lpstr>
      <vt:lpstr>FRENCH CIVIL SERVICES</vt:lpstr>
      <vt:lpstr>FRENCH CIVIL SERVICES</vt:lpstr>
      <vt:lpstr>FRENCH CIVIL SERVICES</vt:lpstr>
      <vt:lpstr>ROLE OF NATIONAL SCHOOL OF ADMINISTRATION</vt:lpstr>
      <vt:lpstr>ROLE OF NATIONAL SCHOOL OF ADMINISTRATION</vt:lpstr>
      <vt:lpstr>FRENCH CIVIL SERVICES</vt:lpstr>
      <vt:lpstr>FRENCH CIVIL SERVICES</vt:lpstr>
      <vt:lpstr>FRENCH CIVIL SERVICES</vt:lpstr>
      <vt:lpstr>PAY AND SERVICE CONDITIONS</vt:lpstr>
      <vt:lpstr>MACHINERY FOR CONSULTATION</vt:lpstr>
      <vt:lpstr>FRENCH ADMINISTRATIVE COURTS</vt:lpstr>
      <vt:lpstr>FRENCH LOCAL GOVERNMENT</vt:lpstr>
      <vt:lpstr>FRENCH LOCAL GOVERNMENT</vt:lpstr>
      <vt:lpstr>FRENCH LOCAL GOVERNMENT</vt:lpstr>
      <vt:lpstr>FRENCH LOCAL GOVERNMENT</vt:lpstr>
      <vt:lpstr>FRENCH LOCAL GOVERNMENT</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ADMINISTRATION IN THE FRANCE</dc:title>
  <dc:creator>786</dc:creator>
  <cp:lastModifiedBy>stdc_lp</cp:lastModifiedBy>
  <cp:revision>67</cp:revision>
  <dcterms:created xsi:type="dcterms:W3CDTF">2014-06-27T03:27:58Z</dcterms:created>
  <dcterms:modified xsi:type="dcterms:W3CDTF">2014-07-05T18:26:56Z</dcterms:modified>
</cp:coreProperties>
</file>