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22"/>
  </p:notesMasterIdLst>
  <p:sldIdLst>
    <p:sldId id="256" r:id="rId2"/>
    <p:sldId id="257" r:id="rId3"/>
    <p:sldId id="290" r:id="rId4"/>
    <p:sldId id="279" r:id="rId5"/>
    <p:sldId id="258" r:id="rId6"/>
    <p:sldId id="273" r:id="rId7"/>
    <p:sldId id="291" r:id="rId8"/>
    <p:sldId id="259" r:id="rId9"/>
    <p:sldId id="274" r:id="rId10"/>
    <p:sldId id="282" r:id="rId11"/>
    <p:sldId id="283" r:id="rId12"/>
    <p:sldId id="260" r:id="rId13"/>
    <p:sldId id="275" r:id="rId14"/>
    <p:sldId id="261" r:id="rId15"/>
    <p:sldId id="284" r:id="rId16"/>
    <p:sldId id="276" r:id="rId17"/>
    <p:sldId id="292" r:id="rId18"/>
    <p:sldId id="285" r:id="rId19"/>
    <p:sldId id="286" r:id="rId20"/>
    <p:sldId id="29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811" y="2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05C30-15BA-4C79-8071-85E81792A699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07A63-E800-44BF-A015-5285DA9905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4459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907A63-E800-44BF-A015-5285DA9905E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42507-A9D8-4685-990B-7B97449E8357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5925-1591-4A7C-BE12-55721483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42507-A9D8-4685-990B-7B97449E8357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5925-1591-4A7C-BE12-55721483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42507-A9D8-4685-990B-7B97449E8357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5925-1591-4A7C-BE12-55721483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42507-A9D8-4685-990B-7B97449E8357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5925-1591-4A7C-BE12-55721483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42507-A9D8-4685-990B-7B97449E8357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5925-1591-4A7C-BE12-55721483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42507-A9D8-4685-990B-7B97449E8357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5925-1591-4A7C-BE12-55721483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42507-A9D8-4685-990B-7B97449E8357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5925-1591-4A7C-BE12-55721483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42507-A9D8-4685-990B-7B97449E8357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5925-1591-4A7C-BE12-55721483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42507-A9D8-4685-990B-7B97449E8357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5925-1591-4A7C-BE12-55721483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42507-A9D8-4685-990B-7B97449E8357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5925-1591-4A7C-BE12-55721483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42507-A9D8-4685-990B-7B97449E8357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B5925-1591-4A7C-BE12-55721483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42507-A9D8-4685-990B-7B97449E8357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B5925-1591-4A7C-BE12-55721483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23844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/>
            </a:r>
            <a:br>
              <a:rPr lang="en-US" dirty="0" smtClean="0">
                <a:latin typeface="Arial Black" pitchFamily="34" charset="0"/>
              </a:rPr>
            </a:br>
            <a:r>
              <a:rPr lang="en-US" dirty="0" smtClean="0">
                <a:latin typeface="Arial Black" pitchFamily="34" charset="0"/>
              </a:rPr>
              <a:t>COMPARATIVE PUBLIC ADMINISTRATION MPA 503</a:t>
            </a:r>
            <a:br>
              <a:rPr lang="en-US" dirty="0" smtClean="0">
                <a:latin typeface="Arial Black" pitchFamily="34" charset="0"/>
              </a:rPr>
            </a:br>
            <a:r>
              <a:rPr lang="en-US" dirty="0" smtClean="0">
                <a:latin typeface="Arial Black" pitchFamily="34" charset="0"/>
              </a:rPr>
              <a:t>LECTURE </a:t>
            </a:r>
            <a:r>
              <a:rPr lang="en-US" dirty="0" smtClean="0">
                <a:latin typeface="Arial Black" pitchFamily="34" charset="0"/>
              </a:rPr>
              <a:t>24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6400800" cy="1524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 Black" pitchFamily="34" charset="0"/>
              </a:rPr>
              <a:t>PUBLIC ADMINISTRATION IN FRANCE</a:t>
            </a:r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0792115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Arial Black" pitchFamily="34" charset="0"/>
              </a:rPr>
              <a:t>THE FRENCH CONSTITUTION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THE FRENCH REVOLUTION (1789-1799) HAS HAD  A SIGNIFICANT IMPACT ON THE EVOLUTION OF THE FRENCH CONSTITUTIONAL SYSTEM. </a:t>
            </a:r>
          </a:p>
          <a:p>
            <a:endParaRPr lang="en-US" sz="2400" dirty="0" smtClean="0">
              <a:latin typeface="Arial Black" pitchFamily="34" charset="0"/>
            </a:endParaRPr>
          </a:p>
          <a:p>
            <a:r>
              <a:rPr lang="en-US" sz="2400" dirty="0" smtClean="0">
                <a:latin typeface="Arial Black" pitchFamily="34" charset="0"/>
              </a:rPr>
              <a:t>IN FACT THE FRENCH HAVE EXPERIENCED  HAD THREE MONARCHIC, TWO DICTATORIAL, THREE IMPERIAL AND FOUR  REPUBLICAN CONSTITUTIONS,  CHANGING THEIR CONSTITUTION ON AVERAGE AFTER EVERY 12 YEARS.</a:t>
            </a:r>
          </a:p>
        </p:txBody>
      </p:sp>
    </p:spTree>
    <p:extLst>
      <p:ext uri="{BB962C8B-B14F-4D97-AF65-F5344CB8AC3E}">
        <p14:creationId xmlns:p14="http://schemas.microsoft.com/office/powerpoint/2010/main" xmlns="" val="3418069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Arial Black" pitchFamily="34" charset="0"/>
              </a:rPr>
              <a:t>THE FRENCH CONSTITUTION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THE PRESENT FRENCH CONSTITUTION WHICH ESTABLISHED THE FIFTH REPULIC WAS PROMULGATED IN 1958 UNDER THE INSTRUCTIONS OF GENERAL DE GAULLE.</a:t>
            </a:r>
          </a:p>
          <a:p>
            <a:pPr>
              <a:buNone/>
            </a:pPr>
            <a:endParaRPr lang="en-US" dirty="0" smtClean="0"/>
          </a:p>
          <a:p>
            <a:r>
              <a:rPr lang="en-US" sz="2400" dirty="0" smtClean="0">
                <a:latin typeface="Arial Black" pitchFamily="34" charset="0"/>
              </a:rPr>
              <a:t>THIS CONSTITUTION WAS DESIGNED TO GIVE FRANCE A STRONG AND STABLE GOVERNMENT. 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latin typeface="Arial Black" pitchFamily="34" charset="0"/>
              </a:rPr>
              <a:t>FEATURES OF FRENCH CONSTITUTION</a:t>
            </a:r>
            <a:endParaRPr lang="en-US" sz="32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IT IS A WRITTEN CONSTITUTION </a:t>
            </a:r>
          </a:p>
          <a:p>
            <a:r>
              <a:rPr lang="en-US" sz="2400" dirty="0" smtClean="0">
                <a:latin typeface="Arial Black" pitchFamily="34" charset="0"/>
              </a:rPr>
              <a:t>IT CONTAINS A PREAMBLE, 92 ARTICLES DIVIDED INTO 15 CHAPTERS.</a:t>
            </a:r>
          </a:p>
          <a:p>
            <a:r>
              <a:rPr lang="en-US" sz="2400" dirty="0" smtClean="0">
                <a:latin typeface="Arial Black" pitchFamily="34" charset="0"/>
              </a:rPr>
              <a:t>IT DECLARES “ LIBERTY, EQUALITY AND FRATERNITY “ AS MOTTO OF THE FIFTH REPUBLIC</a:t>
            </a:r>
          </a:p>
          <a:p>
            <a:r>
              <a:rPr lang="en-US" sz="2400" dirty="0" smtClean="0">
                <a:latin typeface="Arial Black" pitchFamily="34" charset="0"/>
              </a:rPr>
              <a:t>ARTICLE 2 OF THE CONSTITUTION STATES THAT “FRANCE IS A REPUBLIC, INDIVISIBLE, SECULAR, DEMOCRATIC AND SOCIAL”</a:t>
            </a:r>
          </a:p>
          <a:p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 Black" pitchFamily="34" charset="0"/>
              </a:rPr>
              <a:t>FEATURES OF THE FRENCH CONSTITUTION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IT IS A RIGID CONSTITUTION:  FRENCH CONSTITUTION IS RIGID IN NATURE UNLIKE THE BRITISH CONSTITUTION</a:t>
            </a:r>
          </a:p>
          <a:p>
            <a:r>
              <a:rPr lang="en-US" sz="2400" dirty="0" smtClean="0">
                <a:latin typeface="Arial Black" pitchFamily="34" charset="0"/>
              </a:rPr>
              <a:t> IT CONTAINS A SPECIAL PROCEDURE FOR AMENDMENT. IT CAN BE AMENDED BY PARLIAMENT BY 60% MAJORITY VOTE IN BOTH THE HOUSES.</a:t>
            </a:r>
          </a:p>
          <a:p>
            <a:r>
              <a:rPr lang="en-US" sz="2400" dirty="0" smtClean="0">
                <a:latin typeface="Arial Black" pitchFamily="34" charset="0"/>
              </a:rPr>
              <a:t>ALTERNATIVELY THE PRESIDENT CAN CALL A NATIONAL REFERENDUM ON CONSTITUTIONAL AMENDMENT</a:t>
            </a:r>
          </a:p>
          <a:p>
            <a:r>
              <a:rPr lang="en-US" sz="2400" dirty="0" smtClean="0">
                <a:latin typeface="Arial Black" pitchFamily="34" charset="0"/>
              </a:rPr>
              <a:t>HOWEVER THE REPUBLICAN FORM OF GOVERNMENT IS NOT SUBJECT TO AMENDMENT HENCE MONARCHY STANDS ABOLISHED FOREVER IN FRANCE</a:t>
            </a: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12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839200" cy="11731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itchFamily="34" charset="0"/>
              </a:rPr>
              <a:t>FEATURES OF FRENCH CONSTITUTION</a:t>
            </a:r>
            <a:endParaRPr lang="en-US" sz="32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 Black" pitchFamily="34" charset="0"/>
              </a:rPr>
              <a:t> FRANCE IS A UNITARY STATE, AND AS SUCH THERE IS NO DIVISION OF POWER BETWEEN THE CENTRAL AND LOCAL OR PROVINCIAL GOVERNMENTS.</a:t>
            </a:r>
          </a:p>
          <a:p>
            <a:pPr>
              <a:buNone/>
            </a:pPr>
            <a:endParaRPr lang="en-US" dirty="0" smtClean="0">
              <a:latin typeface="Arial Black" pitchFamily="34" charset="0"/>
            </a:endParaRPr>
          </a:p>
          <a:p>
            <a:r>
              <a:rPr lang="en-US" dirty="0" smtClean="0">
                <a:latin typeface="Arial Black" pitchFamily="34" charset="0"/>
              </a:rPr>
              <a:t>ALL POWERS ARE VESTED IN A SINGLE SUPREME GOVERNMENT</a:t>
            </a:r>
          </a:p>
          <a:p>
            <a:endParaRPr lang="en-US" dirty="0" smtClean="0">
              <a:latin typeface="Arial Black" pitchFamily="34" charset="0"/>
            </a:endParaRPr>
          </a:p>
          <a:p>
            <a:r>
              <a:rPr lang="en-US" dirty="0" smtClean="0">
                <a:latin typeface="Arial Black" pitchFamily="34" charset="0"/>
              </a:rPr>
              <a:t>FRANCE IS EVEN MORE UNITARY THAN BRITAIN  AND LOCAL GOVERNMENTS ARE CREATED AND ABOLISHED FROM TIME TO TIME MERELY TO SUIT ADMINISTRATIVE CONVENIENCE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763000" cy="9906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Arial Black" pitchFamily="34" charset="0"/>
              </a:rPr>
              <a:t>FEATURES OF FRENCH CONSTITUTION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Arial Black" pitchFamily="34" charset="0"/>
              </a:rPr>
              <a:t>THE FRENCH CONSTITUTION IS QUASI-PRESIDENTIAL AND QUASI-PARLIAMENTARY IN NATURE SINCE  THE CONSTITUTION DOES NOT PROVIDE SPECIFICALLY FOR EITHER FORM OF GOVERNMENT</a:t>
            </a:r>
          </a:p>
          <a:p>
            <a:endParaRPr lang="en-US" sz="2000" dirty="0" smtClean="0">
              <a:latin typeface="Arial Black" pitchFamily="34" charset="0"/>
            </a:endParaRPr>
          </a:p>
          <a:p>
            <a:r>
              <a:rPr lang="en-US" sz="2000" dirty="0" smtClean="0">
                <a:latin typeface="Arial Black" pitchFamily="34" charset="0"/>
              </a:rPr>
              <a:t>IT CONTAINS ELEMENTS OF BOTH SYSTEMS</a:t>
            </a:r>
          </a:p>
          <a:p>
            <a:endParaRPr lang="en-US" sz="2000" dirty="0" smtClean="0">
              <a:latin typeface="Arial Black" pitchFamily="34" charset="0"/>
            </a:endParaRPr>
          </a:p>
          <a:p>
            <a:r>
              <a:rPr lang="en-US" sz="2000" dirty="0" smtClean="0">
                <a:latin typeface="Arial Black" pitchFamily="34" charset="0"/>
              </a:rPr>
              <a:t>IT PROVIDES FOR A POWERFUL PRESIDENT DIRECTLY ELECTED BY THE PEOPLE FOR A SEVEN YEAR TERM</a:t>
            </a:r>
          </a:p>
          <a:p>
            <a:endParaRPr lang="en-US" sz="2000" dirty="0" smtClean="0">
              <a:latin typeface="Arial Black" pitchFamily="34" charset="0"/>
            </a:endParaRPr>
          </a:p>
          <a:p>
            <a:r>
              <a:rPr lang="en-US" sz="2000" dirty="0" smtClean="0">
                <a:latin typeface="Arial Black" pitchFamily="34" charset="0"/>
              </a:rPr>
              <a:t>THERE IS A NOMINATED COUNCIL OF MINISTERS HEADED BY THE PRIME MINISTER WHICH IS RESPONSIBLE TO THE PARLIAMENT</a:t>
            </a:r>
          </a:p>
          <a:p>
            <a:pPr>
              <a:buNone/>
            </a:pPr>
            <a:endParaRPr lang="en-US" sz="2000" dirty="0" smtClean="0">
              <a:latin typeface="Arial Black" pitchFamily="34" charset="0"/>
            </a:endParaRPr>
          </a:p>
          <a:p>
            <a:r>
              <a:rPr lang="en-US" sz="2000" dirty="0" smtClean="0">
                <a:latin typeface="Arial Black" pitchFamily="34" charset="0"/>
              </a:rPr>
              <a:t>HOWEVER THE MINISTERS SHALL NOT BE MEMBERS OF THE PARLIAMENT</a:t>
            </a:r>
            <a:endParaRPr lang="en-US" sz="2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latin typeface="Arial Black" pitchFamily="34" charset="0"/>
              </a:rPr>
              <a:t>FEATURES OF FRENCH CONSTITUTION</a:t>
            </a:r>
            <a:endParaRPr lang="en-US" sz="32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BICAMERALISM: THE FRENCH PARLIAMENT COMPRISES OF THE NATIONAL ASSEMBLY ,THAT IS THE LOWER HOUSEAND THE SENATE WHICH IS THE UPPER HOUSE</a:t>
            </a:r>
          </a:p>
          <a:p>
            <a:r>
              <a:rPr lang="en-US" sz="2400" dirty="0" smtClean="0">
                <a:latin typeface="Arial Black" pitchFamily="34" charset="0"/>
              </a:rPr>
              <a:t> THE NATIONAL ASSEMBLY HAS 577 MEMBERS DIRECTLY ELECTED FOR A TERM OF FIVE YEARS</a:t>
            </a:r>
          </a:p>
          <a:p>
            <a:r>
              <a:rPr lang="en-US" sz="2400" dirty="0" smtClean="0">
                <a:latin typeface="Arial Black" pitchFamily="34" charset="0"/>
              </a:rPr>
              <a:t>THE SENATE HAS 321 MEMBERS WHO ARE INDIRECTLY ELECTED FOR A TERM OF NINE YEARS</a:t>
            </a:r>
          </a:p>
          <a:p>
            <a:r>
              <a:rPr lang="en-US" sz="2400" dirty="0" smtClean="0">
                <a:latin typeface="Arial Black" pitchFamily="34" charset="0"/>
              </a:rPr>
              <a:t>THE LOWER HOUSE IS MORE DOMINANT AND POWERFUL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2474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Arial Black" pitchFamily="34" charset="0"/>
              </a:rPr>
              <a:t>FEATURES OF FRENCH CONSTITUTION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RATIONALIZED PARLIAMENT: FRENCH PARLIAMENT HAS LIMITED POWERS RESTRICTED BY THE CONSTITUTION AND AS SUCH PROVIDES FOR A STRONG EXECUTIVE</a:t>
            </a:r>
          </a:p>
          <a:p>
            <a:r>
              <a:rPr lang="en-US" sz="2400" dirty="0" smtClean="0">
                <a:latin typeface="Arial Black" pitchFamily="34" charset="0"/>
              </a:rPr>
              <a:t>THEY ARE PARTICULRLY RESTRICTED VIS A VIS THE POLITICAL EXECUTIVE</a:t>
            </a:r>
          </a:p>
          <a:p>
            <a:r>
              <a:rPr lang="en-US" sz="2400" dirty="0" smtClean="0">
                <a:latin typeface="Arial Black" pitchFamily="34" charset="0"/>
              </a:rPr>
              <a:t>THE PARLIAMENT CAN MAKE LAWS ONLY ON SUBJECTS DEFINED IN THE CONSTITUTION WHEREAS THE GOVERNMENT IS EMPOWERED TO LEGISLATE BY EXECUTIVE DECREE</a:t>
            </a:r>
          </a:p>
          <a:p>
            <a:r>
              <a:rPr lang="en-US" sz="2400" dirty="0" smtClean="0">
                <a:latin typeface="Arial Black" pitchFamily="34" charset="0"/>
              </a:rPr>
              <a:t>THE PARLIAMENT CAN ALSO DELEGATE LAW MAKING POWERS TO THE EXECUTIVE</a:t>
            </a:r>
          </a:p>
          <a:p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Arial Black" pitchFamily="34" charset="0"/>
              </a:rPr>
              <a:t>FEATURES OF FRENCH CONSTITUTION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3600" b="1" dirty="0" smtClean="0"/>
              <a:t>THE CONSTITUTIONAL COUNCIL </a:t>
            </a:r>
          </a:p>
          <a:p>
            <a:r>
              <a:rPr lang="en-US" sz="2600" dirty="0" smtClean="0">
                <a:latin typeface="Arial Black" pitchFamily="34" charset="0"/>
              </a:rPr>
              <a:t>FRANCE HAS CONSTITUTIONAL COUNCIL</a:t>
            </a:r>
          </a:p>
          <a:p>
            <a:r>
              <a:rPr lang="en-US" sz="2600" dirty="0" smtClean="0">
                <a:latin typeface="Arial Black" pitchFamily="34" charset="0"/>
              </a:rPr>
              <a:t>IT FUNCTIONS AS A JUDICIAL WATCHDOG AND ENSURES THAT EXECUTIVE DECREES AND PARLIAMENTARY LAWS CONFORM TO THE PROVISIONS OF THE CONSTITUTION</a:t>
            </a:r>
          </a:p>
          <a:p>
            <a:r>
              <a:rPr lang="en-US" sz="2600" dirty="0" smtClean="0">
                <a:latin typeface="Arial Black" pitchFamily="34" charset="0"/>
              </a:rPr>
              <a:t>IT CONSISTS OF NINE MEMBERS APPOINTED FOR NINE YEARS</a:t>
            </a:r>
          </a:p>
          <a:p>
            <a:r>
              <a:rPr lang="en-US" sz="2600" dirty="0" smtClean="0">
                <a:latin typeface="Arial Black" pitchFamily="34" charset="0"/>
              </a:rPr>
              <a:t>HOWEVER IT IS AN ADVISORY BODY AND ITS OPINION IS NOT BINDING. </a:t>
            </a:r>
            <a:endParaRPr lang="en-US" sz="2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Arial Black" pitchFamily="34" charset="0"/>
              </a:rPr>
              <a:t>FEATURES OF FRENCH CONSTITUTION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600" b="1" dirty="0" smtClean="0">
                <a:latin typeface="Arial Black" pitchFamily="34" charset="0"/>
              </a:rPr>
              <a:t>RECOGNITION OF POLITICAL PARTIES </a:t>
            </a:r>
          </a:p>
          <a:p>
            <a:r>
              <a:rPr lang="en-US" sz="2600" dirty="0" smtClean="0">
                <a:latin typeface="Arial Black" pitchFamily="34" charset="0"/>
              </a:rPr>
              <a:t>CONSTITUTION OF FRANCE GIVES RECOGNITION TO POLITICAL PARTIES AND THEIR ROLE</a:t>
            </a:r>
          </a:p>
          <a:p>
            <a:r>
              <a:rPr lang="en-US" sz="2600" dirty="0" smtClean="0">
                <a:latin typeface="Arial Black" pitchFamily="34" charset="0"/>
              </a:rPr>
              <a:t>IT IS THE FIRST TIME THAT IN FRANCE A REPUBLICAN CONSTITUTION ACKNOWLEDGES POLITICAL PARTIES AS AN ESSENTIAL PART OF POLITICAL LIFE</a:t>
            </a:r>
          </a:p>
          <a:p>
            <a:r>
              <a:rPr lang="en-US" sz="2600" dirty="0" smtClean="0">
                <a:latin typeface="Arial Black" pitchFamily="34" charset="0"/>
              </a:rPr>
              <a:t>ARTICLE 4 OF THE CONSTITUTION STATES THAT THE “PARTIES MUST RESPECT THE PRINCIPLES OF NATIONAL SOVEREIGNTY AND DEMOCRACY</a:t>
            </a:r>
            <a:r>
              <a:rPr lang="en-US" dirty="0" smtClean="0">
                <a:latin typeface="Arial Black" pitchFamily="34" charset="0"/>
              </a:rPr>
              <a:t>” </a:t>
            </a: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FRENCH PRESIDENT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latin typeface="Arial Black" pitchFamily="34" charset="0"/>
              </a:rPr>
              <a:t>MODE OF ELECTION</a:t>
            </a:r>
            <a:r>
              <a:rPr lang="en-US" dirty="0" smtClean="0">
                <a:latin typeface="Arial Black" pitchFamily="34" charset="0"/>
              </a:rPr>
              <a:t>: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sz="2400" dirty="0" smtClean="0">
                <a:latin typeface="Arial Black" pitchFamily="34" charset="0"/>
              </a:rPr>
              <a:t>ORIGINALLY PRESIDENT USED TO BE ELECTED BY AN</a:t>
            </a:r>
          </a:p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ELECTORAL COLLEGE CONSISTING  OF THE FOLLOWING</a:t>
            </a:r>
          </a:p>
          <a:p>
            <a:pPr>
              <a:buNone/>
            </a:pPr>
            <a:endParaRPr lang="en-US" sz="2400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 (I) NATIONAL REPRESENTATIVES </a:t>
            </a:r>
          </a:p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(II) REPRESENTATIVES OF THE LOCAL GOVERNMENTS</a:t>
            </a:r>
          </a:p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(III) REPRESENTATIVES OF THE OVERSEAS TERRITORIES.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3833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FRENCH PRESIDENT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sz="2800" dirty="0" smtClean="0">
                <a:latin typeface="Arial Black" pitchFamily="34" charset="0"/>
              </a:rPr>
              <a:t>IN 1962 THE CONSTITUTION WAS AMENDED THROUGH A REFERENDUM. </a:t>
            </a:r>
          </a:p>
          <a:p>
            <a:r>
              <a:rPr lang="en-US" sz="2800" dirty="0" smtClean="0">
                <a:latin typeface="Arial Black" pitchFamily="34" charset="0"/>
              </a:rPr>
              <a:t>THE PRESIDENT IS NOW ELECTED BY UNIVERSAL SUFFRAGE</a:t>
            </a:r>
          </a:p>
          <a:p>
            <a:r>
              <a:rPr lang="en-US" sz="2800" dirty="0" smtClean="0">
                <a:latin typeface="Arial Black" pitchFamily="34" charset="0"/>
              </a:rPr>
              <a:t>A CANDIDATE HAS TO OBTAIN AN ABSOLUTE T MAJORITY OF THE VOTE CAST TO BE ELECTED</a:t>
            </a:r>
          </a:p>
          <a:p>
            <a:r>
              <a:rPr lang="en-US" sz="2800" dirty="0" smtClean="0">
                <a:latin typeface="Arial Black" pitchFamily="34" charset="0"/>
              </a:rPr>
              <a:t>IN CASE NO CANDIDATE OBTAINS AN ABSOLUTE MAJORITY A SECOND BALLOT IS HELD WITH ONLY TWO CANDIDATES IN THE FIELD WHO RECEIVED THE HIGHEST NUMBER OF VOTES IN THE FIRST BALLOT</a:t>
            </a:r>
          </a:p>
          <a:p>
            <a:endParaRPr lang="en-US" sz="2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FRENCH PRESIDENT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2800" b="1" dirty="0" smtClean="0">
                <a:latin typeface="Arial Black" pitchFamily="34" charset="0"/>
              </a:rPr>
              <a:t>TENURE AND REMOVAL</a:t>
            </a:r>
          </a:p>
          <a:p>
            <a:pPr>
              <a:buNone/>
            </a:pPr>
            <a:endParaRPr lang="en-US" sz="2800" dirty="0" smtClean="0">
              <a:latin typeface="Arial Black" pitchFamily="34" charset="0"/>
            </a:endParaRPr>
          </a:p>
          <a:p>
            <a:r>
              <a:rPr lang="en-US" sz="2800" dirty="0" smtClean="0">
                <a:latin typeface="Arial Black" pitchFamily="34" charset="0"/>
              </a:rPr>
              <a:t>THE PRESIDENT IS ELECTED FOR 7 YEARS. </a:t>
            </a:r>
          </a:p>
          <a:p>
            <a:r>
              <a:rPr lang="en-US" sz="2800" dirty="0" smtClean="0">
                <a:latin typeface="Arial Black" pitchFamily="34" charset="0"/>
              </a:rPr>
              <a:t>HE IS ELIGIBLE FOR RE-ELECTION, AS MANY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   TIMES AS HE MAY LIKE</a:t>
            </a:r>
          </a:p>
          <a:p>
            <a:r>
              <a:rPr lang="en-US" sz="2800" dirty="0" smtClean="0">
                <a:latin typeface="Arial Black" pitchFamily="34" charset="0"/>
              </a:rPr>
              <a:t>THE CONSTITUTION HAS NOT PRESCRIBED ANY QUALIFICATIONS FOR THE PRESIDENT INCLUDING AGE</a:t>
            </a:r>
          </a:p>
          <a:p>
            <a:r>
              <a:rPr lang="en-US" sz="2800" dirty="0" smtClean="0">
                <a:latin typeface="Arial Black" pitchFamily="34" charset="0"/>
              </a:rPr>
              <a:t>IN CASE THE PRESIDENTIAL OFFICE FALLS VACANT THE  FUNCTIONS ARE PERFORMED BY THE PRESIDENT OF THE STATE</a:t>
            </a:r>
          </a:p>
          <a:p>
            <a:pPr>
              <a:buNone/>
            </a:pPr>
            <a:endParaRPr lang="en-US" sz="2800" dirty="0" smtClean="0">
              <a:latin typeface="Arial Black" pitchFamily="34" charset="0"/>
            </a:endParaRPr>
          </a:p>
          <a:p>
            <a:pPr>
              <a:buNone/>
            </a:pPr>
            <a:endParaRPr lang="en-US" sz="2800" dirty="0" smtClean="0">
              <a:latin typeface="Arial Black" pitchFamily="34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6805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FRENCH PRESIDENT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Arial Black" pitchFamily="34" charset="0"/>
              </a:rPr>
              <a:t>THE PRESIDENT CAN BE REMOVED FROM THE OFFICE BEFORE THE EXPIRY OF HIS NORMAL TENURE THROUGH AN IMPEACHMENT FOR HIGH TREASON</a:t>
            </a:r>
          </a:p>
          <a:p>
            <a:r>
              <a:rPr lang="en-US" sz="2400" dirty="0" smtClean="0">
                <a:latin typeface="Arial Black" pitchFamily="34" charset="0"/>
              </a:rPr>
              <a:t>THE IMPEACHMENT RESOLUTION SHALL HAVE TO BE PASSED BY BOTH THE HOUSES OF THE PARLIAMENT BY AN ABSOLUTE MAJORITY</a:t>
            </a:r>
          </a:p>
          <a:p>
            <a:r>
              <a:rPr lang="en-US" sz="2400" dirty="0" smtClean="0">
                <a:latin typeface="Arial Black" pitchFamily="34" charset="0"/>
              </a:rPr>
              <a:t>AFTER INDICTMENT BY THE PARLIAMENT THE PRESIDENT IS TRIED BY THE HIGH COURT OF JUSTICE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FRENCH PRESIDENT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4100" b="1" dirty="0" smtClean="0">
                <a:latin typeface="Arial Black" pitchFamily="34" charset="0"/>
              </a:rPr>
              <a:t>POWER AND FUNCTIONS</a:t>
            </a:r>
            <a:r>
              <a:rPr lang="en-US" sz="3800" dirty="0" smtClean="0">
                <a:latin typeface="Arial Black" pitchFamily="34" charset="0"/>
              </a:rPr>
              <a:t> </a:t>
            </a:r>
          </a:p>
          <a:p>
            <a:pPr>
              <a:buNone/>
            </a:pPr>
            <a:endParaRPr lang="en-US" sz="3800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3800" dirty="0" smtClean="0">
                <a:latin typeface="Arial Black" pitchFamily="34" charset="0"/>
              </a:rPr>
              <a:t>1.	HE APPOINTS THE PRIME MINISTER AND ACCEPTS HIS RESIGNATION</a:t>
            </a:r>
          </a:p>
          <a:p>
            <a:pPr>
              <a:buNone/>
            </a:pPr>
            <a:r>
              <a:rPr lang="en-US" sz="3800" dirty="0" smtClean="0">
                <a:latin typeface="Arial Black" pitchFamily="34" charset="0"/>
              </a:rPr>
              <a:t>2. HE APPOINTS AND DISMISSES THE OTHER GOVERNMENT MEMBERS ON THE ADVICE OF PRIME MINISTER. </a:t>
            </a:r>
          </a:p>
          <a:p>
            <a:pPr>
              <a:buNone/>
            </a:pPr>
            <a:r>
              <a:rPr lang="en-US" sz="3800" dirty="0" smtClean="0">
                <a:latin typeface="Arial Black" pitchFamily="34" charset="0"/>
              </a:rPr>
              <a:t>3.	HE PRESIDES OVER THE MEETINGS OF COUNCIL OF MINISTERS</a:t>
            </a:r>
          </a:p>
          <a:p>
            <a:pPr>
              <a:buNone/>
            </a:pPr>
            <a:r>
              <a:rPr lang="en-US" sz="3800" dirty="0" smtClean="0">
                <a:latin typeface="Arial Black" pitchFamily="34" charset="0"/>
              </a:rPr>
              <a:t>4. HE MAKES THE APPOINTMENTS OF CIVIL AND MILITARY POSTS OF THE STATE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FRENCH PRESIDENT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000" dirty="0" smtClean="0">
                <a:latin typeface="Arial Black" pitchFamily="34" charset="0"/>
              </a:rPr>
              <a:t>POWERS AND FUNCTIONS</a:t>
            </a:r>
          </a:p>
          <a:p>
            <a:pPr>
              <a:buNone/>
            </a:pPr>
            <a:endParaRPr lang="en-US" sz="3000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5.HE IS COMMANDER-IN-CHIEF OF THE ARMED FORCES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6.HE PRESIDES OVER THE HIGHER COUNCILS AND COMMITTES OF NATIONAL DEFENSE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7. HE NEGOTIATES AND RATIFIES TREATIES; AND SENDS AND RECEIVES DIPLOMATS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8. HE CAN DISSOLVE THE NATIONAL ASSEMBLY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FRENCH PRESIDENT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latin typeface="Arial Black" pitchFamily="34" charset="0"/>
              </a:rPr>
              <a:t>POWER AND FUNCTIONS</a:t>
            </a:r>
          </a:p>
          <a:p>
            <a:pPr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2000" b="1" dirty="0" smtClean="0">
                <a:latin typeface="Arial Black" pitchFamily="34" charset="0"/>
              </a:rPr>
              <a:t>9. HE PRESIDES OVER AND REPRESENTS THE FRENCH COMMUNITY</a:t>
            </a:r>
          </a:p>
          <a:p>
            <a:pPr>
              <a:buNone/>
            </a:pPr>
            <a:r>
              <a:rPr lang="en-US" sz="2000" b="1" dirty="0" smtClean="0">
                <a:latin typeface="Arial Black" pitchFamily="34" charset="0"/>
              </a:rPr>
              <a:t>10. HE APPOINTS THE PRESIDENT AND THREE MEMBERS OF THE CONSTITUTIONAL COUNCIL.</a:t>
            </a:r>
          </a:p>
          <a:p>
            <a:pPr>
              <a:buNone/>
            </a:pPr>
            <a:r>
              <a:rPr lang="en-US" sz="2000" b="1" dirty="0" smtClean="0">
                <a:latin typeface="Arial Black" pitchFamily="34" charset="0"/>
              </a:rPr>
              <a:t>11. HE CAN SEND MESSAGES TO THE PARLIAMENT AND SUMMON ITS SPECIAL SESSIONS</a:t>
            </a:r>
          </a:p>
          <a:p>
            <a:pPr>
              <a:buNone/>
            </a:pPr>
            <a:r>
              <a:rPr lang="en-US" sz="2000" b="1" dirty="0" smtClean="0">
                <a:latin typeface="Arial Black" pitchFamily="34" charset="0"/>
              </a:rPr>
              <a:t>12. HE CAN SUBMIT TO A REFERENDUM ANY GOVERNMENT BILL ON THE PROPOSAL OF THE GOVERNMENT DURING THE PARLIAMENTARY SESSION.</a:t>
            </a:r>
            <a:r>
              <a:rPr lang="en-US" sz="2000" dirty="0" smtClean="0">
                <a:latin typeface="Arial Black" pitchFamily="34" charset="0"/>
              </a:rPr>
              <a:t> </a:t>
            </a:r>
          </a:p>
          <a:p>
            <a:endParaRPr lang="en-US" sz="2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FRENCH PRESIDENT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 smtClean="0">
                <a:latin typeface="Arial Black" pitchFamily="34" charset="0"/>
              </a:rPr>
              <a:t>POWER AND FUNCTIONS</a:t>
            </a:r>
          </a:p>
          <a:p>
            <a:pPr>
              <a:buNone/>
            </a:pPr>
            <a:endParaRPr lang="en-US" b="1" dirty="0" smtClean="0">
              <a:latin typeface="Arial Black" pitchFamily="34" charset="0"/>
            </a:endParaRPr>
          </a:p>
          <a:p>
            <a:pPr marL="514350" indent="-514350">
              <a:buAutoNum type="arabicPeriod" startAt="13"/>
            </a:pPr>
            <a:r>
              <a:rPr lang="en-US" b="1" dirty="0" smtClean="0">
                <a:latin typeface="Arial Black" pitchFamily="34" charset="0"/>
              </a:rPr>
              <a:t>HE SIGNS THE ORDINANCE AND DECREES THAT HAVE BEEN CONSIDERED BY THE COUNCIL OF MINISTERS</a:t>
            </a:r>
          </a:p>
          <a:p>
            <a:pPr marL="514350" indent="-514350">
              <a:buAutoNum type="arabicPeriod" startAt="13"/>
            </a:pPr>
            <a:r>
              <a:rPr lang="en-US" b="1" dirty="0" smtClean="0">
                <a:latin typeface="Arial Black" pitchFamily="34" charset="0"/>
              </a:rPr>
              <a:t>HE HAS THE RIGHT TO PARDON</a:t>
            </a:r>
          </a:p>
          <a:p>
            <a:pPr marL="514350" indent="-514350">
              <a:buAutoNum type="arabicPeriod" startAt="13"/>
            </a:pPr>
            <a:r>
              <a:rPr lang="en-US" b="1" dirty="0" smtClean="0">
                <a:latin typeface="Arial Black" pitchFamily="34" charset="0"/>
              </a:rPr>
              <a:t>HE PRESIDES OVER THE HIGHER COUNCIL OF THE JUDICIARY</a:t>
            </a:r>
          </a:p>
          <a:p>
            <a:pPr marL="514350" indent="-514350">
              <a:buAutoNum type="arabicPeriod" startAt="13"/>
            </a:pPr>
            <a:r>
              <a:rPr lang="en-US" b="1" dirty="0" smtClean="0">
                <a:latin typeface="Arial Black" pitchFamily="34" charset="0"/>
              </a:rPr>
              <a:t> HE IS THE PROTECTOR OF THE INDEPENDENCE OF THE JUDICIAL AUTHORITY </a:t>
            </a:r>
          </a:p>
          <a:p>
            <a:pPr marL="514350" indent="-514350">
              <a:buAutoNum type="arabicPeriod" startAt="13"/>
            </a:pPr>
            <a:r>
              <a:rPr lang="en-US" b="1" dirty="0" smtClean="0">
                <a:latin typeface="Arial Black" pitchFamily="34" charset="0"/>
              </a:rPr>
              <a:t>HE IS VESTED WITH SPECIAL POWERS TO DEAL WITH EMERGENCIES </a:t>
            </a:r>
          </a:p>
          <a:p>
            <a:pPr marL="514350" indent="-514350">
              <a:buAutoNum type="arabicPeriod" startAt="13"/>
            </a:pPr>
            <a:r>
              <a:rPr lang="en-US" b="1" dirty="0" smtClean="0">
                <a:latin typeface="Arial Black" pitchFamily="34" charset="0"/>
              </a:rPr>
              <a:t>HE CAN DISSOLVE THE NATIONAL ASSEMBLY, AFTER CONSULTING THE PRIME MINISTER AND THE PRESIDENTS OF THE TWO ASSEMBLIES (HOUSES OF THE PARLIAMENT )</a:t>
            </a:r>
          </a:p>
          <a:p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SUMMARY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723</TotalTime>
  <Words>1032</Words>
  <Application>Microsoft Office PowerPoint</Application>
  <PresentationFormat>On-screen Show (4:3)</PresentationFormat>
  <Paragraphs>119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 COMPARATIVE PUBLIC ADMINISTRATION MPA 503 LECTURE 24</vt:lpstr>
      <vt:lpstr>THE FRENCH CONSTITUTION</vt:lpstr>
      <vt:lpstr>THE FRENCH CONSTITUTION</vt:lpstr>
      <vt:lpstr>FEATURES OF FRENCH CONSTITUTION</vt:lpstr>
      <vt:lpstr>FEATURES OF THE FRENCH CONSTITUTION</vt:lpstr>
      <vt:lpstr>FEATURES OF FRENCH CONSTITUTION</vt:lpstr>
      <vt:lpstr>FEATURES OF FRENCH CONSTITUTION</vt:lpstr>
      <vt:lpstr>FEATURES OF FRENCH CONSTITUTION</vt:lpstr>
      <vt:lpstr>FEATURES OF FRENCH CONSTITUTION</vt:lpstr>
      <vt:lpstr>FEATURES OF FRENCH CONSTITUTION</vt:lpstr>
      <vt:lpstr>FEATURES OF FRENCH CONSTITUTION</vt:lpstr>
      <vt:lpstr>FRENCH PRESIDENT</vt:lpstr>
      <vt:lpstr>FRENCH PRESIDENT</vt:lpstr>
      <vt:lpstr>FRENCH PRESIDENT</vt:lpstr>
      <vt:lpstr>FRENCH PRESIDENT</vt:lpstr>
      <vt:lpstr>FRENCH PRESIDENT</vt:lpstr>
      <vt:lpstr>FRENCH PRESIDENT</vt:lpstr>
      <vt:lpstr>FRENCH PRESIDENT</vt:lpstr>
      <vt:lpstr>FRENCH PRESIDENT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ADMINISTRATION IN THE FRANCE</dc:title>
  <dc:creator>786</dc:creator>
  <cp:lastModifiedBy>stdc_lp</cp:lastModifiedBy>
  <cp:revision>66</cp:revision>
  <dcterms:created xsi:type="dcterms:W3CDTF">2014-06-27T03:27:58Z</dcterms:created>
  <dcterms:modified xsi:type="dcterms:W3CDTF">2014-07-05T17:13:17Z</dcterms:modified>
</cp:coreProperties>
</file>