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67" r:id="rId3"/>
    <p:sldId id="294" r:id="rId4"/>
    <p:sldId id="268" r:id="rId5"/>
    <p:sldId id="283" r:id="rId6"/>
    <p:sldId id="284" r:id="rId7"/>
    <p:sldId id="287" r:id="rId8"/>
    <p:sldId id="269" r:id="rId9"/>
    <p:sldId id="285" r:id="rId10"/>
    <p:sldId id="270" r:id="rId11"/>
    <p:sldId id="288" r:id="rId12"/>
    <p:sldId id="271" r:id="rId13"/>
    <p:sldId id="289" r:id="rId14"/>
    <p:sldId id="272" r:id="rId15"/>
    <p:sldId id="273" r:id="rId16"/>
    <p:sldId id="290" r:id="rId17"/>
    <p:sldId id="274" r:id="rId18"/>
    <p:sldId id="275" r:id="rId19"/>
    <p:sldId id="29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8" autoAdjust="0"/>
    <p:restoredTop sz="86410" autoAdjust="0"/>
  </p:normalViewPr>
  <p:slideViewPr>
    <p:cSldViewPr>
      <p:cViewPr varScale="1">
        <p:scale>
          <a:sx n="59" d="100"/>
          <a:sy n="59" d="100"/>
        </p:scale>
        <p:origin x="-136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6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012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6546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7793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6557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763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3521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813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0215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814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5277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6478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DD1ABB-840F-4AD1-B2B9-81EDEB6A697F}" type="datetimeFigureOut">
              <a:rPr lang="en-US" smtClean="0"/>
              <a:pPr/>
              <a:t>7/3/2014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4CC03-0AB5-4272-AFC2-D17E00A9BE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39142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COMPARATIVE PUBLIC ADMINISTRATION MPA </a:t>
            </a:r>
            <a:r>
              <a:rPr lang="en-US" b="1" dirty="0" smtClean="0"/>
              <a:t>503</a:t>
            </a:r>
            <a:br>
              <a:rPr lang="en-US" b="1" dirty="0" smtClean="0"/>
            </a:br>
            <a:r>
              <a:rPr lang="en-US" b="1" dirty="0" smtClean="0"/>
              <a:t>LECTURE 23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PUBLIC ADMINISTRATION IN THE JAPAN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724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JAPANESE CIVIL SERVICE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THE JAPANESE CIVIL SERVICES UNDERWENT A BASIC AFTER THE MEIJI RESTORATION 1868.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AFTER THE 2</a:t>
            </a:r>
            <a:r>
              <a:rPr lang="en-US" sz="2400" baseline="30000" dirty="0" smtClean="0">
                <a:latin typeface="Arial Black" pitchFamily="34" charset="0"/>
              </a:rPr>
              <a:t>ND</a:t>
            </a:r>
            <a:r>
              <a:rPr lang="en-US" sz="2400" dirty="0" smtClean="0">
                <a:latin typeface="Arial Black" pitchFamily="34" charset="0"/>
              </a:rPr>
              <a:t> WORLD WAR, THE JAPANESE CIVIL SERVICES ARE REFORMED ALONG THE AMERICAN LINES.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r>
              <a:rPr lang="en-US" sz="2400" dirty="0" smtClean="0">
                <a:latin typeface="Arial Black" pitchFamily="34" charset="0"/>
              </a:rPr>
              <a:t>THEY DEMOCRATIZED,  MODERNIZED, RATIONALIZED, AND PROFESSIONALIZED THE CIVIL SERVICES.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60194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JAPANESE CIVIL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HOWEVER THE MACARTHUR CONSTITUTION OF 1947 CHANGED THE ENTIRE CONCEPT OF CIVIL SERVICES. IT INCORPORATED THE FOLLOWING PROVISIONS: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(I) ALL PUBLIC OFFICIALS ARE SERVANTS OF THE WHOLE COMMUNITY AND NOT FOR ANY GROUP THEREOF</a:t>
            </a:r>
          </a:p>
          <a:p>
            <a:endParaRPr lang="en-US" dirty="0" smtClean="0">
              <a:latin typeface="Arial Black" pitchFamily="34" charset="0"/>
            </a:endParaRPr>
          </a:p>
          <a:p>
            <a:r>
              <a:rPr lang="en-US" dirty="0" smtClean="0">
                <a:latin typeface="Arial Black" pitchFamily="34" charset="0"/>
              </a:rPr>
              <a:t>(II) EVERY PERSON MAY SUE FOR REDRESS AS PROVIDED BY LAW FROM THE STATE.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THE JAPANESE CIVIL SERVICE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sz="3800" b="1" dirty="0" smtClean="0">
                <a:latin typeface="Arial Black" pitchFamily="34" charset="0"/>
              </a:rPr>
              <a:t>CENTRAL PERSONNEL AGENCY</a:t>
            </a:r>
          </a:p>
          <a:p>
            <a:endParaRPr lang="en-US" sz="2800" dirty="0"/>
          </a:p>
          <a:p>
            <a:r>
              <a:rPr lang="en-US" sz="3000" dirty="0" smtClean="0">
                <a:latin typeface="Arial Black" pitchFamily="34" charset="0"/>
              </a:rPr>
              <a:t>THE NATIONAL PERSONNEL AUTHORITY (NPA)IS THE CENTRAL PERSONNEL AGENCY IN THE JAPAN.</a:t>
            </a:r>
          </a:p>
          <a:p>
            <a:r>
              <a:rPr lang="en-US" sz="3000" dirty="0" smtClean="0">
                <a:latin typeface="Arial Black" pitchFamily="34" charset="0"/>
              </a:rPr>
              <a:t>IT WAS ESTABLISHED UNDER A STATUTE IN 1949</a:t>
            </a:r>
          </a:p>
          <a:p>
            <a:r>
              <a:rPr lang="en-US" sz="3000" dirty="0" smtClean="0">
                <a:latin typeface="Arial Black" pitchFamily="34" charset="0"/>
              </a:rPr>
              <a:t>IT IS AN AUTONOMOUS BODY</a:t>
            </a:r>
          </a:p>
          <a:p>
            <a:r>
              <a:rPr lang="en-US" sz="3000" dirty="0" smtClean="0">
                <a:latin typeface="Arial Black" pitchFamily="34" charset="0"/>
              </a:rPr>
              <a:t>IT ADMINISTERS THE NATIONAL PUBLIC SERVICES LAW  OF 1947 AND THUS LOOKS AFTER THE MANAGEMENT OF CIVIL SERVICES IN JAPAN.</a:t>
            </a:r>
          </a:p>
          <a:p>
            <a:r>
              <a:rPr lang="en-US" sz="3000" dirty="0" smtClean="0">
                <a:latin typeface="Arial Black" pitchFamily="34" charset="0"/>
              </a:rPr>
              <a:t>. </a:t>
            </a:r>
            <a:endParaRPr lang="en-US" sz="30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309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Arial Black" pitchFamily="34" charset="0"/>
              </a:rPr>
              <a:t> CENTRAL PERSONNEL AGENCY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latin typeface="Arial Black" pitchFamily="34" charset="0"/>
              </a:rPr>
              <a:t>IT WAS A BRAINCHILD OF USA AND MODELLED AFTER THE CIVIL SERVICE COMMISSION OF THE USA</a:t>
            </a:r>
          </a:p>
          <a:p>
            <a:r>
              <a:rPr lang="en-US" sz="3000" dirty="0" smtClean="0">
                <a:latin typeface="Arial Black" pitchFamily="34" charset="0"/>
              </a:rPr>
              <a:t>LIKE THE FORMER US CIVIL SERVICES COMMISSION, THE NPA IS A THREE-MEMBER BODY.IT COMPRISES OFA PRESIDENT AND TWO COMMISSIONERS WHO ARE APPOINTED BY THE CABINET</a:t>
            </a:r>
          </a:p>
          <a:p>
            <a:pPr>
              <a:buNone/>
            </a:pPr>
            <a:r>
              <a:rPr lang="en-US" sz="3000" dirty="0" smtClean="0">
                <a:latin typeface="Arial Black" pitchFamily="34" charset="0"/>
              </a:rPr>
              <a:t>IT PERFORMS THE FOLLOWING FUNCTIONS:</a:t>
            </a:r>
          </a:p>
          <a:p>
            <a:r>
              <a:rPr lang="en-US" sz="3000" dirty="0" smtClean="0">
                <a:latin typeface="Arial Black" pitchFamily="34" charset="0"/>
              </a:rPr>
              <a:t>CONDUCTING RECRUITMENT EXAMS</a:t>
            </a:r>
          </a:p>
          <a:p>
            <a:r>
              <a:rPr lang="en-US" sz="3000" dirty="0" smtClean="0">
                <a:latin typeface="Arial Black" pitchFamily="34" charset="0"/>
              </a:rPr>
              <a:t>DEVELOPING AND ENFORCING POSITION CLASSIFICATION EXAMS</a:t>
            </a:r>
          </a:p>
          <a:p>
            <a:r>
              <a:rPr lang="en-US" sz="3000" dirty="0" smtClean="0">
                <a:latin typeface="Arial Black" pitchFamily="34" charset="0"/>
              </a:rPr>
              <a:t>TRAINING OF CIVIL SERVANTS</a:t>
            </a:r>
          </a:p>
          <a:p>
            <a:r>
              <a:rPr lang="en-US" sz="3000" dirty="0" smtClean="0">
                <a:latin typeface="Arial Black" pitchFamily="34" charset="0"/>
              </a:rPr>
              <a:t>IMPROVING THE  EFFICIENCY OF PUBLIC OFFICERS</a:t>
            </a:r>
            <a:endParaRPr lang="en-US" sz="3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latin typeface="Arial Black" pitchFamily="34" charset="0"/>
              </a:rPr>
              <a:t> CENTRAL PERSONNEL AGENCY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PROMOTON OF CIVIL SERVANTS</a:t>
            </a:r>
          </a:p>
          <a:p>
            <a:r>
              <a:rPr lang="en-US" dirty="0" smtClean="0">
                <a:latin typeface="Arial Black" pitchFamily="34" charset="0"/>
              </a:rPr>
              <a:t>REDRESSING GREVIANCES OF CIVIL SERVANTS</a:t>
            </a:r>
          </a:p>
          <a:p>
            <a:r>
              <a:rPr lang="en-US" dirty="0" smtClean="0">
                <a:latin typeface="Arial Black" pitchFamily="34" charset="0"/>
              </a:rPr>
              <a:t>MAINTENANCE OF DISCIPLINE IN PUBLIC SERVICE</a:t>
            </a:r>
          </a:p>
          <a:p>
            <a:r>
              <a:rPr lang="en-US" dirty="0" smtClean="0">
                <a:latin typeface="Arial Black" pitchFamily="34" charset="0"/>
              </a:rPr>
              <a:t>RECOMMENDING ON PAY AND OTHER SERVICE CONDITIONS</a:t>
            </a:r>
          </a:p>
          <a:p>
            <a:r>
              <a:rPr lang="en-US" dirty="0" smtClean="0">
                <a:latin typeface="Arial Black" pitchFamily="34" charset="0"/>
              </a:rPr>
              <a:t>ESTABLISHING PROCEDURES AND STANDARDS ON VARIOUS ASPECTS OF PERSONNEL ADMINISTRATION</a:t>
            </a:r>
          </a:p>
          <a:p>
            <a:r>
              <a:rPr lang="en-US" dirty="0" smtClean="0">
                <a:latin typeface="Arial Black" pitchFamily="34" charset="0"/>
              </a:rPr>
              <a:t>MAINTAINENCE OF FAIRNESS IN PUBLIC ADMINISTRATION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THE NPA SUBMITS AN ANNUAL REPORT OF ITS ACTIVITIES TO THE DIET AND THE CABINET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CLASSIFICATION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Arial Black" pitchFamily="34" charset="0"/>
              </a:rPr>
              <a:t>THERE IS A SPECIAL AND REGULAR CIVIL SERVICE</a:t>
            </a:r>
          </a:p>
          <a:p>
            <a:r>
              <a:rPr lang="en-US" sz="2000" dirty="0" smtClean="0">
                <a:latin typeface="Arial Black" pitchFamily="34" charset="0"/>
              </a:rPr>
              <a:t>THE SPECIAL SERVICE INCLUDES THE PRIME MINISTER,MINISTERS,NPA COMMISSIONERS AUDITORS/AUDIT BOARD,MEMBERS OF THE DIET,HIGH OFFICIALS OF THE IMPERIAL HOUSEHOLDSELF-DEFENCE AGENCY PERSONNEL,AM,BASSADORS AND ALL POSITIONS WHOSE APPOINTMENT REQUIRES APPROVAL OF THE DIET</a:t>
            </a:r>
          </a:p>
          <a:p>
            <a:r>
              <a:rPr lang="en-US" sz="2000" dirty="0" smtClean="0">
                <a:latin typeface="Arial Black" pitchFamily="34" charset="0"/>
              </a:rPr>
              <a:t>THE REGULAR SERVICE INCLUDES ALL POSITIONS OF THE NATIONAL PUBLIC SERBICE WHO ARE RECRUITED THROUGH AN COMPETETIVE EXAM INCLUDING CLERICAL PERSONNEL </a:t>
            </a:r>
          </a:p>
          <a:p>
            <a:r>
              <a:rPr lang="en-US" sz="2000" dirty="0" smtClean="0">
                <a:latin typeface="Arial Black" pitchFamily="34" charset="0"/>
              </a:rPr>
              <a:t>THESE POSITIONS ARE CLASSIFIED FOR PURPOSES OF ADMINISTRATION AND SALARY INTO SIXTEEN SERVICES INCLUDING A RESEARCH SERVICE</a:t>
            </a:r>
            <a:endParaRPr lang="en-US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 Black" pitchFamily="34" charset="0"/>
              </a:rPr>
              <a:t>RECRUITMENT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rmAutofit fontScale="85000" lnSpcReduction="20000"/>
          </a:bodyPr>
          <a:lstStyle/>
          <a:p>
            <a:endParaRPr lang="en-US" sz="2800" dirty="0" smtClean="0"/>
          </a:p>
          <a:p>
            <a:r>
              <a:rPr lang="en-US" sz="2800" dirty="0" smtClean="0">
                <a:latin typeface="Arial Black" pitchFamily="34" charset="0"/>
              </a:rPr>
              <a:t>IN JAPAN, RECRUITMENT TO THE CIVIL SERVICES IS BASED ON OPEN COMPETITIVE EXAMINATION CONDUCED BY THE NPA.</a:t>
            </a:r>
          </a:p>
          <a:p>
            <a:r>
              <a:rPr lang="en-US" sz="2800" dirty="0" smtClean="0">
                <a:latin typeface="Arial Black" pitchFamily="34" charset="0"/>
              </a:rPr>
              <a:t>THE NPA ADMINISTERS EVERY YEAR SIXTEEN COMPETITIVE EXAMINATIONS ,ONE FOR EACH SERVICE TO RECRUIT STAFF FOR THREE LEVELS- HIGHER, MIDDLE, LOWER CIVIL SERVICES.</a:t>
            </a:r>
          </a:p>
          <a:p>
            <a:r>
              <a:rPr lang="en-US" sz="2800" dirty="0" smtClean="0">
                <a:latin typeface="Arial Black" pitchFamily="34" charset="0"/>
              </a:rPr>
              <a:t>THE PRINCIPAL SENIOR A-CLASS EXAM IS THE MOST PRESTIGIOUS WHICH COMPRISES OF A PRELIMINARY TEST AND A SECOND ROUND OF ORAL AND WRITTEN TESTS</a:t>
            </a:r>
          </a:p>
          <a:p>
            <a:r>
              <a:rPr lang="en-US" sz="2800" dirty="0" smtClean="0">
                <a:latin typeface="Arial Black" pitchFamily="34" charset="0"/>
              </a:rPr>
              <a:t>THOSE WHO ARE SUCCESSFUL JOIN THE SUPERIOR ADMINISTRATIVE CLASS ALSO CALLED THE CAREERMEN OR ELITOS (COMPARABLE TO DMG/PAS)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b="1" u="sng" dirty="0" smtClean="0">
              <a:latin typeface="Arial Black" pitchFamily="34" charset="0"/>
            </a:endParaRPr>
          </a:p>
          <a:p>
            <a:endParaRPr lang="en-US" b="1" u="sng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14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TRAINING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 fontScale="62500" lnSpcReduction="20000"/>
          </a:bodyPr>
          <a:lstStyle/>
          <a:p>
            <a:endParaRPr lang="en-US" b="1" u="sng" dirty="0" smtClean="0"/>
          </a:p>
          <a:p>
            <a:r>
              <a:rPr lang="en-US" sz="3400" dirty="0" smtClean="0">
                <a:latin typeface="Arial Black" pitchFamily="34" charset="0"/>
              </a:rPr>
              <a:t>TRAINING OF CIVIL SERVANTS IN JAPAN IS THE RESPONSIBILITY OF THE NPA.</a:t>
            </a:r>
          </a:p>
          <a:p>
            <a:r>
              <a:rPr lang="en-US" sz="3400" dirty="0" smtClean="0">
                <a:latin typeface="Arial Black" pitchFamily="34" charset="0"/>
              </a:rPr>
              <a:t>NPA HAS SET UP AN INSTITUTE OF PUBLIC  ADMINISTRATION (IPA) IN THE SAITAMA PREFECTURE NEAR TOKYO.</a:t>
            </a:r>
          </a:p>
          <a:p>
            <a:r>
              <a:rPr lang="en-US" sz="3400" dirty="0" smtClean="0">
                <a:latin typeface="Arial Black" pitchFamily="34" charset="0"/>
              </a:rPr>
              <a:t>THE IPA IS HEADED BY A CAREER CIVIL SERVANT AND WORKS DIRECTLY UNDER THE NPA.</a:t>
            </a:r>
          </a:p>
          <a:p>
            <a:r>
              <a:rPr lang="en-US" sz="3400" dirty="0" smtClean="0">
                <a:latin typeface="Arial Black" pitchFamily="34" charset="0"/>
              </a:rPr>
              <a:t>THE IPA CONDUCTS A NUMBER OF TRAINING PROGRAMS FOR MIDDLE AND SENIOR LEVEL CIVIL SERVANTS.</a:t>
            </a:r>
          </a:p>
          <a:p>
            <a:r>
              <a:rPr lang="en-US" sz="3400" dirty="0" smtClean="0">
                <a:latin typeface="Arial Black" pitchFamily="34" charset="0"/>
              </a:rPr>
              <a:t>A COMBINED INTRODUCTORY SHORT TERM TRAINING IS CONDUCTED BY THE NPA FOR HIGHER CIVIL SERVANTS INCLUDING CAREERMEN WITH A VIEW TO PROMOTE ESPIRIT DE CORPS,COMMUNITY CONSCIOUSNESS AND A FEELING OF  PUBLIC SERVICE</a:t>
            </a:r>
          </a:p>
          <a:p>
            <a:endParaRPr lang="en-US" sz="3400" dirty="0" smtClean="0">
              <a:latin typeface="Arial Black" pitchFamily="34" charset="0"/>
            </a:endParaRPr>
          </a:p>
          <a:p>
            <a:endParaRPr lang="en-US" sz="3400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latin typeface="Arial Black" pitchFamily="34" charset="0"/>
              </a:rPr>
              <a:t>PROMOTION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867400"/>
          </a:xfrm>
        </p:spPr>
        <p:txBody>
          <a:bodyPr>
            <a:normAutofit fontScale="85000" lnSpcReduction="10000"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THE NATIONAL PUBLIC SERVICE LAW MAKES THE FOLLOWING TWO PROVISIONS WITH RESPECT TO THE PROMOTION IN THE CIVIL SERVICES OF JAPAN:</a:t>
            </a:r>
          </a:p>
          <a:p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(I) PROMOTION OF PERSONNEL SHALL BE BY COMPETITIVE EXAMINATION AMONG INCUMBENTS OF GOVERNMENT POSITIONS OF LOWER LEVELS THAN THAT OF THE GOVERNMENT POSITION UNDER CONSIDERATION OF PROMOTION.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(II) IN CASES WHERE THE NPA DEEMS IT IMPRACTICABLE TO HOLD AN EXAMINATION AMONG THE INCUMBENTS CONCERNED, PROMOTION MAY BE MADE BY MEANS OF AN EVALUATION BASED ON THE PAST SERVICE RECORD.</a:t>
            </a:r>
          </a:p>
          <a:p>
            <a:pPr>
              <a:buNone/>
            </a:pPr>
            <a:endParaRPr lang="en-US" sz="2400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THUS IT EMPHASISES MERIT AND PERFORMANCE EVALUATION  HOWEVER IN PRACTICE PRONOTIONS ARE MADE ON SENIORITY BASIS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90783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 Black" pitchFamily="34" charset="0"/>
              </a:rPr>
              <a:t>PROMOTION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dirty="0" smtClean="0">
                <a:latin typeface="Arial Black" pitchFamily="34" charset="0"/>
              </a:rPr>
              <a:t>A CIVIL SERVANT CAN RISE TO THE POSITION OF A SECTION CHIEF(HEADING A SECTION) AFTER ABOUT 15 YEARS OF SERVICE AND TO THE POST OF DIRECTOR (HEADING A DIVISION) AFTER  ABOUT 20 YEARS OF SERVICE</a:t>
            </a:r>
          </a:p>
          <a:p>
            <a:endParaRPr lang="en-US" sz="2800" dirty="0" smtClean="0">
              <a:latin typeface="Arial Black" pitchFamily="34" charset="0"/>
            </a:endParaRPr>
          </a:p>
          <a:p>
            <a:r>
              <a:rPr lang="en-US" sz="2800" dirty="0" smtClean="0">
                <a:latin typeface="Arial Black" pitchFamily="34" charset="0"/>
              </a:rPr>
              <a:t>THE CIVIL SERVANT MAY GET PROMOTED AS DIRECTOR GENERAL(HEADING A BUREAU)  AFTER 25-28 YEARS OF SERVICE  AND ADMINISTRATIVE VICE-MINISTER(HEADING A MINISTRY) AFTER 28 -30 YEARS (EQUIVALENT OF A FEDERAL ADMINISTRATIVE SECRETARY IN PAKISTAN)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PAY AND SERVICE CONDITIONS</a:t>
            </a:r>
            <a:r>
              <a:rPr lang="en-US" b="1" u="sng" dirty="0" smtClean="0"/>
              <a:t/>
            </a:r>
            <a:br>
              <a:rPr lang="en-US" b="1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5257800"/>
          </a:xfrm>
        </p:spPr>
        <p:txBody>
          <a:bodyPr>
            <a:normAutofit lnSpcReduction="10000"/>
          </a:bodyPr>
          <a:lstStyle/>
          <a:p>
            <a:endParaRPr lang="en-US" sz="2400" dirty="0"/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IMPORTANT CHARACTERISTICS WITH RESPECT TO PAY AND SERVICE CONDITIONS ARE AS UNDER: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(I) THE NATIONAL PUBLIC SERVICE LAW PROVIDES THAT THE PERSONNEL SHALL BE COMPENSATED ON THE BASIS OF DUTIES AND RESPONSIBILITIES OF THEIR POSITIONS.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(II) APART FROM THE REGULAR SALARY, THE CIVIL SERVANTS ARE ALSO GIVEN VARIOUS ALLOWANCES LIKE HOUSING, OVERTIME, ETC.</a:t>
            </a:r>
          </a:p>
          <a:p>
            <a:pPr>
              <a:buNone/>
            </a:pPr>
            <a:r>
              <a:rPr lang="en-US" sz="2400" dirty="0" smtClean="0">
                <a:latin typeface="Arial Black" pitchFamily="34" charset="0"/>
              </a:rPr>
              <a:t>(III) LIKE THE USA, JAPAN ALSO GRANT THE RIGHT TO STRIKE TO ITS CIVIL SERVANTS</a:t>
            </a:r>
          </a:p>
        </p:txBody>
      </p:sp>
    </p:spTree>
    <p:extLst>
      <p:ext uri="{BB962C8B-B14F-4D97-AF65-F5344CB8AC3E}">
        <p14:creationId xmlns="" xmlns:p14="http://schemas.microsoft.com/office/powerpoint/2010/main" val="1580926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PAY AND SERVICE CONDITIONS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(IV) LIKE THE USA, JAPAN ALSO GRANTS ITS CIVIL SERVANTS THE RIGHT OF ASSOCIATION.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(V) LIKE THE USA, JAPAN ALSO PLACES RESTRICTIONS ON THE POLITICAL ACTIVITIES OF CIVIL SERVANTS.</a:t>
            </a: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(VI) IN 1985, THE RECRUITMENT AGE FOR CIVIL SERVANTS WAS FIXED AT 60 YEARS.</a:t>
            </a:r>
          </a:p>
          <a:p>
            <a:pPr>
              <a:buNone/>
            </a:pPr>
            <a:endParaRPr lang="en-US" dirty="0" smtClean="0">
              <a:latin typeface="Arial Black" pitchFamily="34" charset="0"/>
            </a:endParaRPr>
          </a:p>
          <a:p>
            <a:pPr>
              <a:buNone/>
            </a:pPr>
            <a:r>
              <a:rPr lang="en-US" dirty="0" smtClean="0">
                <a:latin typeface="Arial Black" pitchFamily="34" charset="0"/>
              </a:rPr>
              <a:t>AN INTERESTING FACT ABOUT THE JAPANESE CIVIL SERVICE IS THAT ON RETIREMENT THE GOVERNMENT ADJUSTS  CIVIL SERVANTS IN PRIVATE CORPORATIONS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JAPANESE LOCAL GOVERNMENT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 Black" pitchFamily="34" charset="0"/>
              </a:rPr>
              <a:t>The power and functions of local government institutions in Japan are determined by the constitution and the local Autonomy Law, enacted by the Diet in 1947.</a:t>
            </a:r>
          </a:p>
          <a:p>
            <a:r>
              <a:rPr lang="en-US" sz="2400" dirty="0" smtClean="0">
                <a:latin typeface="Arial Black" pitchFamily="34" charset="0"/>
              </a:rPr>
              <a:t>The local Autonomy Law of 1947 supplements the constitutional provisions.</a:t>
            </a:r>
          </a:p>
          <a:p>
            <a:r>
              <a:rPr lang="en-US" sz="2400" dirty="0" smtClean="0">
                <a:latin typeface="Arial Black" pitchFamily="34" charset="0"/>
              </a:rPr>
              <a:t>At present, Japan has the following units of Local Government:</a:t>
            </a:r>
          </a:p>
          <a:p>
            <a:r>
              <a:rPr lang="en-US" sz="2400" dirty="0" smtClean="0">
                <a:latin typeface="Arial Black" pitchFamily="34" charset="0"/>
              </a:rPr>
              <a:t>(i) Prefecture</a:t>
            </a:r>
          </a:p>
          <a:p>
            <a:r>
              <a:rPr lang="en-US" sz="2400" dirty="0" smtClean="0">
                <a:latin typeface="Arial Black" pitchFamily="34" charset="0"/>
              </a:rPr>
              <a:t>(ii) city</a:t>
            </a:r>
          </a:p>
          <a:p>
            <a:r>
              <a:rPr lang="en-US" sz="2400" dirty="0" smtClean="0">
                <a:latin typeface="Arial Black" pitchFamily="34" charset="0"/>
              </a:rPr>
              <a:t>(iii) town</a:t>
            </a:r>
          </a:p>
          <a:p>
            <a:r>
              <a:rPr lang="en-US" sz="2400" dirty="0" smtClean="0">
                <a:latin typeface="Arial Black" pitchFamily="34" charset="0"/>
              </a:rPr>
              <a:t>(iv) village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06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 smtClean="0">
                <a:latin typeface="Arial Black" pitchFamily="34" charset="0"/>
              </a:rPr>
              <a:t>PREFECTURAL GOVERNMENT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>THE PREFECTURAL GOVERNMENT CONSISTS OF A GOVERNOR AND AN ASSEMBLY.</a:t>
            </a:r>
          </a:p>
          <a:p>
            <a:r>
              <a:rPr lang="en-US" sz="2400" dirty="0" smtClean="0">
                <a:latin typeface="Arial Black" pitchFamily="34" charset="0"/>
              </a:rPr>
              <a:t>THE GOVERNOR IS THE CHIEF EXECUTIVE OF A PREFECTURE.</a:t>
            </a:r>
          </a:p>
          <a:p>
            <a:r>
              <a:rPr lang="en-US" sz="2400" dirty="0" smtClean="0">
                <a:latin typeface="Arial Black" pitchFamily="34" charset="0"/>
              </a:rPr>
              <a:t>HE IS ELECTED BY THE LOCAL PEOPLE FOR THE 4YEARS TERM.</a:t>
            </a:r>
          </a:p>
          <a:p>
            <a:r>
              <a:rPr lang="en-US" sz="2400" dirty="0" smtClean="0">
                <a:latin typeface="Arial Black" pitchFamily="34" charset="0"/>
              </a:rPr>
              <a:t>HE CAN BE REMOVED BY THE PRIME MINISTER OF JAPAN.</a:t>
            </a:r>
          </a:p>
          <a:p>
            <a:r>
              <a:rPr lang="en-US" sz="2400" dirty="0" smtClean="0">
                <a:latin typeface="Arial Black" pitchFamily="34" charset="0"/>
              </a:rPr>
              <a:t>GOVERNOR CAN ISSUE REGULATIONS(ORDINANCES) WITHOUT  REFERENCE TO THE ASSEMBLY.</a:t>
            </a:r>
          </a:p>
        </p:txBody>
      </p:sp>
    </p:spTree>
    <p:extLst>
      <p:ext uri="{BB962C8B-B14F-4D97-AF65-F5344CB8AC3E}">
        <p14:creationId xmlns="" xmlns:p14="http://schemas.microsoft.com/office/powerpoint/2010/main" val="144141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 Black" pitchFamily="34" charset="0"/>
              </a:rPr>
              <a:t>PREFECTURAL GOVERNMENT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He has the veto power over the Assembly.</a:t>
            </a:r>
          </a:p>
          <a:p>
            <a:r>
              <a:rPr lang="en-US" dirty="0" smtClean="0">
                <a:latin typeface="Arial Black" pitchFamily="34" charset="0"/>
              </a:rPr>
              <a:t>He can dissolve the assembly.</a:t>
            </a:r>
          </a:p>
          <a:p>
            <a:r>
              <a:rPr lang="en-US" dirty="0" smtClean="0">
                <a:latin typeface="Arial Black" pitchFamily="34" charset="0"/>
              </a:rPr>
              <a:t>The assembly is a single-house legislature.</a:t>
            </a:r>
          </a:p>
          <a:p>
            <a:r>
              <a:rPr lang="en-US" dirty="0" smtClean="0">
                <a:latin typeface="Arial Black" pitchFamily="34" charset="0"/>
              </a:rPr>
              <a:t>Its strength depends on the local population and hence ranges between 40 and 120 members.</a:t>
            </a:r>
          </a:p>
          <a:p>
            <a:r>
              <a:rPr lang="en-US" dirty="0" smtClean="0">
                <a:latin typeface="Arial Black" pitchFamily="34" charset="0"/>
              </a:rPr>
              <a:t>The Assembly can pass a vote of no-confidence against the Governor.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MUNICIPAL GOVERNMENT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THE LOCAL GOVERNMENTS OF THE CITIES, TOWNS, AND VILLAGES ARE KNOWN AS THE MUNICIPALITIES.</a:t>
            </a:r>
          </a:p>
          <a:p>
            <a:r>
              <a:rPr lang="en-US" sz="2400" dirty="0" smtClean="0">
                <a:latin typeface="Arial Black" pitchFamily="34" charset="0"/>
              </a:rPr>
              <a:t>EACH MUNICIPALITY HAS MAYOR AND A COUNCIL.</a:t>
            </a:r>
          </a:p>
          <a:p>
            <a:r>
              <a:rPr lang="en-US" sz="2400" dirty="0" smtClean="0">
                <a:latin typeface="Arial Black" pitchFamily="34" charset="0"/>
              </a:rPr>
              <a:t>THE MAYOR IS THE CHIEF EXECUTIVE OF A MUNICIPALITY.</a:t>
            </a:r>
          </a:p>
          <a:p>
            <a:r>
              <a:rPr lang="en-US" sz="2400" dirty="0" smtClean="0">
                <a:latin typeface="Arial Black" pitchFamily="34" charset="0"/>
              </a:rPr>
              <a:t>HE IS ELECTED BY THE LOCAL PEOPLE FOR A TERM OF 4YEARS.</a:t>
            </a:r>
          </a:p>
          <a:p>
            <a:r>
              <a:rPr lang="en-US" sz="2400" dirty="0" smtClean="0">
                <a:latin typeface="Arial Black" pitchFamily="34" charset="0"/>
              </a:rPr>
              <a:t>HE CAN BE REMOVED BY THE GOVERNOR OF THE PREFECTURE.</a:t>
            </a: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64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MUNICIPAL GOVERNMENT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endParaRPr lang="en-US" sz="2400" dirty="0" smtClean="0"/>
          </a:p>
          <a:p>
            <a:r>
              <a:rPr lang="en-US" sz="2400" dirty="0" smtClean="0">
                <a:latin typeface="Arial Black" pitchFamily="34" charset="0"/>
              </a:rPr>
              <a:t>MAYOR HAS COMPLETE CONTROL OVER LOCAL ADMINISTRATION AND LOCAL FINANCE INCLUDING THE PREPARATION OF THE BUDGET.</a:t>
            </a:r>
          </a:p>
          <a:p>
            <a:r>
              <a:rPr lang="en-US" sz="2400" dirty="0" smtClean="0">
                <a:latin typeface="Arial Black" pitchFamily="34" charset="0"/>
              </a:rPr>
              <a:t>MAYOR HAS THE VETO POWER OVER THE COUNCIL.</a:t>
            </a:r>
          </a:p>
          <a:p>
            <a:r>
              <a:rPr lang="en-US" sz="2400" dirty="0" smtClean="0">
                <a:latin typeface="Arial Black" pitchFamily="34" charset="0"/>
              </a:rPr>
              <a:t>THE COUNCIL IS A SINGLE-HOUSE LEGISLATURE. ITS STRENGTH DEPENDS UPON THE LOCAL POPULATION AND HENCE RANGES BETWEEN 12 TO 48.</a:t>
            </a:r>
          </a:p>
          <a:p>
            <a:r>
              <a:rPr lang="en-US" sz="2400" dirty="0" smtClean="0">
                <a:latin typeface="Arial Black" pitchFamily="34" charset="0"/>
              </a:rPr>
              <a:t>ITS MEMBERS ARE ELECTED BY THE LOCAL PEOPLE FOR THE 4YEARS TERM.</a:t>
            </a:r>
          </a:p>
        </p:txBody>
      </p:sp>
    </p:spTree>
    <p:extLst>
      <p:ext uri="{BB962C8B-B14F-4D97-AF65-F5344CB8AC3E}">
        <p14:creationId xmlns="" xmlns:p14="http://schemas.microsoft.com/office/powerpoint/2010/main" val="229415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Arial Black" pitchFamily="34" charset="0"/>
              </a:rPr>
              <a:t>MUNICIPAL GOVERNMENT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IT ELECTS ITS OWN CHAIRMAN AND FUNCTIONS THROUGH COMMITTEES.</a:t>
            </a:r>
          </a:p>
          <a:p>
            <a:r>
              <a:rPr lang="en-US" dirty="0" smtClean="0">
                <a:latin typeface="Arial Black" pitchFamily="34" charset="0"/>
              </a:rPr>
              <a:t>COUNCIL CAN OVERRIDE THE VETO POWER OF THE MAYOR BY A SPECIAL TWO-THIRD MAJORITY.</a:t>
            </a:r>
          </a:p>
          <a:p>
            <a:r>
              <a:rPr lang="en-US" dirty="0" smtClean="0">
                <a:latin typeface="Arial Black" pitchFamily="34" charset="0"/>
              </a:rPr>
              <a:t>COUNCIL CAN PASS A VOTE OF NO-CONFIDENCE AGAINST THE MAYOR.</a:t>
            </a:r>
          </a:p>
          <a:p>
            <a:r>
              <a:rPr lang="en-US" dirty="0" smtClean="0">
                <a:latin typeface="Arial Black" pitchFamily="34" charset="0"/>
              </a:rPr>
              <a:t>IN JAPAN, THE LOCAL CHIEF EXECUTIVE(GOVERNOR AND MAYOR) HAVE A DUAL ROLE. THEY SERVE BOTH THE CENTRAL GOVERNMENT IN NATIONAL AFFAIRS AND THE LOCAL GOVERNMENT IN LOCAL AFFAIRS.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980</TotalTime>
  <Words>1282</Words>
  <Application>Microsoft Office PowerPoint</Application>
  <PresentationFormat>On-screen Show (4:3)</PresentationFormat>
  <Paragraphs>119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COMPARATIVE PUBLIC ADMINISTRATION MPA 503 LECTURE 23</vt:lpstr>
      <vt:lpstr>JAPANESE CIVIL SERVICE</vt:lpstr>
      <vt:lpstr>JAPANESE CIVIL SERVICE</vt:lpstr>
      <vt:lpstr>THE JAPANESE CIVIL SERVICE</vt:lpstr>
      <vt:lpstr> CENTRAL PERSONNEL AGENCY</vt:lpstr>
      <vt:lpstr> CENTRAL PERSONNEL AGENCY</vt:lpstr>
      <vt:lpstr>CLASSIFICATION</vt:lpstr>
      <vt:lpstr>RECRUITMENT </vt:lpstr>
      <vt:lpstr>TRAINING</vt:lpstr>
      <vt:lpstr>PROMOTION </vt:lpstr>
      <vt:lpstr>PROMOTION</vt:lpstr>
      <vt:lpstr>PAY AND SERVICE CONDITIONS </vt:lpstr>
      <vt:lpstr>PAY AND SERVICE CONDITIONS</vt:lpstr>
      <vt:lpstr>JAPANESE LOCAL GOVERNMENT</vt:lpstr>
      <vt:lpstr>PREFECTURAL GOVERNMENT</vt:lpstr>
      <vt:lpstr>PREFECTURAL GOVERNMENT</vt:lpstr>
      <vt:lpstr>MUNICIPAL GOVERNMENT</vt:lpstr>
      <vt:lpstr>MUNICIPAL GOVERNMENT</vt:lpstr>
      <vt:lpstr>MUNICIPAL GOVERNMENT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ADMINISTRATION IN THE JAPAN</dc:title>
  <dc:creator>786</dc:creator>
  <cp:lastModifiedBy>NTS</cp:lastModifiedBy>
  <cp:revision>58</cp:revision>
  <dcterms:created xsi:type="dcterms:W3CDTF">2014-06-29T12:54:04Z</dcterms:created>
  <dcterms:modified xsi:type="dcterms:W3CDTF">2014-07-03T13:09:37Z</dcterms:modified>
</cp:coreProperties>
</file>